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6" r:id="rId6"/>
    <p:sldId id="257" r:id="rId7"/>
    <p:sldId id="258" r:id="rId8"/>
    <p:sldId id="309" r:id="rId9"/>
    <p:sldId id="311" r:id="rId10"/>
    <p:sldId id="312" r:id="rId11"/>
    <p:sldId id="310" r:id="rId12"/>
    <p:sldId id="260" r:id="rId13"/>
    <p:sldId id="261" r:id="rId14"/>
    <p:sldId id="304" r:id="rId15"/>
    <p:sldId id="300" r:id="rId16"/>
    <p:sldId id="323" r:id="rId17"/>
    <p:sldId id="324" r:id="rId18"/>
    <p:sldId id="325" r:id="rId19"/>
    <p:sldId id="305" r:id="rId20"/>
    <p:sldId id="263" r:id="rId21"/>
    <p:sldId id="264" r:id="rId22"/>
    <p:sldId id="308" r:id="rId23"/>
    <p:sldId id="313" r:id="rId24"/>
    <p:sldId id="314" r:id="rId25"/>
    <p:sldId id="315" r:id="rId26"/>
    <p:sldId id="316" r:id="rId27"/>
    <p:sldId id="267" r:id="rId28"/>
    <p:sldId id="306" r:id="rId29"/>
    <p:sldId id="318" r:id="rId30"/>
    <p:sldId id="317" r:id="rId31"/>
    <p:sldId id="319" r:id="rId32"/>
    <p:sldId id="320" r:id="rId33"/>
    <p:sldId id="321" r:id="rId34"/>
    <p:sldId id="322"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C4"/>
    <a:srgbClr val="33CCFF"/>
    <a:srgbClr val="33CCCC"/>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11.png"/><Relationship Id="rId6" Type="http://schemas.openxmlformats.org/officeDocument/2006/relationships/image" Target="../media/image17.svg"/><Relationship Id="rId5" Type="http://schemas.openxmlformats.org/officeDocument/2006/relationships/image" Target="../media/image13.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11.png"/><Relationship Id="rId6" Type="http://schemas.openxmlformats.org/officeDocument/2006/relationships/image" Target="../media/image17.svg"/><Relationship Id="rId5" Type="http://schemas.openxmlformats.org/officeDocument/2006/relationships/image" Target="../media/image13.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C0EF0-27D4-430E-B436-7B79F75D90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FB72804-066E-458A-AB4A-266AFFD35209}">
      <dgm:prSet/>
      <dgm:spPr/>
      <dgm:t>
        <a:bodyPr/>
        <a:lstStyle/>
        <a:p>
          <a:r>
            <a:rPr lang="en-GB" b="1" dirty="0"/>
            <a:t>Public health administration is the component of public health that concentrates on management of </a:t>
          </a:r>
          <a:r>
            <a:rPr lang="en-GB" b="1" dirty="0">
              <a:solidFill>
                <a:srgbClr val="FFFF00"/>
              </a:solidFill>
            </a:rPr>
            <a:t>people and programs</a:t>
          </a:r>
          <a:r>
            <a:rPr lang="en-GB" b="1" dirty="0"/>
            <a:t>. </a:t>
          </a:r>
          <a:r>
            <a:rPr lang="ar-JO" b="1" dirty="0" smtClean="0"/>
            <a:t>إدارة الصحة العامة هي أحد مكونات الصحة العامة التي تركز على إدارة الأفراد والبرامج.</a:t>
          </a:r>
          <a:endParaRPr lang="en-US" b="1" dirty="0"/>
        </a:p>
      </dgm:t>
    </dgm:pt>
    <dgm:pt modelId="{BE7204E9-5753-4BBA-B37B-4A2DE871DA7F}" type="parTrans" cxnId="{D328AD65-5FA2-4ED8-9B02-392D5E8E1A83}">
      <dgm:prSet/>
      <dgm:spPr/>
      <dgm:t>
        <a:bodyPr/>
        <a:lstStyle/>
        <a:p>
          <a:endParaRPr lang="en-US"/>
        </a:p>
      </dgm:t>
    </dgm:pt>
    <dgm:pt modelId="{B9E4F5AA-29E2-4779-AF1F-902D21983BED}" type="sibTrans" cxnId="{D328AD65-5FA2-4ED8-9B02-392D5E8E1A83}">
      <dgm:prSet/>
      <dgm:spPr/>
      <dgm:t>
        <a:bodyPr/>
        <a:lstStyle/>
        <a:p>
          <a:endParaRPr lang="en-US"/>
        </a:p>
      </dgm:t>
    </dgm:pt>
    <dgm:pt modelId="{924F860E-4ED1-4683-8255-5DEEAB7E7E99}">
      <dgm:prSet custT="1"/>
      <dgm:spPr/>
      <dgm:t>
        <a:bodyPr/>
        <a:lstStyle/>
        <a:p>
          <a:r>
            <a:rPr lang="en-GB" sz="1800" b="1" dirty="0"/>
            <a:t>HA </a:t>
          </a:r>
          <a:r>
            <a:rPr lang="en-US" sz="1800" b="1" dirty="0"/>
            <a:t>is essential for the success of any public health program whether on the national, intermediate or the local level. </a:t>
          </a:r>
          <a:endParaRPr lang="ar-JO" sz="1800" b="1" dirty="0" smtClean="0"/>
        </a:p>
        <a:p>
          <a:pPr rtl="1"/>
          <a:r>
            <a:rPr lang="en-US" sz="1800" b="1" dirty="0" smtClean="0"/>
            <a:t>HA </a:t>
          </a:r>
          <a:r>
            <a:rPr lang="ar-JO" sz="1800" b="1" dirty="0" smtClean="0"/>
            <a:t>ضروري لنجاح أي برنامج للصحة العامة سواء على المستوى الوطني أو المتوسط أو المحلي.</a:t>
          </a:r>
          <a:endParaRPr lang="en-US" sz="1800" b="1" dirty="0"/>
        </a:p>
      </dgm:t>
    </dgm:pt>
    <dgm:pt modelId="{201C2FE3-8FE2-4A16-9FCE-9FC32D6C5A72}" type="parTrans" cxnId="{786B0E6D-C3D7-4EF9-9BD0-9DCBAD03C95E}">
      <dgm:prSet/>
      <dgm:spPr/>
      <dgm:t>
        <a:bodyPr/>
        <a:lstStyle/>
        <a:p>
          <a:endParaRPr lang="en-US"/>
        </a:p>
      </dgm:t>
    </dgm:pt>
    <dgm:pt modelId="{65DE0BBB-AF5D-4C4E-BA37-F76394A7EAE2}" type="sibTrans" cxnId="{786B0E6D-C3D7-4EF9-9BD0-9DCBAD03C95E}">
      <dgm:prSet/>
      <dgm:spPr/>
      <dgm:t>
        <a:bodyPr/>
        <a:lstStyle/>
        <a:p>
          <a:endParaRPr lang="en-US"/>
        </a:p>
      </dgm:t>
    </dgm:pt>
    <dgm:pt modelId="{0F9BCE86-CBFB-48D6-AC5F-295629DB9C21}">
      <dgm:prSet/>
      <dgm:spPr/>
      <dgm:t>
        <a:bodyPr/>
        <a:lstStyle/>
        <a:p>
          <a:r>
            <a:rPr lang="en-US" b="1" dirty="0"/>
            <a:t>HA involves making both </a:t>
          </a:r>
          <a:r>
            <a:rPr lang="en-US" b="1" i="1" dirty="0"/>
            <a:t>daily</a:t>
          </a:r>
          <a:r>
            <a:rPr lang="en-US" b="1" dirty="0"/>
            <a:t> and </a:t>
          </a:r>
          <a:r>
            <a:rPr lang="en-US" b="1" i="1" dirty="0"/>
            <a:t>long-term</a:t>
          </a:r>
          <a:r>
            <a:rPr lang="en-US" b="1" dirty="0"/>
            <a:t> decisions that reflect the healthcare system’s business </a:t>
          </a:r>
          <a:r>
            <a:rPr lang="en-US" b="1" dirty="0" smtClean="0"/>
            <a:t>strategies</a:t>
          </a:r>
          <a:r>
            <a:rPr lang="ar-JO" b="1" dirty="0" smtClean="0"/>
            <a:t> </a:t>
          </a:r>
        </a:p>
        <a:p>
          <a:r>
            <a:rPr lang="ar-JO" b="1" dirty="0" smtClean="0"/>
            <a:t>يتضمن </a:t>
          </a:r>
          <a:r>
            <a:rPr lang="en-US" b="1" dirty="0" smtClean="0"/>
            <a:t>HA </a:t>
          </a:r>
          <a:r>
            <a:rPr lang="ar-JO" b="1" dirty="0" smtClean="0"/>
            <a:t>اتخاذ قرارات يومية وطويلة الأجل تعكس إستراتيجيات عمل نظام الرعاية الصحية</a:t>
          </a:r>
          <a:endParaRPr lang="en-US" b="1" dirty="0"/>
        </a:p>
      </dgm:t>
    </dgm:pt>
    <dgm:pt modelId="{5A0B8E02-C444-4AAE-B7AC-454C5BF20714}" type="parTrans" cxnId="{450D4877-58DF-44C2-B690-219A1CB9AAC0}">
      <dgm:prSet/>
      <dgm:spPr/>
      <dgm:t>
        <a:bodyPr/>
        <a:lstStyle/>
        <a:p>
          <a:endParaRPr lang="en-US"/>
        </a:p>
      </dgm:t>
    </dgm:pt>
    <dgm:pt modelId="{DA691C21-705B-4E65-8F9A-86F8FDCA047A}" type="sibTrans" cxnId="{450D4877-58DF-44C2-B690-219A1CB9AAC0}">
      <dgm:prSet/>
      <dgm:spPr/>
      <dgm:t>
        <a:bodyPr/>
        <a:lstStyle/>
        <a:p>
          <a:endParaRPr lang="en-US"/>
        </a:p>
      </dgm:t>
    </dgm:pt>
    <dgm:pt modelId="{DA3383EB-3DA8-4FD0-AA69-068D6775E7B2}" type="pres">
      <dgm:prSet presAssocID="{765C0EF0-27D4-430E-B436-7B79F75D90F2}" presName="root" presStyleCnt="0">
        <dgm:presLayoutVars>
          <dgm:dir/>
          <dgm:resizeHandles val="exact"/>
        </dgm:presLayoutVars>
      </dgm:prSet>
      <dgm:spPr/>
      <dgm:t>
        <a:bodyPr/>
        <a:lstStyle/>
        <a:p>
          <a:endParaRPr lang="en-US"/>
        </a:p>
      </dgm:t>
    </dgm:pt>
    <dgm:pt modelId="{26C623F1-8F84-453A-A6C9-AB82EA560BD3}" type="pres">
      <dgm:prSet presAssocID="{9FB72804-066E-458A-AB4A-266AFFD35209}" presName="compNode" presStyleCnt="0"/>
      <dgm:spPr/>
    </dgm:pt>
    <dgm:pt modelId="{E10B85BC-F891-4ECF-A46E-0D4F23B2B60F}" type="pres">
      <dgm:prSet presAssocID="{9FB72804-066E-458A-AB4A-266AFFD35209}" presName="bgRect" presStyleLbl="bgShp" presStyleIdx="0" presStyleCnt="3"/>
      <dgm:spPr/>
    </dgm:pt>
    <dgm:pt modelId="{458C83BE-923F-4958-9038-22AA1FD3F92E}" type="pres">
      <dgm:prSet presAssocID="{9FB72804-066E-458A-AB4A-266AFFD3520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First Aid Kit"/>
        </a:ext>
      </dgm:extLst>
    </dgm:pt>
    <dgm:pt modelId="{3BB7F2DA-B957-4550-95A0-68173DE1C98C}" type="pres">
      <dgm:prSet presAssocID="{9FB72804-066E-458A-AB4A-266AFFD35209}" presName="spaceRect" presStyleCnt="0"/>
      <dgm:spPr/>
    </dgm:pt>
    <dgm:pt modelId="{E330150C-D1A1-4451-8250-BB2B1ED7C439}" type="pres">
      <dgm:prSet presAssocID="{9FB72804-066E-458A-AB4A-266AFFD35209}" presName="parTx" presStyleLbl="revTx" presStyleIdx="0" presStyleCnt="3">
        <dgm:presLayoutVars>
          <dgm:chMax val="0"/>
          <dgm:chPref val="0"/>
        </dgm:presLayoutVars>
      </dgm:prSet>
      <dgm:spPr/>
      <dgm:t>
        <a:bodyPr/>
        <a:lstStyle/>
        <a:p>
          <a:endParaRPr lang="en-US"/>
        </a:p>
      </dgm:t>
    </dgm:pt>
    <dgm:pt modelId="{450A44CB-C8A6-4AB9-B1A5-81377F560C5C}" type="pres">
      <dgm:prSet presAssocID="{B9E4F5AA-29E2-4779-AF1F-902D21983BED}" presName="sibTrans" presStyleCnt="0"/>
      <dgm:spPr/>
    </dgm:pt>
    <dgm:pt modelId="{AA75375F-BB3E-48EC-B661-654F48CFC786}" type="pres">
      <dgm:prSet presAssocID="{924F860E-4ED1-4683-8255-5DEEAB7E7E99}" presName="compNode" presStyleCnt="0"/>
      <dgm:spPr/>
    </dgm:pt>
    <dgm:pt modelId="{6DCF278F-C627-464E-9B3F-D0B02AF82C98}" type="pres">
      <dgm:prSet presAssocID="{924F860E-4ED1-4683-8255-5DEEAB7E7E99}" presName="bgRect" presStyleLbl="bgShp" presStyleIdx="1" presStyleCnt="3"/>
      <dgm:spPr/>
    </dgm:pt>
    <dgm:pt modelId="{A5615FAE-B452-4F75-8F83-DB5829B4FBBB}" type="pres">
      <dgm:prSet presAssocID="{924F860E-4ED1-4683-8255-5DEEAB7E7E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octor"/>
        </a:ext>
      </dgm:extLst>
    </dgm:pt>
    <dgm:pt modelId="{91D93A45-F1F7-4966-AA95-2B2DFCD4F14D}" type="pres">
      <dgm:prSet presAssocID="{924F860E-4ED1-4683-8255-5DEEAB7E7E99}" presName="spaceRect" presStyleCnt="0"/>
      <dgm:spPr/>
    </dgm:pt>
    <dgm:pt modelId="{B2D22BD4-6899-477F-A4A1-FE92F67281B7}" type="pres">
      <dgm:prSet presAssocID="{924F860E-4ED1-4683-8255-5DEEAB7E7E99}" presName="parTx" presStyleLbl="revTx" presStyleIdx="1" presStyleCnt="3" custScaleX="104311" custScaleY="163601" custLinFactNeighborX="-1793" custLinFactNeighborY="-244">
        <dgm:presLayoutVars>
          <dgm:chMax val="0"/>
          <dgm:chPref val="0"/>
        </dgm:presLayoutVars>
      </dgm:prSet>
      <dgm:spPr/>
      <dgm:t>
        <a:bodyPr/>
        <a:lstStyle/>
        <a:p>
          <a:endParaRPr lang="en-US"/>
        </a:p>
      </dgm:t>
    </dgm:pt>
    <dgm:pt modelId="{6E9A4817-47C1-42AF-8318-566E1B7E5D54}" type="pres">
      <dgm:prSet presAssocID="{65DE0BBB-AF5D-4C4E-BA37-F76394A7EAE2}" presName="sibTrans" presStyleCnt="0"/>
      <dgm:spPr/>
    </dgm:pt>
    <dgm:pt modelId="{91006F79-FE2D-42E1-9B7E-E0572A1AA60E}" type="pres">
      <dgm:prSet presAssocID="{0F9BCE86-CBFB-48D6-AC5F-295629DB9C21}" presName="compNode" presStyleCnt="0"/>
      <dgm:spPr/>
    </dgm:pt>
    <dgm:pt modelId="{D7BD7F2B-3F1A-475D-9363-6C2BD84E7B1C}" type="pres">
      <dgm:prSet presAssocID="{0F9BCE86-CBFB-48D6-AC5F-295629DB9C21}" presName="bgRect" presStyleLbl="bgShp" presStyleIdx="2" presStyleCnt="3"/>
      <dgm:spPr/>
    </dgm:pt>
    <dgm:pt modelId="{F2BA1ED6-0B3C-464C-954F-58792C1B00A7}" type="pres">
      <dgm:prSet presAssocID="{0F9BCE86-CBFB-48D6-AC5F-295629DB9C2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4BC316A6-D150-48D7-9349-EE2833FB4361}" type="pres">
      <dgm:prSet presAssocID="{0F9BCE86-CBFB-48D6-AC5F-295629DB9C21}" presName="spaceRect" presStyleCnt="0"/>
      <dgm:spPr/>
    </dgm:pt>
    <dgm:pt modelId="{64CEBFCF-A3F7-49C0-9789-8470010C01AD}" type="pres">
      <dgm:prSet presAssocID="{0F9BCE86-CBFB-48D6-AC5F-295629DB9C21}" presName="parTx" presStyleLbl="revTx" presStyleIdx="2" presStyleCnt="3" custScaleX="112440">
        <dgm:presLayoutVars>
          <dgm:chMax val="0"/>
          <dgm:chPref val="0"/>
        </dgm:presLayoutVars>
      </dgm:prSet>
      <dgm:spPr/>
      <dgm:t>
        <a:bodyPr/>
        <a:lstStyle/>
        <a:p>
          <a:endParaRPr lang="en-US"/>
        </a:p>
      </dgm:t>
    </dgm:pt>
  </dgm:ptLst>
  <dgm:cxnLst>
    <dgm:cxn modelId="{9260F9FC-DB98-42F6-8DB2-F04D80BE6342}" type="presOf" srcId="{0F9BCE86-CBFB-48D6-AC5F-295629DB9C21}" destId="{64CEBFCF-A3F7-49C0-9789-8470010C01AD}" srcOrd="0" destOrd="0" presId="urn:microsoft.com/office/officeart/2018/2/layout/IconVerticalSolidList"/>
    <dgm:cxn modelId="{72409B6C-6BCB-448B-92FE-326AA8A895B9}" type="presOf" srcId="{924F860E-4ED1-4683-8255-5DEEAB7E7E99}" destId="{B2D22BD4-6899-477F-A4A1-FE92F67281B7}" srcOrd="0" destOrd="0" presId="urn:microsoft.com/office/officeart/2018/2/layout/IconVerticalSolidList"/>
    <dgm:cxn modelId="{786B0E6D-C3D7-4EF9-9BD0-9DCBAD03C95E}" srcId="{765C0EF0-27D4-430E-B436-7B79F75D90F2}" destId="{924F860E-4ED1-4683-8255-5DEEAB7E7E99}" srcOrd="1" destOrd="0" parTransId="{201C2FE3-8FE2-4A16-9FCE-9FC32D6C5A72}" sibTransId="{65DE0BBB-AF5D-4C4E-BA37-F76394A7EAE2}"/>
    <dgm:cxn modelId="{D328AD65-5FA2-4ED8-9B02-392D5E8E1A83}" srcId="{765C0EF0-27D4-430E-B436-7B79F75D90F2}" destId="{9FB72804-066E-458A-AB4A-266AFFD35209}" srcOrd="0" destOrd="0" parTransId="{BE7204E9-5753-4BBA-B37B-4A2DE871DA7F}" sibTransId="{B9E4F5AA-29E2-4779-AF1F-902D21983BED}"/>
    <dgm:cxn modelId="{450D4877-58DF-44C2-B690-219A1CB9AAC0}" srcId="{765C0EF0-27D4-430E-B436-7B79F75D90F2}" destId="{0F9BCE86-CBFB-48D6-AC5F-295629DB9C21}" srcOrd="2" destOrd="0" parTransId="{5A0B8E02-C444-4AAE-B7AC-454C5BF20714}" sibTransId="{DA691C21-705B-4E65-8F9A-86F8FDCA047A}"/>
    <dgm:cxn modelId="{B9788DC7-73ED-4723-BD90-58D2D4EF0248}" type="presOf" srcId="{9FB72804-066E-458A-AB4A-266AFFD35209}" destId="{E330150C-D1A1-4451-8250-BB2B1ED7C439}" srcOrd="0" destOrd="0" presId="urn:microsoft.com/office/officeart/2018/2/layout/IconVerticalSolidList"/>
    <dgm:cxn modelId="{65ED98F7-9F0B-4250-A961-A66443304CE6}" type="presOf" srcId="{765C0EF0-27D4-430E-B436-7B79F75D90F2}" destId="{DA3383EB-3DA8-4FD0-AA69-068D6775E7B2}" srcOrd="0" destOrd="0" presId="urn:microsoft.com/office/officeart/2018/2/layout/IconVerticalSolidList"/>
    <dgm:cxn modelId="{35495036-5B09-4A05-AD3F-DA11DD4FB55E}" type="presParOf" srcId="{DA3383EB-3DA8-4FD0-AA69-068D6775E7B2}" destId="{26C623F1-8F84-453A-A6C9-AB82EA560BD3}" srcOrd="0" destOrd="0" presId="urn:microsoft.com/office/officeart/2018/2/layout/IconVerticalSolidList"/>
    <dgm:cxn modelId="{5E215E01-55BB-4FEC-9B48-F23DE4B8C7F9}" type="presParOf" srcId="{26C623F1-8F84-453A-A6C9-AB82EA560BD3}" destId="{E10B85BC-F891-4ECF-A46E-0D4F23B2B60F}" srcOrd="0" destOrd="0" presId="urn:microsoft.com/office/officeart/2018/2/layout/IconVerticalSolidList"/>
    <dgm:cxn modelId="{95D6166B-23E3-4901-9129-598ABD457787}" type="presParOf" srcId="{26C623F1-8F84-453A-A6C9-AB82EA560BD3}" destId="{458C83BE-923F-4958-9038-22AA1FD3F92E}" srcOrd="1" destOrd="0" presId="urn:microsoft.com/office/officeart/2018/2/layout/IconVerticalSolidList"/>
    <dgm:cxn modelId="{5137DEC1-D3EC-4283-9B23-C58C047DC627}" type="presParOf" srcId="{26C623F1-8F84-453A-A6C9-AB82EA560BD3}" destId="{3BB7F2DA-B957-4550-95A0-68173DE1C98C}" srcOrd="2" destOrd="0" presId="urn:microsoft.com/office/officeart/2018/2/layout/IconVerticalSolidList"/>
    <dgm:cxn modelId="{3E3BA5D6-0BEE-4972-A086-5111D8AD3671}" type="presParOf" srcId="{26C623F1-8F84-453A-A6C9-AB82EA560BD3}" destId="{E330150C-D1A1-4451-8250-BB2B1ED7C439}" srcOrd="3" destOrd="0" presId="urn:microsoft.com/office/officeart/2018/2/layout/IconVerticalSolidList"/>
    <dgm:cxn modelId="{AE2B713B-A364-4CC7-A56C-09CA079964D5}" type="presParOf" srcId="{DA3383EB-3DA8-4FD0-AA69-068D6775E7B2}" destId="{450A44CB-C8A6-4AB9-B1A5-81377F560C5C}" srcOrd="1" destOrd="0" presId="urn:microsoft.com/office/officeart/2018/2/layout/IconVerticalSolidList"/>
    <dgm:cxn modelId="{D5A426C9-2BD9-4238-BFCD-C8F18F71A9B8}" type="presParOf" srcId="{DA3383EB-3DA8-4FD0-AA69-068D6775E7B2}" destId="{AA75375F-BB3E-48EC-B661-654F48CFC786}" srcOrd="2" destOrd="0" presId="urn:microsoft.com/office/officeart/2018/2/layout/IconVerticalSolidList"/>
    <dgm:cxn modelId="{03749C98-87FF-4862-9A97-ED47DFC311A7}" type="presParOf" srcId="{AA75375F-BB3E-48EC-B661-654F48CFC786}" destId="{6DCF278F-C627-464E-9B3F-D0B02AF82C98}" srcOrd="0" destOrd="0" presId="urn:microsoft.com/office/officeart/2018/2/layout/IconVerticalSolidList"/>
    <dgm:cxn modelId="{557EFA20-5564-43FA-8E61-91028C22FCAA}" type="presParOf" srcId="{AA75375F-BB3E-48EC-B661-654F48CFC786}" destId="{A5615FAE-B452-4F75-8F83-DB5829B4FBBB}" srcOrd="1" destOrd="0" presId="urn:microsoft.com/office/officeart/2018/2/layout/IconVerticalSolidList"/>
    <dgm:cxn modelId="{28A7E70C-3326-4B27-9369-346C08AEA3C9}" type="presParOf" srcId="{AA75375F-BB3E-48EC-B661-654F48CFC786}" destId="{91D93A45-F1F7-4966-AA95-2B2DFCD4F14D}" srcOrd="2" destOrd="0" presId="urn:microsoft.com/office/officeart/2018/2/layout/IconVerticalSolidList"/>
    <dgm:cxn modelId="{E7C674E3-7263-4820-980B-74941C634744}" type="presParOf" srcId="{AA75375F-BB3E-48EC-B661-654F48CFC786}" destId="{B2D22BD4-6899-477F-A4A1-FE92F67281B7}" srcOrd="3" destOrd="0" presId="urn:microsoft.com/office/officeart/2018/2/layout/IconVerticalSolidList"/>
    <dgm:cxn modelId="{14BB26BB-C704-44C4-BBF5-8E9F58D92551}" type="presParOf" srcId="{DA3383EB-3DA8-4FD0-AA69-068D6775E7B2}" destId="{6E9A4817-47C1-42AF-8318-566E1B7E5D54}" srcOrd="3" destOrd="0" presId="urn:microsoft.com/office/officeart/2018/2/layout/IconVerticalSolidList"/>
    <dgm:cxn modelId="{2DD1FB59-54F1-43F8-911D-061171EE6581}" type="presParOf" srcId="{DA3383EB-3DA8-4FD0-AA69-068D6775E7B2}" destId="{91006F79-FE2D-42E1-9B7E-E0572A1AA60E}" srcOrd="4" destOrd="0" presId="urn:microsoft.com/office/officeart/2018/2/layout/IconVerticalSolidList"/>
    <dgm:cxn modelId="{3878F775-E0C5-4E01-A6F9-9033EEC06E6A}" type="presParOf" srcId="{91006F79-FE2D-42E1-9B7E-E0572A1AA60E}" destId="{D7BD7F2B-3F1A-475D-9363-6C2BD84E7B1C}" srcOrd="0" destOrd="0" presId="urn:microsoft.com/office/officeart/2018/2/layout/IconVerticalSolidList"/>
    <dgm:cxn modelId="{351533C7-2632-43EA-8AA0-968CB8467B6D}" type="presParOf" srcId="{91006F79-FE2D-42E1-9B7E-E0572A1AA60E}" destId="{F2BA1ED6-0B3C-464C-954F-58792C1B00A7}" srcOrd="1" destOrd="0" presId="urn:microsoft.com/office/officeart/2018/2/layout/IconVerticalSolidList"/>
    <dgm:cxn modelId="{E09D7FD1-164A-4E5E-A5E7-3758ED1D890B}" type="presParOf" srcId="{91006F79-FE2D-42E1-9B7E-E0572A1AA60E}" destId="{4BC316A6-D150-48D7-9349-EE2833FB4361}" srcOrd="2" destOrd="0" presId="urn:microsoft.com/office/officeart/2018/2/layout/IconVerticalSolidList"/>
    <dgm:cxn modelId="{DA90478B-8862-4E9E-BA88-E6F596964B1E}" type="presParOf" srcId="{91006F79-FE2D-42E1-9B7E-E0572A1AA60E}" destId="{64CEBFCF-A3F7-49C0-9789-8470010C01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56613-1712-452A-81F4-77916557F4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E45AE9-8870-4866-A9C1-14B469629595}">
      <dgm:prSet/>
      <dgm:spPr/>
      <dgm:t>
        <a:bodyPr/>
        <a:lstStyle/>
        <a:p>
          <a:r>
            <a:rPr lang="en-GB" b="1" dirty="0"/>
            <a:t>HA is a “hidden” career. </a:t>
          </a:r>
          <a:endParaRPr lang="ar-JO" b="1" dirty="0" smtClean="0"/>
        </a:p>
        <a:p>
          <a:pPr rtl="1"/>
          <a:r>
            <a:rPr lang="en-US" b="1" dirty="0" smtClean="0"/>
            <a:t>HA </a:t>
          </a:r>
          <a:r>
            <a:rPr lang="ar-JO" b="1" dirty="0" smtClean="0"/>
            <a:t>هي مهنة "خفية".</a:t>
          </a:r>
          <a:endParaRPr lang="en-US" b="1" dirty="0"/>
        </a:p>
      </dgm:t>
    </dgm:pt>
    <dgm:pt modelId="{689A24C5-EF11-4CB8-91F8-372E6F32AF1C}" type="parTrans" cxnId="{5835F35A-35B9-4C7D-A6D6-2CDA52154DC2}">
      <dgm:prSet/>
      <dgm:spPr/>
      <dgm:t>
        <a:bodyPr/>
        <a:lstStyle/>
        <a:p>
          <a:endParaRPr lang="en-US"/>
        </a:p>
      </dgm:t>
    </dgm:pt>
    <dgm:pt modelId="{1EB0D3B7-37DF-477B-B312-A3EA99FAF56C}" type="sibTrans" cxnId="{5835F35A-35B9-4C7D-A6D6-2CDA52154DC2}">
      <dgm:prSet/>
      <dgm:spPr/>
      <dgm:t>
        <a:bodyPr/>
        <a:lstStyle/>
        <a:p>
          <a:endParaRPr lang="en-US"/>
        </a:p>
      </dgm:t>
    </dgm:pt>
    <dgm:pt modelId="{99DFA4BD-E882-436D-9CD6-79C7CBF6EC6B}">
      <dgm:prSet/>
      <dgm:spPr/>
      <dgm:t>
        <a:bodyPr/>
        <a:lstStyle/>
        <a:p>
          <a:r>
            <a:rPr lang="en-US" b="1" dirty="0"/>
            <a:t>Health care administrators are considered health care </a:t>
          </a:r>
          <a:r>
            <a:rPr lang="en-US" b="1" dirty="0" smtClean="0"/>
            <a:t>professionals.</a:t>
          </a:r>
          <a:r>
            <a:rPr lang="ar-JO" b="1" dirty="0" smtClean="0"/>
            <a:t>يعتبر مسؤولو الرعاية الصحية متخصصين في الرعاية الصحية. </a:t>
          </a:r>
          <a:endParaRPr lang="en-US" b="1" dirty="0"/>
        </a:p>
      </dgm:t>
    </dgm:pt>
    <dgm:pt modelId="{1DE3ECDD-3DD5-4134-8E09-179C3414166E}" type="parTrans" cxnId="{B9F0EBA4-B1A5-4AEE-85B4-21C2153A2B22}">
      <dgm:prSet/>
      <dgm:spPr/>
      <dgm:t>
        <a:bodyPr/>
        <a:lstStyle/>
        <a:p>
          <a:endParaRPr lang="en-US"/>
        </a:p>
      </dgm:t>
    </dgm:pt>
    <dgm:pt modelId="{BA97B1C4-F611-4389-95F7-CC8A88929BEB}" type="sibTrans" cxnId="{B9F0EBA4-B1A5-4AEE-85B4-21C2153A2B22}">
      <dgm:prSet/>
      <dgm:spPr/>
      <dgm:t>
        <a:bodyPr/>
        <a:lstStyle/>
        <a:p>
          <a:endParaRPr lang="en-US"/>
        </a:p>
      </dgm:t>
    </dgm:pt>
    <dgm:pt modelId="{5E49ED25-EA90-4A97-94EA-51885CDFABE5}">
      <dgm:prSet/>
      <dgm:spPr/>
      <dgm:t>
        <a:bodyPr/>
        <a:lstStyle/>
        <a:p>
          <a:r>
            <a:rPr lang="en-GB" b="1" dirty="0"/>
            <a:t>The role of a </a:t>
          </a:r>
          <a:r>
            <a:rPr lang="en-GB" b="1" dirty="0">
              <a:hlinkClick xmlns:r="http://schemas.openxmlformats.org/officeDocument/2006/relationships" r:id="rId1"/>
            </a:rPr>
            <a:t>Public Health Administrator</a:t>
          </a:r>
          <a:r>
            <a:rPr lang="en-GB" b="1" dirty="0"/>
            <a:t> is to supervise non-clinical operations of public and private healthcare organizations and departments. </a:t>
          </a:r>
          <a:r>
            <a:rPr lang="ar-JO" b="1" dirty="0" smtClean="0"/>
            <a:t>يتمثل دور مدير الصحة العامة في الإشراف على العمليات غير السريرية لمنظمات وأقسام الرعاية الصحية العامة والخاصة.</a:t>
          </a:r>
          <a:endParaRPr lang="en-US" b="1" dirty="0"/>
        </a:p>
      </dgm:t>
    </dgm:pt>
    <dgm:pt modelId="{BB351C52-DF24-4024-8EBC-686A80AB5A61}" type="parTrans" cxnId="{56574B31-A3AF-4437-A694-31E173D94B70}">
      <dgm:prSet/>
      <dgm:spPr/>
      <dgm:t>
        <a:bodyPr/>
        <a:lstStyle/>
        <a:p>
          <a:endParaRPr lang="en-US"/>
        </a:p>
      </dgm:t>
    </dgm:pt>
    <dgm:pt modelId="{0D2DAD8B-1E8B-4B1F-A10A-06DB0696223F}" type="sibTrans" cxnId="{56574B31-A3AF-4437-A694-31E173D94B70}">
      <dgm:prSet/>
      <dgm:spPr/>
      <dgm:t>
        <a:bodyPr/>
        <a:lstStyle/>
        <a:p>
          <a:endParaRPr lang="en-US"/>
        </a:p>
      </dgm:t>
    </dgm:pt>
    <dgm:pt modelId="{E813845D-EA82-456B-B1C9-6C9815A3A069}" type="pres">
      <dgm:prSet presAssocID="{8F256613-1712-452A-81F4-77916557F4F9}" presName="linear" presStyleCnt="0">
        <dgm:presLayoutVars>
          <dgm:animLvl val="lvl"/>
          <dgm:resizeHandles val="exact"/>
        </dgm:presLayoutVars>
      </dgm:prSet>
      <dgm:spPr/>
      <dgm:t>
        <a:bodyPr/>
        <a:lstStyle/>
        <a:p>
          <a:endParaRPr lang="en-US"/>
        </a:p>
      </dgm:t>
    </dgm:pt>
    <dgm:pt modelId="{CDF406DC-C281-48F2-BA92-E071AACEE1ED}" type="pres">
      <dgm:prSet presAssocID="{49E45AE9-8870-4866-A9C1-14B469629595}" presName="parentText" presStyleLbl="node1" presStyleIdx="0" presStyleCnt="3">
        <dgm:presLayoutVars>
          <dgm:chMax val="0"/>
          <dgm:bulletEnabled val="1"/>
        </dgm:presLayoutVars>
      </dgm:prSet>
      <dgm:spPr/>
      <dgm:t>
        <a:bodyPr/>
        <a:lstStyle/>
        <a:p>
          <a:endParaRPr lang="en-US"/>
        </a:p>
      </dgm:t>
    </dgm:pt>
    <dgm:pt modelId="{487667DA-81E6-42F1-8F3E-1FD09EF59B0D}" type="pres">
      <dgm:prSet presAssocID="{1EB0D3B7-37DF-477B-B312-A3EA99FAF56C}" presName="spacer" presStyleCnt="0"/>
      <dgm:spPr/>
    </dgm:pt>
    <dgm:pt modelId="{81D77A5D-CEE3-4BD0-9D1E-79BA7954ABE9}" type="pres">
      <dgm:prSet presAssocID="{99DFA4BD-E882-436D-9CD6-79C7CBF6EC6B}" presName="parentText" presStyleLbl="node1" presStyleIdx="1" presStyleCnt="3">
        <dgm:presLayoutVars>
          <dgm:chMax val="0"/>
          <dgm:bulletEnabled val="1"/>
        </dgm:presLayoutVars>
      </dgm:prSet>
      <dgm:spPr/>
      <dgm:t>
        <a:bodyPr/>
        <a:lstStyle/>
        <a:p>
          <a:endParaRPr lang="en-US"/>
        </a:p>
      </dgm:t>
    </dgm:pt>
    <dgm:pt modelId="{579BB557-66DC-42FC-8D71-FE8A3C0AFFDD}" type="pres">
      <dgm:prSet presAssocID="{BA97B1C4-F611-4389-95F7-CC8A88929BEB}" presName="spacer" presStyleCnt="0"/>
      <dgm:spPr/>
    </dgm:pt>
    <dgm:pt modelId="{26E0799E-8241-4936-AFC5-AB8DDF5E6D6E}" type="pres">
      <dgm:prSet presAssocID="{5E49ED25-EA90-4A97-94EA-51885CDFABE5}" presName="parentText" presStyleLbl="node1" presStyleIdx="2" presStyleCnt="3">
        <dgm:presLayoutVars>
          <dgm:chMax val="0"/>
          <dgm:bulletEnabled val="1"/>
        </dgm:presLayoutVars>
      </dgm:prSet>
      <dgm:spPr/>
      <dgm:t>
        <a:bodyPr/>
        <a:lstStyle/>
        <a:p>
          <a:endParaRPr lang="en-US"/>
        </a:p>
      </dgm:t>
    </dgm:pt>
  </dgm:ptLst>
  <dgm:cxnLst>
    <dgm:cxn modelId="{56574B31-A3AF-4437-A694-31E173D94B70}" srcId="{8F256613-1712-452A-81F4-77916557F4F9}" destId="{5E49ED25-EA90-4A97-94EA-51885CDFABE5}" srcOrd="2" destOrd="0" parTransId="{BB351C52-DF24-4024-8EBC-686A80AB5A61}" sibTransId="{0D2DAD8B-1E8B-4B1F-A10A-06DB0696223F}"/>
    <dgm:cxn modelId="{7CA01599-02B1-4CEF-91B3-B3C1BE9FB868}" type="presOf" srcId="{49E45AE9-8870-4866-A9C1-14B469629595}" destId="{CDF406DC-C281-48F2-BA92-E071AACEE1ED}" srcOrd="0" destOrd="0" presId="urn:microsoft.com/office/officeart/2005/8/layout/vList2"/>
    <dgm:cxn modelId="{DA9B5A32-E990-4EBB-8930-236B29F21504}" type="presOf" srcId="{99DFA4BD-E882-436D-9CD6-79C7CBF6EC6B}" destId="{81D77A5D-CEE3-4BD0-9D1E-79BA7954ABE9}" srcOrd="0" destOrd="0" presId="urn:microsoft.com/office/officeart/2005/8/layout/vList2"/>
    <dgm:cxn modelId="{B8D6CEFA-D472-4AF4-9469-01B8C628D07C}" type="presOf" srcId="{8F256613-1712-452A-81F4-77916557F4F9}" destId="{E813845D-EA82-456B-B1C9-6C9815A3A069}" srcOrd="0" destOrd="0" presId="urn:microsoft.com/office/officeart/2005/8/layout/vList2"/>
    <dgm:cxn modelId="{5835F35A-35B9-4C7D-A6D6-2CDA52154DC2}" srcId="{8F256613-1712-452A-81F4-77916557F4F9}" destId="{49E45AE9-8870-4866-A9C1-14B469629595}" srcOrd="0" destOrd="0" parTransId="{689A24C5-EF11-4CB8-91F8-372E6F32AF1C}" sibTransId="{1EB0D3B7-37DF-477B-B312-A3EA99FAF56C}"/>
    <dgm:cxn modelId="{B9F0EBA4-B1A5-4AEE-85B4-21C2153A2B22}" srcId="{8F256613-1712-452A-81F4-77916557F4F9}" destId="{99DFA4BD-E882-436D-9CD6-79C7CBF6EC6B}" srcOrd="1" destOrd="0" parTransId="{1DE3ECDD-3DD5-4134-8E09-179C3414166E}" sibTransId="{BA97B1C4-F611-4389-95F7-CC8A88929BEB}"/>
    <dgm:cxn modelId="{236A99FA-DDBB-4A2A-AAC2-DF00170E12C1}" type="presOf" srcId="{5E49ED25-EA90-4A97-94EA-51885CDFABE5}" destId="{26E0799E-8241-4936-AFC5-AB8DDF5E6D6E}" srcOrd="0" destOrd="0" presId="urn:microsoft.com/office/officeart/2005/8/layout/vList2"/>
    <dgm:cxn modelId="{2E613130-4D23-433B-95F9-84E85DF5BA87}" type="presParOf" srcId="{E813845D-EA82-456B-B1C9-6C9815A3A069}" destId="{CDF406DC-C281-48F2-BA92-E071AACEE1ED}" srcOrd="0" destOrd="0" presId="urn:microsoft.com/office/officeart/2005/8/layout/vList2"/>
    <dgm:cxn modelId="{43FFBF9F-122D-471E-AE95-B12401C55B48}" type="presParOf" srcId="{E813845D-EA82-456B-B1C9-6C9815A3A069}" destId="{487667DA-81E6-42F1-8F3E-1FD09EF59B0D}" srcOrd="1" destOrd="0" presId="urn:microsoft.com/office/officeart/2005/8/layout/vList2"/>
    <dgm:cxn modelId="{BA09D8DA-34D5-45E5-90EA-F988E9F61EC8}" type="presParOf" srcId="{E813845D-EA82-456B-B1C9-6C9815A3A069}" destId="{81D77A5D-CEE3-4BD0-9D1E-79BA7954ABE9}" srcOrd="2" destOrd="0" presId="urn:microsoft.com/office/officeart/2005/8/layout/vList2"/>
    <dgm:cxn modelId="{BA9E35E8-5E98-4F3C-B279-02B889448DA2}" type="presParOf" srcId="{E813845D-EA82-456B-B1C9-6C9815A3A069}" destId="{579BB557-66DC-42FC-8D71-FE8A3C0AFFDD}" srcOrd="3" destOrd="0" presId="urn:microsoft.com/office/officeart/2005/8/layout/vList2"/>
    <dgm:cxn modelId="{EFE3C602-C89F-45CC-BE20-1CF236A06485}" type="presParOf" srcId="{E813845D-EA82-456B-B1C9-6C9815A3A069}" destId="{26E0799E-8241-4936-AFC5-AB8DDF5E6D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B85BC-F891-4ECF-A46E-0D4F23B2B60F}">
      <dsp:nvSpPr>
        <dsp:cNvPr id="0" name=""/>
        <dsp:cNvSpPr/>
      </dsp:nvSpPr>
      <dsp:spPr>
        <a:xfrm>
          <a:off x="-230593" y="7754"/>
          <a:ext cx="8784976" cy="11481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83BE-923F-4958-9038-22AA1FD3F92E}">
      <dsp:nvSpPr>
        <dsp:cNvPr id="0" name=""/>
        <dsp:cNvSpPr/>
      </dsp:nvSpPr>
      <dsp:spPr>
        <a:xfrm>
          <a:off x="116715" y="266084"/>
          <a:ext cx="631471" cy="6314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30150C-D1A1-4451-8250-BB2B1ED7C439}">
      <dsp:nvSpPr>
        <dsp:cNvPr id="0" name=""/>
        <dsp:cNvSpPr/>
      </dsp:nvSpPr>
      <dsp:spPr>
        <a:xfrm>
          <a:off x="1095496" y="7754"/>
          <a:ext cx="7456291" cy="11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10" tIns="121510" rIns="121510" bIns="121510" numCol="1" spcCol="1270" anchor="ctr" anchorCtr="0">
          <a:noAutofit/>
        </a:bodyPr>
        <a:lstStyle/>
        <a:p>
          <a:pPr lvl="0" algn="l" defTabSz="800100">
            <a:lnSpc>
              <a:spcPct val="90000"/>
            </a:lnSpc>
            <a:spcBef>
              <a:spcPct val="0"/>
            </a:spcBef>
            <a:spcAft>
              <a:spcPct val="35000"/>
            </a:spcAft>
          </a:pPr>
          <a:r>
            <a:rPr lang="en-GB" sz="1800" b="1" kern="1200" dirty="0"/>
            <a:t>Public health administration is the component of public health that concentrates on management of </a:t>
          </a:r>
          <a:r>
            <a:rPr lang="en-GB" sz="1800" b="1" kern="1200" dirty="0">
              <a:solidFill>
                <a:srgbClr val="FFFF00"/>
              </a:solidFill>
            </a:rPr>
            <a:t>people and programs</a:t>
          </a:r>
          <a:r>
            <a:rPr lang="en-GB" sz="1800" b="1" kern="1200" dirty="0"/>
            <a:t>. </a:t>
          </a:r>
          <a:r>
            <a:rPr lang="ar-JO" sz="1800" b="1" kern="1200" dirty="0" smtClean="0"/>
            <a:t>إدارة الصحة العامة هي أحد مكونات الصحة العامة التي تركز على إدارة الأفراد والبرامج.</a:t>
          </a:r>
          <a:endParaRPr lang="en-US" sz="1800" b="1" kern="1200" dirty="0"/>
        </a:p>
      </dsp:txBody>
      <dsp:txXfrm>
        <a:off x="1095496" y="7754"/>
        <a:ext cx="7456291" cy="1148130"/>
      </dsp:txXfrm>
    </dsp:sp>
    <dsp:sp modelId="{6DCF278F-C627-464E-9B3F-D0B02AF82C98}">
      <dsp:nvSpPr>
        <dsp:cNvPr id="0" name=""/>
        <dsp:cNvSpPr/>
      </dsp:nvSpPr>
      <dsp:spPr>
        <a:xfrm>
          <a:off x="-230593" y="1808028"/>
          <a:ext cx="8784976" cy="11481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15FAE-B452-4F75-8F83-DB5829B4FBBB}">
      <dsp:nvSpPr>
        <dsp:cNvPr id="0" name=""/>
        <dsp:cNvSpPr/>
      </dsp:nvSpPr>
      <dsp:spPr>
        <a:xfrm>
          <a:off x="116715" y="2066357"/>
          <a:ext cx="631471" cy="6314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22BD4-6899-477F-A4A1-FE92F67281B7}">
      <dsp:nvSpPr>
        <dsp:cNvPr id="0" name=""/>
        <dsp:cNvSpPr/>
      </dsp:nvSpPr>
      <dsp:spPr>
        <a:xfrm>
          <a:off x="801084" y="1440115"/>
          <a:ext cx="7777732" cy="1878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10" tIns="121510" rIns="121510" bIns="121510" numCol="1" spcCol="1270" anchor="ctr" anchorCtr="0">
          <a:noAutofit/>
        </a:bodyPr>
        <a:lstStyle/>
        <a:p>
          <a:pPr lvl="0" algn="l" defTabSz="800100">
            <a:lnSpc>
              <a:spcPct val="90000"/>
            </a:lnSpc>
            <a:spcBef>
              <a:spcPct val="0"/>
            </a:spcBef>
            <a:spcAft>
              <a:spcPct val="35000"/>
            </a:spcAft>
          </a:pPr>
          <a:r>
            <a:rPr lang="en-GB" sz="1800" b="1" kern="1200" dirty="0"/>
            <a:t>HA </a:t>
          </a:r>
          <a:r>
            <a:rPr lang="en-US" sz="1800" b="1" kern="1200" dirty="0"/>
            <a:t>is essential for the success of any public health program whether on the national, intermediate or the local level. </a:t>
          </a:r>
          <a:endParaRPr lang="ar-JO" sz="1800" b="1" kern="1200" dirty="0" smtClean="0"/>
        </a:p>
        <a:p>
          <a:pPr lvl="0" algn="l" defTabSz="800100" rtl="1">
            <a:lnSpc>
              <a:spcPct val="90000"/>
            </a:lnSpc>
            <a:spcBef>
              <a:spcPct val="0"/>
            </a:spcBef>
            <a:spcAft>
              <a:spcPct val="35000"/>
            </a:spcAft>
          </a:pPr>
          <a:r>
            <a:rPr lang="en-US" sz="1800" b="1" kern="1200" dirty="0" smtClean="0"/>
            <a:t>HA </a:t>
          </a:r>
          <a:r>
            <a:rPr lang="ar-JO" sz="1800" b="1" kern="1200" dirty="0" smtClean="0"/>
            <a:t>ضروري لنجاح أي برنامج للصحة العامة سواء على المستوى الوطني أو المتوسط أو المحلي.</a:t>
          </a:r>
          <a:endParaRPr lang="en-US" sz="1800" b="1" kern="1200" dirty="0"/>
        </a:p>
      </dsp:txBody>
      <dsp:txXfrm>
        <a:off x="801084" y="1440115"/>
        <a:ext cx="7777732" cy="1878352"/>
      </dsp:txXfrm>
    </dsp:sp>
    <dsp:sp modelId="{D7BD7F2B-3F1A-475D-9363-6C2BD84E7B1C}">
      <dsp:nvSpPr>
        <dsp:cNvPr id="0" name=""/>
        <dsp:cNvSpPr/>
      </dsp:nvSpPr>
      <dsp:spPr>
        <a:xfrm>
          <a:off x="-230593" y="3608302"/>
          <a:ext cx="8784976" cy="11481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A1ED6-0B3C-464C-954F-58792C1B00A7}">
      <dsp:nvSpPr>
        <dsp:cNvPr id="0" name=""/>
        <dsp:cNvSpPr/>
      </dsp:nvSpPr>
      <dsp:spPr>
        <a:xfrm>
          <a:off x="116715" y="3866631"/>
          <a:ext cx="631471" cy="6314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EBFCF-A3F7-49C0-9789-8470010C01AD}">
      <dsp:nvSpPr>
        <dsp:cNvPr id="0" name=""/>
        <dsp:cNvSpPr/>
      </dsp:nvSpPr>
      <dsp:spPr>
        <a:xfrm>
          <a:off x="631715" y="3608302"/>
          <a:ext cx="8383854" cy="11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10" tIns="121510" rIns="121510" bIns="121510" numCol="1" spcCol="1270" anchor="ctr" anchorCtr="0">
          <a:noAutofit/>
        </a:bodyPr>
        <a:lstStyle/>
        <a:p>
          <a:pPr lvl="0" algn="l" defTabSz="800100">
            <a:lnSpc>
              <a:spcPct val="90000"/>
            </a:lnSpc>
            <a:spcBef>
              <a:spcPct val="0"/>
            </a:spcBef>
            <a:spcAft>
              <a:spcPct val="35000"/>
            </a:spcAft>
          </a:pPr>
          <a:r>
            <a:rPr lang="en-US" sz="1800" b="1" kern="1200" dirty="0"/>
            <a:t>HA involves making both </a:t>
          </a:r>
          <a:r>
            <a:rPr lang="en-US" sz="1800" b="1" i="1" kern="1200" dirty="0"/>
            <a:t>daily</a:t>
          </a:r>
          <a:r>
            <a:rPr lang="en-US" sz="1800" b="1" kern="1200" dirty="0"/>
            <a:t> and </a:t>
          </a:r>
          <a:r>
            <a:rPr lang="en-US" sz="1800" b="1" i="1" kern="1200" dirty="0"/>
            <a:t>long-term</a:t>
          </a:r>
          <a:r>
            <a:rPr lang="en-US" sz="1800" b="1" kern="1200" dirty="0"/>
            <a:t> decisions that reflect the healthcare system’s business </a:t>
          </a:r>
          <a:r>
            <a:rPr lang="en-US" sz="1800" b="1" kern="1200" dirty="0" smtClean="0"/>
            <a:t>strategies</a:t>
          </a:r>
          <a:r>
            <a:rPr lang="ar-JO" sz="1800" b="1" kern="1200" dirty="0" smtClean="0"/>
            <a:t> </a:t>
          </a:r>
        </a:p>
        <a:p>
          <a:pPr lvl="0" algn="l" defTabSz="800100">
            <a:lnSpc>
              <a:spcPct val="90000"/>
            </a:lnSpc>
            <a:spcBef>
              <a:spcPct val="0"/>
            </a:spcBef>
            <a:spcAft>
              <a:spcPct val="35000"/>
            </a:spcAft>
          </a:pPr>
          <a:r>
            <a:rPr lang="ar-JO" sz="1800" b="1" kern="1200" dirty="0" smtClean="0"/>
            <a:t>يتضمن </a:t>
          </a:r>
          <a:r>
            <a:rPr lang="en-US" sz="1800" b="1" kern="1200" dirty="0" smtClean="0"/>
            <a:t>HA </a:t>
          </a:r>
          <a:r>
            <a:rPr lang="ar-JO" sz="1800" b="1" kern="1200" dirty="0" smtClean="0"/>
            <a:t>اتخاذ قرارات يومية وطويلة الأجل تعكس إستراتيجيات عمل نظام الرعاية الصحية</a:t>
          </a:r>
          <a:endParaRPr lang="en-US" sz="1800" b="1" kern="1200" dirty="0"/>
        </a:p>
      </dsp:txBody>
      <dsp:txXfrm>
        <a:off x="631715" y="3608302"/>
        <a:ext cx="8383854" cy="1148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06DC-C281-48F2-BA92-E071AACEE1ED}">
      <dsp:nvSpPr>
        <dsp:cNvPr id="0" name=""/>
        <dsp:cNvSpPr/>
      </dsp:nvSpPr>
      <dsp:spPr>
        <a:xfrm>
          <a:off x="0" y="128253"/>
          <a:ext cx="7886700" cy="19585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kern="1200" dirty="0"/>
            <a:t>HA is a “hidden” career. </a:t>
          </a:r>
          <a:endParaRPr lang="ar-JO" sz="2300" b="1" kern="1200" dirty="0" smtClean="0"/>
        </a:p>
        <a:p>
          <a:pPr lvl="0" algn="l" defTabSz="1022350" rtl="1">
            <a:lnSpc>
              <a:spcPct val="90000"/>
            </a:lnSpc>
            <a:spcBef>
              <a:spcPct val="0"/>
            </a:spcBef>
            <a:spcAft>
              <a:spcPct val="35000"/>
            </a:spcAft>
          </a:pPr>
          <a:r>
            <a:rPr lang="en-US" sz="2300" b="1" kern="1200" dirty="0" smtClean="0"/>
            <a:t>HA </a:t>
          </a:r>
          <a:r>
            <a:rPr lang="ar-JO" sz="2300" b="1" kern="1200" dirty="0" smtClean="0"/>
            <a:t>هي مهنة "خفية".</a:t>
          </a:r>
          <a:endParaRPr lang="en-US" sz="2300" b="1" kern="1200" dirty="0"/>
        </a:p>
      </dsp:txBody>
      <dsp:txXfrm>
        <a:off x="95609" y="223862"/>
        <a:ext cx="7695482" cy="1767351"/>
      </dsp:txXfrm>
    </dsp:sp>
    <dsp:sp modelId="{81D77A5D-CEE3-4BD0-9D1E-79BA7954ABE9}">
      <dsp:nvSpPr>
        <dsp:cNvPr id="0" name=""/>
        <dsp:cNvSpPr/>
      </dsp:nvSpPr>
      <dsp:spPr>
        <a:xfrm>
          <a:off x="0" y="2153063"/>
          <a:ext cx="7886700" cy="195856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a:t>Health care administrators are considered health care </a:t>
          </a:r>
          <a:r>
            <a:rPr lang="en-US" sz="2300" b="1" kern="1200" dirty="0" smtClean="0"/>
            <a:t>professionals.</a:t>
          </a:r>
          <a:r>
            <a:rPr lang="ar-JO" sz="2300" b="1" kern="1200" dirty="0" smtClean="0"/>
            <a:t>يعتبر مسؤولو الرعاية الصحية متخصصين في الرعاية الصحية. </a:t>
          </a:r>
          <a:endParaRPr lang="en-US" sz="2300" b="1" kern="1200" dirty="0"/>
        </a:p>
      </dsp:txBody>
      <dsp:txXfrm>
        <a:off x="95609" y="2248672"/>
        <a:ext cx="7695482" cy="1767351"/>
      </dsp:txXfrm>
    </dsp:sp>
    <dsp:sp modelId="{26E0799E-8241-4936-AFC5-AB8DDF5E6D6E}">
      <dsp:nvSpPr>
        <dsp:cNvPr id="0" name=""/>
        <dsp:cNvSpPr/>
      </dsp:nvSpPr>
      <dsp:spPr>
        <a:xfrm>
          <a:off x="0" y="4177872"/>
          <a:ext cx="7886700" cy="195856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kern="1200" dirty="0"/>
            <a:t>The role of a </a:t>
          </a:r>
          <a:r>
            <a:rPr lang="en-GB" sz="2300" b="1" kern="1200" dirty="0">
              <a:hlinkClick xmlns:r="http://schemas.openxmlformats.org/officeDocument/2006/relationships" r:id="rId1"/>
            </a:rPr>
            <a:t>Public Health Administrator</a:t>
          </a:r>
          <a:r>
            <a:rPr lang="en-GB" sz="2300" b="1" kern="1200" dirty="0"/>
            <a:t> is to supervise non-clinical operations of public and private healthcare organizations and departments. </a:t>
          </a:r>
          <a:r>
            <a:rPr lang="ar-JO" sz="2300" b="1" kern="1200" dirty="0" smtClean="0"/>
            <a:t>يتمثل دور مدير الصحة العامة في الإشراف على العمليات غير السريرية لمنظمات وأقسام الرعاية الصحية العامة والخاصة.</a:t>
          </a:r>
          <a:endParaRPr lang="en-US" sz="2300" b="1" kern="1200" dirty="0"/>
        </a:p>
      </dsp:txBody>
      <dsp:txXfrm>
        <a:off x="95609" y="4273481"/>
        <a:ext cx="7695482" cy="17673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F8E1A-DB05-441C-99C7-C14A6423D936}" type="datetimeFigureOut">
              <a:rPr lang="en-US" smtClean="0"/>
              <a:t>4/16/2022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2F4EC-F3D2-4280-94AD-6EF8970515F3}" type="slidenum">
              <a:rPr lang="en-US" smtClean="0"/>
              <a:t>‹#›</a:t>
            </a:fld>
            <a:endParaRPr lang="en-US"/>
          </a:p>
        </p:txBody>
      </p:sp>
    </p:spTree>
    <p:extLst>
      <p:ext uri="{BB962C8B-B14F-4D97-AF65-F5344CB8AC3E}">
        <p14:creationId xmlns:p14="http://schemas.microsoft.com/office/powerpoint/2010/main" val="94803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3FDA1D3-D553-4B41-9847-633EF6DFC9BB}" type="slidenum">
              <a:rPr lang="en-US"/>
              <a:pPr/>
              <a:t>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59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B2F4EC-F3D2-4280-94AD-6EF8970515F3}" type="slidenum">
              <a:rPr lang="en-US" smtClean="0"/>
              <a:t>8</a:t>
            </a:fld>
            <a:endParaRPr lang="en-US"/>
          </a:p>
        </p:txBody>
      </p:sp>
    </p:spTree>
    <p:extLst>
      <p:ext uri="{BB962C8B-B14F-4D97-AF65-F5344CB8AC3E}">
        <p14:creationId xmlns:p14="http://schemas.microsoft.com/office/powerpoint/2010/main" val="72915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B2F4EC-F3D2-4280-94AD-6EF8970515F3}" type="slidenum">
              <a:rPr lang="en-US" smtClean="0"/>
              <a:t>17</a:t>
            </a:fld>
            <a:endParaRPr lang="en-US"/>
          </a:p>
        </p:txBody>
      </p:sp>
    </p:spTree>
    <p:extLst>
      <p:ext uri="{BB962C8B-B14F-4D97-AF65-F5344CB8AC3E}">
        <p14:creationId xmlns:p14="http://schemas.microsoft.com/office/powerpoint/2010/main" val="56415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BB2538-F59A-4F41-8233-CFA708364CEF}"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99999-2531-4C16-A5BF-98884EB1CD5C}"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4AC56-485A-4115-B15C-4151D2511F7A}"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B2538-F59A-4F41-8233-CFA708364CEF}"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913416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53D720-330C-4469-80EB-3CB23E253CB7}"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2370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BB8AB-6450-4AE3-BB3E-C1448619F6C1}"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428901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8D31B92-0E5C-4264-BFB2-C052E3B510C5}"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85701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B3879F-F162-424D-B31C-266E5D2D1B51}" type="datetime1">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726787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7BEB2D-8C35-45F4-B055-2DFA4C7B29B6}" type="datetime1">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10976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17AE-B94C-4005-B2C9-018001F2D310}" type="datetime1">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822307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36BF46-D294-4CF6-BCD1-0D612ED72732}"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2754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3D720-330C-4469-80EB-3CB23E253CB7}"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34EE8B-9438-4111-B0C3-3FB071BEB7F9}"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53441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B99999-2531-4C16-A5BF-98884EB1CD5C}"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391683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04AC56-485A-4115-B15C-4151D2511F7A}"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extLst>
      <p:ext uri="{BB962C8B-B14F-4D97-AF65-F5344CB8AC3E}">
        <p14:creationId xmlns:p14="http://schemas.microsoft.com/office/powerpoint/2010/main" val="266405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BB8AB-6450-4AE3-BB3E-C1448619F6C1}" type="datetime1">
              <a:rPr lang="en-US" smtClean="0"/>
              <a:t>4/16/2022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31B92-0E5C-4264-BFB2-C052E3B510C5}"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3879F-F162-424D-B31C-266E5D2D1B51}" type="datetime1">
              <a:rPr lang="en-US" smtClean="0"/>
              <a:t>4/16/2022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7BEB2D-8C35-45F4-B055-2DFA4C7B29B6}" type="datetime1">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17AE-B94C-4005-B2C9-018001F2D310}" type="datetime1">
              <a:rPr lang="en-US" smtClean="0"/>
              <a:t>4/16/2022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BF46-D294-4CF6-BCD1-0D612ED72732}"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4EE8B-9438-4111-B0C3-3FB071BEB7F9}" type="datetime1">
              <a:rPr lang="en-US" smtClean="0"/>
              <a:t>4/16/2022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BD8A-F4E6-4CB9-BAA7-D39002C3BE2D}" type="datetime1">
              <a:rPr lang="en-US" smtClean="0"/>
              <a:t>4/16/2022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31D7-AB04-456F-A61C-B6CF16191A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D4FBD8A-F4E6-4CB9-BAA7-D39002C3BE2D}" type="datetime1">
              <a:rPr lang="en-US" smtClean="0"/>
              <a:t>4/16/2022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4531D7-AB04-456F-A61C-B6CF16191A96}" type="slidenum">
              <a:rPr lang="en-US" smtClean="0"/>
              <a:t>‹#›</a:t>
            </a:fld>
            <a:endParaRPr lang="en-US"/>
          </a:p>
        </p:txBody>
      </p:sp>
    </p:spTree>
    <p:extLst>
      <p:ext uri="{BB962C8B-B14F-4D97-AF65-F5344CB8AC3E}">
        <p14:creationId xmlns:p14="http://schemas.microsoft.com/office/powerpoint/2010/main" val="944677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hyperlink" Target="https://www.managementstudyhq.com/what-why-objectives-benefits-performance-management.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nagementstudyhq.com/change-management-levels-barriers-importance.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nagementstudyhq.com/factors-affecting-job-design.html" TargetMode="External"/><Relationship Id="rId2" Type="http://schemas.openxmlformats.org/officeDocument/2006/relationships/hyperlink" Target="https://www.managementstudyhq.com/leadership-styles.htm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399" y="5285142"/>
            <a:ext cx="7772400" cy="1470025"/>
          </a:xfrm>
        </p:spPr>
        <p:txBody>
          <a:bodyPr/>
          <a:lstStyle/>
          <a:p>
            <a:r>
              <a:rPr lang="en-US" dirty="0"/>
              <a:t/>
            </a:r>
            <a:br>
              <a:rPr lang="en-US" dirty="0"/>
            </a:br>
            <a:r>
              <a:rPr lang="en-US" b="1" dirty="0">
                <a:solidFill>
                  <a:srgbClr val="FFFF00"/>
                </a:solidFill>
              </a:rPr>
              <a:t>Overview</a:t>
            </a:r>
          </a:p>
        </p:txBody>
      </p:sp>
      <p:sp>
        <p:nvSpPr>
          <p:cNvPr id="3" name="Subtitle 2"/>
          <p:cNvSpPr>
            <a:spLocks noGrp="1"/>
          </p:cNvSpPr>
          <p:nvPr>
            <p:ph type="subTitle" idx="1"/>
          </p:nvPr>
        </p:nvSpPr>
        <p:spPr>
          <a:xfrm>
            <a:off x="611560" y="4581128"/>
            <a:ext cx="6400800" cy="1512168"/>
          </a:xfrm>
        </p:spPr>
        <p:txBody>
          <a:bodyPr>
            <a:normAutofit fontScale="77500" lnSpcReduction="20000"/>
          </a:bodyPr>
          <a:lstStyle/>
          <a:p>
            <a:r>
              <a:rPr lang="en-US" sz="2900" dirty="0">
                <a:solidFill>
                  <a:schemeClr val="bg1"/>
                </a:solidFill>
              </a:rPr>
              <a:t>Dr. Israa Al-Rawashdeh MD, MPH, PhD</a:t>
            </a:r>
          </a:p>
          <a:p>
            <a:r>
              <a:rPr lang="en-US" sz="2900" dirty="0">
                <a:solidFill>
                  <a:schemeClr val="bg1"/>
                </a:solidFill>
              </a:rPr>
              <a:t>Faculty of Medicine</a:t>
            </a:r>
          </a:p>
          <a:p>
            <a:r>
              <a:rPr lang="en-US" sz="2900" dirty="0">
                <a:solidFill>
                  <a:schemeClr val="bg1"/>
                </a:solidFill>
              </a:rPr>
              <a:t>Mutah University</a:t>
            </a:r>
          </a:p>
          <a:p>
            <a:r>
              <a:rPr lang="en-US" sz="2900" dirty="0">
                <a:solidFill>
                  <a:schemeClr val="bg1"/>
                </a:solidFill>
              </a:rPr>
              <a:t>202</a:t>
            </a:r>
            <a:r>
              <a:rPr lang="en-GB" sz="2900" dirty="0">
                <a:solidFill>
                  <a:schemeClr val="bg1"/>
                </a:solidFill>
              </a:rPr>
              <a:t>1</a:t>
            </a:r>
            <a:endParaRPr lang="en-US" sz="2900"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B04531D7-AB04-456F-A61C-B6CF16191A96}" type="slidenum">
              <a:rPr lang="en-US" smtClean="0"/>
              <a:t>1</a:t>
            </a:fld>
            <a:endParaRPr lang="en-US"/>
          </a:p>
        </p:txBody>
      </p:sp>
      <p:sp>
        <p:nvSpPr>
          <p:cNvPr id="4" name="AutoShape 2" descr="Image result for healthcare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xmlns="" id="{772521B9-A0CF-41AC-A6B3-0BA1EA1E427D}"/>
              </a:ext>
            </a:extLst>
          </p:cNvPr>
          <p:cNvGraphicFramePr>
            <a:graphicFrameLocks noGrp="1"/>
          </p:cNvGraphicFramePr>
          <p:nvPr>
            <p:ph idx="1"/>
            <p:extLst>
              <p:ext uri="{D42A27DB-BD31-4B8C-83A1-F6EECF244321}">
                <p14:modId xmlns:p14="http://schemas.microsoft.com/office/powerpoint/2010/main" val="1976719734"/>
              </p:ext>
            </p:extLst>
          </p:nvPr>
        </p:nvGraphicFramePr>
        <p:xfrm>
          <a:off x="628650" y="260648"/>
          <a:ext cx="78867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16632"/>
            <a:ext cx="7886700" cy="6060331"/>
          </a:xfrm>
        </p:spPr>
        <p:txBody>
          <a:bodyPr>
            <a:normAutofit/>
          </a:bodyPr>
          <a:lstStyle/>
          <a:p>
            <a:pPr>
              <a:lnSpc>
                <a:spcPct val="90000"/>
              </a:lnSpc>
            </a:pPr>
            <a:r>
              <a:rPr lang="en-US" sz="2700" dirty="0"/>
              <a:t>HA is </a:t>
            </a:r>
            <a:r>
              <a:rPr lang="en-US" sz="2700" i="1" dirty="0"/>
              <a:t>a dynamic </a:t>
            </a:r>
            <a:r>
              <a:rPr lang="en-US" sz="2700" dirty="0"/>
              <a:t>field that combines </a:t>
            </a:r>
            <a:r>
              <a:rPr lang="en-US" sz="2700" i="1" dirty="0"/>
              <a:t>health policy, business, and science </a:t>
            </a:r>
            <a:r>
              <a:rPr lang="en-US" sz="2700" dirty="0"/>
              <a:t>to manage financial  and human resources</a:t>
            </a:r>
            <a:r>
              <a:rPr lang="en-US" sz="2700" dirty="0" smtClean="0"/>
              <a:t>.</a:t>
            </a:r>
            <a:endParaRPr lang="ar-JO" sz="2700" dirty="0" smtClean="0"/>
          </a:p>
          <a:p>
            <a:pPr algn="r" rtl="1">
              <a:lnSpc>
                <a:spcPct val="90000"/>
              </a:lnSpc>
            </a:pPr>
            <a:r>
              <a:rPr lang="en-US" sz="2700" dirty="0"/>
              <a:t>HA </a:t>
            </a:r>
            <a:r>
              <a:rPr lang="ar-JO" sz="2700" dirty="0"/>
              <a:t>هو مجال ديناميكي يجمع بين السياسة الصحية والأعمال والعلوم لإدارة الموارد المالية والبشرية.</a:t>
            </a:r>
            <a:endParaRPr lang="en-US" sz="2700" dirty="0"/>
          </a:p>
          <a:p>
            <a:pPr algn="l">
              <a:lnSpc>
                <a:spcPct val="90000"/>
              </a:lnSpc>
            </a:pPr>
            <a:r>
              <a:rPr lang="en-US" sz="2700" b="1" u="sng" dirty="0"/>
              <a:t>HA ultimate goals </a:t>
            </a:r>
            <a:r>
              <a:rPr lang="en-US" sz="2700" b="1" u="sng" dirty="0" smtClean="0"/>
              <a:t>are:</a:t>
            </a:r>
            <a:r>
              <a:rPr lang="ar-JO" sz="2700" b="1" u="sng" dirty="0" smtClean="0"/>
              <a:t> الاهداف المطلقة </a:t>
            </a:r>
            <a:endParaRPr lang="en-US" sz="2700" b="1" u="sng" dirty="0"/>
          </a:p>
          <a:p>
            <a:pPr>
              <a:lnSpc>
                <a:spcPct val="90000"/>
              </a:lnSpc>
              <a:buFontTx/>
              <a:buChar char="-"/>
            </a:pPr>
            <a:r>
              <a:rPr lang="en-US" sz="2700" i="1" dirty="0"/>
              <a:t>To improve the business of healthcare</a:t>
            </a:r>
            <a:r>
              <a:rPr lang="en-US" sz="2700" dirty="0"/>
              <a:t>; that should always start with efficient policy and top-quality patient care</a:t>
            </a:r>
            <a:r>
              <a:rPr lang="en-US" sz="2700" dirty="0" smtClean="0"/>
              <a:t>.</a:t>
            </a:r>
            <a:r>
              <a:rPr lang="ar-JO" sz="2700" dirty="0"/>
              <a:t> لتحسين أعمال الرعاية الصحية ؛ يجب أن يبدأ ذلك دائمًا بسياسة فعالة ورعاية عالية الجودة للمرضى</a:t>
            </a:r>
            <a:r>
              <a:rPr lang="ar-JO" sz="2700" dirty="0" smtClean="0"/>
              <a:t>. </a:t>
            </a:r>
            <a:endParaRPr lang="en-US" sz="2700" dirty="0"/>
          </a:p>
          <a:p>
            <a:pPr>
              <a:lnSpc>
                <a:spcPct val="90000"/>
              </a:lnSpc>
              <a:buFontTx/>
              <a:buChar char="-"/>
            </a:pPr>
            <a:r>
              <a:rPr lang="en-US" sz="2700" dirty="0"/>
              <a:t>To ensure the coordinated delivery of healthcare and the efficient management of medical facilities</a:t>
            </a:r>
            <a:r>
              <a:rPr lang="en-US" sz="2700" dirty="0" smtClean="0"/>
              <a:t>.</a:t>
            </a:r>
            <a:r>
              <a:rPr lang="ar-JO" sz="2700" dirty="0"/>
              <a:t> لضمان تقديم الرعاية الصحية بشكل منسق والإدارة الفعالة للمرافق الطبية</a:t>
            </a:r>
            <a:r>
              <a:rPr lang="ar-JO" sz="2700" dirty="0" smtClean="0"/>
              <a:t>. </a:t>
            </a:r>
            <a:endParaRPr lang="en-US" sz="2700" dirty="0"/>
          </a:p>
        </p:txBody>
      </p:sp>
      <p:sp>
        <p:nvSpPr>
          <p:cNvPr id="13" name="Arc 12">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32656"/>
            <a:ext cx="8229600" cy="5793507"/>
          </a:xfrm>
        </p:spPr>
        <p:txBody>
          <a:bodyPr/>
          <a:lstStyle/>
          <a:p>
            <a:pPr algn="l" rtl="0" eaLnBrk="1" hangingPunct="1">
              <a:defRPr/>
            </a:pPr>
            <a:endParaRPr lang="en-US" dirty="0"/>
          </a:p>
          <a:p>
            <a:pPr algn="l" rtl="0" eaLnBrk="1" hangingPunct="1">
              <a:buFont typeface="Wingdings" pitchFamily="2" charset="2"/>
              <a:buNone/>
              <a:defRPr/>
            </a:pPr>
            <a:r>
              <a:rPr lang="en-US" dirty="0"/>
              <a:t>    Every program must have an overall (general) </a:t>
            </a:r>
            <a:r>
              <a:rPr lang="en-US" b="1" dirty="0">
                <a:solidFill>
                  <a:srgbClr val="FF0000"/>
                </a:solidFill>
              </a:rPr>
              <a:t>goal</a:t>
            </a:r>
            <a:r>
              <a:rPr lang="en-US" dirty="0"/>
              <a:t> which confirms with that of the </a:t>
            </a:r>
            <a:r>
              <a:rPr lang="en-US" dirty="0" err="1"/>
              <a:t>organisation</a:t>
            </a:r>
            <a:r>
              <a:rPr lang="en-US" dirty="0" err="1">
                <a:latin typeface="Arial"/>
              </a:rPr>
              <a:t>’</a:t>
            </a:r>
            <a:r>
              <a:rPr lang="en-US" dirty="0" err="1"/>
              <a:t>s</a:t>
            </a:r>
            <a:r>
              <a:rPr lang="en-US" dirty="0"/>
              <a:t> policy, and </a:t>
            </a:r>
            <a:r>
              <a:rPr lang="en-US" b="1" dirty="0">
                <a:solidFill>
                  <a:srgbClr val="FF0000"/>
                </a:solidFill>
              </a:rPr>
              <a:t>various objectives </a:t>
            </a:r>
            <a:r>
              <a:rPr lang="en-US" dirty="0"/>
              <a:t>to be achieved </a:t>
            </a:r>
            <a:r>
              <a:rPr lang="en-US" dirty="0" smtClean="0"/>
              <a:t>according </a:t>
            </a:r>
            <a:r>
              <a:rPr lang="en-US" dirty="0"/>
              <a:t>to a definite plan. </a:t>
            </a:r>
            <a:endParaRPr lang="ar-JO" dirty="0" smtClean="0"/>
          </a:p>
          <a:p>
            <a:pPr>
              <a:buNone/>
              <a:defRPr/>
            </a:pPr>
            <a:r>
              <a:rPr lang="ar-JO" dirty="0"/>
              <a:t>يجب أن يكون لكل برنامج هدف شامل (عام) يؤكد مع هدف سياسة المنظمة ، والأهداف المختلفة التي يجب تحقيقها وفقًا لخطة محددة.</a:t>
            </a:r>
            <a:endParaRPr lang="en-US" dirty="0"/>
          </a:p>
        </p:txBody>
      </p:sp>
      <p:sp>
        <p:nvSpPr>
          <p:cNvPr id="4" name="Slide Number Placeholder 3"/>
          <p:cNvSpPr>
            <a:spLocks noGrp="1"/>
          </p:cNvSpPr>
          <p:nvPr>
            <p:ph type="sldNum" sz="quarter" idx="12"/>
          </p:nvPr>
        </p:nvSpPr>
        <p:spPr/>
        <p:txBody>
          <a:bodyPr/>
          <a:lstStyle/>
          <a:p>
            <a:fld id="{B04531D7-AB04-456F-A61C-B6CF16191A96}" type="slidenum">
              <a:rPr lang="en-US" smtClean="0"/>
              <a:t>12</a:t>
            </a:fld>
            <a:endParaRPr lang="en-US"/>
          </a:p>
        </p:txBody>
      </p:sp>
    </p:spTree>
    <p:extLst>
      <p:ext uri="{BB962C8B-B14F-4D97-AF65-F5344CB8AC3E}">
        <p14:creationId xmlns:p14="http://schemas.microsoft.com/office/powerpoint/2010/main" val="296870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xmlns="" id="{A2CB7B99-EF7B-4B50-85F9-BD6639D87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1795686" y="133635"/>
            <a:ext cx="6088682" cy="1177678"/>
          </a:xfrm>
          <a:solidFill>
            <a:schemeClr val="accent6">
              <a:lumMod val="40000"/>
              <a:lumOff val="60000"/>
            </a:schemeClr>
          </a:solidFill>
        </p:spPr>
        <p:txBody>
          <a:bodyPr>
            <a:normAutofit/>
          </a:bodyPr>
          <a:lstStyle/>
          <a:p>
            <a:pPr eaLnBrk="1" hangingPunct="1">
              <a:defRPr/>
            </a:pPr>
            <a:r>
              <a:rPr lang="en-US" dirty="0"/>
              <a:t>Goals versus Objectives</a:t>
            </a:r>
          </a:p>
        </p:txBody>
      </p:sp>
      <p:sp>
        <p:nvSpPr>
          <p:cNvPr id="76" name="Rectangle 75">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xmlns="" id="{6B501860-732B-4F81-B802-0BC1362279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33" y="73152"/>
            <a:ext cx="884223" cy="232963"/>
            <a:chOff x="7763256" y="73152"/>
            <a:chExt cx="1178966" cy="232963"/>
          </a:xfrm>
        </p:grpSpPr>
        <p:sp>
          <p:nvSpPr>
            <p:cNvPr id="79" name="Rectangle 64">
              <a:extLst>
                <a:ext uri="{FF2B5EF4-FFF2-40B4-BE49-F238E27FC236}">
                  <a16:creationId xmlns:a16="http://schemas.microsoft.com/office/drawing/2014/main" xmlns="" id="{7AEEE40F-5C8B-41BA-99C7-93C0B4F0E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xmlns="" id="{BFD7D304-78CD-4FA4-9CC1-A9AF2DEEF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xmlns="" id="{CB485B10-A976-48D3-8B25-66AE766D2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xmlns="" id="{92D136E2-0A2B-4F92-8CD0-4A4627B56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xmlns="" id="{599F940C-EF42-4439-BE4F-5145445B1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xmlns="" id="{B036AE7A-1B5B-43A6-951B-1819EEA88C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xmlns="" id="{2098787F-1ACB-4460-B580-83F0A01212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xmlns="" id="{7A3440DA-DA3B-4B20-A990-F540267E0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xmlns="" id="{C336D65B-E377-4439-B6C0-E3D045D7D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xmlns="" id="{BEB6753F-2024-4BCE-9A02-A1C6031BC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xmlns="" id="{4D3283F2-5307-46FF-BB1B-39769D1EAA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xmlns="" id="{EEE26DD7-4392-4D58-93D0-2C9A8DBE7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xmlns="" id="{9B470E57-93D2-4139-ABBE-B4A0005164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xmlns="" id="{92C2E4C2-ED9D-49E8-B3E2-5EAF36930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xmlns="" id="{3C50CAEF-FA0F-4879-941E-BD6614272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xmlns="" id="{4A9FD627-D2FF-43AC-92A2-1C51E987F7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xmlns="" id="{00855280-04D6-4350-8EEB-9FC1D5DE9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xmlns="" id="{DD1AEAC2-2591-4A29-8BFA-DB32DCDC5E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xmlns="" id="{62BBAD1B-3F45-400B-9E7F-196FCE72A6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xmlns="" id="{2E39B33C-A679-45B1-A095-279FEAB8F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13</a:t>
            </a:fld>
            <a:endParaRPr lang="en-US">
              <a:solidFill>
                <a:srgbClr val="FFFFFF"/>
              </a:solidFill>
            </a:endParaRPr>
          </a:p>
        </p:txBody>
      </p:sp>
      <p:sp>
        <p:nvSpPr>
          <p:cNvPr id="15363" name="Rectangle 3"/>
          <p:cNvSpPr>
            <a:spLocks noGrp="1" noChangeArrowheads="1"/>
          </p:cNvSpPr>
          <p:nvPr>
            <p:ph type="body" idx="1"/>
          </p:nvPr>
        </p:nvSpPr>
        <p:spPr>
          <a:xfrm>
            <a:off x="398073" y="1233272"/>
            <a:ext cx="8671648" cy="4086019"/>
          </a:xfrm>
        </p:spPr>
        <p:txBody>
          <a:bodyPr anchor="ctr">
            <a:normAutofit lnSpcReduction="10000"/>
          </a:bodyPr>
          <a:lstStyle/>
          <a:p>
            <a:pPr>
              <a:defRPr/>
            </a:pPr>
            <a:r>
              <a:rPr lang="en-US" sz="2400" b="1" dirty="0"/>
              <a:t>A GOAL: is a long range specified state of accomplishment towards the activity it is directed. Goals are not constrained by time or existing resources</a:t>
            </a:r>
            <a:r>
              <a:rPr lang="en-US" sz="2400" b="1" dirty="0" smtClean="0"/>
              <a:t>.</a:t>
            </a:r>
            <a:r>
              <a:rPr lang="ar-JO" sz="2400" b="1" dirty="0"/>
              <a:t> الهدف: هو حالة إنجاز محددة طويلة المدى تجاه النشاط الموجه إليه. الأهداف ليست مقيدة بالوقت أو الموارد الموجودة</a:t>
            </a:r>
            <a:r>
              <a:rPr lang="ar-JO" sz="2400" b="1" dirty="0" smtClean="0"/>
              <a:t>. </a:t>
            </a:r>
            <a:endParaRPr lang="ar-QA" sz="2400" b="1" dirty="0"/>
          </a:p>
          <a:p>
            <a:pPr rtl="0" eaLnBrk="1" hangingPunct="1">
              <a:defRPr/>
            </a:pPr>
            <a:r>
              <a:rPr lang="en-US" sz="2400" b="1" dirty="0"/>
              <a:t>AN OBJECTIVE: is a measurable state of accomplishment aimed towards the goal. The objective should include a description of </a:t>
            </a:r>
            <a:r>
              <a:rPr lang="en-US" sz="2400" b="1" dirty="0">
                <a:latin typeface="Arial"/>
              </a:rPr>
              <a:t>“</a:t>
            </a:r>
            <a:r>
              <a:rPr lang="en-US" sz="2400" b="1" dirty="0"/>
              <a:t>what</a:t>
            </a:r>
            <a:r>
              <a:rPr lang="en-US" sz="2400" b="1" dirty="0">
                <a:latin typeface="Arial"/>
              </a:rPr>
              <a:t>”</a:t>
            </a:r>
            <a:r>
              <a:rPr lang="en-US" sz="2400" b="1" dirty="0"/>
              <a:t> outcome is desired, </a:t>
            </a:r>
            <a:r>
              <a:rPr lang="en-US" sz="2400" b="1" dirty="0">
                <a:latin typeface="Arial"/>
              </a:rPr>
              <a:t>“</a:t>
            </a:r>
            <a:r>
              <a:rPr lang="en-US" sz="2400" b="1" dirty="0"/>
              <a:t>when</a:t>
            </a:r>
            <a:r>
              <a:rPr lang="en-US" sz="2400" b="1" dirty="0">
                <a:latin typeface="Arial"/>
              </a:rPr>
              <a:t>”</a:t>
            </a:r>
            <a:r>
              <a:rPr lang="en-US" sz="2400" b="1" dirty="0"/>
              <a:t> it is expected, and </a:t>
            </a:r>
            <a:r>
              <a:rPr lang="en-US" sz="2400" b="1" dirty="0">
                <a:latin typeface="Arial"/>
              </a:rPr>
              <a:t>“</a:t>
            </a:r>
            <a:r>
              <a:rPr lang="en-US" sz="2400" b="1" dirty="0"/>
              <a:t>where</a:t>
            </a:r>
            <a:r>
              <a:rPr lang="en-US" sz="2400" b="1" dirty="0">
                <a:latin typeface="Arial"/>
              </a:rPr>
              <a:t>”</a:t>
            </a:r>
            <a:r>
              <a:rPr lang="en-US" sz="2400" b="1" dirty="0"/>
              <a:t> it will take place. </a:t>
            </a:r>
            <a:r>
              <a:rPr lang="en-US" sz="2400" b="1" dirty="0">
                <a:effectLst>
                  <a:outerShdw blurRad="38100" dist="38100" dir="2700000" algn="tl">
                    <a:srgbClr val="000000">
                      <a:alpha val="43137"/>
                    </a:srgbClr>
                  </a:outerShdw>
                </a:effectLst>
              </a:rPr>
              <a:t>(SMART</a:t>
            </a:r>
            <a:r>
              <a:rPr lang="en-US" sz="2400" b="1" dirty="0" smtClean="0">
                <a:effectLst>
                  <a:outerShdw blurRad="38100" dist="38100" dir="2700000" algn="tl">
                    <a:srgbClr val="000000">
                      <a:alpha val="43137"/>
                    </a:srgbClr>
                  </a:outerShdw>
                </a:effectLst>
              </a:rPr>
              <a:t>)</a:t>
            </a:r>
            <a:endParaRPr lang="ar-JO" sz="2400" b="1" dirty="0" smtClean="0">
              <a:effectLst>
                <a:outerShdw blurRad="38100" dist="38100" dir="2700000" algn="tl">
                  <a:srgbClr val="000000">
                    <a:alpha val="43137"/>
                  </a:srgbClr>
                </a:outerShdw>
              </a:effectLst>
            </a:endParaRPr>
          </a:p>
          <a:p>
            <a:pPr>
              <a:defRPr/>
            </a:pPr>
            <a:r>
              <a:rPr lang="ar-JO" sz="2400" b="1" dirty="0" smtClean="0">
                <a:effectLst>
                  <a:outerShdw blurRad="38100" dist="38100" dir="2700000" algn="tl">
                    <a:srgbClr val="000000">
                      <a:alpha val="43137"/>
                    </a:srgbClr>
                  </a:outerShdw>
                </a:effectLst>
              </a:rPr>
              <a:t>الهدف هنا: </a:t>
            </a:r>
            <a:r>
              <a:rPr lang="ar-JO" sz="2400" b="1" dirty="0">
                <a:effectLst>
                  <a:outerShdw blurRad="38100" dist="38100" dir="2700000" algn="tl">
                    <a:srgbClr val="000000">
                      <a:alpha val="43137"/>
                    </a:srgbClr>
                  </a:outerShdw>
                </a:effectLst>
              </a:rPr>
              <a:t>هو حالة إنجاز قابلة للقياس تهدف إلى تحقيق الهدف. يجب أن يتضمن الهدف وصفًا للنتيجة "ما هي" المرغوبة ، و "متى" من المتوقع ، و "أين" ستحدث. (ذكي)</a:t>
            </a:r>
            <a:endParaRPr lang="en-US" sz="2400" b="1" dirty="0">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srcRect l="5726" t="28344" r="7939" b="26375"/>
          <a:stretch/>
        </p:blipFill>
        <p:spPr>
          <a:xfrm>
            <a:off x="553135" y="5229200"/>
            <a:ext cx="8361524" cy="1480791"/>
          </a:xfrm>
          <a:prstGeom prst="rect">
            <a:avLst/>
          </a:prstGeom>
        </p:spPr>
      </p:pic>
    </p:spTree>
    <p:extLst>
      <p:ext uri="{BB962C8B-B14F-4D97-AF65-F5344CB8AC3E}">
        <p14:creationId xmlns:p14="http://schemas.microsoft.com/office/powerpoint/2010/main" val="382204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4531D7-AB04-456F-A61C-B6CF16191A96}"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8496943" cy="5832648"/>
          </a:xfrm>
          <a:prstGeom prst="rect">
            <a:avLst/>
          </a:prstGeom>
        </p:spPr>
      </p:pic>
    </p:spTree>
    <p:extLst>
      <p:ext uri="{BB962C8B-B14F-4D97-AF65-F5344CB8AC3E}">
        <p14:creationId xmlns:p14="http://schemas.microsoft.com/office/powerpoint/2010/main" val="73387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470" y="-103335"/>
            <a:ext cx="7886700" cy="1012056"/>
          </a:xfrm>
        </p:spPr>
        <p:txBody>
          <a:bodyPr>
            <a:normAutofit/>
          </a:bodyPr>
          <a:lstStyle/>
          <a:p>
            <a:r>
              <a:rPr lang="en-GB" dirty="0" smtClean="0"/>
              <a:t>Management and Administration</a:t>
            </a:r>
            <a:endParaRPr lang="en-US" dirty="0"/>
          </a:p>
        </p:txBody>
      </p:sp>
      <p:sp>
        <p:nvSpPr>
          <p:cNvPr id="11" name="Freeform: Shape 10">
            <a:extLst>
              <a:ext uri="{FF2B5EF4-FFF2-40B4-BE49-F238E27FC236}">
                <a16:creationId xmlns:a16="http://schemas.microsoft.com/office/drawing/2014/main" xmlns=""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23528" y="892175"/>
            <a:ext cx="8191822" cy="5464173"/>
          </a:xfrm>
        </p:spPr>
        <p:txBody>
          <a:bodyPr>
            <a:normAutofit fontScale="92500" lnSpcReduction="10000"/>
          </a:bodyPr>
          <a:lstStyle/>
          <a:p>
            <a:pPr>
              <a:lnSpc>
                <a:spcPct val="110000"/>
              </a:lnSpc>
            </a:pPr>
            <a:r>
              <a:rPr lang="en-GB" dirty="0"/>
              <a:t>The term “Management” and “Administration” are used interchangeably. However, they don’t mean the same</a:t>
            </a:r>
            <a:r>
              <a:rPr lang="en-GB" dirty="0" smtClean="0"/>
              <a:t>!</a:t>
            </a:r>
            <a:r>
              <a:rPr lang="ar-JO" dirty="0"/>
              <a:t> يتم استخدام المصطلحين "الإدارة" و "الإدارة" بالتبادل. ومع ذلك ، فهم لا يعنون نفس الشيء</a:t>
            </a:r>
            <a:r>
              <a:rPr lang="ar-JO" dirty="0" smtClean="0"/>
              <a:t>!</a:t>
            </a:r>
            <a:r>
              <a:rPr lang="en-US" dirty="0" smtClean="0"/>
              <a:t> </a:t>
            </a:r>
            <a:endParaRPr lang="en-GB" dirty="0"/>
          </a:p>
          <a:p>
            <a:pPr marL="0" indent="0">
              <a:lnSpc>
                <a:spcPct val="110000"/>
              </a:lnSpc>
              <a:buNone/>
            </a:pPr>
            <a:r>
              <a:rPr lang="en-GB" b="1" dirty="0"/>
              <a:t> </a:t>
            </a:r>
            <a:r>
              <a:rPr lang="en-GB" b="1" u="sng" dirty="0">
                <a:solidFill>
                  <a:srgbClr val="FF0000"/>
                </a:solidFill>
              </a:rPr>
              <a:t>Administration-</a:t>
            </a:r>
            <a:r>
              <a:rPr lang="en-GB" b="1" dirty="0"/>
              <a:t> </a:t>
            </a:r>
            <a:r>
              <a:rPr lang="en-GB" dirty="0"/>
              <a:t>is essentially overall determination of policies and major objectives. </a:t>
            </a:r>
            <a:r>
              <a:rPr lang="ar-JO" dirty="0"/>
              <a:t>الإدارة- هي في الأساس تحديد شامل للسياسات والأهداف الرئيسية.</a:t>
            </a:r>
            <a:endParaRPr lang="en-GB" dirty="0"/>
          </a:p>
          <a:p>
            <a:pPr marL="0" indent="0">
              <a:lnSpc>
                <a:spcPct val="110000"/>
              </a:lnSpc>
              <a:buNone/>
            </a:pPr>
            <a:r>
              <a:rPr lang="en-GB" b="1" u="sng" dirty="0">
                <a:solidFill>
                  <a:srgbClr val="FF0000"/>
                </a:solidFill>
              </a:rPr>
              <a:t>Management-</a:t>
            </a:r>
            <a:r>
              <a:rPr lang="en-GB" dirty="0"/>
              <a:t> is essentially an executive function, the active direction of human effort</a:t>
            </a:r>
            <a:r>
              <a:rPr lang="en-GB" dirty="0" smtClean="0"/>
              <a:t>.</a:t>
            </a:r>
          </a:p>
          <a:p>
            <a:pPr marL="0" indent="0">
              <a:lnSpc>
                <a:spcPct val="110000"/>
              </a:lnSpc>
              <a:buNone/>
            </a:pPr>
            <a:r>
              <a:rPr lang="en-US" dirty="0"/>
              <a:t> </a:t>
            </a:r>
            <a:r>
              <a:rPr lang="ar-JO" dirty="0"/>
              <a:t>الإدارة- هي في الأساس وظيفة تنفيذية ، التوجيه النشط للجهود البشرية</a:t>
            </a:r>
            <a:r>
              <a:rPr lang="ar-JO" dirty="0" smtClean="0"/>
              <a:t>.</a:t>
            </a:r>
            <a:r>
              <a:rPr lang="en-US" dirty="0" smtClean="0"/>
              <a:t> </a:t>
            </a: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8432" y="18255"/>
            <a:ext cx="7080249" cy="1325563"/>
          </a:xfrm>
        </p:spPr>
        <p:txBody>
          <a:bodyPr>
            <a:normAutofit/>
          </a:bodyPr>
          <a:lstStyle/>
          <a:p>
            <a:pPr rtl="0" eaLnBrk="1" hangingPunct="1">
              <a:defRPr/>
            </a:pPr>
            <a:r>
              <a:rPr lang="en-US" sz="4700" dirty="0">
                <a:solidFill>
                  <a:schemeClr val="accent1"/>
                </a:solidFill>
              </a:rPr>
              <a:t>Management</a:t>
            </a:r>
          </a:p>
        </p:txBody>
      </p:sp>
      <p:pic>
        <p:nvPicPr>
          <p:cNvPr id="71" name="Graphic 70" descr="Laptop Secure">
            <a:extLst>
              <a:ext uri="{FF2B5EF4-FFF2-40B4-BE49-F238E27FC236}">
                <a16:creationId xmlns:a16="http://schemas.microsoft.com/office/drawing/2014/main" xmlns="" id="{525B656B-9989-429C-8FC6-301A206BDA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0" y="685006"/>
            <a:ext cx="685800" cy="685800"/>
          </a:xfrm>
          <a:prstGeom prst="rect">
            <a:avLst/>
          </a:prstGeom>
        </p:spPr>
      </p:pic>
      <p:sp>
        <p:nvSpPr>
          <p:cNvPr id="9219" name="Rectangle 3"/>
          <p:cNvSpPr>
            <a:spLocks noGrp="1" noChangeArrowheads="1"/>
          </p:cNvSpPr>
          <p:nvPr>
            <p:ph type="body" idx="1"/>
          </p:nvPr>
        </p:nvSpPr>
        <p:spPr>
          <a:xfrm>
            <a:off x="251520" y="1370806"/>
            <a:ext cx="8568952" cy="5154538"/>
          </a:xfrm>
        </p:spPr>
        <p:txBody>
          <a:bodyPr>
            <a:normAutofit lnSpcReduction="10000"/>
          </a:bodyPr>
          <a:lstStyle/>
          <a:p>
            <a:pPr>
              <a:lnSpc>
                <a:spcPct val="90000"/>
              </a:lnSpc>
              <a:defRPr/>
            </a:pPr>
            <a:r>
              <a:rPr lang="en-US" sz="3000" b="1" dirty="0"/>
              <a:t>Management is the </a:t>
            </a:r>
            <a:r>
              <a:rPr lang="en-US" sz="3000" b="1" u="sng" dirty="0"/>
              <a:t>operational part</a:t>
            </a:r>
            <a:r>
              <a:rPr lang="en-US" sz="3000" b="1" dirty="0"/>
              <a:t> of administration</a:t>
            </a:r>
            <a:r>
              <a:rPr lang="en-US" sz="3000" b="1" dirty="0" smtClean="0"/>
              <a:t>. </a:t>
            </a:r>
            <a:r>
              <a:rPr lang="ar-JO" sz="3000" b="1" dirty="0" smtClean="0"/>
              <a:t>هي </a:t>
            </a:r>
            <a:r>
              <a:rPr lang="ar-JO" sz="3000" b="1" dirty="0"/>
              <a:t>الجزء </a:t>
            </a:r>
            <a:r>
              <a:rPr lang="ar-JO" sz="3000" b="1" dirty="0" smtClean="0"/>
              <a:t>التشغيلي.</a:t>
            </a:r>
            <a:r>
              <a:rPr lang="en-US" sz="3000" b="1" dirty="0" smtClean="0"/>
              <a:t> </a:t>
            </a:r>
            <a:endParaRPr lang="en-US" sz="3000" b="1" dirty="0"/>
          </a:p>
          <a:p>
            <a:pPr>
              <a:lnSpc>
                <a:spcPct val="90000"/>
              </a:lnSpc>
              <a:defRPr/>
            </a:pPr>
            <a:r>
              <a:rPr lang="en-US" sz="3000" dirty="0"/>
              <a:t>It is defined as</a:t>
            </a:r>
            <a:r>
              <a:rPr lang="en-US" sz="3000" dirty="0" smtClean="0"/>
              <a:t>: </a:t>
            </a:r>
            <a:r>
              <a:rPr lang="ar-JO" sz="3000" dirty="0"/>
              <a:t>يتم تعريفه على أنه</a:t>
            </a:r>
            <a:r>
              <a:rPr lang="ar-JO" sz="3000" dirty="0" smtClean="0"/>
              <a:t>:</a:t>
            </a:r>
            <a:r>
              <a:rPr lang="en-US" sz="3000" dirty="0" smtClean="0"/>
              <a:t> </a:t>
            </a:r>
            <a:endParaRPr lang="en-US" sz="3000" dirty="0"/>
          </a:p>
          <a:p>
            <a:pPr>
              <a:lnSpc>
                <a:spcPct val="90000"/>
              </a:lnSpc>
              <a:buNone/>
              <a:defRPr/>
            </a:pPr>
            <a:r>
              <a:rPr lang="en-US" sz="3000" dirty="0">
                <a:latin typeface="Arial"/>
              </a:rPr>
              <a:t>“</a:t>
            </a:r>
            <a:r>
              <a:rPr lang="en-US" sz="3000" dirty="0"/>
              <a:t> The processes, comprised of social and technical functions and activities occurring within an organization for the purpose of accomplishing predetermined objectives through utilization of human and other resources</a:t>
            </a:r>
            <a:r>
              <a:rPr lang="en-US" sz="3000" dirty="0" smtClean="0"/>
              <a:t>.</a:t>
            </a:r>
            <a:r>
              <a:rPr lang="en-US" sz="3000" dirty="0" smtClean="0">
                <a:latin typeface="Arial"/>
              </a:rPr>
              <a:t>” </a:t>
            </a:r>
            <a:r>
              <a:rPr lang="ar-JO" sz="3000" dirty="0">
                <a:latin typeface="Arial"/>
              </a:rPr>
              <a:t>"العمليات ، التي تتألف من الوظائف والأنشطة الاجتماعية والتقنية التي تحدث داخل المنظمة لغرض تحقيق أهداف محددة مسبقًا من خلال استخدام الموارد البشرية والموارد الأخرى</a:t>
            </a:r>
            <a:r>
              <a:rPr lang="ar-JO" sz="3000" dirty="0" smtClean="0">
                <a:latin typeface="Arial"/>
              </a:rPr>
              <a:t>.“</a:t>
            </a:r>
            <a:r>
              <a:rPr lang="en-US" sz="3000" dirty="0" smtClean="0">
                <a:latin typeface="Arial"/>
              </a:rPr>
              <a:t> </a:t>
            </a:r>
            <a:endParaRPr lang="en-US" sz="3000" dirty="0"/>
          </a:p>
          <a:p>
            <a:pPr>
              <a:lnSpc>
                <a:spcPct val="90000"/>
              </a:lnSpc>
              <a:defRPr/>
            </a:pPr>
            <a:r>
              <a:rPr lang="en-US" sz="3000" dirty="0"/>
              <a:t>It is a </a:t>
            </a:r>
            <a:r>
              <a:rPr lang="en-US" sz="3000" dirty="0">
                <a:latin typeface="Arial"/>
              </a:rPr>
              <a:t>“</a:t>
            </a:r>
            <a:r>
              <a:rPr lang="en-US" sz="3000" dirty="0"/>
              <a:t>conversion mechanism</a:t>
            </a:r>
            <a:r>
              <a:rPr lang="en-US" sz="3000" dirty="0" smtClean="0">
                <a:latin typeface="Arial"/>
              </a:rPr>
              <a:t>”</a:t>
            </a:r>
            <a:r>
              <a:rPr lang="en-US" sz="3000" dirty="0" smtClean="0"/>
              <a:t>.</a:t>
            </a:r>
            <a:r>
              <a:rPr lang="ar-JO" sz="3000" dirty="0"/>
              <a:t> إنها "آلية تحويل</a:t>
            </a:r>
            <a:r>
              <a:rPr lang="ar-JO" sz="3000" dirty="0" smtClean="0"/>
              <a:t>".</a:t>
            </a:r>
            <a:r>
              <a:rPr lang="en-US" sz="3000" dirty="0" smtClean="0"/>
              <a:t> </a:t>
            </a:r>
            <a:endParaRPr lang="en-US" sz="30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b="1" dirty="0">
                <a:latin typeface="Arial" charset="0"/>
              </a:rPr>
              <a:t>A system’s view of management:</a:t>
            </a:r>
            <a:br>
              <a:rPr lang="en-US" b="1" dirty="0">
                <a:latin typeface="Arial" charset="0"/>
              </a:rPr>
            </a:br>
            <a:r>
              <a:rPr lang="ar-JO" b="1" dirty="0">
                <a:latin typeface="Arial" charset="0"/>
              </a:rPr>
              <a:t>عرض النظام للإدارة:</a:t>
            </a:r>
            <a:endParaRPr lang="en-US" dirty="0"/>
          </a:p>
        </p:txBody>
      </p:sp>
      <p:sp>
        <p:nvSpPr>
          <p:cNvPr id="8195" name="Rectangle 4"/>
          <p:cNvSpPr>
            <a:spLocks noChangeArrowheads="1"/>
          </p:cNvSpPr>
          <p:nvPr/>
        </p:nvSpPr>
        <p:spPr bwMode="auto">
          <a:xfrm>
            <a:off x="2590800" y="2057400"/>
            <a:ext cx="3810000" cy="2235696"/>
          </a:xfrm>
          <a:prstGeom prst="rect">
            <a:avLst/>
          </a:prstGeom>
          <a:noFill/>
          <a:ln w="9525">
            <a:solidFill>
              <a:schemeClr val="tx1"/>
            </a:solidFill>
            <a:miter lim="800000"/>
            <a:headEnd/>
            <a:tailEnd/>
          </a:ln>
        </p:spPr>
        <p:txBody>
          <a:bodyPr wrap="none" anchor="ctr"/>
          <a:lstStyle/>
          <a:p>
            <a:endParaRPr lang="ru-RU"/>
          </a:p>
        </p:txBody>
      </p:sp>
      <p:sp>
        <p:nvSpPr>
          <p:cNvPr id="8196" name="Text Box 5"/>
          <p:cNvSpPr txBox="1">
            <a:spLocks noChangeArrowheads="1"/>
          </p:cNvSpPr>
          <p:nvPr/>
        </p:nvSpPr>
        <p:spPr bwMode="auto">
          <a:xfrm>
            <a:off x="3670274" y="2282031"/>
            <a:ext cx="2015852" cy="369332"/>
          </a:xfrm>
          <a:prstGeom prst="rect">
            <a:avLst/>
          </a:prstGeom>
          <a:noFill/>
          <a:ln w="9525">
            <a:noFill/>
            <a:miter lim="800000"/>
            <a:headEnd/>
            <a:tailEnd/>
          </a:ln>
        </p:spPr>
        <p:txBody>
          <a:bodyPr wrap="square">
            <a:spAutoFit/>
          </a:bodyPr>
          <a:lstStyle/>
          <a:p>
            <a:pPr>
              <a:spcBef>
                <a:spcPct val="50000"/>
              </a:spcBef>
            </a:pPr>
            <a:r>
              <a:rPr lang="en-US" b="1" dirty="0" smtClean="0">
                <a:solidFill>
                  <a:srgbClr val="FF0000"/>
                </a:solidFill>
                <a:latin typeface="Arial" charset="0"/>
              </a:rPr>
              <a:t>Process </a:t>
            </a:r>
            <a:r>
              <a:rPr lang="ar-JO" b="1" dirty="0" smtClean="0">
                <a:solidFill>
                  <a:srgbClr val="FF0000"/>
                </a:solidFill>
                <a:latin typeface="Arial" charset="0"/>
              </a:rPr>
              <a:t>معالجة</a:t>
            </a:r>
            <a:r>
              <a:rPr lang="en-US" b="1" dirty="0" smtClean="0">
                <a:solidFill>
                  <a:srgbClr val="FF0000"/>
                </a:solidFill>
                <a:latin typeface="Arial" charset="0"/>
              </a:rPr>
              <a:t> </a:t>
            </a:r>
            <a:endParaRPr lang="en-US" b="1" dirty="0">
              <a:solidFill>
                <a:srgbClr val="FF0000"/>
              </a:solidFill>
              <a:latin typeface="Arial" charset="0"/>
            </a:endParaRPr>
          </a:p>
        </p:txBody>
      </p:sp>
      <p:sp>
        <p:nvSpPr>
          <p:cNvPr id="8197" name="Line 6"/>
          <p:cNvSpPr>
            <a:spLocks noChangeShapeType="1"/>
          </p:cNvSpPr>
          <p:nvPr/>
        </p:nvSpPr>
        <p:spPr bwMode="auto">
          <a:xfrm>
            <a:off x="914400" y="2971800"/>
            <a:ext cx="1676400" cy="0"/>
          </a:xfrm>
          <a:prstGeom prst="line">
            <a:avLst/>
          </a:prstGeom>
          <a:noFill/>
          <a:ln w="76200">
            <a:solidFill>
              <a:schemeClr val="tx1"/>
            </a:solidFill>
            <a:round/>
            <a:headEnd/>
            <a:tailEnd type="triangle" w="med" len="med"/>
          </a:ln>
        </p:spPr>
        <p:txBody>
          <a:bodyPr/>
          <a:lstStyle/>
          <a:p>
            <a:endParaRPr lang="en-US"/>
          </a:p>
        </p:txBody>
      </p:sp>
      <p:sp>
        <p:nvSpPr>
          <p:cNvPr id="8198" name="Line 7"/>
          <p:cNvSpPr>
            <a:spLocks noChangeShapeType="1"/>
          </p:cNvSpPr>
          <p:nvPr/>
        </p:nvSpPr>
        <p:spPr bwMode="auto">
          <a:xfrm>
            <a:off x="6400800" y="2971800"/>
            <a:ext cx="1676400" cy="0"/>
          </a:xfrm>
          <a:prstGeom prst="line">
            <a:avLst/>
          </a:prstGeom>
          <a:noFill/>
          <a:ln w="76200">
            <a:solidFill>
              <a:schemeClr val="tx1"/>
            </a:solidFill>
            <a:round/>
            <a:headEnd/>
            <a:tailEnd type="triangle" w="med" len="med"/>
          </a:ln>
        </p:spPr>
        <p:txBody>
          <a:bodyPr/>
          <a:lstStyle/>
          <a:p>
            <a:endParaRPr lang="en-US" b="1" dirty="0"/>
          </a:p>
        </p:txBody>
      </p:sp>
      <p:sp>
        <p:nvSpPr>
          <p:cNvPr id="8199" name="Text Box 8"/>
          <p:cNvSpPr txBox="1">
            <a:spLocks noChangeArrowheads="1"/>
          </p:cNvSpPr>
          <p:nvPr/>
        </p:nvSpPr>
        <p:spPr bwMode="auto">
          <a:xfrm>
            <a:off x="70284" y="2566382"/>
            <a:ext cx="1371600" cy="784830"/>
          </a:xfrm>
          <a:prstGeom prst="rect">
            <a:avLst/>
          </a:prstGeom>
          <a:noFill/>
          <a:ln w="9525">
            <a:noFill/>
            <a:miter lim="800000"/>
            <a:headEnd/>
            <a:tailEnd/>
          </a:ln>
        </p:spPr>
        <p:txBody>
          <a:bodyPr>
            <a:spAutoFit/>
          </a:bodyPr>
          <a:lstStyle/>
          <a:p>
            <a:pPr rtl="0">
              <a:spcBef>
                <a:spcPct val="50000"/>
              </a:spcBef>
            </a:pPr>
            <a:r>
              <a:rPr lang="en-US" b="1" dirty="0" smtClean="0">
                <a:solidFill>
                  <a:srgbClr val="FF0000"/>
                </a:solidFill>
                <a:latin typeface="Arial" charset="0"/>
              </a:rPr>
              <a:t>Inputs</a:t>
            </a:r>
          </a:p>
          <a:p>
            <a:pPr rtl="0">
              <a:spcBef>
                <a:spcPct val="50000"/>
              </a:spcBef>
            </a:pPr>
            <a:r>
              <a:rPr lang="ar-JO" b="1" dirty="0" smtClean="0">
                <a:solidFill>
                  <a:srgbClr val="FF0000"/>
                </a:solidFill>
                <a:latin typeface="Arial" charset="0"/>
              </a:rPr>
              <a:t>المدخلات</a:t>
            </a:r>
            <a:endParaRPr lang="en-US" b="1" dirty="0">
              <a:solidFill>
                <a:srgbClr val="FF0000"/>
              </a:solidFill>
              <a:latin typeface="Arial" charset="0"/>
            </a:endParaRPr>
          </a:p>
        </p:txBody>
      </p:sp>
      <p:sp>
        <p:nvSpPr>
          <p:cNvPr id="8200" name="Text Box 9"/>
          <p:cNvSpPr txBox="1">
            <a:spLocks noChangeArrowheads="1"/>
          </p:cNvSpPr>
          <p:nvPr/>
        </p:nvSpPr>
        <p:spPr bwMode="auto">
          <a:xfrm>
            <a:off x="8035415" y="2497326"/>
            <a:ext cx="1447800" cy="784830"/>
          </a:xfrm>
          <a:prstGeom prst="rect">
            <a:avLst/>
          </a:prstGeom>
          <a:noFill/>
          <a:ln w="9525">
            <a:noFill/>
            <a:miter lim="800000"/>
            <a:headEnd/>
            <a:tailEnd/>
          </a:ln>
        </p:spPr>
        <p:txBody>
          <a:bodyPr>
            <a:spAutoFit/>
          </a:bodyPr>
          <a:lstStyle/>
          <a:p>
            <a:pPr rtl="0">
              <a:spcBef>
                <a:spcPct val="50000"/>
              </a:spcBef>
            </a:pPr>
            <a:r>
              <a:rPr lang="en-US" b="1" dirty="0" smtClean="0">
                <a:solidFill>
                  <a:srgbClr val="FF0000"/>
                </a:solidFill>
                <a:latin typeface="Arial" charset="0"/>
              </a:rPr>
              <a:t>Outputs</a:t>
            </a:r>
            <a:endParaRPr lang="ar-JO" b="1" dirty="0" smtClean="0">
              <a:solidFill>
                <a:srgbClr val="FF0000"/>
              </a:solidFill>
              <a:latin typeface="Arial" charset="0"/>
            </a:endParaRPr>
          </a:p>
          <a:p>
            <a:pPr rtl="0">
              <a:spcBef>
                <a:spcPct val="50000"/>
              </a:spcBef>
            </a:pPr>
            <a:r>
              <a:rPr lang="ar-JO" b="1" dirty="0" smtClean="0">
                <a:solidFill>
                  <a:srgbClr val="FF0000"/>
                </a:solidFill>
                <a:latin typeface="Arial" charset="0"/>
              </a:rPr>
              <a:t>المخرجات</a:t>
            </a:r>
            <a:endParaRPr lang="en-US" b="1" dirty="0">
              <a:solidFill>
                <a:srgbClr val="FF0000"/>
              </a:solidFill>
              <a:latin typeface="Arial" charset="0"/>
            </a:endParaRPr>
          </a:p>
        </p:txBody>
      </p:sp>
      <p:sp>
        <p:nvSpPr>
          <p:cNvPr id="8202" name="Oval 11"/>
          <p:cNvSpPr>
            <a:spLocks noChangeArrowheads="1"/>
          </p:cNvSpPr>
          <p:nvPr/>
        </p:nvSpPr>
        <p:spPr bwMode="auto">
          <a:xfrm>
            <a:off x="0" y="3213100"/>
            <a:ext cx="2412778" cy="1440036"/>
          </a:xfrm>
          <a:prstGeom prst="ellipse">
            <a:avLst/>
          </a:prstGeom>
          <a:solidFill>
            <a:schemeClr val="bg1">
              <a:lumMod val="85000"/>
            </a:schemeClr>
          </a:solidFill>
          <a:ln w="9525">
            <a:solidFill>
              <a:schemeClr val="tx1"/>
            </a:solidFill>
            <a:round/>
            <a:headEnd/>
            <a:tailEnd/>
          </a:ln>
        </p:spPr>
        <p:txBody>
          <a:bodyPr wrap="none" anchor="ctr"/>
          <a:lstStyle/>
          <a:p>
            <a:r>
              <a:rPr lang="en-US" sz="1600" b="1" dirty="0"/>
              <a:t>Human </a:t>
            </a:r>
            <a:r>
              <a:rPr lang="en-US" sz="1600" b="1" dirty="0" smtClean="0"/>
              <a:t>resources</a:t>
            </a:r>
            <a:endParaRPr lang="ar-JO" sz="1600" b="1" dirty="0" smtClean="0"/>
          </a:p>
          <a:p>
            <a:r>
              <a:rPr lang="ar-JO" sz="1600" dirty="0"/>
              <a:t>الموارد </a:t>
            </a:r>
            <a:r>
              <a:rPr lang="ar-JO" sz="1600" dirty="0" smtClean="0"/>
              <a:t>البشرية</a:t>
            </a:r>
            <a:endParaRPr lang="en-US" sz="1600" b="1" dirty="0"/>
          </a:p>
          <a:p>
            <a:r>
              <a:rPr lang="en-US" sz="1600" b="1" dirty="0"/>
              <a:t>Non-human resources</a:t>
            </a:r>
          </a:p>
          <a:p>
            <a:r>
              <a:rPr lang="ar-JO" sz="1600" dirty="0" smtClean="0"/>
              <a:t>الموارد </a:t>
            </a:r>
            <a:r>
              <a:rPr lang="ar-JO" sz="1600" dirty="0"/>
              <a:t>غير البشرية</a:t>
            </a:r>
            <a:endParaRPr lang="ru-RU" sz="1600" dirty="0"/>
          </a:p>
        </p:txBody>
      </p:sp>
      <p:sp>
        <p:nvSpPr>
          <p:cNvPr id="8203" name="Oval 13"/>
          <p:cNvSpPr>
            <a:spLocks noChangeArrowheads="1"/>
          </p:cNvSpPr>
          <p:nvPr/>
        </p:nvSpPr>
        <p:spPr bwMode="auto">
          <a:xfrm>
            <a:off x="3006304" y="2651362"/>
            <a:ext cx="3077864" cy="1281693"/>
          </a:xfrm>
          <a:prstGeom prst="ellipse">
            <a:avLst/>
          </a:prstGeom>
          <a:solidFill>
            <a:schemeClr val="accent2">
              <a:lumMod val="60000"/>
              <a:lumOff val="40000"/>
            </a:schemeClr>
          </a:solidFill>
          <a:ln w="9525">
            <a:solidFill>
              <a:schemeClr val="tx1"/>
            </a:solidFill>
            <a:round/>
            <a:headEnd/>
            <a:tailEnd/>
          </a:ln>
        </p:spPr>
        <p:txBody>
          <a:bodyPr wrap="none" anchor="ctr"/>
          <a:lstStyle/>
          <a:p>
            <a:endParaRPr lang="ru-RU"/>
          </a:p>
        </p:txBody>
      </p:sp>
      <p:sp>
        <p:nvSpPr>
          <p:cNvPr id="8204" name="Oval 14"/>
          <p:cNvSpPr>
            <a:spLocks noChangeArrowheads="1"/>
          </p:cNvSpPr>
          <p:nvPr/>
        </p:nvSpPr>
        <p:spPr bwMode="auto">
          <a:xfrm>
            <a:off x="6804248" y="3213100"/>
            <a:ext cx="2174652" cy="1440036"/>
          </a:xfrm>
          <a:prstGeom prst="ellipse">
            <a:avLst/>
          </a:prstGeom>
          <a:solidFill>
            <a:schemeClr val="bg1">
              <a:lumMod val="85000"/>
            </a:schemeClr>
          </a:solidFill>
          <a:ln w="9525">
            <a:solidFill>
              <a:schemeClr val="tx1"/>
            </a:solidFill>
            <a:round/>
            <a:headEnd/>
            <a:tailEnd/>
          </a:ln>
        </p:spPr>
        <p:txBody>
          <a:bodyPr wrap="none" anchor="ctr"/>
          <a:lstStyle/>
          <a:p>
            <a:endParaRPr lang="ru-RU"/>
          </a:p>
        </p:txBody>
      </p:sp>
      <p:sp>
        <p:nvSpPr>
          <p:cNvPr id="8206" name="Text Box 16"/>
          <p:cNvSpPr txBox="1">
            <a:spLocks noChangeArrowheads="1"/>
          </p:cNvSpPr>
          <p:nvPr/>
        </p:nvSpPr>
        <p:spPr bwMode="auto">
          <a:xfrm>
            <a:off x="3147914" y="2859157"/>
            <a:ext cx="2659360" cy="707886"/>
          </a:xfrm>
          <a:prstGeom prst="rect">
            <a:avLst/>
          </a:prstGeom>
          <a:noFill/>
          <a:ln w="9525">
            <a:noFill/>
            <a:miter lim="800000"/>
            <a:headEnd/>
            <a:tailEnd/>
          </a:ln>
        </p:spPr>
        <p:txBody>
          <a:bodyPr wrap="square">
            <a:spAutoFit/>
          </a:bodyPr>
          <a:lstStyle/>
          <a:p>
            <a:pPr algn="ctr"/>
            <a:r>
              <a:rPr lang="en-US" sz="2000" b="1" dirty="0" smtClean="0"/>
              <a:t>Conversion</a:t>
            </a:r>
            <a:r>
              <a:rPr lang="en-US" sz="2000" b="1" dirty="0"/>
              <a:t> </a:t>
            </a:r>
            <a:r>
              <a:rPr lang="en-US" sz="2000" b="1" dirty="0" smtClean="0"/>
              <a:t>mechanism</a:t>
            </a:r>
          </a:p>
          <a:p>
            <a:pPr algn="ctr"/>
            <a:r>
              <a:rPr lang="ar-JO" sz="2000" b="1" dirty="0"/>
              <a:t>آلية التحويل</a:t>
            </a:r>
            <a:endParaRPr lang="en-US" sz="2000" b="1" dirty="0"/>
          </a:p>
        </p:txBody>
      </p:sp>
      <p:sp>
        <p:nvSpPr>
          <p:cNvPr id="8207" name="Text Box 17"/>
          <p:cNvSpPr txBox="1">
            <a:spLocks noChangeArrowheads="1"/>
          </p:cNvSpPr>
          <p:nvPr/>
        </p:nvSpPr>
        <p:spPr bwMode="auto">
          <a:xfrm>
            <a:off x="7036750" y="3325634"/>
            <a:ext cx="2107250" cy="1200329"/>
          </a:xfrm>
          <a:prstGeom prst="rect">
            <a:avLst/>
          </a:prstGeom>
          <a:noFill/>
          <a:ln w="9525">
            <a:noFill/>
            <a:miter lim="800000"/>
            <a:headEnd/>
            <a:tailEnd/>
          </a:ln>
        </p:spPr>
        <p:txBody>
          <a:bodyPr wrap="square">
            <a:spAutoFit/>
          </a:bodyPr>
          <a:lstStyle/>
          <a:p>
            <a:pPr rtl="0"/>
            <a:r>
              <a:rPr lang="en-US" b="1" dirty="0"/>
              <a:t>Goals and Objectives </a:t>
            </a:r>
          </a:p>
          <a:p>
            <a:pPr rtl="0"/>
            <a:r>
              <a:rPr lang="en-US" b="1" dirty="0" smtClean="0"/>
              <a:t>Achievement</a:t>
            </a:r>
            <a:endParaRPr lang="ar-JO" b="1" dirty="0" smtClean="0"/>
          </a:p>
          <a:p>
            <a:r>
              <a:rPr lang="ar-JO" b="1" dirty="0"/>
              <a:t>أهداف و </a:t>
            </a:r>
            <a:r>
              <a:rPr lang="ar-JO" b="1" dirty="0" smtClean="0"/>
              <a:t>غايات إنجاز</a:t>
            </a:r>
            <a:endParaRPr lang="en-US" b="1" dirty="0"/>
          </a:p>
        </p:txBody>
      </p:sp>
      <p:sp>
        <p:nvSpPr>
          <p:cNvPr id="16" name="Slide Number Placeholder 15"/>
          <p:cNvSpPr>
            <a:spLocks noGrp="1"/>
          </p:cNvSpPr>
          <p:nvPr>
            <p:ph type="sldNum" sz="quarter" idx="12"/>
          </p:nvPr>
        </p:nvSpPr>
        <p:spPr/>
        <p:txBody>
          <a:bodyPr/>
          <a:lstStyle/>
          <a:p>
            <a:fld id="{B04531D7-AB04-456F-A61C-B6CF16191A96}"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47375920"/>
              </p:ext>
            </p:extLst>
          </p:nvPr>
        </p:nvGraphicFramePr>
        <p:xfrm>
          <a:off x="0" y="-2"/>
          <a:ext cx="9144000" cy="6858001"/>
        </p:xfrm>
        <a:graphic>
          <a:graphicData uri="http://schemas.openxmlformats.org/drawingml/2006/table">
            <a:tbl>
              <a:tblPr firstRow="1" bandRow="1">
                <a:tableStyleId>{5940675A-B579-460E-94D1-54222C63F5DA}</a:tableStyleId>
              </a:tblPr>
              <a:tblGrid>
                <a:gridCol w="1931707">
                  <a:extLst>
                    <a:ext uri="{9D8B030D-6E8A-4147-A177-3AD203B41FA5}">
                      <a16:colId xmlns:a16="http://schemas.microsoft.com/office/drawing/2014/main" xmlns="" val="73876573"/>
                    </a:ext>
                  </a:extLst>
                </a:gridCol>
                <a:gridCol w="3280364">
                  <a:extLst>
                    <a:ext uri="{9D8B030D-6E8A-4147-A177-3AD203B41FA5}">
                      <a16:colId xmlns:a16="http://schemas.microsoft.com/office/drawing/2014/main" xmlns="" val="1925946005"/>
                    </a:ext>
                  </a:extLst>
                </a:gridCol>
                <a:gridCol w="3931929">
                  <a:extLst>
                    <a:ext uri="{9D8B030D-6E8A-4147-A177-3AD203B41FA5}">
                      <a16:colId xmlns:a16="http://schemas.microsoft.com/office/drawing/2014/main" xmlns="" val="4057943896"/>
                    </a:ext>
                  </a:extLst>
                </a:gridCol>
              </a:tblGrid>
              <a:tr h="869633">
                <a:tc>
                  <a:txBody>
                    <a:bodyPr/>
                    <a:lstStyle/>
                    <a:p>
                      <a:endParaRPr lang="en-GB" sz="2000" b="1" dirty="0"/>
                    </a:p>
                  </a:txBody>
                  <a:tcPr>
                    <a:solidFill>
                      <a:schemeClr val="accent4">
                        <a:lumMod val="40000"/>
                        <a:lumOff val="60000"/>
                      </a:schemeClr>
                    </a:solidFill>
                  </a:tcPr>
                </a:tc>
                <a:tc>
                  <a:txBody>
                    <a:bodyPr/>
                    <a:lstStyle/>
                    <a:p>
                      <a:r>
                        <a:rPr lang="en-GB" sz="2000" b="1" dirty="0"/>
                        <a:t>Management</a:t>
                      </a:r>
                      <a:endParaRPr lang="en-GB" sz="2000" b="1" dirty="0">
                        <a:solidFill>
                          <a:srgbClr val="00B050"/>
                        </a:solidFill>
                      </a:endParaRPr>
                    </a:p>
                  </a:txBody>
                  <a:tcPr>
                    <a:solidFill>
                      <a:schemeClr val="accent4">
                        <a:lumMod val="40000"/>
                        <a:lumOff val="60000"/>
                      </a:schemeClr>
                    </a:solidFill>
                  </a:tcPr>
                </a:tc>
                <a:tc>
                  <a:txBody>
                    <a:bodyPr/>
                    <a:lstStyle/>
                    <a:p>
                      <a:r>
                        <a:rPr lang="en-GB" sz="2000" b="1" dirty="0"/>
                        <a:t>Administration</a:t>
                      </a:r>
                      <a:endParaRPr lang="en-GB" sz="2000" b="1" dirty="0">
                        <a:solidFill>
                          <a:srgbClr val="00B050"/>
                        </a:solidFill>
                      </a:endParaRPr>
                    </a:p>
                  </a:txBody>
                  <a:tcPr>
                    <a:solidFill>
                      <a:schemeClr val="accent4">
                        <a:lumMod val="40000"/>
                        <a:lumOff val="60000"/>
                      </a:schemeClr>
                    </a:solidFill>
                  </a:tcPr>
                </a:tc>
                <a:extLst>
                  <a:ext uri="{0D108BD9-81ED-4DB2-BD59-A6C34878D82A}">
                    <a16:rowId xmlns:a16="http://schemas.microsoft.com/office/drawing/2014/main" xmlns="" val="838138974"/>
                  </a:ext>
                </a:extLst>
              </a:tr>
              <a:tr h="776271">
                <a:tc>
                  <a:txBody>
                    <a:bodyPr/>
                    <a:lstStyle/>
                    <a:p>
                      <a:r>
                        <a:rPr lang="en-GB" sz="2000" b="1" dirty="0" smtClean="0">
                          <a:solidFill>
                            <a:srgbClr val="FF0000"/>
                          </a:solidFill>
                        </a:rPr>
                        <a:t>Nature</a:t>
                      </a:r>
                      <a:r>
                        <a:rPr lang="ar-JO" sz="2000" b="1" dirty="0" smtClean="0">
                          <a:solidFill>
                            <a:srgbClr val="FF0000"/>
                          </a:solidFill>
                        </a:rPr>
                        <a:t> طبيعة </a:t>
                      </a:r>
                      <a:endParaRPr lang="en-GB" sz="2000" b="1" dirty="0">
                        <a:solidFill>
                          <a:srgbClr val="FF0000"/>
                        </a:solidFill>
                      </a:endParaRPr>
                    </a:p>
                  </a:txBody>
                  <a:tcPr>
                    <a:solidFill>
                      <a:schemeClr val="accent6">
                        <a:lumMod val="60000"/>
                        <a:lumOff val="40000"/>
                      </a:schemeClr>
                    </a:solidFill>
                  </a:tcPr>
                </a:tc>
                <a:tc>
                  <a:txBody>
                    <a:bodyPr/>
                    <a:lstStyle/>
                    <a:p>
                      <a:r>
                        <a:rPr lang="en-GB" sz="2000" dirty="0"/>
                        <a:t>Executive or doing </a:t>
                      </a:r>
                      <a:r>
                        <a:rPr lang="en-GB" sz="2000" dirty="0" smtClean="0"/>
                        <a:t>function</a:t>
                      </a:r>
                      <a:r>
                        <a:rPr lang="ar-JO" sz="2000" dirty="0" smtClean="0"/>
                        <a:t> تنفيذي أو القيام بوظيفة </a:t>
                      </a:r>
                      <a:endParaRPr lang="en-GB" sz="2000" b="1" dirty="0"/>
                    </a:p>
                  </a:txBody>
                  <a:tcPr/>
                </a:tc>
                <a:tc>
                  <a:txBody>
                    <a:bodyPr/>
                    <a:lstStyle/>
                    <a:p>
                      <a:r>
                        <a:rPr lang="en-GB" sz="2000" dirty="0"/>
                        <a:t>Determinative or thinking </a:t>
                      </a:r>
                      <a:r>
                        <a:rPr lang="en-GB" sz="2000" dirty="0" smtClean="0"/>
                        <a:t>function</a:t>
                      </a:r>
                      <a:r>
                        <a:rPr lang="ar-JO" sz="2000" dirty="0" smtClean="0"/>
                        <a:t> وظيفة حتمية أو تفكير </a:t>
                      </a:r>
                      <a:endParaRPr lang="en-GB" sz="2000" b="1" dirty="0"/>
                    </a:p>
                  </a:txBody>
                  <a:tcPr/>
                </a:tc>
                <a:extLst>
                  <a:ext uri="{0D108BD9-81ED-4DB2-BD59-A6C34878D82A}">
                    <a16:rowId xmlns:a16="http://schemas.microsoft.com/office/drawing/2014/main" xmlns="" val="2410589662"/>
                  </a:ext>
                </a:extLst>
              </a:tr>
              <a:tr h="1108956">
                <a:tc>
                  <a:txBody>
                    <a:bodyPr/>
                    <a:lstStyle/>
                    <a:p>
                      <a:r>
                        <a:rPr lang="en-GB" sz="2000" b="1" dirty="0" smtClean="0">
                          <a:solidFill>
                            <a:srgbClr val="FF0000"/>
                          </a:solidFill>
                        </a:rPr>
                        <a:t>Scope</a:t>
                      </a:r>
                      <a:r>
                        <a:rPr lang="ar-JO" sz="2000" b="1" dirty="0" smtClean="0">
                          <a:solidFill>
                            <a:srgbClr val="FF0000"/>
                          </a:solidFill>
                        </a:rPr>
                        <a:t> مجال </a:t>
                      </a:r>
                      <a:endParaRPr lang="en-GB" sz="2000" b="1" dirty="0">
                        <a:solidFill>
                          <a:srgbClr val="FF0000"/>
                        </a:solidFill>
                      </a:endParaRPr>
                    </a:p>
                  </a:txBody>
                  <a:tcPr>
                    <a:solidFill>
                      <a:schemeClr val="accent6">
                        <a:lumMod val="60000"/>
                        <a:lumOff val="40000"/>
                      </a:schemeClr>
                    </a:solidFill>
                  </a:tcPr>
                </a:tc>
                <a:tc>
                  <a:txBody>
                    <a:bodyPr/>
                    <a:lstStyle/>
                    <a:p>
                      <a:r>
                        <a:rPr lang="en-GB" sz="2000" kern="1200" dirty="0">
                          <a:effectLst/>
                        </a:rPr>
                        <a:t>Concerned with implementation of </a:t>
                      </a:r>
                      <a:r>
                        <a:rPr lang="en-GB" sz="2000" kern="1200" dirty="0" smtClean="0">
                          <a:effectLst/>
                        </a:rPr>
                        <a:t>policies</a:t>
                      </a:r>
                      <a:r>
                        <a:rPr lang="ar-JO" sz="2000" kern="1200" dirty="0" smtClean="0">
                          <a:effectLst/>
                        </a:rPr>
                        <a:t> معنية بتنفيذ السياسات </a:t>
                      </a:r>
                      <a:endParaRPr lang="en-GB" sz="2000" b="1" dirty="0"/>
                    </a:p>
                  </a:txBody>
                  <a:tcPr/>
                </a:tc>
                <a:tc>
                  <a:txBody>
                    <a:bodyPr/>
                    <a:lstStyle/>
                    <a:p>
                      <a:r>
                        <a:rPr lang="en-GB" sz="2000" kern="1200" dirty="0">
                          <a:effectLst/>
                        </a:rPr>
                        <a:t>Concerned with determination of major objectives and </a:t>
                      </a:r>
                      <a:r>
                        <a:rPr lang="en-GB" sz="2000" kern="1200" dirty="0" smtClean="0">
                          <a:effectLst/>
                        </a:rPr>
                        <a:t>policies</a:t>
                      </a:r>
                      <a:r>
                        <a:rPr lang="ar-JO" sz="2000" kern="1200" dirty="0" smtClean="0">
                          <a:effectLst/>
                        </a:rPr>
                        <a:t> تهتم بتحديد الأهداف والسياسات الرئيسية </a:t>
                      </a:r>
                      <a:endParaRPr lang="en-GB" sz="2000" b="1" dirty="0"/>
                    </a:p>
                  </a:txBody>
                  <a:tcPr/>
                </a:tc>
                <a:extLst>
                  <a:ext uri="{0D108BD9-81ED-4DB2-BD59-A6C34878D82A}">
                    <a16:rowId xmlns:a16="http://schemas.microsoft.com/office/drawing/2014/main" xmlns="" val="2423746226"/>
                  </a:ext>
                </a:extLst>
              </a:tr>
              <a:tr h="1108956">
                <a:tc>
                  <a:txBody>
                    <a:bodyPr/>
                    <a:lstStyle/>
                    <a:p>
                      <a:r>
                        <a:rPr lang="en-GB" sz="2000" b="1" dirty="0" smtClean="0">
                          <a:solidFill>
                            <a:srgbClr val="FF0000"/>
                          </a:solidFill>
                        </a:rPr>
                        <a:t>Level</a:t>
                      </a:r>
                      <a:r>
                        <a:rPr lang="ar-JO" sz="2000" b="1" dirty="0" smtClean="0">
                          <a:solidFill>
                            <a:srgbClr val="FF0000"/>
                          </a:solidFill>
                        </a:rPr>
                        <a:t> المستوى </a:t>
                      </a:r>
                      <a:endParaRPr lang="en-GB" sz="2000" b="1" dirty="0">
                        <a:solidFill>
                          <a:srgbClr val="FF0000"/>
                        </a:solidFill>
                      </a:endParaRPr>
                    </a:p>
                  </a:txBody>
                  <a:tcPr>
                    <a:solidFill>
                      <a:schemeClr val="accent6">
                        <a:lumMod val="60000"/>
                        <a:lumOff val="40000"/>
                      </a:schemeClr>
                    </a:solidFill>
                  </a:tcPr>
                </a:tc>
                <a:tc>
                  <a:txBody>
                    <a:bodyPr/>
                    <a:lstStyle/>
                    <a:p>
                      <a:r>
                        <a:rPr lang="en-GB" sz="2000" kern="1200" dirty="0">
                          <a:effectLst/>
                        </a:rPr>
                        <a:t>Middle and lower level </a:t>
                      </a:r>
                      <a:r>
                        <a:rPr lang="en-GB" sz="2000" kern="1200" dirty="0" smtClean="0">
                          <a:effectLst/>
                        </a:rPr>
                        <a:t>function</a:t>
                      </a:r>
                      <a:r>
                        <a:rPr lang="ar-JO" sz="2000" kern="1200" dirty="0" smtClean="0">
                          <a:effectLst/>
                        </a:rPr>
                        <a:t>وظيفة المستوى المتوسط والسفلي </a:t>
                      </a:r>
                      <a:endParaRPr lang="en-GB" sz="2000" b="1" dirty="0"/>
                    </a:p>
                  </a:txBody>
                  <a:tcPr/>
                </a:tc>
                <a:tc>
                  <a:txBody>
                    <a:bodyPr/>
                    <a:lstStyle/>
                    <a:p>
                      <a:r>
                        <a:rPr lang="en-GB" sz="2000" kern="1200" dirty="0">
                          <a:effectLst/>
                        </a:rPr>
                        <a:t>Top level </a:t>
                      </a:r>
                      <a:r>
                        <a:rPr lang="en-GB" sz="2000" kern="1200" dirty="0" smtClean="0">
                          <a:effectLst/>
                        </a:rPr>
                        <a:t>function</a:t>
                      </a:r>
                      <a:r>
                        <a:rPr lang="ar-JO" sz="2000" kern="1200" dirty="0" smtClean="0">
                          <a:effectLst/>
                        </a:rPr>
                        <a:t>وظيفة المستوى الأعلى </a:t>
                      </a:r>
                      <a:endParaRPr lang="en-GB" sz="2000" b="1" dirty="0"/>
                    </a:p>
                  </a:txBody>
                  <a:tcPr/>
                </a:tc>
                <a:extLst>
                  <a:ext uri="{0D108BD9-81ED-4DB2-BD59-A6C34878D82A}">
                    <a16:rowId xmlns:a16="http://schemas.microsoft.com/office/drawing/2014/main" xmlns="" val="500007049"/>
                  </a:ext>
                </a:extLst>
              </a:tr>
              <a:tr h="1441643">
                <a:tc>
                  <a:txBody>
                    <a:bodyPr/>
                    <a:lstStyle/>
                    <a:p>
                      <a:r>
                        <a:rPr lang="en-GB" sz="2000" b="1" dirty="0" smtClean="0">
                          <a:solidFill>
                            <a:srgbClr val="FF0000"/>
                          </a:solidFill>
                        </a:rPr>
                        <a:t>Influence</a:t>
                      </a:r>
                      <a:endParaRPr lang="ar-JO" sz="2000" b="1" dirty="0" smtClean="0">
                        <a:solidFill>
                          <a:srgbClr val="FF0000"/>
                        </a:solidFill>
                      </a:endParaRPr>
                    </a:p>
                    <a:p>
                      <a:r>
                        <a:rPr lang="ar-JO" sz="2000" b="1" dirty="0" smtClean="0">
                          <a:solidFill>
                            <a:srgbClr val="FF0000"/>
                          </a:solidFill>
                        </a:rPr>
                        <a:t>التأثير</a:t>
                      </a:r>
                      <a:endParaRPr lang="en-GB" sz="2000" b="1" dirty="0">
                        <a:solidFill>
                          <a:srgbClr val="FF0000"/>
                        </a:solidFill>
                      </a:endParaRPr>
                    </a:p>
                  </a:txBody>
                  <a:tcPr>
                    <a:solidFill>
                      <a:schemeClr val="accent6">
                        <a:lumMod val="60000"/>
                        <a:lumOff val="40000"/>
                      </a:schemeClr>
                    </a:solidFill>
                  </a:tcPr>
                </a:tc>
                <a:tc>
                  <a:txBody>
                    <a:bodyPr/>
                    <a:lstStyle/>
                    <a:p>
                      <a:r>
                        <a:rPr lang="en-GB" sz="2000" kern="1200" dirty="0">
                          <a:effectLst/>
                        </a:rPr>
                        <a:t>Mainly by objectives and policies of </a:t>
                      </a:r>
                      <a:r>
                        <a:rPr lang="en-GB" sz="2000" kern="1200" dirty="0" smtClean="0">
                          <a:effectLst/>
                        </a:rPr>
                        <a:t>organization</a:t>
                      </a:r>
                      <a:r>
                        <a:rPr lang="ar-JO" sz="2000" kern="1200" dirty="0" smtClean="0">
                          <a:effectLst/>
                        </a:rPr>
                        <a:t> بشكل رئيسي من خلال أهداف وسياسات المنظمة </a:t>
                      </a:r>
                      <a:endParaRPr lang="en-GB" sz="2000" b="1" dirty="0"/>
                    </a:p>
                  </a:txBody>
                  <a:tcPr/>
                </a:tc>
                <a:tc>
                  <a:txBody>
                    <a:bodyPr/>
                    <a:lstStyle/>
                    <a:p>
                      <a:r>
                        <a:rPr lang="en-GB" sz="2000" kern="1200" dirty="0">
                          <a:effectLst/>
                        </a:rPr>
                        <a:t>Mainly by public opinion and external </a:t>
                      </a:r>
                      <a:r>
                        <a:rPr lang="en-GB" sz="2000" kern="1200" dirty="0" smtClean="0">
                          <a:effectLst/>
                        </a:rPr>
                        <a:t>forces</a:t>
                      </a:r>
                      <a:r>
                        <a:rPr lang="ar-JO" sz="2000" kern="1200" dirty="0" smtClean="0">
                          <a:effectLst/>
                        </a:rPr>
                        <a:t> بشكل رئيسي من قبل الرأي العام والقوى الخارجية </a:t>
                      </a:r>
                      <a:endParaRPr lang="en-GB" sz="2000" b="1" dirty="0"/>
                    </a:p>
                  </a:txBody>
                  <a:tcPr/>
                </a:tc>
                <a:extLst>
                  <a:ext uri="{0D108BD9-81ED-4DB2-BD59-A6C34878D82A}">
                    <a16:rowId xmlns:a16="http://schemas.microsoft.com/office/drawing/2014/main" xmlns="" val="313973932"/>
                  </a:ext>
                </a:extLst>
              </a:tr>
              <a:tr h="776271">
                <a:tc>
                  <a:txBody>
                    <a:bodyPr/>
                    <a:lstStyle/>
                    <a:p>
                      <a:r>
                        <a:rPr lang="en-GB" sz="2000" b="1" dirty="0">
                          <a:solidFill>
                            <a:srgbClr val="FF0000"/>
                          </a:solidFill>
                        </a:rPr>
                        <a:t>Main </a:t>
                      </a:r>
                      <a:r>
                        <a:rPr lang="en-GB" sz="2000" b="1" dirty="0" smtClean="0">
                          <a:solidFill>
                            <a:srgbClr val="FF0000"/>
                          </a:solidFill>
                        </a:rPr>
                        <a:t>function</a:t>
                      </a:r>
                      <a:endParaRPr lang="ar-JO" sz="2000" b="1" dirty="0" smtClean="0">
                        <a:solidFill>
                          <a:srgbClr val="FF0000"/>
                        </a:solidFill>
                      </a:endParaRPr>
                    </a:p>
                    <a:p>
                      <a:r>
                        <a:rPr lang="ar-JO" sz="2000" b="1" dirty="0" smtClean="0">
                          <a:solidFill>
                            <a:srgbClr val="FF0000"/>
                          </a:solidFill>
                        </a:rPr>
                        <a:t>الوظيفة الأساسية</a:t>
                      </a:r>
                      <a:endParaRPr lang="en-GB" sz="2000" b="1" dirty="0">
                        <a:solidFill>
                          <a:srgbClr val="FF0000"/>
                        </a:solidFill>
                      </a:endParaRPr>
                    </a:p>
                  </a:txBody>
                  <a:tcPr>
                    <a:solidFill>
                      <a:schemeClr val="accent6">
                        <a:lumMod val="60000"/>
                        <a:lumOff val="40000"/>
                      </a:schemeClr>
                    </a:solidFill>
                  </a:tcPr>
                </a:tc>
                <a:tc>
                  <a:txBody>
                    <a:bodyPr/>
                    <a:lstStyle/>
                    <a:p>
                      <a:r>
                        <a:rPr lang="en-GB" sz="2000" kern="1200" dirty="0">
                          <a:effectLst/>
                        </a:rPr>
                        <a:t>Directing and </a:t>
                      </a:r>
                      <a:r>
                        <a:rPr lang="en-GB" sz="2000" kern="1200" dirty="0" smtClean="0">
                          <a:effectLst/>
                        </a:rPr>
                        <a:t>organizing</a:t>
                      </a:r>
                      <a:r>
                        <a:rPr lang="ar-JO" sz="2000" kern="1200" dirty="0" smtClean="0">
                          <a:effectLst/>
                        </a:rPr>
                        <a:t> الإخراج والتنظيم </a:t>
                      </a:r>
                      <a:endParaRPr lang="en-GB" sz="2000" b="1" dirty="0"/>
                    </a:p>
                  </a:txBody>
                  <a:tcPr/>
                </a:tc>
                <a:tc>
                  <a:txBody>
                    <a:bodyPr/>
                    <a:lstStyle/>
                    <a:p>
                      <a:r>
                        <a:rPr lang="en-GB" sz="2000" kern="1200" dirty="0">
                          <a:effectLst/>
                        </a:rPr>
                        <a:t>Planning and </a:t>
                      </a:r>
                      <a:r>
                        <a:rPr lang="en-GB" sz="2000" kern="1200" dirty="0" smtClean="0">
                          <a:effectLst/>
                        </a:rPr>
                        <a:t>control</a:t>
                      </a:r>
                      <a:r>
                        <a:rPr lang="ar-JO" sz="2000" kern="1200" dirty="0" smtClean="0">
                          <a:effectLst/>
                        </a:rPr>
                        <a:t> التخطيط والتحكم </a:t>
                      </a:r>
                      <a:endParaRPr lang="en-GB" sz="2000" b="1" dirty="0"/>
                    </a:p>
                  </a:txBody>
                  <a:tcPr/>
                </a:tc>
                <a:extLst>
                  <a:ext uri="{0D108BD9-81ED-4DB2-BD59-A6C34878D82A}">
                    <a16:rowId xmlns:a16="http://schemas.microsoft.com/office/drawing/2014/main" xmlns="" val="3505989380"/>
                  </a:ext>
                </a:extLst>
              </a:tr>
              <a:tr h="776271">
                <a:tc>
                  <a:txBody>
                    <a:bodyPr/>
                    <a:lstStyle/>
                    <a:p>
                      <a:r>
                        <a:rPr lang="en-GB" sz="2000" b="1" dirty="0">
                          <a:solidFill>
                            <a:srgbClr val="FF0000"/>
                          </a:solidFill>
                        </a:rPr>
                        <a:t>Skills </a:t>
                      </a:r>
                      <a:r>
                        <a:rPr lang="en-GB" sz="2000" b="1" dirty="0" smtClean="0">
                          <a:solidFill>
                            <a:srgbClr val="FF0000"/>
                          </a:solidFill>
                        </a:rPr>
                        <a:t>required</a:t>
                      </a:r>
                      <a:endParaRPr lang="ar-JO" sz="2000" b="1" dirty="0" smtClean="0">
                        <a:solidFill>
                          <a:srgbClr val="FF0000"/>
                        </a:solidFill>
                      </a:endParaRPr>
                    </a:p>
                    <a:p>
                      <a:r>
                        <a:rPr lang="ar-JO" sz="2000" b="1" dirty="0" smtClean="0">
                          <a:solidFill>
                            <a:srgbClr val="FF0000"/>
                          </a:solidFill>
                        </a:rPr>
                        <a:t>المهارات المطلوبة</a:t>
                      </a:r>
                      <a:endParaRPr lang="en-GB" sz="2000" b="1" dirty="0">
                        <a:solidFill>
                          <a:srgbClr val="FF0000"/>
                        </a:solidFill>
                      </a:endParaRPr>
                    </a:p>
                  </a:txBody>
                  <a:tcPr>
                    <a:solidFill>
                      <a:schemeClr val="accent6">
                        <a:lumMod val="60000"/>
                        <a:lumOff val="40000"/>
                      </a:schemeClr>
                    </a:solidFill>
                  </a:tcPr>
                </a:tc>
                <a:tc>
                  <a:txBody>
                    <a:bodyPr/>
                    <a:lstStyle/>
                    <a:p>
                      <a:r>
                        <a:rPr lang="en-GB" sz="2000" kern="1200" dirty="0">
                          <a:effectLst/>
                        </a:rPr>
                        <a:t>Technical and human </a:t>
                      </a:r>
                      <a:r>
                        <a:rPr lang="en-GB" sz="2000" kern="1200" dirty="0" smtClean="0">
                          <a:effectLst/>
                        </a:rPr>
                        <a:t>skills</a:t>
                      </a:r>
                      <a:r>
                        <a:rPr lang="ar-JO" sz="2000" kern="1200" dirty="0" smtClean="0">
                          <a:effectLst/>
                        </a:rPr>
                        <a:t> المهارات الفنية والبشرية</a:t>
                      </a:r>
                      <a:endParaRPr lang="en-GB" sz="2000" b="1" dirty="0"/>
                    </a:p>
                  </a:txBody>
                  <a:tcPr/>
                </a:tc>
                <a:tc>
                  <a:txBody>
                    <a:bodyPr/>
                    <a:lstStyle/>
                    <a:p>
                      <a:r>
                        <a:rPr lang="en-GB" sz="2000" kern="1200" dirty="0">
                          <a:effectLst/>
                        </a:rPr>
                        <a:t>Conceptual and human </a:t>
                      </a:r>
                      <a:r>
                        <a:rPr lang="en-GB" sz="2000" kern="1200" dirty="0" smtClean="0">
                          <a:effectLst/>
                        </a:rPr>
                        <a:t>skills</a:t>
                      </a:r>
                      <a:r>
                        <a:rPr lang="ar-JO" sz="2000" kern="1200" dirty="0" smtClean="0">
                          <a:effectLst/>
                        </a:rPr>
                        <a:t>المهارات المفاهيمية والبشرية </a:t>
                      </a:r>
                      <a:endParaRPr lang="en-GB" sz="2000" b="1" dirty="0"/>
                    </a:p>
                  </a:txBody>
                  <a:tcPr/>
                </a:tc>
                <a:extLst>
                  <a:ext uri="{0D108BD9-81ED-4DB2-BD59-A6C34878D82A}">
                    <a16:rowId xmlns:a16="http://schemas.microsoft.com/office/drawing/2014/main" xmlns="" val="3193382332"/>
                  </a:ext>
                </a:extLst>
              </a:tr>
            </a:tbl>
          </a:graphicData>
        </a:graphic>
      </p:graphicFrame>
      <p:sp>
        <p:nvSpPr>
          <p:cNvPr id="4" name="Slide Number Placeholder 3"/>
          <p:cNvSpPr>
            <a:spLocks noGrp="1"/>
          </p:cNvSpPr>
          <p:nvPr>
            <p:ph type="sldNum" sz="quarter" idx="12"/>
          </p:nvPr>
        </p:nvSpPr>
        <p:spPr/>
        <p:txBody>
          <a:bodyPr/>
          <a:lstStyle/>
          <a:p>
            <a:fld id="{B04531D7-AB04-456F-A61C-B6CF16191A96}" type="slidenum">
              <a:rPr lang="en-US" smtClean="0"/>
              <a:t>18</a:t>
            </a:fld>
            <a:endParaRPr lang="en-US"/>
          </a:p>
        </p:txBody>
      </p:sp>
    </p:spTree>
    <p:extLst>
      <p:ext uri="{BB962C8B-B14F-4D97-AF65-F5344CB8AC3E}">
        <p14:creationId xmlns:p14="http://schemas.microsoft.com/office/powerpoint/2010/main" val="40963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8366"/>
            <a:ext cx="5554960" cy="1143000"/>
          </a:xfrm>
        </p:spPr>
        <p:txBody>
          <a:bodyPr>
            <a:normAutofit fontScale="90000"/>
          </a:bodyPr>
          <a:lstStyle/>
          <a:p>
            <a:r>
              <a:rPr lang="en-GB" dirty="0"/>
              <a:t>Levels of </a:t>
            </a:r>
            <a:r>
              <a:rPr lang="en-GB" dirty="0" smtClean="0"/>
              <a:t>management</a:t>
            </a:r>
            <a:r>
              <a:rPr lang="ar-JO" dirty="0"/>
              <a:t/>
            </a:r>
            <a:br>
              <a:rPr lang="ar-JO" dirty="0"/>
            </a:br>
            <a:r>
              <a:rPr lang="ar-JO" dirty="0"/>
              <a:t>مستويات الإدارة</a:t>
            </a:r>
            <a:endParaRPr lang="en-GB" dirty="0"/>
          </a:p>
        </p:txBody>
      </p:sp>
      <p:sp>
        <p:nvSpPr>
          <p:cNvPr id="3" name="Content Placeholder 2"/>
          <p:cNvSpPr>
            <a:spLocks noGrp="1"/>
          </p:cNvSpPr>
          <p:nvPr>
            <p:ph idx="1"/>
          </p:nvPr>
        </p:nvSpPr>
        <p:spPr>
          <a:xfrm>
            <a:off x="323528" y="1600200"/>
            <a:ext cx="8815180" cy="5257800"/>
          </a:xfrm>
        </p:spPr>
        <p:txBody>
          <a:bodyPr>
            <a:normAutofit fontScale="70000" lnSpcReduction="20000"/>
          </a:bodyPr>
          <a:lstStyle/>
          <a:p>
            <a:pPr marL="0" indent="0" algn="ctr">
              <a:buNone/>
            </a:pPr>
            <a:r>
              <a:rPr lang="en-GB" b="1" dirty="0">
                <a:solidFill>
                  <a:srgbClr val="FF0000"/>
                </a:solidFill>
              </a:rPr>
              <a:t>1. Top Level </a:t>
            </a:r>
            <a:r>
              <a:rPr lang="en-GB" b="1" dirty="0" smtClean="0">
                <a:solidFill>
                  <a:srgbClr val="FF0000"/>
                </a:solidFill>
              </a:rPr>
              <a:t>Management</a:t>
            </a:r>
            <a:r>
              <a:rPr lang="ar-JO" b="1" dirty="0">
                <a:solidFill>
                  <a:srgbClr val="FF0000"/>
                </a:solidFill>
              </a:rPr>
              <a:t>1. إدارة المستوى </a:t>
            </a:r>
            <a:r>
              <a:rPr lang="ar-JO" b="1" dirty="0" smtClean="0">
                <a:solidFill>
                  <a:srgbClr val="FF0000"/>
                </a:solidFill>
              </a:rPr>
              <a:t>الأعلى </a:t>
            </a:r>
            <a:endParaRPr lang="en-GB" b="1" dirty="0">
              <a:solidFill>
                <a:srgbClr val="FF0000"/>
              </a:solidFill>
            </a:endParaRPr>
          </a:p>
          <a:p>
            <a:pPr marL="0" indent="0">
              <a:buNone/>
            </a:pPr>
            <a:r>
              <a:rPr lang="en-GB" b="1" dirty="0"/>
              <a:t>The Top level management </a:t>
            </a:r>
            <a:r>
              <a:rPr lang="en-GB" dirty="0"/>
              <a:t> is also referred to as the administrative level. They coordinate services and concentrate on planning. Examples: the Board of Directors, the Chief Executive Officer (CEO), the Chief Financial Officer (CFO) and the Chief Operating Officer (COO) or the President and the Vice President, etc</a:t>
            </a:r>
            <a:r>
              <a:rPr lang="en-GB" dirty="0" smtClean="0"/>
              <a:t>..</a:t>
            </a:r>
            <a:endParaRPr lang="ar-JO" dirty="0" smtClean="0"/>
          </a:p>
          <a:p>
            <a:pPr marL="0" indent="0" algn="r" rtl="1">
              <a:buNone/>
            </a:pPr>
            <a:r>
              <a:rPr lang="ar-JO" dirty="0"/>
              <a:t>يشار إلى إدارة المستوى الأعلى أيضًا باسم المستوى الإداري. يقومون بتنسيق الخدمات والتركيز على التخطيط. أمثلة: مجلس الإدارة ، الرئيس التنفيذي </a:t>
            </a:r>
            <a:r>
              <a:rPr lang="ar-JO" dirty="0" smtClean="0"/>
              <a:t>(</a:t>
            </a:r>
            <a:r>
              <a:rPr lang="en-GB" dirty="0" smtClean="0"/>
              <a:t>CEO</a:t>
            </a:r>
            <a:r>
              <a:rPr lang="ar-JO" dirty="0" smtClean="0"/>
              <a:t>)</a:t>
            </a:r>
            <a:r>
              <a:rPr lang="en-GB" dirty="0" smtClean="0"/>
              <a:t>، </a:t>
            </a:r>
            <a:r>
              <a:rPr lang="ar-JO" dirty="0"/>
              <a:t>المدير المالي (</a:t>
            </a:r>
            <a:r>
              <a:rPr lang="en-GB" dirty="0" smtClean="0"/>
              <a:t>CFO</a:t>
            </a:r>
            <a:r>
              <a:rPr lang="ar-JO" dirty="0" smtClean="0"/>
              <a:t>) ومدير العمليات(</a:t>
            </a:r>
            <a:r>
              <a:rPr lang="en-GB" dirty="0" smtClean="0"/>
              <a:t>COO</a:t>
            </a:r>
            <a:r>
              <a:rPr lang="ar-JO" dirty="0" smtClean="0"/>
              <a:t>)</a:t>
            </a:r>
            <a:r>
              <a:rPr lang="en-GB" dirty="0" smtClean="0"/>
              <a:t> </a:t>
            </a:r>
            <a:r>
              <a:rPr lang="ar-JO" dirty="0"/>
              <a:t>أو الرئيس ونائب الرئيس ، </a:t>
            </a:r>
            <a:r>
              <a:rPr lang="ar-JO" dirty="0" smtClean="0"/>
              <a:t>إلخ.</a:t>
            </a:r>
            <a:endParaRPr lang="en-GB" dirty="0"/>
          </a:p>
          <a:p>
            <a:pPr marL="0" indent="0">
              <a:buNone/>
            </a:pPr>
            <a:r>
              <a:rPr lang="en-GB" b="1" u="sng" dirty="0">
                <a:solidFill>
                  <a:srgbClr val="7030A0"/>
                </a:solidFill>
                <a:effectLst>
                  <a:outerShdw blurRad="38100" dist="38100" dir="2700000" algn="tl">
                    <a:srgbClr val="000000">
                      <a:alpha val="43137"/>
                    </a:srgbClr>
                  </a:outerShdw>
                </a:effectLst>
              </a:rPr>
              <a:t>Top level management </a:t>
            </a:r>
            <a:r>
              <a:rPr lang="en-GB" b="1" u="sng" dirty="0" smtClean="0">
                <a:solidFill>
                  <a:srgbClr val="7030A0"/>
                </a:solidFill>
                <a:effectLst>
                  <a:outerShdw blurRad="38100" dist="38100" dir="2700000" algn="tl">
                    <a:srgbClr val="000000">
                      <a:alpha val="43137"/>
                    </a:srgbClr>
                  </a:outerShdw>
                </a:effectLst>
              </a:rPr>
              <a:t>functions:</a:t>
            </a:r>
            <a:r>
              <a:rPr lang="ar-JO" b="1" u="sng" dirty="0">
                <a:solidFill>
                  <a:srgbClr val="7030A0"/>
                </a:solidFill>
                <a:effectLst>
                  <a:outerShdw blurRad="38100" dist="38100" dir="2700000" algn="tl">
                    <a:srgbClr val="000000">
                      <a:alpha val="43137"/>
                    </a:srgbClr>
                  </a:outerShdw>
                </a:effectLst>
              </a:rPr>
              <a:t>وظائف إدارة المستوى الأعلى</a:t>
            </a:r>
            <a:r>
              <a:rPr lang="ar-JO" b="1" u="sng" dirty="0" smtClean="0">
                <a:solidFill>
                  <a:srgbClr val="7030A0"/>
                </a:solidFill>
                <a:effectLst>
                  <a:outerShdw blurRad="38100" dist="38100" dir="2700000" algn="tl">
                    <a:srgbClr val="000000">
                      <a:alpha val="43137"/>
                    </a:srgbClr>
                  </a:outerShdw>
                </a:effectLst>
              </a:rPr>
              <a:t>: </a:t>
            </a:r>
            <a:endParaRPr lang="en-GB" b="1" u="sng" dirty="0">
              <a:solidFill>
                <a:srgbClr val="7030A0"/>
              </a:solidFill>
              <a:effectLst>
                <a:outerShdw blurRad="38100" dist="38100" dir="2700000" algn="tl">
                  <a:srgbClr val="000000">
                    <a:alpha val="43137"/>
                  </a:srgbClr>
                </a:outerShdw>
              </a:effectLst>
            </a:endParaRPr>
          </a:p>
          <a:p>
            <a:r>
              <a:rPr lang="en-GB" dirty="0"/>
              <a:t>To put the policies and objective of the </a:t>
            </a:r>
            <a:r>
              <a:rPr lang="en-GB" dirty="0" smtClean="0"/>
              <a:t>organization</a:t>
            </a:r>
            <a:r>
              <a:rPr lang="ar-JO" dirty="0"/>
              <a:t/>
            </a:r>
            <a:br>
              <a:rPr lang="ar-JO" dirty="0"/>
            </a:br>
            <a:r>
              <a:rPr lang="ar-JO" dirty="0"/>
              <a:t>لوضع سياسات وأهداف المنظمة</a:t>
            </a:r>
            <a:endParaRPr lang="en-GB" dirty="0"/>
          </a:p>
          <a:p>
            <a:r>
              <a:rPr lang="en-GB" dirty="0"/>
              <a:t>Plan and assign competent managers to the departments or middle level to carry them out</a:t>
            </a:r>
            <a:r>
              <a:rPr lang="en-GB" dirty="0" smtClean="0"/>
              <a:t>.</a:t>
            </a:r>
            <a:r>
              <a:rPr lang="ar-JO" dirty="0"/>
              <a:t> تخطيط وتعيين مديرين أكفاء للإدارات أو المستوى المتوسط لتنفيذها.</a:t>
            </a:r>
            <a:endParaRPr lang="en-GB" dirty="0"/>
          </a:p>
          <a:p>
            <a:r>
              <a:rPr lang="en-GB" dirty="0" smtClean="0"/>
              <a:t>Keeping the communication between the organization and the outside world.</a:t>
            </a:r>
            <a:r>
              <a:rPr lang="ar-JO" dirty="0"/>
              <a:t> الحفاظ على التواصل بين المنظمة والعالم الخارجي</a:t>
            </a:r>
            <a:r>
              <a:rPr lang="ar-JO" dirty="0" smtClean="0"/>
              <a:t>. </a:t>
            </a:r>
            <a:endParaRPr lang="en-GB" dirty="0" smtClean="0"/>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19</a:t>
            </a:fld>
            <a:endParaRPr lang="en-US"/>
          </a:p>
        </p:txBody>
      </p:sp>
      <p:pic>
        <p:nvPicPr>
          <p:cNvPr id="5" name="Picture 4"/>
          <p:cNvPicPr>
            <a:picLocks noChangeAspect="1"/>
          </p:cNvPicPr>
          <p:nvPr/>
        </p:nvPicPr>
        <p:blipFill>
          <a:blip r:embed="rId2"/>
          <a:stretch>
            <a:fillRect/>
          </a:stretch>
        </p:blipFill>
        <p:spPr>
          <a:xfrm>
            <a:off x="7164288" y="-9841"/>
            <a:ext cx="1974420" cy="1615435"/>
          </a:xfrm>
          <a:prstGeom prst="rect">
            <a:avLst/>
          </a:prstGeom>
        </p:spPr>
      </p:pic>
    </p:spTree>
    <p:extLst>
      <p:ext uri="{BB962C8B-B14F-4D97-AF65-F5344CB8AC3E}">
        <p14:creationId xmlns:p14="http://schemas.microsoft.com/office/powerpoint/2010/main" val="53277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1" y="190751"/>
            <a:ext cx="3862637" cy="3166241"/>
          </a:xfrm>
        </p:spPr>
        <p:txBody>
          <a:bodyPr>
            <a:normAutofit/>
          </a:bodyPr>
          <a:lstStyle/>
          <a:p>
            <a:pPr>
              <a:buNone/>
            </a:pPr>
            <a:r>
              <a:rPr lang="en-US" b="1" dirty="0"/>
              <a:t>Course title: </a:t>
            </a:r>
            <a:r>
              <a:rPr lang="en-US" dirty="0"/>
              <a:t>Health Administration</a:t>
            </a:r>
          </a:p>
          <a:p>
            <a:pPr>
              <a:buNone/>
            </a:pPr>
            <a:r>
              <a:rPr lang="en-US" b="1" dirty="0"/>
              <a:t>Course code: </a:t>
            </a:r>
            <a:r>
              <a:rPr lang="en-US" dirty="0" smtClean="0"/>
              <a:t>1506304</a:t>
            </a:r>
            <a:endParaRPr lang="en-US" dirty="0"/>
          </a:p>
          <a:p>
            <a:pPr>
              <a:buNone/>
            </a:pPr>
            <a:r>
              <a:rPr lang="en-US" b="1" dirty="0"/>
              <a:t>Credit hours: </a:t>
            </a:r>
            <a:r>
              <a:rPr lang="en-US" dirty="0"/>
              <a:t>1 hour</a:t>
            </a:r>
          </a:p>
        </p:txBody>
      </p:sp>
      <p:sp>
        <p:nvSpPr>
          <p:cNvPr id="8" name="Slide Number Placeholder 7"/>
          <p:cNvSpPr>
            <a:spLocks noGrp="1"/>
          </p:cNvSpPr>
          <p:nvPr>
            <p:ph type="sldNum" sz="quarter" idx="12"/>
          </p:nvPr>
        </p:nvSpPr>
        <p:spPr/>
        <p:txBody>
          <a:bodyPr/>
          <a:lstStyle/>
          <a:p>
            <a:fld id="{B04531D7-AB04-456F-A61C-B6CF16191A96}" type="slidenum">
              <a:rPr lang="en-US" smtClean="0"/>
              <a:t>2</a:t>
            </a:fld>
            <a:endParaRPr lang="en-US"/>
          </a:p>
        </p:txBody>
      </p:sp>
      <p:pic>
        <p:nvPicPr>
          <p:cNvPr id="5" name="Picture 4"/>
          <p:cNvPicPr>
            <a:picLocks noChangeAspect="1"/>
          </p:cNvPicPr>
          <p:nvPr/>
        </p:nvPicPr>
        <p:blipFill rotWithShape="1">
          <a:blip r:embed="rId2"/>
          <a:srcRect l="14176"/>
          <a:stretch/>
        </p:blipFill>
        <p:spPr>
          <a:xfrm>
            <a:off x="6495258" y="4686809"/>
            <a:ext cx="2648473" cy="20535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99" y="0"/>
            <a:ext cx="4947401" cy="45563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313" y="2989527"/>
            <a:ext cx="3717032" cy="3717032"/>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21862"/>
          <a:stretch/>
        </p:blipFill>
        <p:spPr>
          <a:xfrm>
            <a:off x="4236660" y="4569160"/>
            <a:ext cx="2929205" cy="22888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0"/>
            <a:ext cx="5626968" cy="652934"/>
          </a:xfrm>
        </p:spPr>
        <p:txBody>
          <a:bodyPr>
            <a:normAutofit fontScale="90000"/>
          </a:bodyPr>
          <a:lstStyle/>
          <a:p>
            <a:r>
              <a:rPr lang="en-GB" dirty="0"/>
              <a:t>Levels of management</a:t>
            </a:r>
          </a:p>
        </p:txBody>
      </p:sp>
      <p:sp>
        <p:nvSpPr>
          <p:cNvPr id="3" name="Content Placeholder 2"/>
          <p:cNvSpPr>
            <a:spLocks noGrp="1"/>
          </p:cNvSpPr>
          <p:nvPr>
            <p:ph idx="1"/>
          </p:nvPr>
        </p:nvSpPr>
        <p:spPr>
          <a:xfrm>
            <a:off x="0" y="548680"/>
            <a:ext cx="9036496" cy="6309320"/>
          </a:xfrm>
        </p:spPr>
        <p:txBody>
          <a:bodyPr>
            <a:normAutofit fontScale="70000" lnSpcReduction="20000"/>
          </a:bodyPr>
          <a:lstStyle/>
          <a:p>
            <a:pPr marL="0" indent="0" algn="ctr">
              <a:buNone/>
            </a:pPr>
            <a:r>
              <a:rPr lang="en-GB" b="1" dirty="0">
                <a:solidFill>
                  <a:srgbClr val="FF0000"/>
                </a:solidFill>
              </a:rPr>
              <a:t>2. Middle Level of </a:t>
            </a:r>
            <a:r>
              <a:rPr lang="en-GB" b="1" dirty="0" smtClean="0">
                <a:solidFill>
                  <a:srgbClr val="FF0000"/>
                </a:solidFill>
              </a:rPr>
              <a:t>Management</a:t>
            </a:r>
            <a:r>
              <a:rPr lang="ar-JO" b="1" dirty="0">
                <a:solidFill>
                  <a:srgbClr val="FF0000"/>
                </a:solidFill>
              </a:rPr>
              <a:t>2. المستوى المتوسط من </a:t>
            </a:r>
            <a:r>
              <a:rPr lang="ar-JO" b="1" dirty="0" smtClean="0">
                <a:solidFill>
                  <a:srgbClr val="FF0000"/>
                </a:solidFill>
              </a:rPr>
              <a:t>الإدارة </a:t>
            </a:r>
            <a:endParaRPr lang="en-GB" b="1" dirty="0">
              <a:solidFill>
                <a:srgbClr val="FF0000"/>
              </a:solidFill>
            </a:endParaRPr>
          </a:p>
          <a:p>
            <a:pPr marL="0" indent="0">
              <a:buNone/>
            </a:pPr>
            <a:r>
              <a:rPr lang="en-GB" b="1" dirty="0">
                <a:hlinkClick r:id="rId2"/>
              </a:rPr>
              <a:t>The Middle level Management</a:t>
            </a:r>
            <a:r>
              <a:rPr lang="en-GB" b="1" dirty="0"/>
              <a:t> </a:t>
            </a:r>
            <a:r>
              <a:rPr lang="en-GB" dirty="0"/>
              <a:t>is also referred to as the executory level, they are made up of the departmental managers and branch manager. They could be divided into senior and junior middle-level management if the organization is big. </a:t>
            </a:r>
            <a:r>
              <a:rPr lang="ar-JO" dirty="0"/>
              <a:t>يشار إلى إدارة المستوى الأوسط أيضًا بالمستوى التنفيذي ، وهي تتكون من مديري الإدارات ومدير الفرع. يمكن تقسيمها إلى إدارة عليا ومتوسطة المستوى إذا كانت المنظمة كبيرة.</a:t>
            </a:r>
            <a:endParaRPr lang="en-GB" dirty="0"/>
          </a:p>
          <a:p>
            <a:pPr marL="0" indent="0">
              <a:buNone/>
            </a:pPr>
            <a:r>
              <a:rPr lang="en-GB" dirty="0"/>
              <a:t> </a:t>
            </a:r>
            <a:r>
              <a:rPr lang="en-GB" b="1" dirty="0"/>
              <a:t>Functions</a:t>
            </a:r>
            <a:r>
              <a:rPr lang="en-GB" b="1" dirty="0" smtClean="0"/>
              <a:t>:</a:t>
            </a:r>
            <a:r>
              <a:rPr lang="ar-JO" b="1" dirty="0"/>
              <a:t> </a:t>
            </a:r>
            <a:r>
              <a:rPr lang="ar-JO" b="1" dirty="0" smtClean="0"/>
              <a:t>المهام </a:t>
            </a:r>
            <a:endParaRPr lang="en-GB" b="1" dirty="0"/>
          </a:p>
          <a:p>
            <a:r>
              <a:rPr lang="en-GB" dirty="0"/>
              <a:t>To carry out the plans of the organization according to policies and directives laid down by the top level management</a:t>
            </a:r>
            <a:r>
              <a:rPr lang="en-GB" dirty="0" smtClean="0"/>
              <a:t>.</a:t>
            </a:r>
            <a:r>
              <a:rPr lang="ar-JO" dirty="0"/>
              <a:t> تنفيذ خطط المنظمة وفق السياسات والتوجيهات التي تضعها الإدارة العليا</a:t>
            </a:r>
            <a:r>
              <a:rPr lang="ar-JO" dirty="0" smtClean="0"/>
              <a:t>. </a:t>
            </a:r>
            <a:endParaRPr lang="en-GB" dirty="0"/>
          </a:p>
          <a:p>
            <a:r>
              <a:rPr lang="en-GB" dirty="0"/>
              <a:t>The communicators between the top level and the lower level as they transfer information, reports, and other data of the organization to the top-level</a:t>
            </a:r>
            <a:r>
              <a:rPr lang="en-GB" dirty="0" smtClean="0"/>
              <a:t>.</a:t>
            </a:r>
            <a:r>
              <a:rPr lang="ar-JO" dirty="0"/>
              <a:t> المتصلون بين المستوى الأعلى والمستوى الأدنى حيث يقومون بنقل المعلومات والتقارير وبيانات المنظمة الأخرى إلى المستوى الأعلى.</a:t>
            </a:r>
            <a:endParaRPr lang="en-GB" dirty="0"/>
          </a:p>
          <a:p>
            <a:r>
              <a:rPr lang="en-GB" dirty="0"/>
              <a:t>To organize the division or departmental activities</a:t>
            </a:r>
            <a:r>
              <a:rPr lang="en-GB" dirty="0" smtClean="0"/>
              <a:t>.</a:t>
            </a:r>
            <a:r>
              <a:rPr lang="ar-JO" dirty="0"/>
              <a:t> لتنظيم أنشطة القسم أو القسم</a:t>
            </a:r>
            <a:r>
              <a:rPr lang="ar-JO" dirty="0" smtClean="0"/>
              <a:t>. </a:t>
            </a:r>
            <a:endParaRPr lang="en-GB" dirty="0"/>
          </a:p>
          <a:p>
            <a:r>
              <a:rPr lang="en-GB" dirty="0"/>
              <a:t>To be an inspiration or create motivation for junior managers to improve their efficiency (are responsible for the employment and training of the lower levels</a:t>
            </a:r>
            <a:r>
              <a:rPr lang="en-GB" dirty="0" smtClean="0"/>
              <a:t>).</a:t>
            </a:r>
            <a:endParaRPr lang="ar-JO" dirty="0" smtClean="0"/>
          </a:p>
          <a:p>
            <a:pPr marL="0" indent="0">
              <a:buNone/>
            </a:pPr>
            <a:r>
              <a:rPr lang="ar-JO" dirty="0"/>
              <a:t>أن تكون مصدر إلهام أو تحفيز للمديرين المبتدئين لتحسين كفاءتهم (مسؤولون عن توظيف وتدريب المستويات الأدنى).</a:t>
            </a:r>
            <a:endParaRPr lang="en-GB" dirty="0"/>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20</a:t>
            </a:fld>
            <a:endParaRPr lang="en-US"/>
          </a:p>
        </p:txBody>
      </p:sp>
    </p:spTree>
    <p:extLst>
      <p:ext uri="{BB962C8B-B14F-4D97-AF65-F5344CB8AC3E}">
        <p14:creationId xmlns:p14="http://schemas.microsoft.com/office/powerpoint/2010/main" val="368131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lstStyle/>
          <a:p>
            <a:r>
              <a:rPr lang="en-GB" dirty="0"/>
              <a:t>Levels of management</a:t>
            </a:r>
          </a:p>
        </p:txBody>
      </p:sp>
      <p:sp>
        <p:nvSpPr>
          <p:cNvPr id="3" name="Content Placeholder 2"/>
          <p:cNvSpPr>
            <a:spLocks noGrp="1"/>
          </p:cNvSpPr>
          <p:nvPr>
            <p:ph idx="1"/>
          </p:nvPr>
        </p:nvSpPr>
        <p:spPr>
          <a:xfrm>
            <a:off x="0" y="1600200"/>
            <a:ext cx="9144000" cy="4525963"/>
          </a:xfrm>
        </p:spPr>
        <p:txBody>
          <a:bodyPr>
            <a:normAutofit fontScale="92500"/>
          </a:bodyPr>
          <a:lstStyle/>
          <a:p>
            <a:pPr marL="0" indent="0" algn="ctr">
              <a:buNone/>
            </a:pPr>
            <a:r>
              <a:rPr lang="en-GB" dirty="0">
                <a:solidFill>
                  <a:srgbClr val="FF0000"/>
                </a:solidFill>
              </a:rPr>
              <a:t>3. Lower Level of </a:t>
            </a:r>
            <a:r>
              <a:rPr lang="en-GB" dirty="0" smtClean="0">
                <a:solidFill>
                  <a:srgbClr val="FF0000"/>
                </a:solidFill>
              </a:rPr>
              <a:t>Management</a:t>
            </a:r>
            <a:r>
              <a:rPr lang="ar-JO" dirty="0">
                <a:solidFill>
                  <a:srgbClr val="FF0000"/>
                </a:solidFill>
              </a:rPr>
              <a:t>3. </a:t>
            </a:r>
            <a:r>
              <a:rPr lang="ar-JO" dirty="0" smtClean="0">
                <a:solidFill>
                  <a:srgbClr val="FF0000"/>
                </a:solidFill>
              </a:rPr>
              <a:t>الاداره الادنى </a:t>
            </a:r>
            <a:endParaRPr lang="en-GB" dirty="0">
              <a:solidFill>
                <a:srgbClr val="FF0000"/>
              </a:solidFill>
            </a:endParaRPr>
          </a:p>
          <a:p>
            <a:r>
              <a:rPr lang="en-GB" dirty="0">
                <a:hlinkClick r:id="rId2"/>
              </a:rPr>
              <a:t>The lower level Management</a:t>
            </a:r>
            <a:r>
              <a:rPr lang="en-GB" dirty="0"/>
              <a:t> is also referred to as the supervisory or the operative level of managers. </a:t>
            </a:r>
            <a:endParaRPr lang="ar-JO" dirty="0"/>
          </a:p>
          <a:p>
            <a:r>
              <a:rPr lang="en-GB" dirty="0"/>
              <a:t>They direct the operative employees. </a:t>
            </a:r>
            <a:r>
              <a:rPr lang="ar-JO" dirty="0"/>
              <a:t>يشار إلى الإدارة ذات المستوى الأدنى أيضًا بالمستوى الإشرافي أو التشغيلي للمديرين.</a:t>
            </a:r>
            <a:endParaRPr lang="ar-JO" dirty="0"/>
          </a:p>
          <a:p>
            <a:r>
              <a:rPr lang="en-GB" dirty="0"/>
              <a:t>They spend most of their time addressing the functions of the firm, as instructed by the managers above them</a:t>
            </a:r>
            <a:r>
              <a:rPr lang="en-GB" dirty="0" smtClean="0"/>
              <a:t>.</a:t>
            </a:r>
            <a:r>
              <a:rPr lang="ar-JO" dirty="0"/>
              <a:t> يقضون معظم وقتهم في معالجة وظائف الشركة ، وفقًا لتعليمات المديرين أعلاه</a:t>
            </a:r>
            <a:r>
              <a:rPr lang="ar-JO" dirty="0" smtClean="0"/>
              <a:t>. </a:t>
            </a:r>
            <a:endParaRPr lang="en-GB" dirty="0"/>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21</a:t>
            </a:fld>
            <a:endParaRPr lang="en-US"/>
          </a:p>
        </p:txBody>
      </p:sp>
    </p:spTree>
    <p:extLst>
      <p:ext uri="{BB962C8B-B14F-4D97-AF65-F5344CB8AC3E}">
        <p14:creationId xmlns:p14="http://schemas.microsoft.com/office/powerpoint/2010/main" val="115304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968" y="0"/>
            <a:ext cx="8229600" cy="508918"/>
          </a:xfrm>
        </p:spPr>
        <p:txBody>
          <a:bodyPr>
            <a:normAutofit fontScale="90000"/>
          </a:bodyPr>
          <a:lstStyle/>
          <a:p>
            <a:r>
              <a:rPr lang="en-GB" dirty="0"/>
              <a:t>Levels of management</a:t>
            </a:r>
          </a:p>
        </p:txBody>
      </p:sp>
      <p:sp>
        <p:nvSpPr>
          <p:cNvPr id="3" name="Content Placeholder 2"/>
          <p:cNvSpPr>
            <a:spLocks noGrp="1"/>
          </p:cNvSpPr>
          <p:nvPr>
            <p:ph idx="1"/>
          </p:nvPr>
        </p:nvSpPr>
        <p:spPr>
          <a:xfrm>
            <a:off x="34874" y="505520"/>
            <a:ext cx="8425557" cy="6352480"/>
          </a:xfrm>
        </p:spPr>
        <p:txBody>
          <a:bodyPr>
            <a:normAutofit fontScale="62500" lnSpcReduction="20000"/>
          </a:bodyPr>
          <a:lstStyle/>
          <a:p>
            <a:r>
              <a:rPr lang="en-GB" dirty="0"/>
              <a:t>The </a:t>
            </a:r>
            <a:r>
              <a:rPr lang="en-GB" dirty="0">
                <a:hlinkClick r:id="rId2"/>
              </a:rPr>
              <a:t>lower level managers</a:t>
            </a:r>
            <a:r>
              <a:rPr lang="en-GB" dirty="0"/>
              <a:t> are the first line of managers as they feature at the base of operations, so they are essential personnel that communicates the fundamental problems to the higher levels. Examples:  the line boss, the shift boss, the section chief, the head nurse. </a:t>
            </a:r>
            <a:r>
              <a:rPr lang="ar-JO" dirty="0"/>
              <a:t>مديرو المستوى الأدنى هم الخط الأول من المديرين حيث أنهم يظهرون في قاعدة العمليات ، لذا فهم موظفون أساسيون ينقلون المشكلات الأساسية إلى المستويات الأعلى. أمثلة: رئيس الخط ، رئيس الوردية ، رئيس القسم ، الممرضة الرئيسية.</a:t>
            </a:r>
            <a:endParaRPr lang="en-GB" dirty="0"/>
          </a:p>
          <a:p>
            <a:pPr marL="0" indent="0">
              <a:buNone/>
            </a:pPr>
            <a:r>
              <a:rPr lang="en-GB" b="1" dirty="0"/>
              <a:t>Functions of the lower-level </a:t>
            </a:r>
            <a:r>
              <a:rPr lang="en-GB" b="1" dirty="0" smtClean="0"/>
              <a:t>management:</a:t>
            </a:r>
            <a:r>
              <a:rPr lang="ar-JO" b="1" dirty="0"/>
              <a:t>وظائف الإدارة ذات المستوى الأدنى</a:t>
            </a:r>
            <a:r>
              <a:rPr lang="ar-JO" b="1" dirty="0" smtClean="0"/>
              <a:t>: </a:t>
            </a:r>
            <a:endParaRPr lang="en-GB" dirty="0"/>
          </a:p>
          <a:p>
            <a:r>
              <a:rPr lang="en-GB" dirty="0"/>
              <a:t>To </a:t>
            </a:r>
            <a:r>
              <a:rPr lang="en-GB" dirty="0">
                <a:hlinkClick r:id="rId3"/>
              </a:rPr>
              <a:t>allocate tasks and responsibilities</a:t>
            </a:r>
            <a:r>
              <a:rPr lang="en-GB" dirty="0"/>
              <a:t> to the operative employees</a:t>
            </a:r>
            <a:r>
              <a:rPr lang="en-GB" dirty="0" smtClean="0"/>
              <a:t>.</a:t>
            </a:r>
            <a:endParaRPr lang="ar-JO" dirty="0" smtClean="0"/>
          </a:p>
          <a:p>
            <a:pPr marL="0" indent="0">
              <a:buNone/>
            </a:pPr>
            <a:r>
              <a:rPr lang="ar-JO" dirty="0"/>
              <a:t>لتخصيص المهام والمسؤوليات للموظفين العاملين.</a:t>
            </a:r>
            <a:endParaRPr lang="en-GB" dirty="0"/>
          </a:p>
          <a:p>
            <a:r>
              <a:rPr lang="en-GB" dirty="0"/>
              <a:t>To ensure quality and be responsible for the production quantity</a:t>
            </a:r>
            <a:r>
              <a:rPr lang="en-GB" dirty="0" smtClean="0"/>
              <a:t>.</a:t>
            </a:r>
            <a:endParaRPr lang="ar-JO" dirty="0" smtClean="0"/>
          </a:p>
          <a:p>
            <a:pPr marL="0" indent="0">
              <a:buNone/>
            </a:pPr>
            <a:r>
              <a:rPr lang="ar-JO" dirty="0"/>
              <a:t>لضمان الجودة وتكون مسؤولة عن كمية الإنتاج.</a:t>
            </a:r>
            <a:endParaRPr lang="en-GB" dirty="0"/>
          </a:p>
          <a:p>
            <a:r>
              <a:rPr lang="en-GB" dirty="0"/>
              <a:t>To communicate the goals and objective of the organization  laid down by the higher level managers to the employees as well as suggestions, recommendations, appeals and information concerning employee problems to the higher level managers</a:t>
            </a:r>
            <a:r>
              <a:rPr lang="en-GB" dirty="0" smtClean="0"/>
              <a:t>.</a:t>
            </a:r>
            <a:r>
              <a:rPr lang="ar-JO" dirty="0"/>
              <a:t> لتوصيل أهداف وغايات المنظمة التي وضعها مديرو المستوى الأعلى للموظفين بالإضافة إلى الاقتراحات والتوصيات والنداءات والمعلومات المتعلقة بمشاكل الموظفين إلى مديري المستوى الأعلى</a:t>
            </a:r>
            <a:r>
              <a:rPr lang="ar-JO" dirty="0" smtClean="0"/>
              <a:t>. </a:t>
            </a:r>
            <a:endParaRPr lang="en-GB" dirty="0"/>
          </a:p>
          <a:p>
            <a:r>
              <a:rPr lang="en-GB" dirty="0"/>
              <a:t>To give instructions and guided directions to workers on their day to day jobs</a:t>
            </a:r>
            <a:r>
              <a:rPr lang="en-GB" dirty="0" smtClean="0"/>
              <a:t>.</a:t>
            </a:r>
            <a:endParaRPr lang="ar-JO" dirty="0" smtClean="0"/>
          </a:p>
          <a:p>
            <a:pPr marL="0" indent="0">
              <a:buNone/>
            </a:pPr>
            <a:r>
              <a:rPr lang="ar-JO" dirty="0"/>
              <a:t>لإعطاء التعليمات والتوجيهات الإرشادية للعمال في وظائفهم اليومية.</a:t>
            </a:r>
            <a:endParaRPr lang="en-GB" dirty="0"/>
          </a:p>
          <a:p>
            <a:r>
              <a:rPr lang="en-GB" dirty="0"/>
              <a:t>To give periodic reports of the workers to the higher level managers</a:t>
            </a:r>
            <a:r>
              <a:rPr lang="en-GB" dirty="0" smtClean="0"/>
              <a:t>.</a:t>
            </a:r>
            <a:endParaRPr lang="ar-JO" dirty="0" smtClean="0"/>
          </a:p>
          <a:p>
            <a:pPr marL="0" indent="0">
              <a:buNone/>
            </a:pPr>
            <a:r>
              <a:rPr lang="ar-JO" dirty="0"/>
              <a:t>- تقديم تقارير دورية عن العمال إلى مديري المستوى الأعلى.</a:t>
            </a:r>
            <a:endParaRPr lang="en-GB" dirty="0"/>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22</a:t>
            </a:fld>
            <a:endParaRPr lang="en-US"/>
          </a:p>
        </p:txBody>
      </p:sp>
      <p:pic>
        <p:nvPicPr>
          <p:cNvPr id="5" name="Picture 4"/>
          <p:cNvPicPr>
            <a:picLocks noChangeAspect="1"/>
          </p:cNvPicPr>
          <p:nvPr/>
        </p:nvPicPr>
        <p:blipFill>
          <a:blip r:embed="rId4"/>
          <a:stretch>
            <a:fillRect/>
          </a:stretch>
        </p:blipFill>
        <p:spPr>
          <a:xfrm>
            <a:off x="7885414" y="1988840"/>
            <a:ext cx="1150033" cy="1728192"/>
          </a:xfrm>
          <a:prstGeom prst="rect">
            <a:avLst/>
          </a:prstGeom>
        </p:spPr>
      </p:pic>
    </p:spTree>
    <p:extLst>
      <p:ext uri="{BB962C8B-B14F-4D97-AF65-F5344CB8AC3E}">
        <p14:creationId xmlns:p14="http://schemas.microsoft.com/office/powerpoint/2010/main" val="1524188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44463"/>
            <a:ext cx="8229600" cy="657226"/>
          </a:xfrm>
        </p:spPr>
        <p:txBody>
          <a:bodyPr>
            <a:normAutofit fontScale="90000"/>
          </a:bodyPr>
          <a:lstStyle/>
          <a:p>
            <a:pPr>
              <a:defRPr/>
            </a:pPr>
            <a:r>
              <a:rPr lang="en-US" dirty="0"/>
              <a:t>Levels of </a:t>
            </a:r>
            <a:r>
              <a:rPr lang="en-US" dirty="0" smtClean="0"/>
              <a:t>Administration</a:t>
            </a:r>
            <a:r>
              <a:rPr lang="ar-JO" dirty="0"/>
              <a:t>مستويات الإدارة</a:t>
            </a:r>
            <a:endParaRPr lang="en-US" dirty="0"/>
          </a:p>
        </p:txBody>
      </p:sp>
      <p:sp>
        <p:nvSpPr>
          <p:cNvPr id="14339" name="Rectangle 3"/>
          <p:cNvSpPr>
            <a:spLocks noGrp="1" noChangeArrowheads="1"/>
          </p:cNvSpPr>
          <p:nvPr>
            <p:ph type="body" idx="1"/>
          </p:nvPr>
        </p:nvSpPr>
        <p:spPr>
          <a:xfrm>
            <a:off x="0" y="1600200"/>
            <a:ext cx="9144000" cy="4525963"/>
          </a:xfrm>
        </p:spPr>
        <p:txBody>
          <a:bodyPr/>
          <a:lstStyle/>
          <a:p>
            <a:pPr>
              <a:buNone/>
              <a:defRPr/>
            </a:pPr>
            <a:r>
              <a:rPr lang="en-US" sz="2800" dirty="0"/>
              <a:t>There are 3 levels of administration</a:t>
            </a:r>
            <a:r>
              <a:rPr lang="en-US" sz="2800" dirty="0" smtClean="0"/>
              <a:t>.</a:t>
            </a:r>
            <a:r>
              <a:rPr lang="ar-JO" sz="2800" dirty="0"/>
              <a:t> هناك 3 مستويات من الإدارة</a:t>
            </a:r>
            <a:r>
              <a:rPr lang="ar-JO" sz="2800" dirty="0" smtClean="0"/>
              <a:t>. </a:t>
            </a:r>
            <a:endParaRPr lang="en-US" sz="2800" dirty="0"/>
          </a:p>
          <a:p>
            <a:pPr algn="l" rtl="0" eaLnBrk="1" hangingPunct="1">
              <a:buFont typeface="Wingdings" pitchFamily="2" charset="2"/>
              <a:buNone/>
              <a:defRPr/>
            </a:pPr>
            <a:endParaRPr lang="en-US" dirty="0"/>
          </a:p>
        </p:txBody>
      </p:sp>
      <p:sp>
        <p:nvSpPr>
          <p:cNvPr id="11268" name="AutoShape 4"/>
          <p:cNvSpPr>
            <a:spLocks noChangeArrowheads="1"/>
          </p:cNvSpPr>
          <p:nvPr/>
        </p:nvSpPr>
        <p:spPr bwMode="auto">
          <a:xfrm>
            <a:off x="1596901" y="2281436"/>
            <a:ext cx="5544393" cy="4248298"/>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p>
        </p:txBody>
      </p:sp>
      <p:sp>
        <p:nvSpPr>
          <p:cNvPr id="11269" name="Line 5"/>
          <p:cNvSpPr>
            <a:spLocks noChangeShapeType="1"/>
          </p:cNvSpPr>
          <p:nvPr/>
        </p:nvSpPr>
        <p:spPr bwMode="auto">
          <a:xfrm>
            <a:off x="3059832" y="4345027"/>
            <a:ext cx="2664692" cy="33101"/>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flipV="1">
            <a:off x="2339752" y="5341740"/>
            <a:ext cx="4084861" cy="0"/>
          </a:xfrm>
          <a:prstGeom prst="line">
            <a:avLst/>
          </a:prstGeom>
          <a:noFill/>
          <a:ln w="9525">
            <a:solidFill>
              <a:schemeClr val="tx1"/>
            </a:solidFill>
            <a:round/>
            <a:headEnd/>
            <a:tailEnd/>
          </a:ln>
        </p:spPr>
        <p:txBody>
          <a:bodyPr/>
          <a:lstStyle/>
          <a:p>
            <a:endParaRPr lang="en-US"/>
          </a:p>
        </p:txBody>
      </p:sp>
      <p:sp>
        <p:nvSpPr>
          <p:cNvPr id="11271" name="Text Box 9"/>
          <p:cNvSpPr txBox="1">
            <a:spLocks noChangeArrowheads="1"/>
          </p:cNvSpPr>
          <p:nvPr/>
        </p:nvSpPr>
        <p:spPr bwMode="auto">
          <a:xfrm>
            <a:off x="3563812" y="3464321"/>
            <a:ext cx="1564532" cy="646331"/>
          </a:xfrm>
          <a:prstGeom prst="rect">
            <a:avLst/>
          </a:prstGeom>
          <a:noFill/>
          <a:ln w="9525">
            <a:noFill/>
            <a:miter lim="800000"/>
            <a:headEnd/>
            <a:tailEnd/>
          </a:ln>
        </p:spPr>
        <p:txBody>
          <a:bodyPr wrap="square">
            <a:spAutoFit/>
          </a:bodyPr>
          <a:lstStyle/>
          <a:p>
            <a:pPr algn="ctr" rtl="0"/>
            <a:r>
              <a:rPr lang="en-US" b="1" dirty="0" smtClean="0"/>
              <a:t>Central</a:t>
            </a:r>
            <a:r>
              <a:rPr lang="ar-JO" b="1" dirty="0" smtClean="0"/>
              <a:t> </a:t>
            </a:r>
            <a:r>
              <a:rPr lang="en-US" b="1" dirty="0" smtClean="0"/>
              <a:t>level</a:t>
            </a:r>
            <a:endParaRPr lang="ar-JO" b="1" dirty="0" smtClean="0"/>
          </a:p>
          <a:p>
            <a:pPr algn="ctr"/>
            <a:r>
              <a:rPr lang="ar-JO" b="1" dirty="0"/>
              <a:t>المستوى المركزي</a:t>
            </a:r>
            <a:endParaRPr lang="en-US" b="1" dirty="0"/>
          </a:p>
        </p:txBody>
      </p:sp>
      <p:sp>
        <p:nvSpPr>
          <p:cNvPr id="11272" name="Text Box 10"/>
          <p:cNvSpPr txBox="1">
            <a:spLocks noChangeArrowheads="1"/>
          </p:cNvSpPr>
          <p:nvPr/>
        </p:nvSpPr>
        <p:spPr bwMode="auto">
          <a:xfrm>
            <a:off x="3477715" y="4536768"/>
            <a:ext cx="2297297" cy="646331"/>
          </a:xfrm>
          <a:prstGeom prst="rect">
            <a:avLst/>
          </a:prstGeom>
          <a:noFill/>
          <a:ln w="9525">
            <a:noFill/>
            <a:miter lim="800000"/>
            <a:headEnd/>
            <a:tailEnd/>
          </a:ln>
        </p:spPr>
        <p:txBody>
          <a:bodyPr wrap="square">
            <a:spAutoFit/>
          </a:bodyPr>
          <a:lstStyle/>
          <a:p>
            <a:pPr algn="ctr" rtl="0"/>
            <a:r>
              <a:rPr lang="en-US" b="1" dirty="0" smtClean="0"/>
              <a:t>Intermediate</a:t>
            </a:r>
            <a:r>
              <a:rPr lang="ar-JO" b="1" dirty="0" smtClean="0"/>
              <a:t> </a:t>
            </a:r>
            <a:r>
              <a:rPr lang="en-US" b="1" dirty="0" smtClean="0"/>
              <a:t>level</a:t>
            </a:r>
            <a:endParaRPr lang="ar-JO" b="1" dirty="0" smtClean="0"/>
          </a:p>
          <a:p>
            <a:pPr algn="ctr"/>
            <a:r>
              <a:rPr lang="ar-JO" b="1" dirty="0"/>
              <a:t>المستوى المتوسط</a:t>
            </a:r>
            <a:endParaRPr lang="en-US" b="1" dirty="0"/>
          </a:p>
        </p:txBody>
      </p:sp>
      <p:sp>
        <p:nvSpPr>
          <p:cNvPr id="11273" name="Text Box 11"/>
          <p:cNvSpPr txBox="1">
            <a:spLocks noChangeArrowheads="1"/>
          </p:cNvSpPr>
          <p:nvPr/>
        </p:nvSpPr>
        <p:spPr bwMode="auto">
          <a:xfrm>
            <a:off x="3350370" y="5465650"/>
            <a:ext cx="1700558" cy="646331"/>
          </a:xfrm>
          <a:prstGeom prst="rect">
            <a:avLst/>
          </a:prstGeom>
          <a:noFill/>
          <a:ln w="9525">
            <a:noFill/>
            <a:miter lim="800000"/>
            <a:headEnd/>
            <a:tailEnd/>
          </a:ln>
        </p:spPr>
        <p:txBody>
          <a:bodyPr wrap="square">
            <a:spAutoFit/>
          </a:bodyPr>
          <a:lstStyle/>
          <a:p>
            <a:pPr algn="ctr"/>
            <a:r>
              <a:rPr lang="en-US" b="1" dirty="0"/>
              <a:t>  Local </a:t>
            </a:r>
            <a:r>
              <a:rPr lang="en-US" b="1" dirty="0" smtClean="0"/>
              <a:t>Level</a:t>
            </a:r>
            <a:endParaRPr lang="ar-JO" b="1" dirty="0" smtClean="0"/>
          </a:p>
          <a:p>
            <a:pPr algn="ctr"/>
            <a:r>
              <a:rPr lang="ar-JO" b="1" dirty="0"/>
              <a:t>المستوى المحلي</a:t>
            </a:r>
            <a:endParaRPr lang="en-US" b="1" dirty="0"/>
          </a:p>
        </p:txBody>
      </p:sp>
      <p:sp>
        <p:nvSpPr>
          <p:cNvPr id="11274" name="Line 12"/>
          <p:cNvSpPr>
            <a:spLocks noChangeShapeType="1"/>
          </p:cNvSpPr>
          <p:nvPr/>
        </p:nvSpPr>
        <p:spPr bwMode="auto">
          <a:xfrm>
            <a:off x="5364163" y="3573016"/>
            <a:ext cx="720725" cy="0"/>
          </a:xfrm>
          <a:prstGeom prst="line">
            <a:avLst/>
          </a:prstGeom>
          <a:noFill/>
          <a:ln w="9525">
            <a:solidFill>
              <a:schemeClr val="tx1"/>
            </a:solidFill>
            <a:round/>
            <a:headEnd/>
            <a:tailEnd type="triangle" w="med" len="med"/>
          </a:ln>
        </p:spPr>
        <p:txBody>
          <a:bodyPr/>
          <a:lstStyle/>
          <a:p>
            <a:endParaRPr lang="en-US"/>
          </a:p>
        </p:txBody>
      </p:sp>
      <p:sp>
        <p:nvSpPr>
          <p:cNvPr id="11275" name="Line 13"/>
          <p:cNvSpPr>
            <a:spLocks noChangeShapeType="1"/>
          </p:cNvSpPr>
          <p:nvPr/>
        </p:nvSpPr>
        <p:spPr bwMode="auto">
          <a:xfrm>
            <a:off x="6064250" y="4662390"/>
            <a:ext cx="720725" cy="0"/>
          </a:xfrm>
          <a:prstGeom prst="line">
            <a:avLst/>
          </a:prstGeom>
          <a:noFill/>
          <a:ln w="9525">
            <a:solidFill>
              <a:schemeClr val="tx1"/>
            </a:solidFill>
            <a:round/>
            <a:headEnd/>
            <a:tailEnd type="triangle" w="med" len="med"/>
          </a:ln>
        </p:spPr>
        <p:txBody>
          <a:bodyPr/>
          <a:lstStyle/>
          <a:p>
            <a:endParaRPr lang="en-US"/>
          </a:p>
        </p:txBody>
      </p:sp>
      <p:sp>
        <p:nvSpPr>
          <p:cNvPr id="11276" name="Line 14"/>
          <p:cNvSpPr>
            <a:spLocks noChangeShapeType="1"/>
          </p:cNvSpPr>
          <p:nvPr/>
        </p:nvSpPr>
        <p:spPr bwMode="auto">
          <a:xfrm>
            <a:off x="6732588" y="5798245"/>
            <a:ext cx="576262" cy="0"/>
          </a:xfrm>
          <a:prstGeom prst="line">
            <a:avLst/>
          </a:prstGeom>
          <a:noFill/>
          <a:ln w="9525">
            <a:solidFill>
              <a:schemeClr val="tx1"/>
            </a:solidFill>
            <a:round/>
            <a:headEnd/>
            <a:tailEnd type="triangle" w="med" len="med"/>
          </a:ln>
        </p:spPr>
        <p:txBody>
          <a:bodyPr/>
          <a:lstStyle/>
          <a:p>
            <a:endParaRPr lang="en-US"/>
          </a:p>
        </p:txBody>
      </p:sp>
      <p:sp>
        <p:nvSpPr>
          <p:cNvPr id="11277" name="Text Box 15"/>
          <p:cNvSpPr txBox="1">
            <a:spLocks noChangeArrowheads="1"/>
          </p:cNvSpPr>
          <p:nvPr/>
        </p:nvSpPr>
        <p:spPr bwMode="auto">
          <a:xfrm>
            <a:off x="6751922" y="3351464"/>
            <a:ext cx="1856790" cy="646331"/>
          </a:xfrm>
          <a:prstGeom prst="rect">
            <a:avLst/>
          </a:prstGeom>
          <a:noFill/>
          <a:ln w="9525">
            <a:noFill/>
            <a:miter lim="800000"/>
            <a:headEnd/>
            <a:tailEnd/>
          </a:ln>
        </p:spPr>
        <p:txBody>
          <a:bodyPr wrap="none">
            <a:spAutoFit/>
          </a:bodyPr>
          <a:lstStyle/>
          <a:p>
            <a:pPr rtl="0"/>
            <a:r>
              <a:rPr lang="en-US" dirty="0"/>
              <a:t>Ministry of </a:t>
            </a:r>
            <a:r>
              <a:rPr lang="en-US" dirty="0" smtClean="0"/>
              <a:t>health</a:t>
            </a:r>
            <a:endParaRPr lang="ar-JO" dirty="0" smtClean="0"/>
          </a:p>
          <a:p>
            <a:r>
              <a:rPr lang="ar-JO" dirty="0"/>
              <a:t>وزارة الصحة</a:t>
            </a:r>
            <a:endParaRPr lang="en-US" dirty="0"/>
          </a:p>
        </p:txBody>
      </p:sp>
      <p:sp>
        <p:nvSpPr>
          <p:cNvPr id="11278" name="Text Box 16"/>
          <p:cNvSpPr txBox="1">
            <a:spLocks noChangeArrowheads="1"/>
          </p:cNvSpPr>
          <p:nvPr/>
        </p:nvSpPr>
        <p:spPr bwMode="auto">
          <a:xfrm>
            <a:off x="6640513" y="3738563"/>
            <a:ext cx="184150" cy="366712"/>
          </a:xfrm>
          <a:prstGeom prst="rect">
            <a:avLst/>
          </a:prstGeom>
          <a:noFill/>
          <a:ln w="9525">
            <a:noFill/>
            <a:miter lim="800000"/>
            <a:headEnd/>
            <a:tailEnd/>
          </a:ln>
        </p:spPr>
        <p:txBody>
          <a:bodyPr wrap="none">
            <a:spAutoFit/>
          </a:bodyPr>
          <a:lstStyle/>
          <a:p>
            <a:pPr rtl="0"/>
            <a:endParaRPr lang="en-US"/>
          </a:p>
        </p:txBody>
      </p:sp>
      <p:sp>
        <p:nvSpPr>
          <p:cNvPr id="11279" name="Text Box 17"/>
          <p:cNvSpPr txBox="1">
            <a:spLocks noChangeArrowheads="1"/>
          </p:cNvSpPr>
          <p:nvPr/>
        </p:nvSpPr>
        <p:spPr bwMode="auto">
          <a:xfrm>
            <a:off x="6915150" y="4445697"/>
            <a:ext cx="2313262" cy="646331"/>
          </a:xfrm>
          <a:prstGeom prst="rect">
            <a:avLst/>
          </a:prstGeom>
          <a:noFill/>
          <a:ln w="9525">
            <a:noFill/>
            <a:miter lim="800000"/>
            <a:headEnd/>
            <a:tailEnd/>
          </a:ln>
        </p:spPr>
        <p:txBody>
          <a:bodyPr wrap="none">
            <a:spAutoFit/>
          </a:bodyPr>
          <a:lstStyle/>
          <a:p>
            <a:pPr rtl="0"/>
            <a:r>
              <a:rPr lang="en-US" dirty="0"/>
              <a:t>  directorates of </a:t>
            </a:r>
            <a:r>
              <a:rPr lang="en-US" dirty="0" smtClean="0"/>
              <a:t>health</a:t>
            </a:r>
            <a:endParaRPr lang="ar-JO" dirty="0" smtClean="0"/>
          </a:p>
          <a:p>
            <a:r>
              <a:rPr lang="ar-JO" dirty="0"/>
              <a:t>مديريات الصحة</a:t>
            </a:r>
            <a:endParaRPr lang="en-US" dirty="0"/>
          </a:p>
        </p:txBody>
      </p:sp>
      <p:sp>
        <p:nvSpPr>
          <p:cNvPr id="11280" name="Text Box 18"/>
          <p:cNvSpPr txBox="1">
            <a:spLocks noChangeArrowheads="1"/>
          </p:cNvSpPr>
          <p:nvPr/>
        </p:nvSpPr>
        <p:spPr bwMode="auto">
          <a:xfrm>
            <a:off x="7111621" y="5198021"/>
            <a:ext cx="2116157" cy="1477328"/>
          </a:xfrm>
          <a:prstGeom prst="rect">
            <a:avLst/>
          </a:prstGeom>
          <a:noFill/>
          <a:ln w="9525">
            <a:noFill/>
            <a:miter lim="800000"/>
            <a:headEnd/>
            <a:tailEnd/>
          </a:ln>
        </p:spPr>
        <p:txBody>
          <a:bodyPr wrap="none">
            <a:spAutoFit/>
          </a:bodyPr>
          <a:lstStyle/>
          <a:p>
            <a:pPr rtl="0"/>
            <a:r>
              <a:rPr lang="en-US" dirty="0"/>
              <a:t>e.g. health office,</a:t>
            </a:r>
          </a:p>
          <a:p>
            <a:pPr rtl="0"/>
            <a:r>
              <a:rPr lang="en-US" dirty="0"/>
              <a:t>Hospital, health </a:t>
            </a:r>
          </a:p>
          <a:p>
            <a:r>
              <a:rPr lang="en-US" dirty="0"/>
              <a:t>care </a:t>
            </a:r>
            <a:r>
              <a:rPr lang="en-US" dirty="0" smtClean="0"/>
              <a:t>unit</a:t>
            </a:r>
            <a:r>
              <a:rPr lang="ar-JO" dirty="0" smtClean="0"/>
              <a:t> </a:t>
            </a:r>
            <a:r>
              <a:rPr lang="ar-JO" dirty="0"/>
              <a:t>مكتب الصحة،</a:t>
            </a:r>
          </a:p>
          <a:p>
            <a:r>
              <a:rPr lang="ar-JO" dirty="0"/>
              <a:t>مستشفى ، صحة</a:t>
            </a:r>
          </a:p>
          <a:p>
            <a:r>
              <a:rPr lang="ar-JO" dirty="0"/>
              <a:t>وحدة العناية</a:t>
            </a:r>
            <a:endParaRPr lang="en-US" dirty="0"/>
          </a:p>
        </p:txBody>
      </p:sp>
      <p:sp>
        <p:nvSpPr>
          <p:cNvPr id="17" name="Slide Number Placeholder 16"/>
          <p:cNvSpPr>
            <a:spLocks noGrp="1"/>
          </p:cNvSpPr>
          <p:nvPr>
            <p:ph type="sldNum" sz="quarter" idx="12"/>
          </p:nvPr>
        </p:nvSpPr>
        <p:spPr/>
        <p:txBody>
          <a:bodyPr/>
          <a:lstStyle/>
          <a:p>
            <a:fld id="{B04531D7-AB04-456F-A61C-B6CF16191A96}" type="slidenum">
              <a:rPr lang="en-US" smtClean="0"/>
              <a:t>23</a:t>
            </a:fld>
            <a:endParaRPr lang="en-US"/>
          </a:p>
        </p:txBody>
      </p:sp>
      <p:sp>
        <p:nvSpPr>
          <p:cNvPr id="2" name="TextBox 1"/>
          <p:cNvSpPr txBox="1"/>
          <p:nvPr/>
        </p:nvSpPr>
        <p:spPr>
          <a:xfrm>
            <a:off x="6824663" y="2508178"/>
            <a:ext cx="1383712" cy="369332"/>
          </a:xfrm>
          <a:prstGeom prst="rect">
            <a:avLst/>
          </a:prstGeom>
          <a:noFill/>
        </p:spPr>
        <p:txBody>
          <a:bodyPr wrap="none" rtlCol="0">
            <a:spAutoFit/>
          </a:bodyPr>
          <a:lstStyle/>
          <a:p>
            <a:r>
              <a:rPr lang="ar-JO" dirty="0"/>
              <a:t>على سبيل المثال</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6" name="TextBox 5"/>
          <p:cNvSpPr txBox="1"/>
          <p:nvPr/>
        </p:nvSpPr>
        <p:spPr>
          <a:xfrm>
            <a:off x="434957" y="171385"/>
            <a:ext cx="2088232" cy="584775"/>
          </a:xfrm>
          <a:prstGeom prst="rect">
            <a:avLst/>
          </a:prstGeom>
          <a:noFill/>
        </p:spPr>
        <p:txBody>
          <a:bodyPr wrap="square" rtlCol="0">
            <a:spAutoFit/>
          </a:bodyPr>
          <a:lstStyle/>
          <a:p>
            <a:r>
              <a:rPr lang="en-US" sz="3200" b="1" dirty="0"/>
              <a:t>In Jordan:</a:t>
            </a:r>
          </a:p>
        </p:txBody>
      </p:sp>
      <p:sp>
        <p:nvSpPr>
          <p:cNvPr id="7" name="Slide Number Placeholder 6"/>
          <p:cNvSpPr>
            <a:spLocks noGrp="1"/>
          </p:cNvSpPr>
          <p:nvPr>
            <p:ph type="sldNum" sz="quarter" idx="12"/>
          </p:nvPr>
        </p:nvSpPr>
        <p:spPr/>
        <p:txBody>
          <a:bodyPr/>
          <a:lstStyle/>
          <a:p>
            <a:fld id="{B04531D7-AB04-456F-A61C-B6CF16191A96}" type="slidenum">
              <a:rPr lang="en-US" smtClean="0"/>
              <a:t>24</a:t>
            </a:fld>
            <a:endParaRPr lang="en-US"/>
          </a:p>
        </p:txBody>
      </p:sp>
      <p:pic>
        <p:nvPicPr>
          <p:cNvPr id="8" name="Picture 7"/>
          <p:cNvPicPr>
            <a:picLocks noChangeAspect="1"/>
          </p:cNvPicPr>
          <p:nvPr/>
        </p:nvPicPr>
        <p:blipFill rotWithShape="1">
          <a:blip r:embed="rId2"/>
          <a:srcRect l="29523" t="21454" r="9046" b="4720"/>
          <a:stretch/>
        </p:blipFill>
        <p:spPr>
          <a:xfrm>
            <a:off x="135576" y="718116"/>
            <a:ext cx="8872848" cy="61398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D2ABF-EAC3-405A-9058-4AD6CAC1EE48}"/>
              </a:ext>
            </a:extLst>
          </p:cNvPr>
          <p:cNvSpPr>
            <a:spLocks noGrp="1"/>
          </p:cNvSpPr>
          <p:nvPr>
            <p:ph type="title"/>
          </p:nvPr>
        </p:nvSpPr>
        <p:spPr/>
        <p:txBody>
          <a:bodyPr/>
          <a:lstStyle/>
          <a:p>
            <a:r>
              <a:rPr lang="en-GB" dirty="0" smtClean="0"/>
              <a:t>Leadership</a:t>
            </a:r>
            <a:r>
              <a:rPr lang="ar-JO" dirty="0" smtClean="0"/>
              <a:t>القيادة </a:t>
            </a:r>
            <a:endParaRPr lang="en-GB" dirty="0"/>
          </a:p>
        </p:txBody>
      </p:sp>
      <p:sp>
        <p:nvSpPr>
          <p:cNvPr id="3" name="Content Placeholder 2">
            <a:extLst>
              <a:ext uri="{FF2B5EF4-FFF2-40B4-BE49-F238E27FC236}">
                <a16:creationId xmlns:a16="http://schemas.microsoft.com/office/drawing/2014/main" xmlns="" id="{E9D17732-1373-4EED-ABAF-9A703BA9E724}"/>
              </a:ext>
            </a:extLst>
          </p:cNvPr>
          <p:cNvSpPr>
            <a:spLocks noGrp="1"/>
          </p:cNvSpPr>
          <p:nvPr>
            <p:ph idx="1"/>
          </p:nvPr>
        </p:nvSpPr>
        <p:spPr/>
        <p:txBody>
          <a:bodyPr/>
          <a:lstStyle/>
          <a:p>
            <a:r>
              <a:rPr lang="en-GB" dirty="0"/>
              <a:t>The ability to influence a individuals/group towards the </a:t>
            </a:r>
            <a:r>
              <a:rPr lang="en-GB" dirty="0" smtClean="0"/>
              <a:t>achievement </a:t>
            </a:r>
            <a:r>
              <a:rPr lang="en-GB" dirty="0"/>
              <a:t>of common goals. </a:t>
            </a:r>
            <a:endParaRPr lang="ar-JO" dirty="0" smtClean="0"/>
          </a:p>
          <a:p>
            <a:pPr marL="0" indent="0">
              <a:buNone/>
            </a:pPr>
            <a:r>
              <a:rPr lang="ar-JO" dirty="0"/>
              <a:t>القدرة على التأثير على أفراد / مجموعة لتحقيق الأهداف المشتركة.</a:t>
            </a:r>
            <a:endParaRPr lang="en-GB" dirty="0"/>
          </a:p>
        </p:txBody>
      </p:sp>
      <p:sp>
        <p:nvSpPr>
          <p:cNvPr id="4" name="Slide Number Placeholder 3">
            <a:extLst>
              <a:ext uri="{FF2B5EF4-FFF2-40B4-BE49-F238E27FC236}">
                <a16:creationId xmlns:a16="http://schemas.microsoft.com/office/drawing/2014/main" xmlns="" id="{46838E77-E101-41D9-A44D-8D2D69BA8BEE}"/>
              </a:ext>
            </a:extLst>
          </p:cNvPr>
          <p:cNvSpPr>
            <a:spLocks noGrp="1"/>
          </p:cNvSpPr>
          <p:nvPr>
            <p:ph type="sldNum" sz="quarter" idx="12"/>
          </p:nvPr>
        </p:nvSpPr>
        <p:spPr/>
        <p:txBody>
          <a:bodyPr/>
          <a:lstStyle/>
          <a:p>
            <a:fld id="{B04531D7-AB04-456F-A61C-B6CF16191A96}" type="slidenum">
              <a:rPr lang="en-US" smtClean="0"/>
              <a:t>25</a:t>
            </a:fld>
            <a:endParaRPr lang="en-US"/>
          </a:p>
        </p:txBody>
      </p:sp>
    </p:spTree>
    <p:extLst>
      <p:ext uri="{BB962C8B-B14F-4D97-AF65-F5344CB8AC3E}">
        <p14:creationId xmlns:p14="http://schemas.microsoft.com/office/powerpoint/2010/main" val="130794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0570C-F791-4FD9-AFA7-3622E850FA6D}"/>
              </a:ext>
            </a:extLst>
          </p:cNvPr>
          <p:cNvSpPr>
            <a:spLocks noGrp="1"/>
          </p:cNvSpPr>
          <p:nvPr>
            <p:ph type="title"/>
          </p:nvPr>
        </p:nvSpPr>
        <p:spPr/>
        <p:txBody>
          <a:bodyPr/>
          <a:lstStyle/>
          <a:p>
            <a:r>
              <a:rPr lang="en-GB" dirty="0"/>
              <a:t>Styles of </a:t>
            </a:r>
            <a:r>
              <a:rPr lang="en-GB" dirty="0" smtClean="0"/>
              <a:t>leadership</a:t>
            </a:r>
            <a:r>
              <a:rPr lang="ar-JO" dirty="0"/>
              <a:t> أساليب </a:t>
            </a:r>
            <a:r>
              <a:rPr lang="ar-JO" dirty="0" smtClean="0"/>
              <a:t>القيادة </a:t>
            </a:r>
            <a:endParaRPr lang="en-GB" dirty="0"/>
          </a:p>
        </p:txBody>
      </p:sp>
      <p:sp>
        <p:nvSpPr>
          <p:cNvPr id="3" name="Content Placeholder 2">
            <a:extLst>
              <a:ext uri="{FF2B5EF4-FFF2-40B4-BE49-F238E27FC236}">
                <a16:creationId xmlns:a16="http://schemas.microsoft.com/office/drawing/2014/main" xmlns="" id="{88203C64-1594-4E18-9A13-E1774B0BF77E}"/>
              </a:ext>
            </a:extLst>
          </p:cNvPr>
          <p:cNvSpPr>
            <a:spLocks noGrp="1"/>
          </p:cNvSpPr>
          <p:nvPr>
            <p:ph idx="1"/>
          </p:nvPr>
        </p:nvSpPr>
        <p:spPr/>
        <p:txBody>
          <a:bodyPr/>
          <a:lstStyle/>
          <a:p>
            <a:r>
              <a:rPr lang="en-GB" b="1" dirty="0" smtClean="0"/>
              <a:t>Autocratic</a:t>
            </a:r>
            <a:r>
              <a:rPr lang="ar-JO" b="1" dirty="0"/>
              <a:t> </a:t>
            </a:r>
            <a:r>
              <a:rPr lang="ar-JO" b="1" dirty="0" smtClean="0"/>
              <a:t>أوتوقراطية </a:t>
            </a:r>
            <a:endParaRPr lang="en-GB" b="1" dirty="0"/>
          </a:p>
          <a:p>
            <a:r>
              <a:rPr lang="en-GB" b="1" dirty="0"/>
              <a:t>Democratic (Participative</a:t>
            </a:r>
            <a:r>
              <a:rPr lang="en-GB" b="1" dirty="0" smtClean="0"/>
              <a:t>)</a:t>
            </a:r>
            <a:r>
              <a:rPr lang="ar-JO" b="1" dirty="0"/>
              <a:t> ديمقراطي (تشاركي</a:t>
            </a:r>
            <a:r>
              <a:rPr lang="ar-JO" b="1" dirty="0" smtClean="0"/>
              <a:t>) </a:t>
            </a:r>
            <a:endParaRPr lang="en-GB" b="1" dirty="0"/>
          </a:p>
          <a:p>
            <a:r>
              <a:rPr lang="en-GB" b="1" dirty="0"/>
              <a:t>Laissez faire (Permissive</a:t>
            </a:r>
            <a:r>
              <a:rPr lang="en-GB" b="1" dirty="0" smtClean="0"/>
              <a:t>)</a:t>
            </a:r>
            <a:r>
              <a:rPr lang="ar-JO" b="1" dirty="0" smtClean="0"/>
              <a:t> عدم التدخل (متساهل) </a:t>
            </a:r>
            <a:endParaRPr lang="en-GB" b="1" dirty="0"/>
          </a:p>
          <a:p>
            <a:r>
              <a:rPr lang="en-GB" b="1" dirty="0" smtClean="0"/>
              <a:t>Bureaucratic</a:t>
            </a:r>
            <a:r>
              <a:rPr lang="ar-JO" b="1" dirty="0"/>
              <a:t> </a:t>
            </a:r>
            <a:r>
              <a:rPr lang="ar-JO" b="1" dirty="0" smtClean="0"/>
              <a:t>بيروقراطية </a:t>
            </a:r>
            <a:endParaRPr lang="en-GB" dirty="0"/>
          </a:p>
        </p:txBody>
      </p:sp>
      <p:sp>
        <p:nvSpPr>
          <p:cNvPr id="4" name="Slide Number Placeholder 3">
            <a:extLst>
              <a:ext uri="{FF2B5EF4-FFF2-40B4-BE49-F238E27FC236}">
                <a16:creationId xmlns:a16="http://schemas.microsoft.com/office/drawing/2014/main" xmlns="" id="{D0B16D07-E53C-4C73-A9B2-107EEF912720}"/>
              </a:ext>
            </a:extLst>
          </p:cNvPr>
          <p:cNvSpPr>
            <a:spLocks noGrp="1"/>
          </p:cNvSpPr>
          <p:nvPr>
            <p:ph type="sldNum" sz="quarter" idx="12"/>
          </p:nvPr>
        </p:nvSpPr>
        <p:spPr/>
        <p:txBody>
          <a:bodyPr/>
          <a:lstStyle/>
          <a:p>
            <a:fld id="{B04531D7-AB04-456F-A61C-B6CF16191A96}" type="slidenum">
              <a:rPr lang="en-US" smtClean="0"/>
              <a:t>26</a:t>
            </a:fld>
            <a:endParaRPr lang="en-US"/>
          </a:p>
        </p:txBody>
      </p:sp>
    </p:spTree>
    <p:extLst>
      <p:ext uri="{BB962C8B-B14F-4D97-AF65-F5344CB8AC3E}">
        <p14:creationId xmlns:p14="http://schemas.microsoft.com/office/powerpoint/2010/main" val="1730447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2CB7B99-EF7B-4B50-85F9-BD6639D87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84E4C5-C929-4486-9509-0D1A83B0A1E9}"/>
              </a:ext>
            </a:extLst>
          </p:cNvPr>
          <p:cNvSpPr>
            <a:spLocks noGrp="1"/>
          </p:cNvSpPr>
          <p:nvPr>
            <p:ph type="title"/>
          </p:nvPr>
        </p:nvSpPr>
        <p:spPr>
          <a:xfrm>
            <a:off x="874986" y="679927"/>
            <a:ext cx="3798352" cy="2270664"/>
          </a:xfrm>
        </p:spPr>
        <p:txBody>
          <a:bodyPr>
            <a:normAutofit/>
          </a:bodyPr>
          <a:lstStyle/>
          <a:p>
            <a:r>
              <a:rPr lang="en-GB" b="1" dirty="0" smtClean="0"/>
              <a:t>Autocratic</a:t>
            </a:r>
            <a:r>
              <a:rPr lang="ar-JO" b="1" dirty="0"/>
              <a:t/>
            </a:r>
            <a:br>
              <a:rPr lang="ar-JO" b="1" dirty="0"/>
            </a:br>
            <a:r>
              <a:rPr lang="ar-JO" b="1" dirty="0"/>
              <a:t>أوتوقراطية</a:t>
            </a:r>
            <a:r>
              <a:rPr lang="en-GB" b="1" dirty="0"/>
              <a:t/>
            </a:r>
            <a:br>
              <a:rPr lang="en-GB" b="1" dirty="0"/>
            </a:br>
            <a:endParaRPr lang="en-GB" dirty="0"/>
          </a:p>
        </p:txBody>
      </p:sp>
      <p:sp>
        <p:nvSpPr>
          <p:cNvPr id="14" name="Rectangle 13">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6B501860-732B-4F81-B802-0BC1362279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xmlns="" id="{7AEEE40F-5C8B-41BA-99C7-93C0B4F0E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xmlns="" id="{BFD7D304-78CD-4FA4-9CC1-A9AF2DEEF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xmlns="" id="{CB485B10-A976-48D3-8B25-66AE766D2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xmlns="" id="{92D136E2-0A2B-4F92-8CD0-4A4627B56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xmlns="" id="{599F940C-EF42-4439-BE4F-5145445B1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xmlns="" id="{B036AE7A-1B5B-43A6-951B-1819EEA88C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xmlns="" id="{2098787F-1ACB-4460-B580-83F0A01212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xmlns="" id="{7A3440DA-DA3B-4B20-A990-F540267E0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xmlns="" id="{C336D65B-E377-4439-B6C0-E3D045D7D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xmlns="" id="{BEB6753F-2024-4BCE-9A02-A1C6031BC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xmlns="" id="{4D3283F2-5307-46FF-BB1B-39769D1EAA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EEE26DD7-4392-4D58-93D0-2C9A8DBE7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9B470E57-93D2-4139-ABBE-B4A0005164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92C2E4C2-ED9D-49E8-B3E2-5EAF36930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3C50CAEF-FA0F-4879-941E-BD6614272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4A9FD627-D2FF-43AC-92A2-1C51E987F7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00855280-04D6-4350-8EEB-9FC1D5DE9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DD1AEAC2-2591-4A29-8BFA-DB32DCDC5E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62BBAD1B-3F45-400B-9E7F-196FCE72A6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2E39B33C-A679-45B1-A095-279FEAB8F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336077F7-6A09-45ED-8839-5D8D3F051614}"/>
              </a:ext>
            </a:extLst>
          </p:cNvPr>
          <p:cNvPicPr>
            <a:picLocks noChangeAspect="1"/>
          </p:cNvPicPr>
          <p:nvPr/>
        </p:nvPicPr>
        <p:blipFill rotWithShape="1">
          <a:blip r:embed="rId2"/>
          <a:srcRect r="1" b="3984"/>
          <a:stretch/>
        </p:blipFill>
        <p:spPr>
          <a:xfrm>
            <a:off x="4954982" y="1"/>
            <a:ext cx="4189018" cy="3026004"/>
          </a:xfrm>
          <a:prstGeom prst="rect">
            <a:avLst/>
          </a:prstGeom>
        </p:spPr>
      </p:pic>
      <p:sp>
        <p:nvSpPr>
          <p:cNvPr id="38" name="Rectangle 37">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567800E5-AD09-4890-8D77-9BDB486487C4}"/>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27</a:t>
            </a:fld>
            <a:endParaRPr lang="en-US">
              <a:solidFill>
                <a:srgbClr val="FFFFFF"/>
              </a:solidFill>
            </a:endParaRPr>
          </a:p>
        </p:txBody>
      </p:sp>
      <p:sp>
        <p:nvSpPr>
          <p:cNvPr id="3" name="Content Placeholder 2">
            <a:extLst>
              <a:ext uri="{FF2B5EF4-FFF2-40B4-BE49-F238E27FC236}">
                <a16:creationId xmlns:a16="http://schemas.microsoft.com/office/drawing/2014/main" xmlns="" id="{92BE560C-53BF-4F8C-B2DF-959B2122FD87}"/>
              </a:ext>
            </a:extLst>
          </p:cNvPr>
          <p:cNvSpPr>
            <a:spLocks noGrp="1"/>
          </p:cNvSpPr>
          <p:nvPr>
            <p:ph idx="1"/>
          </p:nvPr>
        </p:nvSpPr>
        <p:spPr>
          <a:xfrm>
            <a:off x="461140" y="3026004"/>
            <a:ext cx="8680574" cy="3905147"/>
          </a:xfrm>
        </p:spPr>
        <p:txBody>
          <a:bodyPr anchor="ctr">
            <a:normAutofit/>
          </a:bodyPr>
          <a:lstStyle/>
          <a:p>
            <a:r>
              <a:rPr lang="en-GB" sz="1800" b="1" dirty="0" smtClean="0"/>
              <a:t>Autocratic leaders, provide clear expectations for what needs to be done, when it should be done, and how it should be done. </a:t>
            </a:r>
            <a:r>
              <a:rPr lang="ar-JO" sz="1800" b="1" dirty="0"/>
              <a:t>يقدم القادة الأوتوقراطيون توقعات واضحة لما يجب القيام به ، ومتى يجب القيام به ، وكيف ينبغي القيام به.</a:t>
            </a:r>
            <a:endParaRPr lang="en-GB" sz="1800" b="1" dirty="0" smtClean="0"/>
          </a:p>
          <a:p>
            <a:r>
              <a:rPr lang="en-GB" sz="1800" b="1" dirty="0" smtClean="0"/>
              <a:t>There is also a clear division between the leader and the followers. Autocratic leaders make decisions independently with little or no input from the rest of the group.  (One decision maker)</a:t>
            </a:r>
            <a:r>
              <a:rPr lang="ar-JO" sz="1800" b="1" dirty="0"/>
              <a:t> كما أن هناك انقسامًا واضحًا بين القائد والتابعين. يتخذ القادة الأوتوقراطيون القرارات بشكل مستقل مع مساهمة قليلة أو معدومة من بقية المجموعة. (صانع قرار واحد</a:t>
            </a:r>
            <a:r>
              <a:rPr lang="ar-JO" sz="1800" b="1" dirty="0" smtClean="0"/>
              <a:t>) </a:t>
            </a:r>
            <a:endParaRPr lang="en-GB" sz="1800" b="1" dirty="0" smtClean="0"/>
          </a:p>
          <a:p>
            <a:r>
              <a:rPr lang="en-GB" sz="1800" b="1" dirty="0" smtClean="0"/>
              <a:t>Autocratic </a:t>
            </a:r>
            <a:r>
              <a:rPr lang="en-GB" sz="1800" b="1" dirty="0"/>
              <a:t>leadership is best applied to situations where there is little time for group decision making or where the leader is the most knowledgeable member of the group</a:t>
            </a:r>
            <a:r>
              <a:rPr lang="en-GB" sz="1800" b="1" dirty="0" smtClean="0"/>
              <a:t>.</a:t>
            </a:r>
            <a:r>
              <a:rPr lang="ar-JO" sz="1800" b="1" dirty="0"/>
              <a:t> من الأفضل تطبيق القيادة الأوتوقراطية في المواقف التي يكون فيها القليل من الوقت لاتخاذ القرارات الجماعية أو حيث يكون القائد هو العضو الأكثر معرفة في المجموعة</a:t>
            </a:r>
            <a:r>
              <a:rPr lang="ar-JO" sz="1800" b="1" dirty="0" smtClean="0"/>
              <a:t>. </a:t>
            </a:r>
            <a:endParaRPr lang="en-GB" sz="1800" b="1" dirty="0"/>
          </a:p>
        </p:txBody>
      </p:sp>
    </p:spTree>
    <p:extLst>
      <p:ext uri="{BB962C8B-B14F-4D97-AF65-F5344CB8AC3E}">
        <p14:creationId xmlns:p14="http://schemas.microsoft.com/office/powerpoint/2010/main" val="1809072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35A09-60FD-4882-9473-F601E10C9E46}"/>
              </a:ext>
            </a:extLst>
          </p:cNvPr>
          <p:cNvSpPr>
            <a:spLocks noGrp="1"/>
          </p:cNvSpPr>
          <p:nvPr>
            <p:ph type="title"/>
          </p:nvPr>
        </p:nvSpPr>
        <p:spPr>
          <a:xfrm>
            <a:off x="457200" y="274638"/>
            <a:ext cx="4114800" cy="1143000"/>
          </a:xfrm>
        </p:spPr>
        <p:txBody>
          <a:bodyPr>
            <a:normAutofit fontScale="90000"/>
          </a:bodyPr>
          <a:lstStyle/>
          <a:p>
            <a:r>
              <a:rPr lang="en-GB" dirty="0" smtClean="0"/>
              <a:t>Democratic</a:t>
            </a:r>
            <a:r>
              <a:rPr lang="ar-JO" dirty="0" smtClean="0"/>
              <a:t/>
            </a:r>
            <a:br>
              <a:rPr lang="ar-JO" dirty="0" smtClean="0"/>
            </a:br>
            <a:r>
              <a:rPr lang="ar-JO" b="1" dirty="0"/>
              <a:t>ديمقراطي</a:t>
            </a:r>
            <a:endParaRPr lang="en-GB" dirty="0"/>
          </a:p>
        </p:txBody>
      </p:sp>
      <p:sp>
        <p:nvSpPr>
          <p:cNvPr id="3" name="Content Placeholder 2">
            <a:extLst>
              <a:ext uri="{FF2B5EF4-FFF2-40B4-BE49-F238E27FC236}">
                <a16:creationId xmlns:a16="http://schemas.microsoft.com/office/drawing/2014/main" xmlns="" id="{42B41DE4-705C-44D0-AD69-69A6A55CA001}"/>
              </a:ext>
            </a:extLst>
          </p:cNvPr>
          <p:cNvSpPr>
            <a:spLocks noGrp="1"/>
          </p:cNvSpPr>
          <p:nvPr>
            <p:ph idx="1"/>
          </p:nvPr>
        </p:nvSpPr>
        <p:spPr>
          <a:xfrm>
            <a:off x="457200" y="1916832"/>
            <a:ext cx="8229600" cy="4209331"/>
          </a:xfrm>
        </p:spPr>
        <p:txBody>
          <a:bodyPr>
            <a:normAutofit fontScale="77500" lnSpcReduction="20000"/>
          </a:bodyPr>
          <a:lstStyle/>
          <a:p>
            <a:r>
              <a:rPr lang="en-GB" dirty="0"/>
              <a:t>Democratic leaders offer guidance to group members, but they also participate in the group and allow input from other group members</a:t>
            </a:r>
            <a:r>
              <a:rPr lang="en-GB" dirty="0" smtClean="0"/>
              <a:t>.</a:t>
            </a:r>
            <a:r>
              <a:rPr lang="ar-JO" dirty="0"/>
              <a:t> يقدم القادة الديمقراطيون التوجيه لأعضاء المجموعة ، لكنهم يشاركون أيضًا في المجموعة ويسمحون بالمدخلات من أعضاء المجموعة الآخرين</a:t>
            </a:r>
            <a:r>
              <a:rPr lang="ar-JO" dirty="0" smtClean="0"/>
              <a:t>. </a:t>
            </a:r>
            <a:endParaRPr lang="en-GB" dirty="0"/>
          </a:p>
          <a:p>
            <a:r>
              <a:rPr lang="en-GB" dirty="0"/>
              <a:t>leaders encourage group members to participate, but keep the final say over the decision making process. Group members feel engaged in the process and are more motivated and creative. However, it is time consuming</a:t>
            </a:r>
            <a:r>
              <a:rPr lang="en-GB" dirty="0" smtClean="0"/>
              <a:t>.</a:t>
            </a:r>
            <a:r>
              <a:rPr lang="ar-JO" dirty="0"/>
              <a:t> يشجع القادة أعضاء المجموعة على المشاركة ، لكنهم يحتفظون بالكلمة الأخيرة في عملية صنع القرار. يشعر أعضاء المجموعة بالمشاركة في العملية ويكونون أكثر حماسًا وإبداعًا. ومع ذلك ، فهو مضيعة للوقت.</a:t>
            </a:r>
            <a:endParaRPr lang="en-GB" dirty="0"/>
          </a:p>
        </p:txBody>
      </p:sp>
      <p:sp>
        <p:nvSpPr>
          <p:cNvPr id="4" name="Slide Number Placeholder 3">
            <a:extLst>
              <a:ext uri="{FF2B5EF4-FFF2-40B4-BE49-F238E27FC236}">
                <a16:creationId xmlns:a16="http://schemas.microsoft.com/office/drawing/2014/main" xmlns="" id="{9708A5EE-3905-4A11-BFF9-5FB6CED245F5}"/>
              </a:ext>
            </a:extLst>
          </p:cNvPr>
          <p:cNvSpPr>
            <a:spLocks noGrp="1"/>
          </p:cNvSpPr>
          <p:nvPr>
            <p:ph type="sldNum" sz="quarter" idx="12"/>
          </p:nvPr>
        </p:nvSpPr>
        <p:spPr/>
        <p:txBody>
          <a:bodyPr/>
          <a:lstStyle/>
          <a:p>
            <a:fld id="{B04531D7-AB04-456F-A61C-B6CF16191A96}" type="slidenum">
              <a:rPr lang="en-US" smtClean="0"/>
              <a:t>28</a:t>
            </a:fld>
            <a:endParaRPr lang="en-US"/>
          </a:p>
        </p:txBody>
      </p:sp>
      <p:pic>
        <p:nvPicPr>
          <p:cNvPr id="5" name="Picture 4">
            <a:extLst>
              <a:ext uri="{FF2B5EF4-FFF2-40B4-BE49-F238E27FC236}">
                <a16:creationId xmlns:a16="http://schemas.microsoft.com/office/drawing/2014/main" xmlns="" id="{6C18F2CC-9E77-4CC6-8E1E-1A9DEDBD4453}"/>
              </a:ext>
            </a:extLst>
          </p:cNvPr>
          <p:cNvPicPr>
            <a:picLocks noChangeAspect="1"/>
          </p:cNvPicPr>
          <p:nvPr/>
        </p:nvPicPr>
        <p:blipFill>
          <a:blip r:embed="rId2"/>
          <a:stretch>
            <a:fillRect/>
          </a:stretch>
        </p:blipFill>
        <p:spPr>
          <a:xfrm>
            <a:off x="4533922" y="13155"/>
            <a:ext cx="4599806" cy="1904106"/>
          </a:xfrm>
          <a:prstGeom prst="rect">
            <a:avLst/>
          </a:prstGeom>
        </p:spPr>
      </p:pic>
    </p:spTree>
    <p:extLst>
      <p:ext uri="{BB962C8B-B14F-4D97-AF65-F5344CB8AC3E}">
        <p14:creationId xmlns:p14="http://schemas.microsoft.com/office/powerpoint/2010/main" val="1393240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9">
            <a:extLst>
              <a:ext uri="{FF2B5EF4-FFF2-40B4-BE49-F238E27FC236}">
                <a16:creationId xmlns:a16="http://schemas.microsoft.com/office/drawing/2014/main" xmlns="" id="{A2CB7B99-EF7B-4B50-85F9-BD6639D87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CF4C28-9D77-4168-9D57-862956556E71}"/>
              </a:ext>
            </a:extLst>
          </p:cNvPr>
          <p:cNvSpPr>
            <a:spLocks noGrp="1"/>
          </p:cNvSpPr>
          <p:nvPr>
            <p:ph type="title"/>
          </p:nvPr>
        </p:nvSpPr>
        <p:spPr>
          <a:xfrm>
            <a:off x="398073" y="-35079"/>
            <a:ext cx="4705417" cy="1189240"/>
          </a:xfrm>
        </p:spPr>
        <p:txBody>
          <a:bodyPr>
            <a:normAutofit fontScale="90000"/>
          </a:bodyPr>
          <a:lstStyle/>
          <a:p>
            <a:r>
              <a:rPr lang="en-GB" b="1" dirty="0">
                <a:latin typeface="Bahnschrift Condensed" panose="020B0502040204020203" pitchFamily="34" charset="0"/>
              </a:rPr>
              <a:t>Laissez faire (Permissive</a:t>
            </a:r>
            <a:r>
              <a:rPr lang="en-GB" b="1" dirty="0" smtClean="0">
                <a:latin typeface="Bahnschrift Condensed" panose="020B0502040204020203" pitchFamily="34" charset="0"/>
              </a:rPr>
              <a:t>)</a:t>
            </a:r>
            <a:r>
              <a:rPr lang="ar-JO" b="1" dirty="0" smtClean="0">
                <a:latin typeface="Bahnschrift Condensed" panose="020B0502040204020203" pitchFamily="34" charset="0"/>
              </a:rPr>
              <a:t/>
            </a:r>
            <a:br>
              <a:rPr lang="ar-JO" b="1" dirty="0" smtClean="0">
                <a:latin typeface="Bahnschrift Condensed" panose="020B0502040204020203" pitchFamily="34" charset="0"/>
              </a:rPr>
            </a:br>
            <a:r>
              <a:rPr lang="ar-JO" b="1" dirty="0"/>
              <a:t>عدم التدخل (متساهل)</a:t>
            </a:r>
            <a:r>
              <a:rPr lang="en-GB" b="1" dirty="0"/>
              <a:t/>
            </a:r>
            <a:br>
              <a:rPr lang="en-GB" b="1" dirty="0"/>
            </a:br>
            <a:endParaRPr lang="en-GB" dirty="0"/>
          </a:p>
        </p:txBody>
      </p:sp>
      <p:sp>
        <p:nvSpPr>
          <p:cNvPr id="3" name="Content Placeholder 2">
            <a:extLst>
              <a:ext uri="{FF2B5EF4-FFF2-40B4-BE49-F238E27FC236}">
                <a16:creationId xmlns:a16="http://schemas.microsoft.com/office/drawing/2014/main" xmlns="" id="{F6E07A84-C35F-4DC5-8140-95C35D989F90}"/>
              </a:ext>
            </a:extLst>
          </p:cNvPr>
          <p:cNvSpPr>
            <a:spLocks noGrp="1"/>
          </p:cNvSpPr>
          <p:nvPr>
            <p:ph idx="1"/>
          </p:nvPr>
        </p:nvSpPr>
        <p:spPr>
          <a:xfrm>
            <a:off x="203589" y="2492896"/>
            <a:ext cx="8853658" cy="4104456"/>
          </a:xfrm>
        </p:spPr>
        <p:txBody>
          <a:bodyPr anchor="ctr">
            <a:normAutofit fontScale="92500"/>
          </a:bodyPr>
          <a:lstStyle/>
          <a:p>
            <a:r>
              <a:rPr lang="en-GB" sz="2400" b="1" dirty="0"/>
              <a:t>The laissez-faire leadership style is also known as the "hands-off ¨style</a:t>
            </a:r>
            <a:r>
              <a:rPr lang="en-GB" sz="2400" b="1" dirty="0" smtClean="0"/>
              <a:t>.</a:t>
            </a:r>
            <a:r>
              <a:rPr lang="ar-JO" sz="2400" b="1" dirty="0"/>
              <a:t> يُعرف أسلوب القيادة "دعه يعمل" أيضًا باسم أسلوب "عدم التدخل</a:t>
            </a:r>
            <a:r>
              <a:rPr lang="ar-JO" sz="2400" b="1" dirty="0" smtClean="0"/>
              <a:t>". </a:t>
            </a:r>
            <a:endParaRPr lang="en-GB" sz="2400" b="1" dirty="0"/>
          </a:p>
          <a:p>
            <a:r>
              <a:rPr lang="en-GB" sz="2400" b="1" dirty="0"/>
              <a:t> It is one in which the manager provides little or no direction and gives employees as much freedom as possible</a:t>
            </a:r>
            <a:r>
              <a:rPr lang="en-GB" sz="2400" b="1" dirty="0" smtClean="0"/>
              <a:t>.</a:t>
            </a:r>
            <a:r>
              <a:rPr lang="ar-JO" sz="2400" b="1" dirty="0"/>
              <a:t> إنه أسلوب يقدم فيه المدير القليل من التوجيه أو لا يقدم أي توجيه ويمنح الموظفين أكبر قدر ممكن من الحرية</a:t>
            </a:r>
            <a:r>
              <a:rPr lang="ar-JO" sz="2400" b="1" dirty="0" smtClean="0"/>
              <a:t>. </a:t>
            </a:r>
            <a:endParaRPr lang="en-GB" sz="2400" b="1" dirty="0"/>
          </a:p>
          <a:p>
            <a:r>
              <a:rPr lang="en-GB" sz="2400" b="1" dirty="0"/>
              <a:t> All authority or power is given to the employees and they must determine goals, make decisions, and resolve problems on their own</a:t>
            </a:r>
            <a:r>
              <a:rPr lang="en-GB" sz="2400" b="1" dirty="0" smtClean="0"/>
              <a:t>.</a:t>
            </a:r>
            <a:r>
              <a:rPr lang="ar-JO" sz="2400" b="1" dirty="0"/>
              <a:t> يتم إعطاء كل السلطة أو السلطة للموظفين ويجب عليهم تحديد الأهداف واتخاذ القرارات وحل المشكلات بأنفسهم</a:t>
            </a:r>
            <a:r>
              <a:rPr lang="ar-JO" sz="2400" b="1" dirty="0" smtClean="0"/>
              <a:t>. </a:t>
            </a:r>
            <a:endParaRPr lang="en-GB" sz="2400" b="1" dirty="0"/>
          </a:p>
          <a:p>
            <a:r>
              <a:rPr lang="en-GB" sz="2400" b="1" dirty="0"/>
              <a:t>This style can be effective in the situations where group members are highly qualified in specific </a:t>
            </a:r>
            <a:r>
              <a:rPr lang="en-GB" sz="2400" b="1" dirty="0" smtClean="0"/>
              <a:t>area</a:t>
            </a:r>
            <a:r>
              <a:rPr lang="ar-JO" sz="2400" b="1" dirty="0"/>
              <a:t>يمكن أن يكون هذا الأسلوب فعالاً في المواقف التي يكون فيها أعضاء المجموعة مؤهلين تأهيلاً عالياً في منطقة </a:t>
            </a:r>
            <a:r>
              <a:rPr lang="ar-JO" sz="2400" b="1" dirty="0" smtClean="0"/>
              <a:t>معينة </a:t>
            </a:r>
            <a:endParaRPr lang="en-GB" sz="2400" b="1" dirty="0"/>
          </a:p>
        </p:txBody>
      </p:sp>
      <p:sp>
        <p:nvSpPr>
          <p:cNvPr id="4" name="Slide Number Placeholder 3">
            <a:extLst>
              <a:ext uri="{FF2B5EF4-FFF2-40B4-BE49-F238E27FC236}">
                <a16:creationId xmlns:a16="http://schemas.microsoft.com/office/drawing/2014/main" xmlns="" id="{B8BBABA1-0BA0-42EB-A343-399D888D643D}"/>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29</a:t>
            </a:fld>
            <a:endParaRPr lang="en-US">
              <a:solidFill>
                <a:srgbClr val="FFFFFF"/>
              </a:solidFill>
            </a:endParaRPr>
          </a:p>
        </p:txBody>
      </p:sp>
      <p:grpSp>
        <p:nvGrpSpPr>
          <p:cNvPr id="43" name="Group 15">
            <a:extLst>
              <a:ext uri="{FF2B5EF4-FFF2-40B4-BE49-F238E27FC236}">
                <a16:creationId xmlns:a16="http://schemas.microsoft.com/office/drawing/2014/main" xmlns="" id="{6B501860-732B-4F81-B802-0BC1362279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33" y="73152"/>
            <a:ext cx="884223" cy="232963"/>
            <a:chOff x="7763256" y="73152"/>
            <a:chExt cx="1178966" cy="232963"/>
          </a:xfrm>
        </p:grpSpPr>
        <p:sp>
          <p:nvSpPr>
            <p:cNvPr id="44" name="Rectangle 64">
              <a:extLst>
                <a:ext uri="{FF2B5EF4-FFF2-40B4-BE49-F238E27FC236}">
                  <a16:creationId xmlns:a16="http://schemas.microsoft.com/office/drawing/2014/main" xmlns="" id="{7AEEE40F-5C8B-41BA-99C7-93C0B4F0E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xmlns="" id="{BFD7D304-78CD-4FA4-9CC1-A9AF2DEEF9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xmlns="" id="{CB485B10-A976-48D3-8B25-66AE766D2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xmlns="" id="{92D136E2-0A2B-4F92-8CD0-4A4627B564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xmlns="" id="{599F940C-EF42-4439-BE4F-5145445B1F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xmlns="" id="{B036AE7A-1B5B-43A6-951B-1819EEA88C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xmlns="" id="{2098787F-1ACB-4460-B580-83F0A01212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xmlns="" id="{7A3440DA-DA3B-4B20-A990-F540267E04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xmlns="" id="{C336D65B-E377-4439-B6C0-E3D045D7D6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xmlns="" id="{BEB6753F-2024-4BCE-9A02-A1C6031BC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xmlns="" id="{4D3283F2-5307-46FF-BB1B-39769D1EAA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xmlns="" id="{EEE26DD7-4392-4D58-93D0-2C9A8DBE79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xmlns="" id="{9B470E57-93D2-4139-ABBE-B4A0005164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xmlns="" id="{92C2E4C2-ED9D-49E8-B3E2-5EAF369308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xmlns="" id="{3C50CAEF-FA0F-4879-941E-BD6614272B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xmlns="" id="{4A9FD627-D2FF-43AC-92A2-1C51E987F7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xmlns="" id="{00855280-04D6-4350-8EEB-9FC1D5DE98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xmlns="" id="{DD1AEAC2-2591-4A29-8BFA-DB32DCDC5E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xmlns="" id="{62BBAD1B-3F45-400B-9E7F-196FCE72A6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xmlns="" id="{2E39B33C-A679-45B1-A095-279FEAB8F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E28D59B9-42EF-4D72-A76A-DB074F83E2A7}"/>
              </a:ext>
            </a:extLst>
          </p:cNvPr>
          <p:cNvPicPr>
            <a:picLocks noChangeAspect="1"/>
          </p:cNvPicPr>
          <p:nvPr/>
        </p:nvPicPr>
        <p:blipFill rotWithShape="1">
          <a:blip r:embed="rId2"/>
          <a:srcRect l="2769" r="4823" b="-3"/>
          <a:stretch/>
        </p:blipFill>
        <p:spPr>
          <a:xfrm>
            <a:off x="949399" y="821261"/>
            <a:ext cx="2734276" cy="1513846"/>
          </a:xfrm>
          <a:prstGeom prst="rect">
            <a:avLst/>
          </a:prstGeom>
        </p:spPr>
      </p:pic>
      <p:pic>
        <p:nvPicPr>
          <p:cNvPr id="6" name="Picture 5"/>
          <p:cNvPicPr>
            <a:picLocks noChangeAspect="1"/>
          </p:cNvPicPr>
          <p:nvPr/>
        </p:nvPicPr>
        <p:blipFill>
          <a:blip r:embed="rId3"/>
          <a:stretch>
            <a:fillRect/>
          </a:stretch>
        </p:blipFill>
        <p:spPr>
          <a:xfrm>
            <a:off x="5940151" y="0"/>
            <a:ext cx="3117095" cy="1995940"/>
          </a:xfrm>
          <a:prstGeom prst="rect">
            <a:avLst/>
          </a:prstGeom>
        </p:spPr>
      </p:pic>
    </p:spTree>
    <p:extLst>
      <p:ext uri="{BB962C8B-B14F-4D97-AF65-F5344CB8AC3E}">
        <p14:creationId xmlns:p14="http://schemas.microsoft.com/office/powerpoint/2010/main" val="212541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dirty="0"/>
              <a:t>Outline:</a:t>
            </a:r>
          </a:p>
        </p:txBody>
      </p:sp>
      <p:sp>
        <p:nvSpPr>
          <p:cNvPr id="3" name="Content Placeholder 2"/>
          <p:cNvSpPr>
            <a:spLocks noGrp="1"/>
          </p:cNvSpPr>
          <p:nvPr>
            <p:ph idx="1"/>
          </p:nvPr>
        </p:nvSpPr>
        <p:spPr>
          <a:xfrm>
            <a:off x="232592" y="3090763"/>
            <a:ext cx="7535827" cy="3788227"/>
          </a:xfrm>
        </p:spPr>
        <p:txBody>
          <a:bodyPr anchor="ctr">
            <a:normAutofit/>
          </a:bodyPr>
          <a:lstStyle/>
          <a:p>
            <a:r>
              <a:rPr lang="en-US" sz="4400" dirty="0" smtClean="0"/>
              <a:t>Definitions</a:t>
            </a:r>
            <a:r>
              <a:rPr lang="ar-JO" sz="4400" dirty="0"/>
              <a:t> </a:t>
            </a:r>
            <a:r>
              <a:rPr lang="ar-JO" sz="4400" dirty="0" smtClean="0"/>
              <a:t>تعريفات </a:t>
            </a:r>
            <a:endParaRPr lang="en-US" sz="4400" dirty="0"/>
          </a:p>
          <a:p>
            <a:r>
              <a:rPr lang="en-US" sz="4400" dirty="0"/>
              <a:t>Brief history of </a:t>
            </a:r>
            <a:r>
              <a:rPr lang="en-US" sz="4400" dirty="0" smtClean="0"/>
              <a:t>HA</a:t>
            </a:r>
            <a:r>
              <a:rPr lang="ar-JO" sz="4400" dirty="0"/>
              <a:t> تاريخ </a:t>
            </a:r>
            <a:r>
              <a:rPr lang="ar-JO" sz="4400" dirty="0" smtClean="0"/>
              <a:t>موجز </a:t>
            </a:r>
            <a:endParaRPr lang="en-US" sz="4400" dirty="0"/>
          </a:p>
          <a:p>
            <a:r>
              <a:rPr lang="en-US" sz="4400" dirty="0"/>
              <a:t>Levels of </a:t>
            </a:r>
            <a:r>
              <a:rPr lang="en-US" sz="4400" dirty="0" smtClean="0"/>
              <a:t>HA</a:t>
            </a:r>
            <a:r>
              <a:rPr lang="ar-JO" sz="4400" dirty="0"/>
              <a:t> </a:t>
            </a:r>
            <a:r>
              <a:rPr lang="ar-JO" sz="4400" dirty="0" smtClean="0"/>
              <a:t>المستويات </a:t>
            </a:r>
            <a:endParaRPr lang="en-US" sz="4400" dirty="0"/>
          </a:p>
          <a:p>
            <a:pPr marL="0" indent="0">
              <a:buNone/>
            </a:pPr>
            <a:endParaRPr lang="en-US" sz="2100" dirty="0"/>
          </a:p>
        </p:txBody>
      </p:sp>
      <p:sp>
        <p:nvSpPr>
          <p:cNvPr id="11" name="Rectangle 1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istory">
            <a:extLst>
              <a:ext uri="{FF2B5EF4-FFF2-40B4-BE49-F238E27FC236}">
                <a16:creationId xmlns:a16="http://schemas.microsoft.com/office/drawing/2014/main" xmlns="" id="{C0BDF9E2-2D45-4A09-8EE5-A751C0B1D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4" y="2865141"/>
            <a:ext cx="1143455" cy="1143455"/>
          </a:xfrm>
          <a:prstGeom prst="rect">
            <a:avLst/>
          </a:prstGeom>
        </p:spPr>
      </p:pic>
      <p:sp>
        <p:nvSpPr>
          <p:cNvPr id="4" name="Slide Number Placeholder 3"/>
          <p:cNvSpPr>
            <a:spLocks noGrp="1"/>
          </p:cNvSpPr>
          <p:nvPr>
            <p:ph type="sldNum" sz="quarter" idx="12"/>
          </p:nvPr>
        </p:nvSpPr>
        <p:spPr>
          <a:xfrm>
            <a:off x="7576075" y="6415760"/>
            <a:ext cx="759278" cy="273844"/>
          </a:xfrm>
        </p:spPr>
        <p:txBody>
          <a:bodyPr>
            <a:normAutofit/>
          </a:bodyPr>
          <a:lstStyle/>
          <a:p>
            <a:pPr>
              <a:spcAft>
                <a:spcPts val="600"/>
              </a:spcAft>
            </a:pPr>
            <a:fld id="{B04531D7-AB04-456F-A61C-B6CF16191A96}" type="slidenum">
              <a:rPr lang="en-US" sz="920">
                <a:solidFill>
                  <a:srgbClr val="FFFFFF"/>
                </a:solidFill>
              </a:rPr>
              <a:pPr>
                <a:spcAft>
                  <a:spcPts val="600"/>
                </a:spcAft>
              </a:pPr>
              <a:t>3</a:t>
            </a:fld>
            <a:endParaRPr lang="en-US" sz="92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95E159E-93CC-4F4E-854F-A73189132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94DC436-375D-4919-BC25-641C389E4BEC}"/>
              </a:ext>
            </a:extLst>
          </p:cNvPr>
          <p:cNvSpPr>
            <a:spLocks noGrp="1"/>
          </p:cNvSpPr>
          <p:nvPr>
            <p:ph type="title"/>
          </p:nvPr>
        </p:nvSpPr>
        <p:spPr>
          <a:xfrm>
            <a:off x="-252536" y="246886"/>
            <a:ext cx="5826064" cy="2270664"/>
          </a:xfrm>
        </p:spPr>
        <p:txBody>
          <a:bodyPr>
            <a:normAutofit/>
          </a:bodyPr>
          <a:lstStyle/>
          <a:p>
            <a:r>
              <a:rPr lang="en-GB" sz="3600" dirty="0"/>
              <a:t>Bureaucratic </a:t>
            </a:r>
            <a:r>
              <a:rPr lang="en-GB" sz="3600" dirty="0" smtClean="0"/>
              <a:t>leadership</a:t>
            </a:r>
            <a:r>
              <a:rPr lang="ar-JO" sz="3600" dirty="0"/>
              <a:t/>
            </a:r>
            <a:br>
              <a:rPr lang="ar-JO" sz="3600" dirty="0"/>
            </a:br>
            <a:r>
              <a:rPr lang="ar-JO" sz="3600" dirty="0"/>
              <a:t>القيادة البيروقراطية</a:t>
            </a:r>
            <a:endParaRPr lang="en-GB" sz="3600" dirty="0"/>
          </a:p>
        </p:txBody>
      </p:sp>
      <p:sp>
        <p:nvSpPr>
          <p:cNvPr id="14" name="Rectangle 13">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8224D79E-4C7E-4A03-BC98-C11627ED478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33" y="73152"/>
            <a:ext cx="884223" cy="232963"/>
            <a:chOff x="7763256" y="73152"/>
            <a:chExt cx="1178966" cy="232963"/>
          </a:xfrm>
        </p:grpSpPr>
        <p:sp>
          <p:nvSpPr>
            <p:cNvPr id="17" name="Rectangle 64">
              <a:extLst>
                <a:ext uri="{FF2B5EF4-FFF2-40B4-BE49-F238E27FC236}">
                  <a16:creationId xmlns:a16="http://schemas.microsoft.com/office/drawing/2014/main" xmlns="" id="{84226CB9-AAE1-46B6-9936-1C5F161267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xmlns="" id="{8D742D28-AF83-4049-B1E5-3B8C63FC7F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xmlns="" id="{92B66613-362C-4881-A297-73A6D98629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xmlns="" id="{C095AE55-BD70-4677-8988-688DFA3A5E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xmlns="" id="{53FC3E90-8A63-4152-92ED-8196DCBEB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xmlns="" id="{09E194FA-170D-410B-980F-656A0C00DC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xmlns="" id="{6C46A6E9-2503-4458-B643-A704F1D4B9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xmlns="" id="{90039F9D-222F-4D8E-B502-543BEEFCFC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xmlns="" id="{1543C8F8-F06A-4F56-A1C8-380B309B95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xmlns="" id="{6E87739D-1D42-42FA-9790-B7DF61CBF1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xmlns="" id="{05029ACE-6799-4197-873B-B5F61B9655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D9A3E88D-C7C3-4426-8069-D642CD117A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2125D27B-B124-4B5D-9CC1-169BF2A990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E087664C-11B9-4631-ABF5-940AE79E7A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C6EE431E-21F6-422E-94B7-5CD5980E49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D7A3CEC9-DFB6-43FE-9CC5-DDA19B5A3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C79ADC73-1C5F-4F12-A3A1-C0BCE82A22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C20130EC-78F4-42AA-9E20-2D0F481F5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6353D739-20D4-4D5A-9A57-707C5AD88D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348A8E3F-A128-4F3D-926C-77185809E8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63FCB7BE-814A-4E5A-B3B4-631B214F42C5}"/>
              </a:ext>
            </a:extLst>
          </p:cNvPr>
          <p:cNvPicPr>
            <a:picLocks noChangeAspect="1"/>
          </p:cNvPicPr>
          <p:nvPr/>
        </p:nvPicPr>
        <p:blipFill rotWithShape="1">
          <a:blip r:embed="rId2"/>
          <a:srcRect l="10947" r="1" b="1"/>
          <a:stretch/>
        </p:blipFill>
        <p:spPr>
          <a:xfrm>
            <a:off x="4954982" y="11"/>
            <a:ext cx="4189018" cy="2348870"/>
          </a:xfrm>
          <a:prstGeom prst="rect">
            <a:avLst/>
          </a:prstGeom>
        </p:spPr>
      </p:pic>
      <p:sp>
        <p:nvSpPr>
          <p:cNvPr id="38" name="Rectangle 37">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2"/>
            <a:ext cx="455228"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FCBBC44F-948F-4CD0-BBCB-F2DF832244C1}"/>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30</a:t>
            </a:fld>
            <a:endParaRPr lang="en-US">
              <a:solidFill>
                <a:srgbClr val="FFFFFF"/>
              </a:solidFill>
            </a:endParaRPr>
          </a:p>
        </p:txBody>
      </p:sp>
      <p:sp>
        <p:nvSpPr>
          <p:cNvPr id="3" name="Content Placeholder 2">
            <a:extLst>
              <a:ext uri="{FF2B5EF4-FFF2-40B4-BE49-F238E27FC236}">
                <a16:creationId xmlns:a16="http://schemas.microsoft.com/office/drawing/2014/main" xmlns="" id="{6E83E4BB-7D0F-4751-9D31-7CD10D28362C}"/>
              </a:ext>
            </a:extLst>
          </p:cNvPr>
          <p:cNvSpPr>
            <a:spLocks noGrp="1"/>
          </p:cNvSpPr>
          <p:nvPr>
            <p:ph idx="1"/>
          </p:nvPr>
        </p:nvSpPr>
        <p:spPr>
          <a:xfrm>
            <a:off x="510401" y="2348881"/>
            <a:ext cx="8631313" cy="4509118"/>
          </a:xfrm>
        </p:spPr>
        <p:txBody>
          <a:bodyPr anchor="ctr">
            <a:normAutofit fontScale="92500" lnSpcReduction="10000"/>
          </a:bodyPr>
          <a:lstStyle/>
          <a:p>
            <a:r>
              <a:rPr lang="en-GB" sz="2400" dirty="0"/>
              <a:t>Bureaucratic leadership is where the manager manages “by the book¨ Everything must be done according to procedure or policy.  Everyone know their role. High employment security. Less adapted to change</a:t>
            </a:r>
            <a:r>
              <a:rPr lang="en-GB" sz="2400" dirty="0" smtClean="0"/>
              <a:t>.</a:t>
            </a:r>
            <a:r>
              <a:rPr lang="ar-JO" sz="2400" dirty="0"/>
              <a:t> القيادة البيروقراطية هي المكان الذي يدير فيه المدير "حسب الكتاب - يجب عمل كل شيء وفقًا للإجراء أو السياسة. الكل يعرف دوره. أمن وظيفي مرتفع. أقل تكيفًا مع التغيير</a:t>
            </a:r>
            <a:r>
              <a:rPr lang="ar-JO" sz="2400" dirty="0" smtClean="0"/>
              <a:t>. </a:t>
            </a:r>
            <a:endParaRPr lang="en-GB" sz="2400" dirty="0"/>
          </a:p>
          <a:p>
            <a:r>
              <a:rPr lang="en-GB" sz="2400" dirty="0"/>
              <a:t>the manager refers to the next level above when encounter a problem</a:t>
            </a:r>
            <a:r>
              <a:rPr lang="en-GB" sz="2400" dirty="0" smtClean="0"/>
              <a:t>.</a:t>
            </a:r>
            <a:r>
              <a:rPr lang="ar-JO" sz="2400" dirty="0"/>
              <a:t> يشير المدير إلى المستوى التالي أعلاه عندما يواجه مشكلة</a:t>
            </a:r>
            <a:r>
              <a:rPr lang="ar-JO" sz="2400" dirty="0" smtClean="0"/>
              <a:t>. </a:t>
            </a:r>
            <a:endParaRPr lang="en-GB" sz="2400" dirty="0"/>
          </a:p>
          <a:p>
            <a:r>
              <a:rPr lang="en-GB" sz="2400" b="1" u="sng" dirty="0"/>
              <a:t>This style can be effective when: </a:t>
            </a:r>
            <a:r>
              <a:rPr lang="ar-JO" sz="2400" b="1" u="sng" dirty="0"/>
              <a:t>يمكن أن يكون هذا النمط فعالاً عندما:</a:t>
            </a:r>
            <a:endParaRPr lang="en-GB" sz="2400" b="1" u="sng" dirty="0" smtClean="0"/>
          </a:p>
          <a:p>
            <a:pPr marL="0" indent="0">
              <a:buNone/>
            </a:pPr>
            <a:r>
              <a:rPr lang="en-GB" sz="2400" dirty="0" smtClean="0"/>
              <a:t>Employees are performing routine tasks over and over. </a:t>
            </a:r>
            <a:endParaRPr lang="ar-JO" sz="2400" dirty="0" smtClean="0"/>
          </a:p>
          <a:p>
            <a:pPr marL="0" indent="0">
              <a:buNone/>
            </a:pPr>
            <a:r>
              <a:rPr lang="ar-JO" sz="2400" dirty="0"/>
              <a:t>يقوم الموظفون بأداء المهام الروتينية مرارًا وتكرارًا.</a:t>
            </a:r>
            <a:endParaRPr lang="en-GB" sz="2400" dirty="0" smtClean="0"/>
          </a:p>
          <a:p>
            <a:pPr marL="0" indent="0">
              <a:buNone/>
            </a:pPr>
            <a:r>
              <a:rPr lang="en-GB" sz="2400" dirty="0" smtClean="0"/>
              <a:t>Employees </a:t>
            </a:r>
            <a:r>
              <a:rPr lang="en-GB" sz="2400" dirty="0"/>
              <a:t>need to understand certain standards or </a:t>
            </a:r>
            <a:r>
              <a:rPr lang="en-GB" sz="2400" dirty="0" smtClean="0"/>
              <a:t>procedures</a:t>
            </a:r>
            <a:endParaRPr lang="ar-JO" sz="2400" dirty="0" smtClean="0"/>
          </a:p>
          <a:p>
            <a:pPr marL="0" indent="0">
              <a:buNone/>
            </a:pPr>
            <a:r>
              <a:rPr lang="ar-JO" sz="2400" dirty="0"/>
              <a:t>يحتاج الموظفون إلى فهم معايير أو إجراءات معينة</a:t>
            </a:r>
            <a:endParaRPr lang="en-GB" sz="2400" dirty="0"/>
          </a:p>
        </p:txBody>
      </p:sp>
    </p:spTree>
    <p:extLst>
      <p:ext uri="{BB962C8B-B14F-4D97-AF65-F5344CB8AC3E}">
        <p14:creationId xmlns:p14="http://schemas.microsoft.com/office/powerpoint/2010/main" val="320817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67586" name="Picture 2" descr="Image result for to be continued"/>
          <p:cNvPicPr>
            <a:picLocks noChangeAspect="1" noChangeArrowheads="1"/>
          </p:cNvPicPr>
          <p:nvPr/>
        </p:nvPicPr>
        <p:blipFill>
          <a:blip r:embed="rId2" cstate="print"/>
          <a:srcRect/>
          <a:stretch>
            <a:fillRect/>
          </a:stretch>
        </p:blipFill>
        <p:spPr bwMode="auto">
          <a:xfrm>
            <a:off x="0" y="1124744"/>
            <a:ext cx="9144000" cy="5319464"/>
          </a:xfrm>
          <a:prstGeom prst="rect">
            <a:avLst/>
          </a:prstGeom>
          <a:noFill/>
        </p:spPr>
      </p:pic>
      <p:sp>
        <p:nvSpPr>
          <p:cNvPr id="5" name="Slide Number Placeholder 4"/>
          <p:cNvSpPr>
            <a:spLocks noGrp="1"/>
          </p:cNvSpPr>
          <p:nvPr>
            <p:ph type="sldNum" sz="quarter" idx="12"/>
          </p:nvPr>
        </p:nvSpPr>
        <p:spPr/>
        <p:txBody>
          <a:bodyPr/>
          <a:lstStyle/>
          <a:p>
            <a:fld id="{B04531D7-AB04-456F-A61C-B6CF16191A96}" type="slidenum">
              <a:rPr lang="en-US" smtClean="0"/>
              <a:t>31</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173" y="963877"/>
            <a:ext cx="2620771" cy="4930246"/>
          </a:xfrm>
        </p:spPr>
        <p:txBody>
          <a:bodyPr>
            <a:normAutofit/>
          </a:bodyPr>
          <a:lstStyle/>
          <a:p>
            <a:pPr algn="r"/>
            <a:r>
              <a:rPr lang="en-GB" sz="3700" dirty="0">
                <a:solidFill>
                  <a:schemeClr val="accent1"/>
                </a:solidFill>
              </a:rPr>
              <a:t>Introduction</a:t>
            </a:r>
          </a:p>
        </p:txBody>
      </p:sp>
      <p:cxnSp>
        <p:nvCxnSpPr>
          <p:cNvPr id="11" name="Straight Connector 10">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476672"/>
            <a:ext cx="5039555" cy="5921932"/>
          </a:xfrm>
        </p:spPr>
        <p:txBody>
          <a:bodyPr anchor="ctr">
            <a:normAutofit fontScale="92500" lnSpcReduction="20000"/>
          </a:bodyPr>
          <a:lstStyle/>
          <a:p>
            <a:r>
              <a:rPr lang="en-GB" dirty="0"/>
              <a:t>Healthcare is one of the determinants of health</a:t>
            </a:r>
            <a:r>
              <a:rPr lang="en-GB" dirty="0" smtClean="0"/>
              <a:t>.</a:t>
            </a:r>
            <a:endParaRPr lang="ar-JO" dirty="0" smtClean="0"/>
          </a:p>
          <a:p>
            <a:pPr marL="0" indent="0" algn="r" rtl="1">
              <a:buNone/>
            </a:pPr>
            <a:r>
              <a:rPr lang="ar-JO" dirty="0"/>
              <a:t>الرعاية الصحية هي أحد محددات الصحة.</a:t>
            </a:r>
            <a:endParaRPr lang="en-GB" dirty="0"/>
          </a:p>
          <a:p>
            <a:r>
              <a:rPr lang="en-GB" dirty="0"/>
              <a:t>Healthcare organizations are complex and dynamic</a:t>
            </a:r>
            <a:r>
              <a:rPr lang="en-GB" dirty="0" smtClean="0"/>
              <a:t>.</a:t>
            </a:r>
            <a:endParaRPr lang="ar-JO" dirty="0" smtClean="0"/>
          </a:p>
          <a:p>
            <a:pPr marL="0" indent="0" algn="r" rtl="1">
              <a:buNone/>
            </a:pPr>
            <a:r>
              <a:rPr lang="ar-JO" dirty="0"/>
              <a:t>مؤسسات الرعاية الصحية معقدة وديناميكية.</a:t>
            </a:r>
            <a:endParaRPr lang="en-GB" dirty="0"/>
          </a:p>
          <a:p>
            <a:r>
              <a:rPr lang="en-GB" dirty="0"/>
              <a:t>The nature of these organizations requires administration and management</a:t>
            </a:r>
            <a:r>
              <a:rPr lang="en-GB" dirty="0" smtClean="0"/>
              <a:t>.</a:t>
            </a:r>
            <a:endParaRPr lang="ar-JO" dirty="0" smtClean="0"/>
          </a:p>
          <a:p>
            <a:pPr marL="0" indent="0" algn="r" rtl="1">
              <a:buNone/>
            </a:pPr>
            <a:r>
              <a:rPr lang="ar-JO" dirty="0"/>
              <a:t>طبيعة هذه المنظمات تتطلب الإدارة والتنظيم.</a:t>
            </a:r>
            <a:endParaRPr lang="en-GB" dirty="0"/>
          </a:p>
        </p:txBody>
      </p:sp>
      <p:sp>
        <p:nvSpPr>
          <p:cNvPr id="4" name="Slide Number Placeholder 3"/>
          <p:cNvSpPr>
            <a:spLocks noGrp="1"/>
          </p:cNvSpPr>
          <p:nvPr>
            <p:ph type="sldNum" sz="quarter" idx="12"/>
          </p:nvPr>
        </p:nvSpPr>
        <p:spPr>
          <a:xfrm>
            <a:off x="7928637" y="6033479"/>
            <a:ext cx="586712" cy="365125"/>
          </a:xfrm>
        </p:spPr>
        <p:txBody>
          <a:bodyPr>
            <a:normAutofit/>
          </a:bodyPr>
          <a:lstStyle/>
          <a:p>
            <a:pPr>
              <a:spcAft>
                <a:spcPts val="600"/>
              </a:spcAft>
            </a:pPr>
            <a:fld id="{B04531D7-AB04-456F-A61C-B6CF16191A96}" type="slidenum">
              <a:rPr lang="en-US" sz="900">
                <a:solidFill>
                  <a:schemeClr val="tx1">
                    <a:alpha val="80000"/>
                  </a:schemeClr>
                </a:solidFill>
              </a:rPr>
              <a:pPr>
                <a:spcAft>
                  <a:spcPts val="600"/>
                </a:spcAft>
              </a:pPr>
              <a:t>4</a:t>
            </a:fld>
            <a:endParaRPr lang="en-US" sz="900">
              <a:solidFill>
                <a:schemeClr val="tx1">
                  <a:alpha val="80000"/>
                </a:schemeClr>
              </a:solidFill>
            </a:endParaRPr>
          </a:p>
        </p:txBody>
      </p:sp>
    </p:spTree>
    <p:extLst>
      <p:ext uri="{BB962C8B-B14F-4D97-AF65-F5344CB8AC3E}">
        <p14:creationId xmlns:p14="http://schemas.microsoft.com/office/powerpoint/2010/main" val="23513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xmlns="" id="{C5278130-DFE0-457B-8698-88DF69019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Rectangle 147">
            <a:extLst>
              <a:ext uri="{FF2B5EF4-FFF2-40B4-BE49-F238E27FC236}">
                <a16:creationId xmlns:a16="http://schemas.microsoft.com/office/drawing/2014/main" xmlns="" id="{2F99531B-1681-4D6E-BECB-18325B33A6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Rectangle 149">
            <a:extLst>
              <a:ext uri="{FF2B5EF4-FFF2-40B4-BE49-F238E27FC236}">
                <a16:creationId xmlns:a16="http://schemas.microsoft.com/office/drawing/2014/main" xmlns="" id="{3018F580-E6B0-4F73-9C2F-3CBD1C7A5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138301" y="-59008"/>
            <a:ext cx="4056931" cy="2135867"/>
          </a:xfrm>
        </p:spPr>
        <p:txBody>
          <a:bodyPr anchor="b">
            <a:normAutofit/>
          </a:bodyPr>
          <a:lstStyle/>
          <a:p>
            <a:pPr eaLnBrk="1" hangingPunct="1"/>
            <a:r>
              <a:rPr lang="en-US" sz="4200" dirty="0"/>
              <a:t>Brief history of </a:t>
            </a:r>
            <a:r>
              <a:rPr lang="en-US" sz="4200" dirty="0" smtClean="0"/>
              <a:t>HA</a:t>
            </a:r>
            <a:r>
              <a:rPr lang="ar-JO" sz="4200" dirty="0" smtClean="0"/>
              <a:t> تاريخ موجز </a:t>
            </a:r>
            <a:r>
              <a:rPr lang="en-GB" sz="4200" dirty="0"/>
              <a:t/>
            </a:r>
            <a:br>
              <a:rPr lang="en-GB" sz="4200" dirty="0"/>
            </a:br>
            <a:endParaRPr lang="en-US" sz="4200" dirty="0"/>
          </a:p>
        </p:txBody>
      </p:sp>
      <p:sp>
        <p:nvSpPr>
          <p:cNvPr id="26627" name="Rectangle 3"/>
          <p:cNvSpPr>
            <a:spLocks noGrp="1" noChangeArrowheads="1"/>
          </p:cNvSpPr>
          <p:nvPr>
            <p:ph type="body" idx="1"/>
          </p:nvPr>
        </p:nvSpPr>
        <p:spPr>
          <a:xfrm>
            <a:off x="-22377" y="1364080"/>
            <a:ext cx="4056931" cy="4863550"/>
          </a:xfrm>
        </p:spPr>
        <p:txBody>
          <a:bodyPr anchor="t">
            <a:noAutofit/>
          </a:bodyPr>
          <a:lstStyle/>
          <a:p>
            <a:pPr>
              <a:lnSpc>
                <a:spcPct val="90000"/>
              </a:lnSpc>
            </a:pPr>
            <a:r>
              <a:rPr lang="en-US" sz="2000" dirty="0"/>
              <a:t>Healthcare administration has </a:t>
            </a:r>
            <a:r>
              <a:rPr lang="en-US" sz="2400" dirty="0"/>
              <a:t>developed alongside </a:t>
            </a:r>
            <a:r>
              <a:rPr lang="en-US" sz="2400" b="1" dirty="0"/>
              <a:t>advances in medical science</a:t>
            </a:r>
            <a:r>
              <a:rPr lang="en-US" sz="2400" dirty="0"/>
              <a:t> and </a:t>
            </a:r>
            <a:r>
              <a:rPr lang="en-US" sz="2400" b="1" dirty="0"/>
              <a:t>the growth of hospitals</a:t>
            </a:r>
            <a:r>
              <a:rPr lang="en-US" sz="2400" b="1" dirty="0" smtClean="0"/>
              <a:t>.</a:t>
            </a:r>
            <a:r>
              <a:rPr lang="ar-JO" sz="2400" b="1" dirty="0"/>
              <a:t> تطورت إدارة الرعاية الصحية جنبًا إلى جنب مع التقدم في العلوم الطبية ونمو المستشفيات</a:t>
            </a:r>
            <a:r>
              <a:rPr lang="ar-JO" sz="2400" b="1" dirty="0" smtClean="0"/>
              <a:t>. </a:t>
            </a:r>
            <a:endParaRPr lang="en-US" sz="2400" b="1" dirty="0"/>
          </a:p>
          <a:p>
            <a:pPr>
              <a:lnSpc>
                <a:spcPct val="90000"/>
              </a:lnSpc>
            </a:pPr>
            <a:r>
              <a:rPr lang="en-US" sz="2400" dirty="0"/>
              <a:t>Before the 20th century, hospitals were less organized and  less efficient than they are today. </a:t>
            </a:r>
            <a:r>
              <a:rPr lang="ar-JO" sz="2400" dirty="0"/>
              <a:t>قبل القرن العشرين ، كانت المستشفيات أقل تنظيماً وأقل كفاءة مما هي عليه اليوم.</a:t>
            </a:r>
            <a:endParaRPr lang="en-US" sz="2400" dirty="0"/>
          </a:p>
        </p:txBody>
      </p:sp>
      <p:pic>
        <p:nvPicPr>
          <p:cNvPr id="5" name="Picture 4">
            <a:extLst>
              <a:ext uri="{FF2B5EF4-FFF2-40B4-BE49-F238E27FC236}">
                <a16:creationId xmlns:a16="http://schemas.microsoft.com/office/drawing/2014/main" xmlns="" id="{27BBAFAD-2669-49F9-ABD3-6B17D05BB57E}"/>
              </a:ext>
            </a:extLst>
          </p:cNvPr>
          <p:cNvPicPr>
            <a:picLocks noChangeAspect="1"/>
          </p:cNvPicPr>
          <p:nvPr/>
        </p:nvPicPr>
        <p:blipFill rotWithShape="1">
          <a:blip r:embed="rId3"/>
          <a:srcRect l="15400"/>
          <a:stretch/>
        </p:blipFill>
        <p:spPr>
          <a:xfrm>
            <a:off x="4067649" y="4416595"/>
            <a:ext cx="3778864" cy="2356213"/>
          </a:xfrm>
          <a:prstGeom prst="rect">
            <a:avLst/>
          </a:prstGeom>
        </p:spPr>
      </p:pic>
      <p:sp>
        <p:nvSpPr>
          <p:cNvPr id="152" name="Rectangle 151">
            <a:extLst>
              <a:ext uri="{FF2B5EF4-FFF2-40B4-BE49-F238E27FC236}">
                <a16:creationId xmlns:a16="http://schemas.microsoft.com/office/drawing/2014/main" xmlns="" id="{4876EE9E-33F0-4062-82D6-E07E8E4DC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574172" y="4900675"/>
            <a:ext cx="728273" cy="317515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54" name="Straight Connector 153">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519179" y="0"/>
            <a:ext cx="624821" cy="689213"/>
          </a:xfrm>
        </p:spPr>
        <p:txBody>
          <a:bodyPr>
            <a:normAutofit/>
          </a:bodyPr>
          <a:lstStyle/>
          <a:p>
            <a:pPr algn="ctr">
              <a:spcAft>
                <a:spcPts val="600"/>
              </a:spcAft>
            </a:pPr>
            <a:fld id="{B04531D7-AB04-456F-A61C-B6CF16191A96}" type="slidenum">
              <a:rPr lang="en-US"/>
              <a:pPr algn="ctr">
                <a:spcAft>
                  <a:spcPts val="600"/>
                </a:spcAft>
              </a:pPr>
              <a:t>5</a:t>
            </a:fld>
            <a:endParaRPr lang="en-US"/>
          </a:p>
        </p:txBody>
      </p:sp>
      <p:cxnSp>
        <p:nvCxnSpPr>
          <p:cNvPr id="156" name="Straight Connector 155">
            <a:extLst>
              <a:ext uri="{FF2B5EF4-FFF2-40B4-BE49-F238E27FC236}">
                <a16:creationId xmlns:a16="http://schemas.microsoft.com/office/drawing/2014/main" xmlns="" id="{2F37C122-9581-4EA2-A16E-21E73BDFB16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4117"/>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xmlns="" id="{4D90573A-1CB8-4F43-8E0C-6AF2CD17040A}"/>
              </a:ext>
            </a:extLst>
          </p:cNvPr>
          <p:cNvPicPr>
            <a:picLocks noChangeAspect="1"/>
          </p:cNvPicPr>
          <p:nvPr/>
        </p:nvPicPr>
        <p:blipFill>
          <a:blip r:embed="rId4"/>
          <a:stretch>
            <a:fillRect/>
          </a:stretch>
        </p:blipFill>
        <p:spPr>
          <a:xfrm>
            <a:off x="4104276" y="137796"/>
            <a:ext cx="3767655" cy="3525297"/>
          </a:xfrm>
          <a:prstGeom prst="rect">
            <a:avLst/>
          </a:prstGeom>
        </p:spPr>
      </p:pic>
      <p:pic>
        <p:nvPicPr>
          <p:cNvPr id="39" name="Picture 2" descr="Image result for patient in 1800s home">
            <a:extLst>
              <a:ext uri="{FF2B5EF4-FFF2-40B4-BE49-F238E27FC236}">
                <a16:creationId xmlns:a16="http://schemas.microsoft.com/office/drawing/2014/main" xmlns="" id="{EE9DCBB4-F22C-4F7E-A6F0-EC91E2776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316521"/>
            <a:ext cx="2659011" cy="274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0" y="0"/>
            <a:ext cx="9144000" cy="1210146"/>
          </a:xfrm>
        </p:spPr>
        <p:txBody>
          <a:bodyPr>
            <a:normAutofit fontScale="90000"/>
          </a:bodyPr>
          <a:lstStyle/>
          <a:p>
            <a:r>
              <a:rPr lang="en-US" dirty="0"/>
              <a:t>Today’s Health and Medical Administration </a:t>
            </a:r>
            <a:r>
              <a:rPr lang="en-US" dirty="0" smtClean="0"/>
              <a:t>Field</a:t>
            </a:r>
            <a:r>
              <a:rPr lang="ar-JO" dirty="0" smtClean="0"/>
              <a:t>  </a:t>
            </a:r>
            <a:r>
              <a:rPr lang="ar-JO" dirty="0" smtClean="0"/>
              <a:t>مجال </a:t>
            </a:r>
            <a:r>
              <a:rPr lang="ar-JO" dirty="0"/>
              <a:t>الصحة والإدارة الطبية </a:t>
            </a:r>
            <a:r>
              <a:rPr lang="ar-JO" dirty="0" smtClean="0"/>
              <a:t>اليوم </a:t>
            </a:r>
            <a:endParaRPr lang="en-US" dirty="0"/>
          </a:p>
        </p:txBody>
      </p:sp>
      <p:sp>
        <p:nvSpPr>
          <p:cNvPr id="3" name="Content Placeholder 2"/>
          <p:cNvSpPr>
            <a:spLocks noGrp="1"/>
          </p:cNvSpPr>
          <p:nvPr>
            <p:ph idx="1"/>
          </p:nvPr>
        </p:nvSpPr>
        <p:spPr>
          <a:xfrm>
            <a:off x="-33710" y="1210146"/>
            <a:ext cx="9110290" cy="5647854"/>
          </a:xfrm>
        </p:spPr>
        <p:txBody>
          <a:bodyPr>
            <a:normAutofit fontScale="92500" lnSpcReduction="20000"/>
          </a:bodyPr>
          <a:lstStyle/>
          <a:p>
            <a:pPr algn="just">
              <a:buNone/>
            </a:pPr>
            <a:r>
              <a:rPr lang="en-US" u="sng" dirty="0"/>
              <a:t>Over the last century, healthcare administration has witnessed dramatic </a:t>
            </a:r>
            <a:r>
              <a:rPr lang="en-US" u="sng" dirty="0" smtClean="0"/>
              <a:t>changes:</a:t>
            </a:r>
            <a:endParaRPr lang="ar-JO" u="sng" dirty="0" smtClean="0"/>
          </a:p>
          <a:p>
            <a:pPr algn="just" rtl="1">
              <a:buNone/>
            </a:pPr>
            <a:r>
              <a:rPr lang="ar-JO" u="sng" dirty="0"/>
              <a:t>على مدى القرن الماضي ، شهدت إدارة الرعاية الصحية تغييرات جذرية:</a:t>
            </a:r>
            <a:endParaRPr lang="en-US" u="sng" dirty="0"/>
          </a:p>
          <a:p>
            <a:r>
              <a:rPr lang="en-US" dirty="0"/>
              <a:t>Hospitals have become large, complex </a:t>
            </a:r>
            <a:r>
              <a:rPr lang="en-US" dirty="0" smtClean="0"/>
              <a:t>organizations</a:t>
            </a:r>
            <a:endParaRPr lang="ar-JO" dirty="0" smtClean="0"/>
          </a:p>
          <a:p>
            <a:pPr marL="0" indent="0" algn="r" rtl="1">
              <a:buNone/>
            </a:pPr>
            <a:r>
              <a:rPr lang="ar-JO" dirty="0"/>
              <a:t>أصبحت المستشفيات مؤسسات كبيرة ومعقدة</a:t>
            </a:r>
            <a:endParaRPr lang="en-US" dirty="0"/>
          </a:p>
          <a:p>
            <a:r>
              <a:rPr lang="en-US" dirty="0"/>
              <a:t>Technology has advanced </a:t>
            </a:r>
            <a:r>
              <a:rPr lang="en-US" dirty="0" smtClean="0"/>
              <a:t>greatly</a:t>
            </a:r>
            <a:r>
              <a:rPr lang="ar-JO" dirty="0"/>
              <a:t> تقدمت التكنولوجيا بشكل </a:t>
            </a:r>
            <a:r>
              <a:rPr lang="ar-JO" dirty="0" smtClean="0"/>
              <a:t>كبير </a:t>
            </a:r>
            <a:endParaRPr lang="en-US" dirty="0"/>
          </a:p>
          <a:p>
            <a:r>
              <a:rPr lang="en-US" dirty="0"/>
              <a:t>Government has taken on a larger role in healthcare </a:t>
            </a:r>
            <a:r>
              <a:rPr lang="en-US" dirty="0" smtClean="0"/>
              <a:t>delivery</a:t>
            </a:r>
            <a:endParaRPr lang="ar-JO" dirty="0" smtClean="0"/>
          </a:p>
          <a:p>
            <a:pPr marL="0" indent="0" algn="r" rtl="1">
              <a:buNone/>
            </a:pPr>
            <a:r>
              <a:rPr lang="ar-JO" dirty="0"/>
              <a:t>اتخذت الحكومة دورًا أكبر في تقديم الرعاية الصحية</a:t>
            </a:r>
            <a:endParaRPr lang="en-US" dirty="0"/>
          </a:p>
          <a:p>
            <a:r>
              <a:rPr lang="en-US" dirty="0"/>
              <a:t>Healthcare financing has become more complex (private and public systems</a:t>
            </a:r>
            <a:r>
              <a:rPr lang="en-US" dirty="0" smtClean="0"/>
              <a:t>)</a:t>
            </a:r>
            <a:endParaRPr lang="ar-JO" dirty="0" smtClean="0"/>
          </a:p>
          <a:p>
            <a:pPr marL="0" indent="0" algn="r" rtl="1">
              <a:buNone/>
            </a:pPr>
            <a:r>
              <a:rPr lang="ar-JO" dirty="0"/>
              <a:t>أصبح تمويل الرعاية الصحية أكثر تعقيدًا (الأنظمة الخاصة والعامة)</a:t>
            </a:r>
            <a:endParaRPr lang="en-US" dirty="0"/>
          </a:p>
          <a:p>
            <a:endParaRPr lang="en-US" dirty="0"/>
          </a:p>
        </p:txBody>
      </p:sp>
      <p:sp>
        <p:nvSpPr>
          <p:cNvPr id="4" name="Slide Number Placeholder 3"/>
          <p:cNvSpPr>
            <a:spLocks noGrp="1"/>
          </p:cNvSpPr>
          <p:nvPr>
            <p:ph type="sldNum" sz="quarter" idx="12"/>
          </p:nvPr>
        </p:nvSpPr>
        <p:spPr/>
        <p:txBody>
          <a:bodyPr/>
          <a:lstStyle/>
          <a:p>
            <a:fld id="{B04531D7-AB04-456F-A61C-B6CF16191A96}" type="slidenum">
              <a:rPr lang="en-US" smtClean="0"/>
              <a:t>6</a:t>
            </a:fld>
            <a:endParaRPr lang="en-US"/>
          </a:p>
        </p:txBody>
      </p:sp>
    </p:spTree>
    <p:extLst>
      <p:ext uri="{BB962C8B-B14F-4D97-AF65-F5344CB8AC3E}">
        <p14:creationId xmlns:p14="http://schemas.microsoft.com/office/powerpoint/2010/main" val="281863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Some definitions: </a:t>
            </a:r>
            <a:r>
              <a:rPr lang="ar-JO" dirty="0" smtClean="0"/>
              <a:t>بعض التعريفات</a:t>
            </a:r>
            <a:endParaRPr lang="en-GB" dirty="0"/>
          </a:p>
        </p:txBody>
      </p:sp>
      <p:sp>
        <p:nvSpPr>
          <p:cNvPr id="3" name="Content Placeholder 2"/>
          <p:cNvSpPr>
            <a:spLocks noGrp="1"/>
          </p:cNvSpPr>
          <p:nvPr>
            <p:ph idx="1"/>
          </p:nvPr>
        </p:nvSpPr>
        <p:spPr>
          <a:xfrm>
            <a:off x="457200" y="1600200"/>
            <a:ext cx="8229600" cy="5121275"/>
          </a:xfrm>
        </p:spPr>
        <p:txBody>
          <a:bodyPr>
            <a:normAutofit lnSpcReduction="10000"/>
          </a:bodyPr>
          <a:lstStyle/>
          <a:p>
            <a:pPr marL="0" indent="0">
              <a:buNone/>
            </a:pPr>
            <a:r>
              <a:rPr lang="en-GB" b="1" dirty="0"/>
              <a:t>Health system: </a:t>
            </a:r>
            <a:r>
              <a:rPr lang="en-GB" dirty="0"/>
              <a:t>all activities whose main responsibility is to promote, restore and maintain health</a:t>
            </a:r>
            <a:r>
              <a:rPr lang="en-GB" dirty="0" smtClean="0"/>
              <a:t>.</a:t>
            </a:r>
            <a:r>
              <a:rPr lang="ar-JO" dirty="0" smtClean="0"/>
              <a:t> </a:t>
            </a:r>
          </a:p>
          <a:p>
            <a:pPr marL="0" indent="0" algn="r" rtl="1">
              <a:buNone/>
            </a:pPr>
            <a:r>
              <a:rPr lang="ar-JO" b="1" dirty="0"/>
              <a:t>النظام الصحي</a:t>
            </a:r>
            <a:r>
              <a:rPr lang="ar-JO" dirty="0"/>
              <a:t>: جميع الأنشطة التي تتمثل مسؤوليتها الرئيسية في تعزيز الصحة واستعادتها والحفاظ عليها.</a:t>
            </a:r>
            <a:endParaRPr lang="en-GB" dirty="0"/>
          </a:p>
          <a:p>
            <a:pPr marL="0" indent="0">
              <a:buNone/>
            </a:pPr>
            <a:r>
              <a:rPr lang="en-GB" b="1" dirty="0"/>
              <a:t>Health Care Delivery System: </a:t>
            </a:r>
            <a:r>
              <a:rPr lang="en-GB" dirty="0"/>
              <a:t>A mechanism for providing services that meet the health-related needs of individuals</a:t>
            </a:r>
            <a:r>
              <a:rPr lang="en-GB" dirty="0" smtClean="0"/>
              <a:t>.</a:t>
            </a:r>
            <a:endParaRPr lang="ar-JO" dirty="0" smtClean="0"/>
          </a:p>
          <a:p>
            <a:pPr marL="0" indent="0" algn="r" rtl="1">
              <a:buNone/>
            </a:pPr>
            <a:r>
              <a:rPr lang="ar-JO" b="1" dirty="0"/>
              <a:t>نظام تقديم الرعاية الصحية</a:t>
            </a:r>
            <a:r>
              <a:rPr lang="ar-JO" dirty="0"/>
              <a:t>: آلية لتقديم الخدمات التي تلبي الاحتياجات الصحية للأفراد.</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7</a:t>
            </a:fld>
            <a:endParaRPr lang="en-US"/>
          </a:p>
        </p:txBody>
      </p:sp>
    </p:spTree>
    <p:extLst>
      <p:ext uri="{BB962C8B-B14F-4D97-AF65-F5344CB8AC3E}">
        <p14:creationId xmlns:p14="http://schemas.microsoft.com/office/powerpoint/2010/main" val="342797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73C994B4-9721-4148-9EEC-6793CECDE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a:extLst>
              <a:ext uri="{FF2B5EF4-FFF2-40B4-BE49-F238E27FC236}">
                <a16:creationId xmlns:a16="http://schemas.microsoft.com/office/drawing/2014/main" xmlns="" id="{F9D95E49-763A-4886-B038-82F7347405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a16="http://schemas.microsoft.com/office/drawing/2014/main" xmlns="" id="{799627C8-1BD2-4F57-879B-10CA0A54E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257962" y="5611"/>
            <a:ext cx="5610182" cy="1335158"/>
          </a:xfrm>
        </p:spPr>
        <p:txBody>
          <a:bodyPr anchor="b">
            <a:normAutofit fontScale="90000"/>
          </a:bodyPr>
          <a:lstStyle/>
          <a:p>
            <a:pPr>
              <a:defRPr/>
            </a:pPr>
            <a:r>
              <a:rPr lang="en-US" sz="4200" dirty="0"/>
              <a:t>Definition of </a:t>
            </a:r>
            <a:r>
              <a:rPr lang="en-US" sz="4200" dirty="0" smtClean="0"/>
              <a:t>Administration</a:t>
            </a:r>
            <a:r>
              <a:rPr lang="ar-JO" sz="4200" dirty="0"/>
              <a:t>تعريف الإدارة</a:t>
            </a:r>
            <a:endParaRPr lang="en-US" sz="4200" dirty="0"/>
          </a:p>
        </p:txBody>
      </p:sp>
      <p:sp>
        <p:nvSpPr>
          <p:cNvPr id="5" name="Slide Number Placeholder 4"/>
          <p:cNvSpPr>
            <a:spLocks noGrp="1"/>
          </p:cNvSpPr>
          <p:nvPr>
            <p:ph type="sldNum" sz="quarter" idx="12"/>
          </p:nvPr>
        </p:nvSpPr>
        <p:spPr>
          <a:xfrm>
            <a:off x="8523927" y="-2392"/>
            <a:ext cx="620073" cy="704121"/>
          </a:xfrm>
        </p:spPr>
        <p:txBody>
          <a:bodyPr>
            <a:normAutofit/>
          </a:bodyPr>
          <a:lstStyle/>
          <a:p>
            <a:pPr algn="ctr">
              <a:spcAft>
                <a:spcPts val="600"/>
              </a:spcAft>
            </a:pPr>
            <a:fld id="{B04531D7-AB04-456F-A61C-B6CF16191A96}" type="slidenum">
              <a:rPr lang="en-US" b="1" smtClean="0"/>
              <a:pPr algn="ctr">
                <a:spcAft>
                  <a:spcPts val="600"/>
                </a:spcAft>
              </a:pPr>
              <a:t>8</a:t>
            </a:fld>
            <a:endParaRPr lang="en-US" b="1"/>
          </a:p>
        </p:txBody>
      </p:sp>
      <p:sp>
        <p:nvSpPr>
          <p:cNvPr id="7171" name="Rectangle 3"/>
          <p:cNvSpPr>
            <a:spLocks noGrp="1" noChangeArrowheads="1"/>
          </p:cNvSpPr>
          <p:nvPr>
            <p:ph type="body" idx="1"/>
          </p:nvPr>
        </p:nvSpPr>
        <p:spPr>
          <a:xfrm>
            <a:off x="15363" y="1045202"/>
            <a:ext cx="4988650" cy="5624158"/>
          </a:xfrm>
        </p:spPr>
        <p:txBody>
          <a:bodyPr anchor="t">
            <a:normAutofit fontScale="92500" lnSpcReduction="20000"/>
          </a:bodyPr>
          <a:lstStyle/>
          <a:p>
            <a:pPr rtl="0" eaLnBrk="1" hangingPunct="1">
              <a:buFont typeface="Wingdings" pitchFamily="2" charset="2"/>
              <a:buNone/>
              <a:defRPr/>
            </a:pPr>
            <a:endParaRPr lang="en-US" sz="1600" dirty="0"/>
          </a:p>
          <a:p>
            <a:pPr>
              <a:buNone/>
              <a:defRPr/>
            </a:pPr>
            <a:r>
              <a:rPr lang="en-US" sz="2800" dirty="0">
                <a:latin typeface="Arial"/>
              </a:rPr>
              <a:t>“</a:t>
            </a:r>
            <a:r>
              <a:rPr lang="en-US" sz="2800" dirty="0"/>
              <a:t> The process of </a:t>
            </a:r>
            <a:r>
              <a:rPr lang="en-US" sz="2800" i="1" dirty="0"/>
              <a:t>achieving defined </a:t>
            </a:r>
            <a:r>
              <a:rPr lang="en-US" sz="2800" i="1" dirty="0">
                <a:solidFill>
                  <a:srgbClr val="FF0000"/>
                </a:solidFill>
              </a:rPr>
              <a:t>goals </a:t>
            </a:r>
            <a:r>
              <a:rPr lang="en-US" sz="2800" dirty="0">
                <a:solidFill>
                  <a:srgbClr val="FF0000"/>
                </a:solidFill>
              </a:rPr>
              <a:t>at a </a:t>
            </a:r>
            <a:r>
              <a:rPr lang="en-US" sz="2800" i="1" dirty="0">
                <a:solidFill>
                  <a:srgbClr val="FF0000"/>
                </a:solidFill>
              </a:rPr>
              <a:t>defined time</a:t>
            </a:r>
            <a:r>
              <a:rPr lang="en-US" sz="2800" i="1" dirty="0"/>
              <a:t> </a:t>
            </a:r>
            <a:r>
              <a:rPr lang="en-US" sz="2800" dirty="0"/>
              <a:t>through the guidance, leadership, and control of the efforts of a </a:t>
            </a:r>
            <a:r>
              <a:rPr lang="en-US" sz="2800" i="1" dirty="0"/>
              <a:t>group of </a:t>
            </a:r>
            <a:r>
              <a:rPr lang="en-US" sz="2800" i="1" dirty="0">
                <a:solidFill>
                  <a:srgbClr val="FF0000"/>
                </a:solidFill>
              </a:rPr>
              <a:t>individuals</a:t>
            </a:r>
            <a:r>
              <a:rPr lang="en-US" sz="2800" i="1" dirty="0"/>
              <a:t> </a:t>
            </a:r>
            <a:r>
              <a:rPr lang="en-US" sz="2800" dirty="0"/>
              <a:t>and the efficient utilization of </a:t>
            </a:r>
            <a:r>
              <a:rPr lang="en-US" sz="2800" i="1" dirty="0">
                <a:solidFill>
                  <a:srgbClr val="FF0000"/>
                </a:solidFill>
              </a:rPr>
              <a:t>non-human resources</a:t>
            </a:r>
            <a:r>
              <a:rPr lang="en-US" sz="2800" i="1" dirty="0"/>
              <a:t> </a:t>
            </a:r>
            <a:r>
              <a:rPr lang="en-US" sz="2800" dirty="0"/>
              <a:t>bearing in mind adequacy, speed, and economy to the utmost possible level</a:t>
            </a:r>
            <a:r>
              <a:rPr lang="en-US" sz="2800" dirty="0" smtClean="0"/>
              <a:t>.</a:t>
            </a:r>
            <a:r>
              <a:rPr lang="en-US" sz="2800" dirty="0" smtClean="0">
                <a:latin typeface="Arial"/>
              </a:rPr>
              <a:t>”</a:t>
            </a:r>
            <a:r>
              <a:rPr lang="ar-JO" sz="2800" dirty="0">
                <a:latin typeface="Arial"/>
              </a:rPr>
              <a:t> "عملية تحقيق الأهداف المحددة في وقت محدد من خلال التوجيه والقيادة والسيطرة على جهود مجموعة من الأفراد والاستخدام الفعال للموارد غير البشرية مع مراعاة الكفاية والسرعة والاقتصاد إلى أقصى مستوى ممكن . "</a:t>
            </a:r>
            <a:endParaRPr lang="en-US" sz="2800" dirty="0"/>
          </a:p>
        </p:txBody>
      </p:sp>
      <p:sp>
        <p:nvSpPr>
          <p:cNvPr id="141" name="Rectangle 140">
            <a:extLst>
              <a:ext uri="{FF2B5EF4-FFF2-40B4-BE49-F238E27FC236}">
                <a16:creationId xmlns:a16="http://schemas.microsoft.com/office/drawing/2014/main" xmlns="" id="{9C2FEDF6-F60C-4313-BC66-51AF20AB3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8814889" y="1036406"/>
            <a:ext cx="329110" cy="47548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1442" name="Picture 2" descr="Related image"/>
          <p:cNvPicPr>
            <a:picLocks noChangeAspect="1" noChangeArrowheads="1"/>
          </p:cNvPicPr>
          <p:nvPr/>
        </p:nvPicPr>
        <p:blipFill rotWithShape="1">
          <a:blip r:embed="rId3" cstate="print"/>
          <a:srcRect l="33941" r="23123" b="2"/>
          <a:stretch/>
        </p:blipFill>
        <p:spPr bwMode="auto">
          <a:xfrm>
            <a:off x="5126371" y="1340768"/>
            <a:ext cx="3566160" cy="4450517"/>
          </a:xfrm>
          <a:prstGeom prst="rect">
            <a:avLst/>
          </a:prstGeom>
          <a:noFill/>
        </p:spPr>
      </p:pic>
      <p:cxnSp>
        <p:nvCxnSpPr>
          <p:cNvPr id="143" name="Straight Connector 142">
            <a:extLst>
              <a:ext uri="{FF2B5EF4-FFF2-40B4-BE49-F238E27FC236}">
                <a16:creationId xmlns:a16="http://schemas.microsoft.com/office/drawing/2014/main" xmlns="" id="{F085D7B9-E066-4923-8CB7-294BF306296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5" name="Slide Number Placeholder 10">
            <a:extLst>
              <a:ext uri="{FF2B5EF4-FFF2-40B4-BE49-F238E27FC236}">
                <a16:creationId xmlns:a16="http://schemas.microsoft.com/office/drawing/2014/main" xmlns="" id="{561B8CDD-3CA1-4913-8835-08BD7C7BCAA1}"/>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2786" y="-8779"/>
            <a:ext cx="620072" cy="7041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147" name="Straight Connector 146">
            <a:extLst>
              <a:ext uri="{FF2B5EF4-FFF2-40B4-BE49-F238E27FC236}">
                <a16:creationId xmlns:a16="http://schemas.microsoft.com/office/drawing/2014/main" xmlns="" id="{25443840-A796-4C43-8DC1-1B738EFEC5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0"/>
            <a:ext cx="8191822" cy="1325563"/>
          </a:xfrm>
        </p:spPr>
        <p:txBody>
          <a:bodyPr>
            <a:normAutofit/>
          </a:bodyPr>
          <a:lstStyle/>
          <a:p>
            <a:pPr>
              <a:defRPr/>
            </a:pPr>
            <a:r>
              <a:rPr lang="en-US" dirty="0"/>
              <a:t>Health </a:t>
            </a:r>
            <a:r>
              <a:rPr lang="en-US" dirty="0" smtClean="0"/>
              <a:t>Administration</a:t>
            </a:r>
            <a:r>
              <a:rPr lang="ar-JO" dirty="0"/>
              <a:t>الإدارة </a:t>
            </a:r>
            <a:r>
              <a:rPr lang="ar-JO" dirty="0" smtClean="0"/>
              <a:t>الصحية </a:t>
            </a: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9</a:t>
            </a:fld>
            <a:endParaRPr lang="en-US"/>
          </a:p>
        </p:txBody>
      </p:sp>
      <p:graphicFrame>
        <p:nvGraphicFramePr>
          <p:cNvPr id="6151" name="Rectangle 3">
            <a:extLst>
              <a:ext uri="{FF2B5EF4-FFF2-40B4-BE49-F238E27FC236}">
                <a16:creationId xmlns:a16="http://schemas.microsoft.com/office/drawing/2014/main" xmlns="" id="{C929E3C1-C4C3-41DC-9384-B9FA043CD95E}"/>
              </a:ext>
            </a:extLst>
          </p:cNvPr>
          <p:cNvGraphicFramePr/>
          <p:nvPr>
            <p:extLst>
              <p:ext uri="{D42A27DB-BD31-4B8C-83A1-F6EECF244321}">
                <p14:modId xmlns:p14="http://schemas.microsoft.com/office/powerpoint/2010/main" val="2802287050"/>
              </p:ext>
            </p:extLst>
          </p:nvPr>
        </p:nvGraphicFramePr>
        <p:xfrm>
          <a:off x="385317" y="1412826"/>
          <a:ext cx="8784976" cy="4764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0" ma:contentTypeDescription="Create a new document." ma:contentTypeScope="" ma:versionID="596c051dad339467bfbb5756807e306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4E670-C7E6-447B-A76D-E0D58530FAA0}">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32DCC0-92C9-4F4D-84EA-447C26878B8B}">
  <ds:schemaRefs>
    <ds:schemaRef ds:uri="http://schemas.microsoft.com/sharepoint/v3/contenttype/forms"/>
  </ds:schemaRefs>
</ds:datastoreItem>
</file>

<file path=customXml/itemProps3.xml><?xml version="1.0" encoding="utf-8"?>
<ds:datastoreItem xmlns:ds="http://schemas.openxmlformats.org/officeDocument/2006/customXml" ds:itemID="{473100FF-199E-46CB-AD62-A6C731AFF3CA}">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1444</TotalTime>
  <Words>1960</Words>
  <Application>Microsoft Office PowerPoint</Application>
  <PresentationFormat>On-screen Show (4:3)</PresentationFormat>
  <Paragraphs>226</Paragraphs>
  <Slides>31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Bahnschrift Condensed</vt:lpstr>
      <vt:lpstr>Calibri</vt:lpstr>
      <vt:lpstr>Calibri Light</vt:lpstr>
      <vt:lpstr>Helvetica Neue Medium</vt:lpstr>
      <vt:lpstr>Times New Roman</vt:lpstr>
      <vt:lpstr>Wingdings</vt:lpstr>
      <vt:lpstr>Office Theme</vt:lpstr>
      <vt:lpstr>1_Office Theme</vt:lpstr>
      <vt:lpstr> Overview</vt:lpstr>
      <vt:lpstr>PowerPoint Presentation</vt:lpstr>
      <vt:lpstr>Outline:</vt:lpstr>
      <vt:lpstr>Introduction</vt:lpstr>
      <vt:lpstr>Brief history of HA تاريخ موجز  </vt:lpstr>
      <vt:lpstr>Today’s Health and Medical Administration Field  مجال الصحة والإدارة الطبية اليوم </vt:lpstr>
      <vt:lpstr>Some definitions: بعض التعريفات</vt:lpstr>
      <vt:lpstr>Definition of Administrationتعريف الإدارة</vt:lpstr>
      <vt:lpstr>Health Administrationالإدارة الصحية </vt:lpstr>
      <vt:lpstr>PowerPoint Presentation</vt:lpstr>
      <vt:lpstr>PowerPoint Presentation</vt:lpstr>
      <vt:lpstr>PowerPoint Presentation</vt:lpstr>
      <vt:lpstr>Goals versus Objectives</vt:lpstr>
      <vt:lpstr>PowerPoint Presentation</vt:lpstr>
      <vt:lpstr>Management and Administration</vt:lpstr>
      <vt:lpstr>Management</vt:lpstr>
      <vt:lpstr>A system’s view of management: عرض النظام للإدارة:</vt:lpstr>
      <vt:lpstr>PowerPoint Presentation</vt:lpstr>
      <vt:lpstr>Levels of management مستويات الإدارة</vt:lpstr>
      <vt:lpstr>Levels of management</vt:lpstr>
      <vt:lpstr>Levels of management</vt:lpstr>
      <vt:lpstr>Levels of management</vt:lpstr>
      <vt:lpstr>Levels of Administrationمستويات الإدارة</vt:lpstr>
      <vt:lpstr>PowerPoint Presentation</vt:lpstr>
      <vt:lpstr>Leadershipالقيادة </vt:lpstr>
      <vt:lpstr>Styles of leadership أساليب القيادة </vt:lpstr>
      <vt:lpstr>Autocratic أوتوقراطية </vt:lpstr>
      <vt:lpstr>Democratic ديمقراطي</vt:lpstr>
      <vt:lpstr>Laissez faire (Permissive) عدم التدخل (متساهل) </vt:lpstr>
      <vt:lpstr>Bureaucratic leadership القيادة البيروقراطية</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Judah, Hassan</dc:creator>
  <cp:lastModifiedBy>user</cp:lastModifiedBy>
  <cp:revision>53</cp:revision>
  <dcterms:created xsi:type="dcterms:W3CDTF">2020-01-28T08:02:08Z</dcterms:created>
  <dcterms:modified xsi:type="dcterms:W3CDTF">2022-04-16T11:49:23Z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