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9" r:id="rId3"/>
    <p:sldId id="270" r:id="rId4"/>
    <p:sldId id="276" r:id="rId5"/>
    <p:sldId id="281" r:id="rId6"/>
    <p:sldId id="283" r:id="rId7"/>
    <p:sldId id="293" r:id="rId8"/>
    <p:sldId id="271" r:id="rId9"/>
    <p:sldId id="274" r:id="rId10"/>
    <p:sldId id="260" r:id="rId11"/>
    <p:sldId id="262" r:id="rId12"/>
    <p:sldId id="265" r:id="rId13"/>
    <p:sldId id="264" r:id="rId14"/>
    <p:sldId id="259" r:id="rId15"/>
    <p:sldId id="268" r:id="rId16"/>
    <p:sldId id="294" r:id="rId17"/>
    <p:sldId id="299" r:id="rId18"/>
    <p:sldId id="295" r:id="rId19"/>
    <p:sldId id="297" r:id="rId20"/>
    <p:sldId id="298" r:id="rId21"/>
    <p:sldId id="30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74" autoAdjust="0"/>
    <p:restoredTop sz="94660"/>
  </p:normalViewPr>
  <p:slideViewPr>
    <p:cSldViewPr showGuides="1">
      <p:cViewPr varScale="1">
        <p:scale>
          <a:sx n="61" d="100"/>
          <a:sy n="61" d="100"/>
        </p:scale>
        <p:origin x="-130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64D5B-1A81-453D-8681-CE7D07D30928}" type="datetimeFigureOut">
              <a:rPr lang="en-US" smtClean="0"/>
              <a:t>11/29/2020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9E638-7072-439D-B937-5EF292BAFDB3}" type="slidenum">
              <a:rPr lang="en-US" smtClean="0"/>
              <a:t>‹#›</a:t>
            </a:fld>
            <a:endParaRPr lang="en-US"/>
          </a:p>
        </p:txBody>
      </p:sp>
    </p:spTree>
    <p:extLst>
      <p:ext uri="{BB962C8B-B14F-4D97-AF65-F5344CB8AC3E}">
        <p14:creationId xmlns:p14="http://schemas.microsoft.com/office/powerpoint/2010/main" val="62032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dirty="0" smtClean="0"/>
              <a:t>In most cases, acute </a:t>
            </a:r>
            <a:r>
              <a:rPr lang="en-US" dirty="0" err="1" smtClean="0"/>
              <a:t>fibrinous</a:t>
            </a:r>
            <a:r>
              <a:rPr lang="en-US" dirty="0" smtClean="0"/>
              <a:t> or </a:t>
            </a:r>
            <a:r>
              <a:rPr lang="en-US" dirty="0" err="1" smtClean="0"/>
              <a:t>fibrinopurulent</a:t>
            </a:r>
            <a:endParaRPr lang="en-US" dirty="0" smtClean="0"/>
          </a:p>
          <a:p>
            <a:pPr marL="109728" indent="0">
              <a:buNone/>
            </a:pPr>
            <a:r>
              <a:rPr lang="en-US" dirty="0" smtClean="0"/>
              <a:t>pericarditis resolves without any </a:t>
            </a:r>
            <a:r>
              <a:rPr lang="en-US" dirty="0" err="1" smtClean="0"/>
              <a:t>sequelae</a:t>
            </a:r>
            <a:r>
              <a:rPr lang="en-US" dirty="0" smtClean="0"/>
              <a:t>. With</a:t>
            </a:r>
          </a:p>
          <a:p>
            <a:pPr marL="109728" indent="0">
              <a:buNone/>
            </a:pPr>
            <a:r>
              <a:rPr lang="en-US" dirty="0" smtClean="0"/>
              <a:t>extensive suppuration or caseation, however, healing can</a:t>
            </a:r>
          </a:p>
          <a:p>
            <a:pPr marL="109728" indent="0">
              <a:buNone/>
            </a:pPr>
            <a:r>
              <a:rPr lang="en-US" dirty="0" smtClean="0"/>
              <a:t>result in fibrosis (chronic pericarditis).</a:t>
            </a:r>
          </a:p>
          <a:p>
            <a:pPr marL="109728" indent="0">
              <a:buNone/>
            </a:pPr>
            <a:r>
              <a:rPr lang="en-US" dirty="0" smtClean="0"/>
              <a:t>Chronic pericarditis may be associated with delicate</a:t>
            </a:r>
          </a:p>
          <a:p>
            <a:pPr marL="109728" indent="0">
              <a:buNone/>
            </a:pPr>
            <a:r>
              <a:rPr lang="en-US" dirty="0" smtClean="0"/>
              <a:t>adhesions or dense, fibrotic scars that obliterate the pericardial</a:t>
            </a:r>
          </a:p>
          <a:p>
            <a:pPr marL="109728" indent="0">
              <a:buNone/>
            </a:pPr>
            <a:r>
              <a:rPr lang="en-US" dirty="0" smtClean="0"/>
              <a:t>space. In extreme cases, the heart is so completely</a:t>
            </a:r>
          </a:p>
          <a:p>
            <a:pPr marL="109728" indent="0">
              <a:buNone/>
            </a:pPr>
            <a:r>
              <a:rPr lang="en-US" dirty="0" smtClean="0"/>
              <a:t>encased by dense fibrosis that it cannot expand normally</a:t>
            </a:r>
          </a:p>
          <a:p>
            <a:pPr marL="109728" indent="0">
              <a:buNone/>
            </a:pPr>
            <a:r>
              <a:rPr lang="en-US" dirty="0" smtClean="0"/>
              <a:t>during diastole—resulting in the condition known as constrictive</a:t>
            </a:r>
          </a:p>
          <a:p>
            <a:pPr marL="109728" indent="0">
              <a:buNone/>
            </a:pPr>
            <a:r>
              <a:rPr lang="en-US" dirty="0" smtClean="0"/>
              <a:t>pericarditis.</a:t>
            </a:r>
          </a:p>
          <a:p>
            <a:endParaRPr lang="en-US" dirty="0"/>
          </a:p>
        </p:txBody>
      </p:sp>
      <p:sp>
        <p:nvSpPr>
          <p:cNvPr id="4" name="Slide Number Placeholder 3"/>
          <p:cNvSpPr>
            <a:spLocks noGrp="1"/>
          </p:cNvSpPr>
          <p:nvPr>
            <p:ph type="sldNum" sz="quarter" idx="10"/>
          </p:nvPr>
        </p:nvSpPr>
        <p:spPr/>
        <p:txBody>
          <a:bodyPr/>
          <a:lstStyle/>
          <a:p>
            <a:fld id="{6BD9E638-7072-439D-B937-5EF292BAFDB3}" type="slidenum">
              <a:rPr lang="en-US" smtClean="0"/>
              <a:t>12</a:t>
            </a:fld>
            <a:endParaRPr lang="en-US"/>
          </a:p>
        </p:txBody>
      </p:sp>
    </p:spTree>
    <p:extLst>
      <p:ext uri="{BB962C8B-B14F-4D97-AF65-F5344CB8AC3E}">
        <p14:creationId xmlns:p14="http://schemas.microsoft.com/office/powerpoint/2010/main" val="2290311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1E64447-11E7-4D35-A2DD-3C2403AEC182}" type="datetimeFigureOut">
              <a:rPr lang="en-US" smtClean="0"/>
              <a:t>11/29/2020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D5DADB3-6934-4998-A74C-556896259E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E64447-11E7-4D35-A2DD-3C2403AEC182}" type="datetimeFigureOut">
              <a:rPr lang="en-US" smtClean="0"/>
              <a:t>11/29/2020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DADB3-6934-4998-A74C-556896259E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E64447-11E7-4D35-A2DD-3C2403AEC182}" type="datetimeFigureOut">
              <a:rPr lang="en-US" smtClean="0"/>
              <a:t>11/29/2020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DADB3-6934-4998-A74C-556896259E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E64447-11E7-4D35-A2DD-3C2403AEC182}" type="datetimeFigureOut">
              <a:rPr lang="en-US" smtClean="0"/>
              <a:t>11/29/2020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DADB3-6934-4998-A74C-556896259EE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1E64447-11E7-4D35-A2DD-3C2403AEC182}" type="datetimeFigureOut">
              <a:rPr lang="en-US" smtClean="0"/>
              <a:t>11/29/2020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DADB3-6934-4998-A74C-556896259EE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E64447-11E7-4D35-A2DD-3C2403AEC182}" type="datetimeFigureOut">
              <a:rPr lang="en-US" smtClean="0"/>
              <a:t>11/29/2020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5DADB3-6934-4998-A74C-556896259EE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E64447-11E7-4D35-A2DD-3C2403AEC182}" type="datetimeFigureOut">
              <a:rPr lang="en-US" smtClean="0"/>
              <a:t>11/29/2020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D5DADB3-6934-4998-A74C-556896259EE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1E64447-11E7-4D35-A2DD-3C2403AEC182}" type="datetimeFigureOut">
              <a:rPr lang="en-US" smtClean="0"/>
              <a:t>11/29/2020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D5DADB3-6934-4998-A74C-556896259EE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1E64447-11E7-4D35-A2DD-3C2403AEC182}" type="datetimeFigureOut">
              <a:rPr lang="en-US" smtClean="0"/>
              <a:t>11/29/2020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D5DADB3-6934-4998-A74C-556896259E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1E64447-11E7-4D35-A2DD-3C2403AEC182}" type="datetimeFigureOut">
              <a:rPr lang="en-US" smtClean="0"/>
              <a:t>11/29/2020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5DADB3-6934-4998-A74C-556896259EE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1E64447-11E7-4D35-A2DD-3C2403AEC182}" type="datetimeFigureOut">
              <a:rPr lang="en-US" smtClean="0"/>
              <a:t>11/29/2020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D5DADB3-6934-4998-A74C-556896259EE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1E64447-11E7-4D35-A2DD-3C2403AEC182}" type="datetimeFigureOut">
              <a:rPr lang="en-US" smtClean="0"/>
              <a:t>11/29/2020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5DADB3-6934-4998-A74C-556896259E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38" y="2708920"/>
            <a:ext cx="7772400" cy="956319"/>
          </a:xfrm>
        </p:spPr>
        <p:txBody>
          <a:bodyPr>
            <a:normAutofit fontScale="90000"/>
          </a:bodyPr>
          <a:lstStyle/>
          <a:p>
            <a:r>
              <a:rPr lang="en-US" dirty="0"/>
              <a:t>Cardiovascular </a:t>
            </a:r>
            <a:r>
              <a:rPr lang="en-US" dirty="0" smtClean="0"/>
              <a:t>system</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smtClean="0"/>
          </a:p>
          <a:p>
            <a:r>
              <a:rPr lang="en-US" dirty="0" err="1" smtClean="0"/>
              <a:t>Dr.Bushra</a:t>
            </a:r>
            <a:r>
              <a:rPr lang="en-US" dirty="0" smtClean="0"/>
              <a:t> Al-</a:t>
            </a:r>
            <a:r>
              <a:rPr lang="en-US" dirty="0" err="1" smtClean="0"/>
              <a:t>Tarawneh</a:t>
            </a:r>
            <a:endParaRPr lang="en-US" dirty="0"/>
          </a:p>
        </p:txBody>
      </p:sp>
    </p:spTree>
    <p:extLst>
      <p:ext uri="{BB962C8B-B14F-4D97-AF65-F5344CB8AC3E}">
        <p14:creationId xmlns:p14="http://schemas.microsoft.com/office/powerpoint/2010/main" val="1157311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PERICARDIAL DISEASE</a:t>
            </a:r>
          </a:p>
        </p:txBody>
      </p:sp>
      <p:sp>
        <p:nvSpPr>
          <p:cNvPr id="3" name="Subtitle 2"/>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343639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472608"/>
          </a:xfrm>
        </p:spPr>
        <p:txBody>
          <a:bodyPr>
            <a:normAutofit/>
          </a:bodyPr>
          <a:lstStyle/>
          <a:p>
            <a:pPr>
              <a:buFont typeface="Wingdings" pitchFamily="2" charset="2"/>
              <a:buChar char="q"/>
            </a:pPr>
            <a:endParaRPr lang="en-US" dirty="0"/>
          </a:p>
        </p:txBody>
      </p:sp>
      <p:sp>
        <p:nvSpPr>
          <p:cNvPr id="3" name="Title 2"/>
          <p:cNvSpPr>
            <a:spLocks noGrp="1"/>
          </p:cNvSpPr>
          <p:nvPr>
            <p:ph type="title"/>
          </p:nvPr>
        </p:nvSpPr>
        <p:spPr/>
        <p:txBody>
          <a:bodyPr>
            <a:normAutofit fontScale="90000"/>
          </a:bodyPr>
          <a:lstStyle/>
          <a:p>
            <a:r>
              <a:rPr lang="en-US" dirty="0" smtClean="0"/>
              <a:t>1-Pericarditis</a:t>
            </a:r>
            <a:r>
              <a:rPr lang="en-US" dirty="0"/>
              <a:t/>
            </a:r>
            <a:br>
              <a:rPr lang="en-US" dirty="0"/>
            </a:br>
            <a:endParaRPr lang="en-US" dirty="0"/>
          </a:p>
        </p:txBody>
      </p:sp>
    </p:spTree>
    <p:extLst>
      <p:ext uri="{BB962C8B-B14F-4D97-AF65-F5344CB8AC3E}">
        <p14:creationId xmlns:p14="http://schemas.microsoft.com/office/powerpoint/2010/main" val="289876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1-Pericarditis</a:t>
            </a:r>
            <a:br>
              <a:rPr lang="en-US" dirty="0"/>
            </a:br>
            <a:r>
              <a:rPr lang="en-US" dirty="0"/>
              <a:t/>
            </a:r>
            <a:br>
              <a:rPr lang="en-US" dirty="0"/>
            </a:br>
            <a:endParaRPr lang="en-US" dirty="0"/>
          </a:p>
        </p:txBody>
      </p:sp>
      <p:sp>
        <p:nvSpPr>
          <p:cNvPr id="4" name="Rounded Rectangle 3"/>
          <p:cNvSpPr/>
          <p:nvPr/>
        </p:nvSpPr>
        <p:spPr>
          <a:xfrm>
            <a:off x="4880899" y="836712"/>
            <a:ext cx="4176464"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00"/>
                </a:solidFill>
              </a:rPr>
              <a:t>Acute </a:t>
            </a:r>
            <a:r>
              <a:rPr lang="en-US" sz="1600" dirty="0">
                <a:solidFill>
                  <a:srgbClr val="FFFF00"/>
                </a:solidFill>
              </a:rPr>
              <a:t>viral pericarditis or uremia</a:t>
            </a:r>
            <a:r>
              <a:rPr lang="en-US" sz="1600" dirty="0" smtClean="0">
                <a:solidFill>
                  <a:srgbClr val="FFFF00"/>
                </a:solidFill>
              </a:rPr>
              <a:t>:</a:t>
            </a:r>
          </a:p>
          <a:p>
            <a:pPr algn="ctr"/>
            <a:endParaRPr lang="en-US" sz="1600" dirty="0"/>
          </a:p>
          <a:p>
            <a:pPr marL="109728" indent="0">
              <a:buNone/>
            </a:pPr>
            <a:r>
              <a:rPr lang="en-US" sz="1600" dirty="0"/>
              <a:t>The exudate typically is </a:t>
            </a:r>
            <a:r>
              <a:rPr lang="en-US" sz="1600" dirty="0" err="1"/>
              <a:t>fibrinous</a:t>
            </a:r>
            <a:r>
              <a:rPr lang="en-US" sz="1600" dirty="0"/>
              <a:t>, imparting an irregular, shaggy</a:t>
            </a:r>
          </a:p>
          <a:p>
            <a:pPr marL="109728" indent="0">
              <a:buNone/>
            </a:pPr>
            <a:r>
              <a:rPr lang="en-US" sz="1600" dirty="0"/>
              <a:t>appearance to the pericardial surface (so-called “bread and</a:t>
            </a:r>
          </a:p>
          <a:p>
            <a:pPr marL="109728" indent="0">
              <a:buNone/>
            </a:pPr>
            <a:r>
              <a:rPr lang="en-US" sz="1600" dirty="0"/>
              <a:t>butter” pericarditis).</a:t>
            </a:r>
          </a:p>
        </p:txBody>
      </p:sp>
      <p:sp>
        <p:nvSpPr>
          <p:cNvPr id="5" name="Rounded Rectangle 4"/>
          <p:cNvSpPr/>
          <p:nvPr/>
        </p:nvSpPr>
        <p:spPr>
          <a:xfrm>
            <a:off x="4880899" y="3789040"/>
            <a:ext cx="4078885"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Acute </a:t>
            </a:r>
            <a:r>
              <a:rPr lang="en-US" dirty="0">
                <a:solidFill>
                  <a:srgbClr val="FFFF00"/>
                </a:solidFill>
              </a:rPr>
              <a:t>bacterial </a:t>
            </a:r>
            <a:r>
              <a:rPr lang="en-US" dirty="0" smtClean="0">
                <a:solidFill>
                  <a:srgbClr val="FFFF00"/>
                </a:solidFill>
              </a:rPr>
              <a:t>pericarditis:</a:t>
            </a:r>
          </a:p>
          <a:p>
            <a:pPr algn="ctr"/>
            <a:endParaRPr lang="en-US" dirty="0" smtClean="0">
              <a:solidFill>
                <a:srgbClr val="FF0000"/>
              </a:solidFill>
            </a:endParaRPr>
          </a:p>
          <a:p>
            <a:pPr algn="ctr"/>
            <a:r>
              <a:rPr lang="en-US" dirty="0" smtClean="0"/>
              <a:t>The exudate </a:t>
            </a:r>
            <a:r>
              <a:rPr lang="en-US" dirty="0"/>
              <a:t>is </a:t>
            </a:r>
            <a:r>
              <a:rPr lang="en-US" dirty="0" err="1"/>
              <a:t>fibrinopurulent</a:t>
            </a:r>
            <a:r>
              <a:rPr lang="en-US" dirty="0"/>
              <a:t> (</a:t>
            </a:r>
            <a:r>
              <a:rPr lang="en-US" dirty="0" err="1"/>
              <a:t>suppurative</a:t>
            </a:r>
            <a:r>
              <a:rPr lang="en-US" dirty="0"/>
              <a:t>), often with </a:t>
            </a:r>
            <a:r>
              <a:rPr lang="en-US" dirty="0" smtClean="0"/>
              <a:t>areas of </a:t>
            </a:r>
            <a:r>
              <a:rPr lang="en-US" dirty="0"/>
              <a:t>frank pus </a:t>
            </a:r>
            <a:r>
              <a:rPr lang="en-US" dirty="0" smtClean="0"/>
              <a:t>.</a:t>
            </a:r>
            <a:endParaRPr lang="en-US" dirty="0"/>
          </a:p>
        </p:txBody>
      </p:sp>
      <p:sp>
        <p:nvSpPr>
          <p:cNvPr id="6" name="Rounded Rectangle 5"/>
          <p:cNvSpPr/>
          <p:nvPr/>
        </p:nvSpPr>
        <p:spPr>
          <a:xfrm>
            <a:off x="179512" y="774435"/>
            <a:ext cx="4104456" cy="2592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buNone/>
            </a:pPr>
            <a:r>
              <a:rPr lang="en-US" sz="1600" dirty="0" err="1" smtClean="0">
                <a:solidFill>
                  <a:srgbClr val="FFFF00"/>
                </a:solidFill>
              </a:rPr>
              <a:t>Tuberculous</a:t>
            </a:r>
            <a:r>
              <a:rPr lang="en-US" sz="1600" dirty="0" smtClean="0">
                <a:solidFill>
                  <a:srgbClr val="FFFF00"/>
                </a:solidFill>
              </a:rPr>
              <a:t> pericarditis:</a:t>
            </a:r>
          </a:p>
          <a:p>
            <a:pPr marL="109728" indent="0">
              <a:buNone/>
            </a:pPr>
            <a:endParaRPr lang="en-US" sz="1600" dirty="0" smtClean="0"/>
          </a:p>
          <a:p>
            <a:pPr marL="109728" indent="0">
              <a:buNone/>
            </a:pPr>
            <a:r>
              <a:rPr lang="en-US" sz="1600" dirty="0" smtClean="0"/>
              <a:t>Exhibits areas </a:t>
            </a:r>
            <a:r>
              <a:rPr lang="en-US" sz="1600" dirty="0"/>
              <a:t>of caseation</a:t>
            </a:r>
          </a:p>
        </p:txBody>
      </p:sp>
      <p:sp>
        <p:nvSpPr>
          <p:cNvPr id="7" name="Rounded Rectangle 6"/>
          <p:cNvSpPr/>
          <p:nvPr/>
        </p:nvSpPr>
        <p:spPr>
          <a:xfrm>
            <a:off x="179512" y="3789040"/>
            <a:ext cx="4104456"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buNone/>
            </a:pPr>
            <a:r>
              <a:rPr lang="en-US" dirty="0">
                <a:solidFill>
                  <a:srgbClr val="FFFF00"/>
                </a:solidFill>
              </a:rPr>
              <a:t>Pericarditis due to </a:t>
            </a:r>
            <a:r>
              <a:rPr lang="en-US" dirty="0" smtClean="0">
                <a:solidFill>
                  <a:srgbClr val="FFFF00"/>
                </a:solidFill>
              </a:rPr>
              <a:t>malignancy</a:t>
            </a:r>
          </a:p>
          <a:p>
            <a:pPr marL="109728" indent="0">
              <a:buNone/>
            </a:pPr>
            <a:endParaRPr lang="en-US" dirty="0" smtClean="0">
              <a:solidFill>
                <a:srgbClr val="FF0000"/>
              </a:solidFill>
            </a:endParaRPr>
          </a:p>
          <a:p>
            <a:pPr marL="109728" indent="0">
              <a:buNone/>
            </a:pPr>
            <a:r>
              <a:rPr lang="en-US" dirty="0" smtClean="0">
                <a:solidFill>
                  <a:srgbClr val="FF0000"/>
                </a:solidFill>
              </a:rPr>
              <a:t> </a:t>
            </a:r>
            <a:r>
              <a:rPr lang="en-US" dirty="0" smtClean="0">
                <a:solidFill>
                  <a:schemeClr val="bg1"/>
                </a:solidFill>
              </a:rPr>
              <a:t>As</a:t>
            </a:r>
            <a:r>
              <a:rPr lang="en-US" dirty="0" smtClean="0"/>
              <a:t>sociated </a:t>
            </a:r>
            <a:r>
              <a:rPr lang="en-US" dirty="0"/>
              <a:t>with </a:t>
            </a:r>
            <a:r>
              <a:rPr lang="en-US" dirty="0" smtClean="0"/>
              <a:t>an  exuberant</a:t>
            </a:r>
            <a:r>
              <a:rPr lang="en-US" dirty="0"/>
              <a:t>, shaggy </a:t>
            </a:r>
            <a:r>
              <a:rPr lang="en-US" dirty="0" err="1"/>
              <a:t>fibrinous</a:t>
            </a:r>
            <a:r>
              <a:rPr lang="en-US" dirty="0"/>
              <a:t> exudate </a:t>
            </a:r>
            <a:r>
              <a:rPr lang="en-US" dirty="0" smtClean="0"/>
              <a:t>and a </a:t>
            </a:r>
            <a:r>
              <a:rPr lang="en-US" dirty="0"/>
              <a:t>bloody </a:t>
            </a:r>
            <a:r>
              <a:rPr lang="en-US" dirty="0" smtClean="0"/>
              <a:t>effusion.</a:t>
            </a:r>
            <a:endParaRPr lang="en-US" dirty="0"/>
          </a:p>
        </p:txBody>
      </p:sp>
    </p:spTree>
    <p:extLst>
      <p:ext uri="{BB962C8B-B14F-4D97-AF65-F5344CB8AC3E}">
        <p14:creationId xmlns:p14="http://schemas.microsoft.com/office/powerpoint/2010/main" val="369995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052052"/>
            <a:ext cx="5112568" cy="548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90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CARDIAC TUMORS</a:t>
            </a:r>
          </a:p>
        </p:txBody>
      </p:sp>
    </p:spTree>
    <p:extLst>
      <p:ext uri="{BB962C8B-B14F-4D97-AF65-F5344CB8AC3E}">
        <p14:creationId xmlns:p14="http://schemas.microsoft.com/office/powerpoint/2010/main" val="343639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err="1">
                <a:solidFill>
                  <a:srgbClr val="FF0000"/>
                </a:solidFill>
              </a:rPr>
              <a:t>Myxomas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768751"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24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13176"/>
            <a:ext cx="8229600" cy="994115"/>
          </a:xfrm>
        </p:spPr>
        <p:txBody>
          <a:bodyPr>
            <a:normAutofit fontScale="62500" lnSpcReduction="20000"/>
          </a:bodyPr>
          <a:lstStyle/>
          <a:p>
            <a:r>
              <a:rPr lang="en-US" dirty="0" err="1"/>
              <a:t>Angiosarcoma</a:t>
            </a:r>
            <a:r>
              <a:rPr lang="en-US" dirty="0"/>
              <a:t>. </a:t>
            </a:r>
            <a:r>
              <a:rPr lang="en-US" b="1" dirty="0"/>
              <a:t>A, </a:t>
            </a:r>
            <a:r>
              <a:rPr lang="en-US" dirty="0" err="1"/>
              <a:t>Angiosarcoma</a:t>
            </a:r>
            <a:r>
              <a:rPr lang="en-US" dirty="0"/>
              <a:t> of the right ventricle. </a:t>
            </a:r>
            <a:r>
              <a:rPr lang="en-US" b="1" dirty="0"/>
              <a:t>B, </a:t>
            </a:r>
            <a:r>
              <a:rPr lang="en-US" dirty="0"/>
              <a:t>Moderately differentiated </a:t>
            </a:r>
            <a:r>
              <a:rPr lang="en-US" dirty="0" err="1"/>
              <a:t>angiosarcoma</a:t>
            </a:r>
            <a:r>
              <a:rPr lang="en-US" dirty="0"/>
              <a:t> with dense clumps of atypical cells</a:t>
            </a:r>
          </a:p>
          <a:p>
            <a:r>
              <a:rPr lang="en-US" dirty="0"/>
              <a:t>lining distinct vascular </a:t>
            </a:r>
            <a:r>
              <a:rPr lang="en-US" dirty="0" err="1"/>
              <a:t>lumina</a:t>
            </a:r>
            <a:r>
              <a:rPr lang="en-US" dirty="0"/>
              <a:t>.</a:t>
            </a:r>
          </a:p>
        </p:txBody>
      </p:sp>
      <p:sp>
        <p:nvSpPr>
          <p:cNvPr id="3" name="Title 2"/>
          <p:cNvSpPr>
            <a:spLocks noGrp="1"/>
          </p:cNvSpPr>
          <p:nvPr>
            <p:ph type="title"/>
          </p:nvPr>
        </p:nvSpPr>
        <p:spPr/>
        <p:txBody>
          <a:bodyPr>
            <a:normAutofit fontScale="90000"/>
          </a:bodyPr>
          <a:lstStyle/>
          <a:p>
            <a:r>
              <a:rPr lang="en-US" sz="4400" dirty="0">
                <a:solidFill>
                  <a:srgbClr val="FF0000"/>
                </a:solidFill>
              </a:rPr>
              <a:t>Cardiac </a:t>
            </a:r>
            <a:r>
              <a:rPr lang="en-US" sz="4400" dirty="0" err="1">
                <a:solidFill>
                  <a:srgbClr val="FF0000"/>
                </a:solidFill>
              </a:rPr>
              <a:t>Angiosarcomas</a:t>
            </a:r>
            <a:r>
              <a:rPr lang="en-US" sz="4400" dirty="0">
                <a:solidFill>
                  <a:srgbClr val="FF0000"/>
                </a:solidFill>
              </a:rPr>
              <a:t>.</a:t>
            </a:r>
            <a:br>
              <a:rPr lang="en-US" sz="4400" dirty="0">
                <a:solidFill>
                  <a:srgbClr val="FF0000"/>
                </a:solidFill>
              </a:rPr>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516255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69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a:p>
            <a:pPr marL="109728" indent="0">
              <a:buNone/>
            </a:pPr>
            <a:r>
              <a:rPr lang="en-US" dirty="0" smtClean="0"/>
              <a:t>1- Hyperplastic arteriolosclerosis.</a:t>
            </a:r>
            <a:endParaRPr lang="en-US" dirty="0"/>
          </a:p>
          <a:p>
            <a:pPr marL="109728" indent="0">
              <a:buNone/>
            </a:pPr>
            <a:r>
              <a:rPr lang="en-US" dirty="0" smtClean="0"/>
              <a:t>2- Hyaline arteriolosclerosis</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a:t>Two forms of small blood vessel</a:t>
            </a:r>
            <a:br>
              <a:rPr lang="en-US" dirty="0"/>
            </a:br>
            <a:r>
              <a:rPr lang="en-US" dirty="0"/>
              <a:t>disease are </a:t>
            </a:r>
            <a:r>
              <a:rPr lang="en-US" dirty="0" smtClean="0"/>
              <a:t>hypertension-related:</a:t>
            </a:r>
            <a:endParaRPr lang="en-US" dirty="0"/>
          </a:p>
        </p:txBody>
      </p:sp>
    </p:spTree>
    <p:extLst>
      <p:ext uri="{BB962C8B-B14F-4D97-AF65-F5344CB8AC3E}">
        <p14:creationId xmlns:p14="http://schemas.microsoft.com/office/powerpoint/2010/main" val="1263519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036496" cy="478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4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303650"/>
            <a:ext cx="8784976" cy="1354155"/>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3200" b="1" dirty="0" smtClean="0"/>
              <a:t>Systemic (left-sided) hypertensive heart disease</a:t>
            </a:r>
            <a:r>
              <a:rPr lang="en-US" sz="1400" dirty="0" smtClean="0"/>
              <a:t>. </a:t>
            </a:r>
            <a:r>
              <a:rPr lang="en-US" sz="1800" dirty="0" smtClean="0"/>
              <a:t>There is marked concentric thickening of the left ventricular wall causing reduction in lumen size. The left ventricle and left atrium are on the right in this four-chamber view of the heart. A pacemaker is present incidentally in the right ventricle (arrow). Note also the left atrial dilation (asterisk) due to stiffening of the left ventricle and impaired diastolic relaxation, leading to atrial volume overload.</a:t>
            </a: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3426494" cy="413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Toshiba\Desktop\2013-03-06_1923301362619618463-thumb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20888"/>
            <a:ext cx="374027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3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3177698"/>
          </a:xfrm>
        </p:spPr>
        <p:txBody>
          <a:bodyPr>
            <a:normAutofit/>
          </a:bodyPr>
          <a:lstStyle/>
          <a:p>
            <a:pPr algn="l"/>
            <a:r>
              <a:rPr lang="en-US" sz="2500" dirty="0" smtClean="0"/>
              <a:t>TOPICS:</a:t>
            </a:r>
            <a:br>
              <a:rPr lang="en-US" sz="2500" dirty="0" smtClean="0"/>
            </a:br>
            <a:r>
              <a:rPr lang="en-US" sz="2500" dirty="0" smtClean="0"/>
              <a:t/>
            </a:r>
            <a:br>
              <a:rPr lang="en-US" sz="2500" dirty="0" smtClean="0"/>
            </a:br>
            <a:r>
              <a:rPr lang="en-US" sz="2500" dirty="0" smtClean="0"/>
              <a:t>- CARDIOMYOPATHIES.</a:t>
            </a:r>
            <a:br>
              <a:rPr lang="en-US" sz="2500" dirty="0" smtClean="0"/>
            </a:br>
            <a:r>
              <a:rPr lang="en-US" sz="2500" dirty="0" smtClean="0"/>
              <a:t>- MYOCARDITIES.</a:t>
            </a:r>
            <a:br>
              <a:rPr lang="en-US" sz="2500" dirty="0" smtClean="0"/>
            </a:br>
            <a:r>
              <a:rPr lang="en-US" sz="2500" dirty="0" smtClean="0"/>
              <a:t>- PERICARDIAL DISEASE.</a:t>
            </a:r>
            <a:br>
              <a:rPr lang="en-US" sz="2500" dirty="0" smtClean="0"/>
            </a:br>
            <a:r>
              <a:rPr lang="en-US" sz="2500" dirty="0" smtClean="0"/>
              <a:t>- </a:t>
            </a:r>
            <a:r>
              <a:rPr lang="en-US" sz="2500" dirty="0"/>
              <a:t>CARDIAC </a:t>
            </a:r>
            <a:r>
              <a:rPr lang="en-US" sz="2500" dirty="0" smtClean="0"/>
              <a:t>TUMORS.</a:t>
            </a:r>
            <a:br>
              <a:rPr lang="en-US" sz="2500" dirty="0" smtClean="0"/>
            </a:br>
            <a:endParaRPr lang="en-US" sz="2500" dirty="0"/>
          </a:p>
        </p:txBody>
      </p:sp>
    </p:spTree>
    <p:extLst>
      <p:ext uri="{BB962C8B-B14F-4D97-AF65-F5344CB8AC3E}">
        <p14:creationId xmlns:p14="http://schemas.microsoft.com/office/powerpoint/2010/main" val="386912072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705008" cy="4525963"/>
          </a:xfrm>
        </p:spPr>
        <p:txBody>
          <a:bodyPr>
            <a:normAutofit fontScale="92500"/>
          </a:bodyPr>
          <a:lstStyle/>
          <a:p>
            <a:pPr marL="109728" indent="0">
              <a:buNone/>
            </a:pPr>
            <a:r>
              <a:rPr lang="en-US" sz="2800" dirty="0"/>
              <a:t>Chronic </a:t>
            </a:r>
            <a:r>
              <a:rPr lang="en-US" sz="2800" dirty="0" err="1"/>
              <a:t>cor</a:t>
            </a:r>
            <a:r>
              <a:rPr lang="en-US" sz="2800" dirty="0"/>
              <a:t> </a:t>
            </a:r>
            <a:r>
              <a:rPr lang="en-US" sz="2800" dirty="0" err="1"/>
              <a:t>pulmonale</a:t>
            </a:r>
            <a:r>
              <a:rPr lang="en-US" sz="2800" dirty="0"/>
              <a:t>. The right ventricle (shown on the left side of this picture) is markedly dilated and hypertrophied with a thickened free wall and hypertrophied </a:t>
            </a:r>
            <a:r>
              <a:rPr lang="en-US" sz="2800" dirty="0" err="1"/>
              <a:t>trabeculae</a:t>
            </a:r>
            <a:r>
              <a:rPr lang="en-US" sz="2800" dirty="0"/>
              <a:t>. The shape and volume of the left ventricle have been distorted by the</a:t>
            </a:r>
          </a:p>
          <a:p>
            <a:pPr marL="109728" indent="0">
              <a:buNone/>
            </a:pPr>
            <a:r>
              <a:rPr lang="en-US" sz="2800" dirty="0"/>
              <a:t>enlarged right ventricle</a:t>
            </a:r>
            <a:endParaRPr lang="en-US" dirty="0"/>
          </a:p>
        </p:txBody>
      </p:sp>
      <p:sp>
        <p:nvSpPr>
          <p:cNvPr id="3" name="Title 2"/>
          <p:cNvSpPr>
            <a:spLocks noGrp="1"/>
          </p:cNvSpPr>
          <p:nvPr>
            <p:ph type="title"/>
          </p:nvPr>
        </p:nvSpPr>
        <p:spPr/>
        <p:txBody>
          <a:bodyPr>
            <a:normAutofit fontScale="90000"/>
          </a:bodyPr>
          <a:lstStyle/>
          <a:p>
            <a:r>
              <a:rPr lang="en-US" dirty="0"/>
              <a:t>Pulmonary Hypertensive Heart</a:t>
            </a:r>
            <a:br>
              <a:rPr lang="en-US" dirty="0"/>
            </a:br>
            <a:r>
              <a:rPr lang="en-US" dirty="0"/>
              <a:t>Disease—</a:t>
            </a:r>
            <a:r>
              <a:rPr lang="en-US" dirty="0" err="1"/>
              <a:t>Cor</a:t>
            </a:r>
            <a:r>
              <a:rPr lang="en-US" dirty="0"/>
              <a:t> </a:t>
            </a:r>
            <a:r>
              <a:rPr lang="en-US" dirty="0" err="1"/>
              <a:t>Pulmonale</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208" y="1484784"/>
            <a:ext cx="3962699" cy="444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53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28800"/>
            <a:ext cx="8229600" cy="1143000"/>
          </a:xfrm>
        </p:spPr>
        <p:txBody>
          <a:bodyPr>
            <a:noAutofit/>
          </a:bodyPr>
          <a:lstStyle/>
          <a:p>
            <a:pPr lvl="1" algn="l" rtl="0">
              <a:spcBef>
                <a:spcPct val="0"/>
              </a:spcBef>
            </a:pPr>
            <a:r>
              <a:rPr lang="en-US" sz="5400" dirty="0" smtClean="0"/>
              <a:t>GOOD LUCK FOR ALL</a:t>
            </a:r>
            <a:br>
              <a:rPr lang="en-US" sz="5400" dirty="0" smtClean="0"/>
            </a:br>
            <a:endParaRPr lang="en-US" sz="5400" dirty="0"/>
          </a:p>
        </p:txBody>
      </p:sp>
    </p:spTree>
    <p:extLst>
      <p:ext uri="{BB962C8B-B14F-4D97-AF65-F5344CB8AC3E}">
        <p14:creationId xmlns:p14="http://schemas.microsoft.com/office/powerpoint/2010/main" val="175591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348880"/>
            <a:ext cx="7126560" cy="2448271"/>
          </a:xfrm>
        </p:spPr>
        <p:txBody>
          <a:bodyPr>
            <a:normAutofit/>
          </a:bodyPr>
          <a:lstStyle/>
          <a:p>
            <a:pPr algn="l"/>
            <a:r>
              <a:rPr lang="en-US" dirty="0" smtClean="0"/>
              <a:t>CARDIOMYOPATHIES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95801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t>1-Dilated </a:t>
            </a:r>
            <a:r>
              <a:rPr lang="en-US" b="0" dirty="0"/>
              <a:t>Cardiomyopathy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875" y="1610519"/>
            <a:ext cx="8096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59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9145016" cy="778098"/>
          </a:xfrm>
        </p:spPr>
        <p:txBody>
          <a:bodyPr>
            <a:noAutofit/>
          </a:bodyPr>
          <a:lstStyle/>
          <a:p>
            <a:r>
              <a:rPr lang="en-US" sz="2800" i="1" dirty="0" err="1"/>
              <a:t>Arrhythmogenic</a:t>
            </a:r>
            <a:r>
              <a:rPr lang="en-US" sz="2800" i="1" dirty="0"/>
              <a:t> Right Ventricular Cardiomyopathy</a:t>
            </a:r>
            <a:br>
              <a:rPr lang="en-US" sz="2800" i="1" dirty="0"/>
            </a:br>
            <a:endParaRPr lang="en-US"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437" y="1393031"/>
            <a:ext cx="81057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41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rmAutofit fontScale="90000"/>
          </a:bodyPr>
          <a:lstStyle/>
          <a:p>
            <a:r>
              <a:rPr lang="en-US" dirty="0"/>
              <a:t>Hypertrophic cardiomyopathy (HCM)</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287" y="1344612"/>
            <a:ext cx="9476149" cy="518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41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5904655"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93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Myocarditis encompasses a diverse group of clinical </a:t>
            </a:r>
            <a:r>
              <a:rPr lang="en-US" dirty="0" smtClean="0"/>
              <a:t>entities in </a:t>
            </a:r>
            <a:r>
              <a:rPr lang="en-US" dirty="0"/>
              <a:t>which infectious agents and/or inflammatory </a:t>
            </a:r>
            <a:r>
              <a:rPr lang="en-US" dirty="0" smtClean="0"/>
              <a:t>processes primarily </a:t>
            </a:r>
            <a:r>
              <a:rPr lang="en-US" dirty="0"/>
              <a:t>target the myocardium.</a:t>
            </a:r>
          </a:p>
        </p:txBody>
      </p:sp>
      <p:sp>
        <p:nvSpPr>
          <p:cNvPr id="3" name="Title 2"/>
          <p:cNvSpPr>
            <a:spLocks noGrp="1"/>
          </p:cNvSpPr>
          <p:nvPr>
            <p:ph type="title"/>
          </p:nvPr>
        </p:nvSpPr>
        <p:spPr/>
        <p:txBody>
          <a:bodyPr/>
          <a:lstStyle/>
          <a:p>
            <a:r>
              <a:rPr lang="en-US" b="0" dirty="0"/>
              <a:t>Myocarditis</a:t>
            </a:r>
            <a:endParaRPr lang="en-US" dirty="0"/>
          </a:p>
        </p:txBody>
      </p:sp>
    </p:spTree>
    <p:extLst>
      <p:ext uri="{BB962C8B-B14F-4D97-AF65-F5344CB8AC3E}">
        <p14:creationId xmlns:p14="http://schemas.microsoft.com/office/powerpoint/2010/main" val="93583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Xxxxxxw```````3w32ws22</a:t>
            </a:r>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090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TotalTime>
  <Words>379</Words>
  <Application>Microsoft Office PowerPoint</Application>
  <PresentationFormat>On-screen Show (4:3)</PresentationFormat>
  <Paragraphs>53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Cardiovascular system  </vt:lpstr>
      <vt:lpstr>TOPICS:  - CARDIOMYOPATHIES. - MYOCARDITIES. - PERICARDIAL DISEASE. - CARDIAC TUMORS. </vt:lpstr>
      <vt:lpstr>CARDIOMYOPATHIES  </vt:lpstr>
      <vt:lpstr>1-Dilated Cardiomyopathy</vt:lpstr>
      <vt:lpstr>Arrhythmogenic Right Ventricular Cardiomyopathy </vt:lpstr>
      <vt:lpstr>Hypertrophic cardiomyopathy (HCM)</vt:lpstr>
      <vt:lpstr>PowerPoint Presentation</vt:lpstr>
      <vt:lpstr>Myocarditis</vt:lpstr>
      <vt:lpstr>PowerPoint Presentation</vt:lpstr>
      <vt:lpstr>PERICARDIAL DISEASE</vt:lpstr>
      <vt:lpstr>1-Pericarditis </vt:lpstr>
      <vt:lpstr>1-Pericarditis  </vt:lpstr>
      <vt:lpstr>PowerPoint Presentation</vt:lpstr>
      <vt:lpstr>CARDIAC TUMORS</vt:lpstr>
      <vt:lpstr>Myxomas</vt:lpstr>
      <vt:lpstr>Cardiac Angiosarcomas. </vt:lpstr>
      <vt:lpstr>Two forms of small blood vessel disease are hypertension-related:</vt:lpstr>
      <vt:lpstr>PowerPoint Presentation</vt:lpstr>
      <vt:lpstr>PowerPoint Presentation</vt:lpstr>
      <vt:lpstr>Pulmonary Hypertensive Heart Disease—Cor Pulmonale</vt:lpstr>
      <vt:lpstr>GOOD LUCK FOR ALL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CARDIOMYOPATHIES</dc:title>
  <dc:creator>Toshiba</dc:creator>
  <cp:lastModifiedBy>Toshiba</cp:lastModifiedBy>
  <cp:revision>35</cp:revision>
  <dcterms:created xsi:type="dcterms:W3CDTF">2019-10-26T20:24:02Z</dcterms:created>
  <dcterms:modified xsi:type="dcterms:W3CDTF">2020-11-29T18:13:09Z</dcterms:modified>
</cp:coreProperties>
</file>