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83" r:id="rId5"/>
    <p:sldId id="285" r:id="rId6"/>
    <p:sldId id="259" r:id="rId7"/>
    <p:sldId id="260" r:id="rId8"/>
    <p:sldId id="261" r:id="rId9"/>
    <p:sldId id="262" r:id="rId10"/>
    <p:sldId id="263" r:id="rId11"/>
    <p:sldId id="264" r:id="rId12"/>
    <p:sldId id="284" r:id="rId13"/>
    <p:sldId id="265" r:id="rId14"/>
    <p:sldId id="266" r:id="rId15"/>
    <p:sldId id="267" r:id="rId16"/>
    <p:sldId id="280"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2"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esam Yousef AlNawafleh" initials="WYA" lastIdx="1" clrIdx="0">
    <p:extLst>
      <p:ext uri="{19B8F6BF-5375-455C-9EA6-DF929625EA0E}">
        <p15:presenceInfo xmlns:p15="http://schemas.microsoft.com/office/powerpoint/2012/main" userId="S::120191501026@mutah.edu.jo::db3b7f11-e3a1-4fd8-ab8c-d93e1c7c0f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commentAuthors" Target="commentAuthor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tableStyles" Target="tableStyles.xml" /></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8-01T10:31:01.020" idx="1">
    <p:pos x="7008" y="1325"/>
    <p:text>Q</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GB"/>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8/1/2022</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8/1/2022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8/1/2022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8/1/2022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GB"/>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8/1/2022</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8/1/2022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8/1/2022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8/1/2022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8/1/2022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GB"/>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8/1/2022</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8/1/2022</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8/1/2022</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6ABD6-9BBD-DA5F-3625-E9DE1211C60D}"/>
              </a:ext>
            </a:extLst>
          </p:cNvPr>
          <p:cNvSpPr>
            <a:spLocks noGrp="1"/>
          </p:cNvSpPr>
          <p:nvPr>
            <p:ph type="ctrTitle"/>
          </p:nvPr>
        </p:nvSpPr>
        <p:spPr>
          <a:xfrm>
            <a:off x="1180409" y="2646945"/>
            <a:ext cx="9831182" cy="1564110"/>
          </a:xfrm>
        </p:spPr>
        <p:txBody>
          <a:bodyPr/>
          <a:lstStyle/>
          <a:p>
            <a:r>
              <a:rPr lang="en-US" dirty="0"/>
              <a:t>Osteoporosis</a:t>
            </a:r>
            <a:br>
              <a:rPr lang="en-US" dirty="0"/>
            </a:br>
            <a:r>
              <a:rPr lang="en-US" dirty="0"/>
              <a:t> </a:t>
            </a:r>
          </a:p>
        </p:txBody>
      </p:sp>
      <p:sp>
        <p:nvSpPr>
          <p:cNvPr id="5" name="Title 4">
            <a:extLst>
              <a:ext uri="{FF2B5EF4-FFF2-40B4-BE49-F238E27FC236}">
                <a16:creationId xmlns:a16="http://schemas.microsoft.com/office/drawing/2014/main" id="{72987719-A95C-3EF8-F60A-F367ECAF6746}"/>
              </a:ext>
            </a:extLst>
          </p:cNvPr>
          <p:cNvSpPr>
            <a:spLocks noGrp="1"/>
          </p:cNvSpPr>
          <p:nvPr>
            <p:ph type="ctrTitle"/>
          </p:nvPr>
        </p:nvSpPr>
        <p:spPr>
          <a:xfrm>
            <a:off x="1561707" y="4002448"/>
            <a:ext cx="9068586" cy="2590800"/>
          </a:xfrm>
        </p:spPr>
        <p:txBody>
          <a:bodyPr/>
          <a:lstStyle/>
          <a:p>
            <a:r>
              <a:rPr lang="ar-SA"/>
              <a:t>Done by :loai Almoghrabi </a:t>
            </a:r>
            <a:endParaRPr lang="en-US"/>
          </a:p>
        </p:txBody>
      </p:sp>
    </p:spTree>
    <p:extLst>
      <p:ext uri="{BB962C8B-B14F-4D97-AF65-F5344CB8AC3E}">
        <p14:creationId xmlns:p14="http://schemas.microsoft.com/office/powerpoint/2010/main" val="2198827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E804F6-4BCF-A472-00E9-6FC40C8F2EC9}"/>
              </a:ext>
            </a:extLst>
          </p:cNvPr>
          <p:cNvSpPr>
            <a:spLocks noGrp="1"/>
          </p:cNvSpPr>
          <p:nvPr>
            <p:ph idx="1"/>
          </p:nvPr>
        </p:nvSpPr>
        <p:spPr>
          <a:xfrm>
            <a:off x="1066800" y="637260"/>
            <a:ext cx="10058400" cy="3931920"/>
          </a:xfrm>
        </p:spPr>
        <p:txBody>
          <a:bodyPr>
            <a:normAutofit/>
          </a:bodyPr>
          <a:lstStyle/>
          <a:p>
            <a:r>
              <a:rPr lang="en-US" sz="2800" dirty="0"/>
              <a:t>Patients who have sustained a hip fracture may experience the following:</a:t>
            </a:r>
          </a:p>
          <a:p>
            <a:r>
              <a:rPr lang="en-US" sz="2800" dirty="0"/>
              <a:t>Diminished hip range of motion Particularly internal rotation and flexion </a:t>
            </a:r>
          </a:p>
          <a:p>
            <a:r>
              <a:rPr lang="en-US" sz="2800" dirty="0"/>
              <a:t>External rotation of the involved hip while in the resting position </a:t>
            </a:r>
          </a:p>
          <a:p>
            <a:r>
              <a:rPr lang="en-US" sz="2800" dirty="0"/>
              <a:t>Pain in the posterior buttock anterior thigh and/or medial knee during weight-bearing </a:t>
            </a:r>
          </a:p>
          <a:p>
            <a:endParaRPr lang="en-US" sz="2800" dirty="0"/>
          </a:p>
          <a:p>
            <a:endParaRPr lang="en-US" sz="2800" dirty="0"/>
          </a:p>
          <a:p>
            <a:endParaRPr lang="en-US" sz="2800" dirty="0"/>
          </a:p>
        </p:txBody>
      </p:sp>
    </p:spTree>
    <p:extLst>
      <p:ext uri="{BB962C8B-B14F-4D97-AF65-F5344CB8AC3E}">
        <p14:creationId xmlns:p14="http://schemas.microsoft.com/office/powerpoint/2010/main" val="4036059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483D7-E3FE-E382-6D14-4B03DE1A378F}"/>
              </a:ext>
            </a:extLst>
          </p:cNvPr>
          <p:cNvSpPr>
            <a:spLocks noGrp="1"/>
          </p:cNvSpPr>
          <p:nvPr>
            <p:ph type="title"/>
          </p:nvPr>
        </p:nvSpPr>
        <p:spPr/>
        <p:txBody>
          <a:bodyPr/>
          <a:lstStyle/>
          <a:p>
            <a:r>
              <a:rPr lang="en-US" dirty="0"/>
              <a:t>Causes of accelerated bone loss </a:t>
            </a:r>
          </a:p>
        </p:txBody>
      </p:sp>
      <p:sp>
        <p:nvSpPr>
          <p:cNvPr id="3" name="Content Placeholder 2">
            <a:extLst>
              <a:ext uri="{FF2B5EF4-FFF2-40B4-BE49-F238E27FC236}">
                <a16:creationId xmlns:a16="http://schemas.microsoft.com/office/drawing/2014/main" id="{082A88CC-3DBC-CFBE-2C9F-2DDD6C826776}"/>
              </a:ext>
            </a:extLst>
          </p:cNvPr>
          <p:cNvSpPr>
            <a:spLocks noGrp="1"/>
          </p:cNvSpPr>
          <p:nvPr>
            <p:ph idx="1"/>
          </p:nvPr>
        </p:nvSpPr>
        <p:spPr/>
        <p:txBody>
          <a:bodyPr>
            <a:normAutofit fontScale="92500" lnSpcReduction="10000"/>
          </a:bodyPr>
          <a:lstStyle/>
          <a:p>
            <a:r>
              <a:rPr lang="en-US" sz="2800" dirty="0"/>
              <a:t>Decreased physical activity</a:t>
            </a:r>
          </a:p>
          <a:p>
            <a:r>
              <a:rPr lang="en-US" sz="2800" dirty="0"/>
              <a:t> inadequate nutrition </a:t>
            </a:r>
          </a:p>
          <a:p>
            <a:r>
              <a:rPr lang="en-US" sz="2800" dirty="0"/>
              <a:t>Hormone deficiency </a:t>
            </a:r>
          </a:p>
          <a:p>
            <a:r>
              <a:rPr lang="en-US" sz="2800" dirty="0"/>
              <a:t>Drugs (</a:t>
            </a:r>
            <a:r>
              <a:rPr lang="en-GB" sz="2800" b="0" i="0" dirty="0">
                <a:solidFill>
                  <a:srgbClr val="4D5156"/>
                </a:solidFill>
                <a:effectLst/>
                <a:latin typeface="Roboto" panose="02000000000000000000" pitchFamily="2" charset="0"/>
              </a:rPr>
              <a:t>Many drugs </a:t>
            </a:r>
            <a:r>
              <a:rPr lang="en-US" sz="2800" b="0" i="0" dirty="0">
                <a:solidFill>
                  <a:srgbClr val="4D5156"/>
                </a:solidFill>
                <a:effectLst/>
                <a:latin typeface="Roboto" panose="02000000000000000000" pitchFamily="2" charset="0"/>
              </a:rPr>
              <a:t>like steroids and aromatase inhibitors </a:t>
            </a:r>
            <a:r>
              <a:rPr lang="en-GB" sz="2800" b="0" i="0" dirty="0">
                <a:solidFill>
                  <a:srgbClr val="4D5156"/>
                </a:solidFill>
                <a:effectLst/>
                <a:latin typeface="Roboto" panose="02000000000000000000" pitchFamily="2" charset="0"/>
              </a:rPr>
              <a:t>cause bone loss, while thiazide diuretics can minimize bone </a:t>
            </a:r>
            <a:r>
              <a:rPr lang="en-US" sz="2800" b="0" i="0" dirty="0">
                <a:solidFill>
                  <a:srgbClr val="4D5156"/>
                </a:solidFill>
                <a:effectLst/>
                <a:latin typeface="Roboto" panose="02000000000000000000" pitchFamily="2" charset="0"/>
              </a:rPr>
              <a:t>loss) </a:t>
            </a:r>
          </a:p>
          <a:p>
            <a:pPr marL="0" indent="0">
              <a:buNone/>
            </a:pPr>
            <a:r>
              <a:rPr lang="en-US" sz="2800" dirty="0"/>
              <a:t> vitamin D deficiency </a:t>
            </a:r>
          </a:p>
          <a:p>
            <a:pPr marL="0" indent="0">
              <a:buNone/>
            </a:pPr>
            <a:r>
              <a:rPr lang="en-US" sz="2800" dirty="0"/>
              <a:t> hyperthyroidism</a:t>
            </a:r>
            <a:r>
              <a:rPr lang="en-US" sz="2800"/>
              <a:t>, hyperparathyroidism</a:t>
            </a:r>
            <a:endParaRPr lang="ar-SA" sz="2800"/>
          </a:p>
          <a:p>
            <a:pPr marL="0" indent="0">
              <a:buNone/>
            </a:pPr>
            <a:r>
              <a:rPr lang="en-US" sz="2800"/>
              <a:t>T</a:t>
            </a:r>
            <a:r>
              <a:rPr lang="ar-SA" sz="2800"/>
              <a:t>umors like multiple myeloma </a:t>
            </a:r>
            <a:endParaRPr lang="en-US" sz="2800" dirty="0"/>
          </a:p>
          <a:p>
            <a:endParaRPr lang="en-US" sz="2800" dirty="0"/>
          </a:p>
          <a:p>
            <a:endParaRPr lang="en-US" sz="2800" dirty="0"/>
          </a:p>
        </p:txBody>
      </p:sp>
    </p:spTree>
    <p:extLst>
      <p:ext uri="{BB962C8B-B14F-4D97-AF65-F5344CB8AC3E}">
        <p14:creationId xmlns:p14="http://schemas.microsoft.com/office/powerpoint/2010/main" val="3304555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3">
            <a:extLst>
              <a:ext uri="{FF2B5EF4-FFF2-40B4-BE49-F238E27FC236}">
                <a16:creationId xmlns:a16="http://schemas.microsoft.com/office/drawing/2014/main" id="{096BBCBF-57FD-F866-652B-53042158BB93}"/>
              </a:ext>
            </a:extLst>
          </p:cNvPr>
          <p:cNvPicPr>
            <a:picLocks noGrp="1" noChangeAspect="1"/>
          </p:cNvPicPr>
          <p:nvPr>
            <p:ph idx="1"/>
          </p:nvPr>
        </p:nvPicPr>
        <p:blipFill>
          <a:blip r:embed="rId2"/>
          <a:stretch>
            <a:fillRect/>
          </a:stretch>
        </p:blipFill>
        <p:spPr>
          <a:xfrm>
            <a:off x="1759641" y="188776"/>
            <a:ext cx="8672718" cy="6480448"/>
          </a:xfrm>
        </p:spPr>
      </p:pic>
    </p:spTree>
    <p:extLst>
      <p:ext uri="{BB962C8B-B14F-4D97-AF65-F5344CB8AC3E}">
        <p14:creationId xmlns:p14="http://schemas.microsoft.com/office/powerpoint/2010/main" val="1049237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B7881-3D48-E3DF-827F-EF320AE5AD4D}"/>
              </a:ext>
            </a:extLst>
          </p:cNvPr>
          <p:cNvSpPr>
            <a:spLocks noGrp="1"/>
          </p:cNvSpPr>
          <p:nvPr>
            <p:ph type="title"/>
          </p:nvPr>
        </p:nvSpPr>
        <p:spPr/>
        <p:txBody>
          <a:bodyPr/>
          <a:lstStyle/>
          <a:p>
            <a:r>
              <a:rPr lang="en-US" dirty="0"/>
              <a:t>Risk factors </a:t>
            </a:r>
          </a:p>
        </p:txBody>
      </p:sp>
      <p:sp>
        <p:nvSpPr>
          <p:cNvPr id="3" name="Content Placeholder 2">
            <a:extLst>
              <a:ext uri="{FF2B5EF4-FFF2-40B4-BE49-F238E27FC236}">
                <a16:creationId xmlns:a16="http://schemas.microsoft.com/office/drawing/2014/main" id="{0356F82C-7196-37BB-DBD8-14A817DA1261}"/>
              </a:ext>
            </a:extLst>
          </p:cNvPr>
          <p:cNvSpPr>
            <a:spLocks noGrp="1"/>
          </p:cNvSpPr>
          <p:nvPr>
            <p:ph idx="1"/>
          </p:nvPr>
        </p:nvSpPr>
        <p:spPr/>
        <p:txBody>
          <a:bodyPr>
            <a:normAutofit fontScale="77500" lnSpcReduction="20000"/>
          </a:bodyPr>
          <a:lstStyle/>
          <a:p>
            <a:r>
              <a:rPr lang="en-US" sz="2800" dirty="0"/>
              <a:t>Lifestyle and factors related to the patients that contribute to risk of osteoporosis :</a:t>
            </a:r>
          </a:p>
          <a:p>
            <a:r>
              <a:rPr lang="en-US" sz="2800" dirty="0"/>
              <a:t>Age </a:t>
            </a:r>
          </a:p>
          <a:p>
            <a:r>
              <a:rPr lang="en-US" sz="2800" dirty="0"/>
              <a:t>Maternal history of hip fracture </a:t>
            </a:r>
          </a:p>
          <a:p>
            <a:r>
              <a:rPr lang="en-US" sz="2800" dirty="0"/>
              <a:t>Current smoking </a:t>
            </a:r>
          </a:p>
          <a:p>
            <a:r>
              <a:rPr lang="en-US" sz="2800" dirty="0"/>
              <a:t>Falls</a:t>
            </a:r>
          </a:p>
          <a:p>
            <a:r>
              <a:rPr lang="en-US" sz="2800" dirty="0"/>
              <a:t> sedentary lifestyle </a:t>
            </a:r>
          </a:p>
          <a:p>
            <a:r>
              <a:rPr lang="en-US" sz="2800" dirty="0"/>
              <a:t>Major depression   </a:t>
            </a:r>
          </a:p>
          <a:p>
            <a:r>
              <a:rPr lang="en-US" sz="2800" dirty="0"/>
              <a:t>Low calcium intake The average adult needs 1,000 mg of calcium per day. The amount increases to 1,200 mg per day for women over the age of 50 and men over the age of 71</a:t>
            </a:r>
          </a:p>
          <a:p>
            <a:endParaRPr lang="en-US" sz="2800" dirty="0"/>
          </a:p>
          <a:p>
            <a:endParaRPr lang="en-US" sz="2800" dirty="0"/>
          </a:p>
          <a:p>
            <a:endParaRPr lang="en-US" sz="2800" dirty="0"/>
          </a:p>
          <a:p>
            <a:endParaRPr lang="en-US" sz="2800" dirty="0"/>
          </a:p>
          <a:p>
            <a:endParaRPr lang="en-US" sz="2800" dirty="0"/>
          </a:p>
        </p:txBody>
      </p:sp>
    </p:spTree>
    <p:extLst>
      <p:ext uri="{BB962C8B-B14F-4D97-AF65-F5344CB8AC3E}">
        <p14:creationId xmlns:p14="http://schemas.microsoft.com/office/powerpoint/2010/main" val="4054934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C0E74-9BAF-579B-3191-D39A5280243F}"/>
              </a:ext>
            </a:extLst>
          </p:cNvPr>
          <p:cNvSpPr>
            <a:spLocks noGrp="1"/>
          </p:cNvSpPr>
          <p:nvPr>
            <p:ph type="title"/>
          </p:nvPr>
        </p:nvSpPr>
        <p:spPr/>
        <p:txBody>
          <a:bodyPr/>
          <a:lstStyle/>
          <a:p>
            <a:r>
              <a:rPr lang="en-US" dirty="0"/>
              <a:t>Prevention </a:t>
            </a:r>
          </a:p>
        </p:txBody>
      </p:sp>
      <p:sp>
        <p:nvSpPr>
          <p:cNvPr id="3" name="Content Placeholder 2">
            <a:extLst>
              <a:ext uri="{FF2B5EF4-FFF2-40B4-BE49-F238E27FC236}">
                <a16:creationId xmlns:a16="http://schemas.microsoft.com/office/drawing/2014/main" id="{5FB080DE-E513-4ACE-D528-6B37E76A18E6}"/>
              </a:ext>
            </a:extLst>
          </p:cNvPr>
          <p:cNvSpPr>
            <a:spLocks noGrp="1"/>
          </p:cNvSpPr>
          <p:nvPr>
            <p:ph idx="1"/>
          </p:nvPr>
        </p:nvSpPr>
        <p:spPr/>
        <p:txBody>
          <a:bodyPr>
            <a:normAutofit fontScale="85000" lnSpcReduction="20000"/>
          </a:bodyPr>
          <a:lstStyle/>
          <a:p>
            <a:pPr marL="0" indent="0">
              <a:buNone/>
            </a:pPr>
            <a:r>
              <a:rPr lang="en-US" sz="2800" dirty="0"/>
              <a:t>1 nutrition</a:t>
            </a:r>
          </a:p>
          <a:p>
            <a:pPr marL="0" indent="0">
              <a:buNone/>
            </a:pPr>
            <a:r>
              <a:rPr lang="en-US" sz="2800" dirty="0"/>
              <a:t>2 life style </a:t>
            </a:r>
          </a:p>
          <a:p>
            <a:pPr marL="0" indent="0">
              <a:buNone/>
            </a:pPr>
            <a:r>
              <a:rPr lang="en-US" sz="2800" dirty="0"/>
              <a:t>Smoking cessation and limited alcohol consumption </a:t>
            </a:r>
          </a:p>
          <a:p>
            <a:pPr marL="0" indent="0">
              <a:buNone/>
            </a:pPr>
            <a:r>
              <a:rPr lang="en-US" sz="2800" dirty="0"/>
              <a:t> balanced diet with adequate ca and </a:t>
            </a:r>
            <a:r>
              <a:rPr lang="en-US" sz="2800" dirty="0" err="1"/>
              <a:t>vit</a:t>
            </a:r>
            <a:r>
              <a:rPr lang="en-US" sz="2800" dirty="0"/>
              <a:t> D </a:t>
            </a:r>
          </a:p>
          <a:p>
            <a:pPr marL="0" indent="0">
              <a:buNone/>
            </a:pPr>
            <a:r>
              <a:rPr lang="en-US" sz="2800" dirty="0"/>
              <a:t>Regular exercise program </a:t>
            </a:r>
          </a:p>
          <a:p>
            <a:pPr marL="0" indent="0">
              <a:buNone/>
            </a:pPr>
            <a:r>
              <a:rPr lang="en-US" sz="2800" dirty="0"/>
              <a:t>Between 30-60 min 3-4 times /week</a:t>
            </a:r>
          </a:p>
          <a:p>
            <a:pPr marL="0" indent="0">
              <a:buNone/>
            </a:pPr>
            <a:r>
              <a:rPr lang="en-US" sz="2800" dirty="0"/>
              <a:t>Note: supplementing vitamin d is probably more important than supplementing ca because ca supplement not demonstrate fracture risk reduction </a:t>
            </a:r>
          </a:p>
          <a:p>
            <a:pPr marL="0" indent="0">
              <a:buNone/>
            </a:pPr>
            <a:r>
              <a:rPr lang="en-US" sz="2800" dirty="0"/>
              <a:t>And additional ca has been linked to elevated risk of CAD </a:t>
            </a:r>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1985540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24BF0-DF3C-7CE8-061E-3FF5A5C7534F}"/>
              </a:ext>
            </a:extLst>
          </p:cNvPr>
          <p:cNvSpPr>
            <a:spLocks noGrp="1"/>
          </p:cNvSpPr>
          <p:nvPr>
            <p:ph type="title"/>
          </p:nvPr>
        </p:nvSpPr>
        <p:spPr/>
        <p:txBody>
          <a:bodyPr/>
          <a:lstStyle/>
          <a:p>
            <a:r>
              <a:rPr lang="en-US" dirty="0"/>
              <a:t>Investigation</a:t>
            </a:r>
          </a:p>
        </p:txBody>
      </p:sp>
      <p:sp>
        <p:nvSpPr>
          <p:cNvPr id="3" name="Content Placeholder 2">
            <a:extLst>
              <a:ext uri="{FF2B5EF4-FFF2-40B4-BE49-F238E27FC236}">
                <a16:creationId xmlns:a16="http://schemas.microsoft.com/office/drawing/2014/main" id="{C3E76BDD-AF5B-0BD9-FA57-AB50C5AA59C7}"/>
              </a:ext>
            </a:extLst>
          </p:cNvPr>
          <p:cNvSpPr>
            <a:spLocks noGrp="1"/>
          </p:cNvSpPr>
          <p:nvPr>
            <p:ph idx="1"/>
          </p:nvPr>
        </p:nvSpPr>
        <p:spPr/>
        <p:txBody>
          <a:bodyPr>
            <a:normAutofit/>
          </a:bodyPr>
          <a:lstStyle/>
          <a:p>
            <a:r>
              <a:rPr lang="en-US" sz="2800"/>
              <a:t>C</a:t>
            </a:r>
            <a:r>
              <a:rPr lang="ar-SA" sz="2800"/>
              <a:t>BC</a:t>
            </a:r>
            <a:endParaRPr lang="en-US" sz="2800" dirty="0"/>
          </a:p>
          <a:p>
            <a:r>
              <a:rPr lang="en-US" sz="2800" dirty="0"/>
              <a:t>Ca, P</a:t>
            </a:r>
          </a:p>
          <a:p>
            <a:r>
              <a:rPr lang="en-US" sz="2800" dirty="0"/>
              <a:t>Creatinine </a:t>
            </a:r>
          </a:p>
          <a:p>
            <a:r>
              <a:rPr lang="en-US" sz="2800" dirty="0"/>
              <a:t>TSH</a:t>
            </a:r>
          </a:p>
          <a:p>
            <a:r>
              <a:rPr lang="en-US" sz="2800" dirty="0"/>
              <a:t> </a:t>
            </a:r>
            <a:r>
              <a:rPr lang="en-US" sz="2800"/>
              <a:t>25 </a:t>
            </a:r>
            <a:r>
              <a:rPr lang="ar-SA" sz="2800"/>
              <a:t>hydroxy-vit </a:t>
            </a:r>
            <a:r>
              <a:rPr lang="en-US" sz="2800"/>
              <a:t>D</a:t>
            </a:r>
            <a:endParaRPr lang="en-US" sz="2800" dirty="0"/>
          </a:p>
          <a:p>
            <a:r>
              <a:rPr lang="en-US" sz="2800" dirty="0"/>
              <a:t>PTH</a:t>
            </a:r>
          </a:p>
        </p:txBody>
      </p:sp>
    </p:spTree>
    <p:extLst>
      <p:ext uri="{BB962C8B-B14F-4D97-AF65-F5344CB8AC3E}">
        <p14:creationId xmlns:p14="http://schemas.microsoft.com/office/powerpoint/2010/main" val="3086987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A73B0-E94D-E5EF-0B9D-12BB9BB06778}"/>
              </a:ext>
            </a:extLst>
          </p:cNvPr>
          <p:cNvSpPr>
            <a:spLocks noGrp="1"/>
          </p:cNvSpPr>
          <p:nvPr>
            <p:ph type="title"/>
          </p:nvPr>
        </p:nvSpPr>
        <p:spPr/>
        <p:txBody>
          <a:bodyPr/>
          <a:lstStyle/>
          <a:p>
            <a:r>
              <a:rPr lang="en-US" dirty="0"/>
              <a:t>Diagnosis </a:t>
            </a:r>
          </a:p>
        </p:txBody>
      </p:sp>
      <p:sp>
        <p:nvSpPr>
          <p:cNvPr id="3" name="Content Placeholder 2">
            <a:extLst>
              <a:ext uri="{FF2B5EF4-FFF2-40B4-BE49-F238E27FC236}">
                <a16:creationId xmlns:a16="http://schemas.microsoft.com/office/drawing/2014/main" id="{107E77D9-EC74-C3D9-D49E-0EFC223E12B5}"/>
              </a:ext>
            </a:extLst>
          </p:cNvPr>
          <p:cNvSpPr>
            <a:spLocks noGrp="1"/>
          </p:cNvSpPr>
          <p:nvPr>
            <p:ph idx="1"/>
          </p:nvPr>
        </p:nvSpPr>
        <p:spPr/>
        <p:txBody>
          <a:bodyPr>
            <a:normAutofit/>
          </a:bodyPr>
          <a:lstStyle/>
          <a:p>
            <a:r>
              <a:rPr lang="en-US" sz="2800" dirty="0"/>
              <a:t>All women aged 65 years or older</a:t>
            </a:r>
          </a:p>
          <a:p>
            <a:r>
              <a:rPr lang="en-US" sz="2800" dirty="0"/>
              <a:t>Men aged 70 years or older In postmenopausal women and men over age of 50 if come with clinical risk factor</a:t>
            </a:r>
          </a:p>
          <a:p>
            <a:endParaRPr lang="en-US" sz="2800" dirty="0"/>
          </a:p>
          <a:p>
            <a:endParaRPr lang="en-US" sz="2800" dirty="0"/>
          </a:p>
        </p:txBody>
      </p:sp>
    </p:spTree>
    <p:extLst>
      <p:ext uri="{BB962C8B-B14F-4D97-AF65-F5344CB8AC3E}">
        <p14:creationId xmlns:p14="http://schemas.microsoft.com/office/powerpoint/2010/main" val="3422495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4F046-90E7-8F2B-C37C-39D08C7AD8E7}"/>
              </a:ext>
            </a:extLst>
          </p:cNvPr>
          <p:cNvSpPr>
            <a:spLocks noGrp="1"/>
          </p:cNvSpPr>
          <p:nvPr>
            <p:ph type="title"/>
          </p:nvPr>
        </p:nvSpPr>
        <p:spPr/>
        <p:txBody>
          <a:bodyPr/>
          <a:lstStyle/>
          <a:p>
            <a:r>
              <a:rPr lang="en-US" dirty="0"/>
              <a:t>DEX-A</a:t>
            </a:r>
          </a:p>
        </p:txBody>
      </p:sp>
      <p:sp>
        <p:nvSpPr>
          <p:cNvPr id="3" name="Content Placeholder 2">
            <a:extLst>
              <a:ext uri="{FF2B5EF4-FFF2-40B4-BE49-F238E27FC236}">
                <a16:creationId xmlns:a16="http://schemas.microsoft.com/office/drawing/2014/main" id="{AE7D29D7-1DA0-7C5A-7FB3-80DBF5EF4AA3}"/>
              </a:ext>
            </a:extLst>
          </p:cNvPr>
          <p:cNvSpPr>
            <a:spLocks noGrp="1"/>
          </p:cNvSpPr>
          <p:nvPr>
            <p:ph idx="1"/>
          </p:nvPr>
        </p:nvSpPr>
        <p:spPr/>
        <p:txBody>
          <a:bodyPr/>
          <a:lstStyle/>
          <a:p>
            <a:r>
              <a:rPr lang="en-US" dirty="0"/>
              <a:t>It’s gold standard for assessment  of BMD</a:t>
            </a:r>
          </a:p>
          <a:p>
            <a:r>
              <a:rPr lang="en-US" dirty="0"/>
              <a:t>Two beams of different energy are directed at the patient the difference in absorption beams by the </a:t>
            </a:r>
            <a:r>
              <a:rPr lang="en-US" dirty="0" err="1"/>
              <a:t>pt</a:t>
            </a:r>
            <a:r>
              <a:rPr lang="en-US" dirty="0"/>
              <a:t> is recorded to quantify the amount of bone mineral content   </a:t>
            </a:r>
          </a:p>
          <a:p>
            <a:endParaRPr lang="en-US" dirty="0"/>
          </a:p>
          <a:p>
            <a:r>
              <a:rPr lang="en-US" dirty="0"/>
              <a:t>  BMD is computed at lumber spine L1-4 femoral neck hip </a:t>
            </a:r>
          </a:p>
          <a:p>
            <a:endParaRPr lang="en-US" dirty="0"/>
          </a:p>
          <a:p>
            <a:r>
              <a:rPr lang="en-US" dirty="0"/>
              <a:t>Advantage :higher precision, minimal radiation exposure and rapid scanning time Disadvantage: non portability and cost</a:t>
            </a:r>
          </a:p>
        </p:txBody>
      </p:sp>
    </p:spTree>
    <p:extLst>
      <p:ext uri="{BB962C8B-B14F-4D97-AF65-F5344CB8AC3E}">
        <p14:creationId xmlns:p14="http://schemas.microsoft.com/office/powerpoint/2010/main" val="712922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9EC4-F55A-FABC-F9D4-9A0D2B1E4186}"/>
              </a:ext>
            </a:extLst>
          </p:cNvPr>
          <p:cNvSpPr>
            <a:spLocks noGrp="1"/>
          </p:cNvSpPr>
          <p:nvPr>
            <p:ph idx="1"/>
          </p:nvPr>
        </p:nvSpPr>
        <p:spPr>
          <a:xfrm>
            <a:off x="1066800" y="730036"/>
            <a:ext cx="10058400" cy="3931920"/>
          </a:xfrm>
        </p:spPr>
        <p:txBody>
          <a:bodyPr>
            <a:normAutofit lnSpcReduction="10000"/>
          </a:bodyPr>
          <a:lstStyle/>
          <a:p>
            <a:r>
              <a:rPr lang="en-US" sz="2800" dirty="0"/>
              <a:t>Bone densitometry reports a T score (the number of standard deviations above or below the mean BMD for sex and race matched to young’s control)</a:t>
            </a:r>
          </a:p>
          <a:p>
            <a:r>
              <a:rPr lang="en-US" sz="2800" dirty="0"/>
              <a:t>Z score comparing the patient with a population adjusted for age as well as for sex </a:t>
            </a:r>
            <a:r>
              <a:rPr lang="en-US" sz="2800" dirty="0" err="1"/>
              <a:t>amd</a:t>
            </a:r>
            <a:r>
              <a:rPr lang="en-US" sz="2800" dirty="0"/>
              <a:t> race) used in : </a:t>
            </a:r>
          </a:p>
          <a:p>
            <a:r>
              <a:rPr lang="en-US" sz="2800" dirty="0"/>
              <a:t>Men younger than 50 years </a:t>
            </a:r>
          </a:p>
          <a:p>
            <a:pPr marL="0" indent="0">
              <a:buNone/>
            </a:pPr>
            <a:r>
              <a:rPr lang="en-US" sz="2800" dirty="0"/>
              <a:t>Children</a:t>
            </a:r>
          </a:p>
          <a:p>
            <a:pPr marL="0" indent="0">
              <a:buNone/>
            </a:pPr>
            <a:r>
              <a:rPr lang="en-US" sz="2800" dirty="0"/>
              <a:t> premenopausal women </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2787760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4EEA59-2D03-AE3A-7F8A-F4D02E91941A}"/>
              </a:ext>
            </a:extLst>
          </p:cNvPr>
          <p:cNvSpPr>
            <a:spLocks noGrp="1"/>
          </p:cNvSpPr>
          <p:nvPr>
            <p:ph idx="1"/>
          </p:nvPr>
        </p:nvSpPr>
        <p:spPr>
          <a:xfrm>
            <a:off x="1270907" y="785700"/>
            <a:ext cx="10058400" cy="5393179"/>
          </a:xfrm>
        </p:spPr>
        <p:txBody>
          <a:bodyPr>
            <a:normAutofit fontScale="92500"/>
          </a:bodyPr>
          <a:lstStyle/>
          <a:p>
            <a:pPr marL="0" indent="0">
              <a:buNone/>
            </a:pPr>
            <a:r>
              <a:rPr lang="en-US" sz="2800"/>
              <a:t>National </a:t>
            </a:r>
            <a:r>
              <a:rPr lang="ar-SA" sz="2800"/>
              <a:t>osteoporosis</a:t>
            </a:r>
            <a:r>
              <a:rPr lang="en-US" sz="2800"/>
              <a:t> </a:t>
            </a:r>
            <a:r>
              <a:rPr lang="en-US" sz="2800" dirty="0"/>
              <a:t>foundation </a:t>
            </a:r>
          </a:p>
          <a:p>
            <a:pPr marL="0" indent="0">
              <a:buNone/>
            </a:pPr>
            <a:r>
              <a:rPr lang="en-US" sz="2800" dirty="0"/>
              <a:t>NOF guideline for BMD screening of postmenopausal women </a:t>
            </a:r>
          </a:p>
          <a:p>
            <a:pPr marL="0" indent="0">
              <a:buNone/>
            </a:pPr>
            <a:r>
              <a:rPr lang="en-US" sz="2800" dirty="0"/>
              <a:t>All women aged 65 years or older </a:t>
            </a:r>
          </a:p>
          <a:p>
            <a:pPr marL="0" indent="0">
              <a:buNone/>
            </a:pPr>
            <a:r>
              <a:rPr lang="en-US" sz="2800" dirty="0"/>
              <a:t>Younger menopausal women with one more risk factor</a:t>
            </a:r>
          </a:p>
          <a:p>
            <a:pPr marL="0" indent="0">
              <a:buNone/>
            </a:pPr>
            <a:r>
              <a:rPr lang="en-US" sz="2800" dirty="0"/>
              <a:t>Family history of osteoporosis</a:t>
            </a:r>
          </a:p>
          <a:p>
            <a:pPr marL="0" indent="0">
              <a:buNone/>
            </a:pPr>
            <a:r>
              <a:rPr lang="en-US" sz="2800" dirty="0"/>
              <a:t>Current smoking </a:t>
            </a:r>
          </a:p>
          <a:p>
            <a:pPr marL="0" indent="0">
              <a:buNone/>
            </a:pPr>
            <a:r>
              <a:rPr lang="en-US" sz="2800" dirty="0"/>
              <a:t>Personal history of low trauma fracture </a:t>
            </a:r>
          </a:p>
          <a:p>
            <a:pPr marL="0" indent="0">
              <a:buNone/>
            </a:pPr>
            <a:r>
              <a:rPr lang="en-US" sz="2800" dirty="0"/>
              <a:t>Low body weight less than 58kg </a:t>
            </a:r>
          </a:p>
          <a:p>
            <a:pPr marL="0" indent="0">
              <a:buNone/>
            </a:pPr>
            <a:r>
              <a:rPr lang="en-US" sz="2800" dirty="0"/>
              <a:t>Other conditions for which BMD testing is appropriate like evidence of osteopenia in x Ray or to monitor responses to treatment </a:t>
            </a:r>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2574882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C043D-F470-8A33-3FBA-D07FE6D50EA0}"/>
              </a:ext>
            </a:extLst>
          </p:cNvPr>
          <p:cNvSpPr>
            <a:spLocks noGrp="1"/>
          </p:cNvSpPr>
          <p:nvPr>
            <p:ph type="title"/>
          </p:nvPr>
        </p:nvSpPr>
        <p:spPr/>
        <p:txBody>
          <a:bodyPr/>
          <a:lstStyle/>
          <a:p>
            <a:r>
              <a:rPr lang="en-US" dirty="0"/>
              <a:t>Definition </a:t>
            </a:r>
          </a:p>
        </p:txBody>
      </p:sp>
      <p:sp>
        <p:nvSpPr>
          <p:cNvPr id="3" name="Content Placeholder 2">
            <a:extLst>
              <a:ext uri="{FF2B5EF4-FFF2-40B4-BE49-F238E27FC236}">
                <a16:creationId xmlns:a16="http://schemas.microsoft.com/office/drawing/2014/main" id="{EC00814F-2EB4-D220-3FA0-A14D5B9C662A}"/>
              </a:ext>
            </a:extLst>
          </p:cNvPr>
          <p:cNvSpPr>
            <a:spLocks noGrp="1"/>
          </p:cNvSpPr>
          <p:nvPr>
            <p:ph idx="1"/>
          </p:nvPr>
        </p:nvSpPr>
        <p:spPr/>
        <p:txBody>
          <a:bodyPr>
            <a:normAutofit/>
          </a:bodyPr>
          <a:lstStyle/>
          <a:p>
            <a:pPr marL="0" indent="0">
              <a:buNone/>
            </a:pPr>
            <a:r>
              <a:rPr lang="en-US" sz="2800" b="1" dirty="0"/>
              <a:t>Osteoporosis is a disease that weakens bones to the point where they break easily most often bones in the hip backbone spine and wrist </a:t>
            </a:r>
          </a:p>
          <a:p>
            <a:pPr marL="0" indent="0">
              <a:buNone/>
            </a:pPr>
            <a:r>
              <a:rPr lang="en-US" sz="2800" b="1" dirty="0"/>
              <a:t>Osteoporosis also called a silent disease because you may not notice any changes until a bone breaks </a:t>
            </a:r>
          </a:p>
          <a:p>
            <a:pPr marL="0" indent="0">
              <a:buNone/>
            </a:pPr>
            <a:endParaRPr lang="en-US" sz="2800" b="1" dirty="0"/>
          </a:p>
        </p:txBody>
      </p:sp>
    </p:spTree>
    <p:extLst>
      <p:ext uri="{BB962C8B-B14F-4D97-AF65-F5344CB8AC3E}">
        <p14:creationId xmlns:p14="http://schemas.microsoft.com/office/powerpoint/2010/main" val="36441376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F91DF577-61D4-5E23-72A4-F5C8C45A51A4}"/>
              </a:ext>
            </a:extLst>
          </p:cNvPr>
          <p:cNvPicPr>
            <a:picLocks noGrp="1" noChangeAspect="1"/>
          </p:cNvPicPr>
          <p:nvPr>
            <p:ph idx="1"/>
          </p:nvPr>
        </p:nvPicPr>
        <p:blipFill>
          <a:blip r:embed="rId2"/>
          <a:stretch>
            <a:fillRect/>
          </a:stretch>
        </p:blipFill>
        <p:spPr>
          <a:xfrm>
            <a:off x="204107" y="-82787"/>
            <a:ext cx="11652661" cy="6940787"/>
          </a:xfrm>
        </p:spPr>
      </p:pic>
    </p:spTree>
    <p:extLst>
      <p:ext uri="{BB962C8B-B14F-4D97-AF65-F5344CB8AC3E}">
        <p14:creationId xmlns:p14="http://schemas.microsoft.com/office/powerpoint/2010/main" val="73711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4E2FAB-F168-DE5E-D400-6711D3631B70}"/>
              </a:ext>
            </a:extLst>
          </p:cNvPr>
          <p:cNvSpPr>
            <a:spLocks noGrp="1"/>
          </p:cNvSpPr>
          <p:nvPr>
            <p:ph idx="1"/>
          </p:nvPr>
        </p:nvSpPr>
        <p:spPr>
          <a:xfrm>
            <a:off x="1252352" y="785702"/>
            <a:ext cx="10058400" cy="3931920"/>
          </a:xfrm>
        </p:spPr>
        <p:txBody>
          <a:bodyPr>
            <a:normAutofit/>
          </a:bodyPr>
          <a:lstStyle/>
          <a:p>
            <a:r>
              <a:rPr lang="en-US" sz="2800" b="0" i="0" dirty="0">
                <a:solidFill>
                  <a:srgbClr val="4D5156"/>
                </a:solidFill>
                <a:effectLst/>
                <a:latin typeface="Roboto" panose="02000000000000000000" pitchFamily="2" charset="0"/>
              </a:rPr>
              <a:t>A </a:t>
            </a:r>
            <a:r>
              <a:rPr lang="en-GB" sz="2800" b="0" i="0" dirty="0">
                <a:solidFill>
                  <a:srgbClr val="4D5156"/>
                </a:solidFill>
                <a:effectLst/>
                <a:latin typeface="Roboto" panose="02000000000000000000" pitchFamily="2" charset="0"/>
              </a:rPr>
              <a:t>T-score within 1 SD (+1 or -1) of the young adult mean indicates normal bone density. A T-score of 1 to 2.5 SD below the young adult mean (-1 to -2.5 SD) indicates low bone mass. A T-score of </a:t>
            </a:r>
            <a:r>
              <a:rPr lang="en-GB" sz="2800" b="1" i="0" dirty="0">
                <a:solidFill>
                  <a:srgbClr val="4D5156"/>
                </a:solidFill>
                <a:effectLst/>
                <a:latin typeface="Roboto" panose="02000000000000000000" pitchFamily="2" charset="0"/>
              </a:rPr>
              <a:t>2.5 SD or more below the young adult mean (more than -2.5 SD)</a:t>
            </a:r>
            <a:r>
              <a:rPr lang="en-GB" sz="2800" b="0" i="0" dirty="0">
                <a:solidFill>
                  <a:srgbClr val="4D5156"/>
                </a:solidFill>
                <a:effectLst/>
                <a:latin typeface="Roboto" panose="02000000000000000000" pitchFamily="2" charset="0"/>
              </a:rPr>
              <a:t> indicates the presence of osteoporosis</a:t>
            </a:r>
            <a:endParaRPr lang="en-US" sz="2800" dirty="0"/>
          </a:p>
        </p:txBody>
      </p:sp>
    </p:spTree>
    <p:extLst>
      <p:ext uri="{BB962C8B-B14F-4D97-AF65-F5344CB8AC3E}">
        <p14:creationId xmlns:p14="http://schemas.microsoft.com/office/powerpoint/2010/main" val="1930988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CC185-C234-1BE9-2C16-CEF4FA941FBC}"/>
              </a:ext>
            </a:extLst>
          </p:cNvPr>
          <p:cNvSpPr>
            <a:spLocks noGrp="1"/>
          </p:cNvSpPr>
          <p:nvPr>
            <p:ph type="title"/>
          </p:nvPr>
        </p:nvSpPr>
        <p:spPr/>
        <p:txBody>
          <a:bodyPr/>
          <a:lstStyle/>
          <a:p>
            <a:r>
              <a:rPr lang="en-US" dirty="0"/>
              <a:t>Treatment </a:t>
            </a:r>
          </a:p>
        </p:txBody>
      </p:sp>
      <p:sp>
        <p:nvSpPr>
          <p:cNvPr id="3" name="Content Placeholder 2">
            <a:extLst>
              <a:ext uri="{FF2B5EF4-FFF2-40B4-BE49-F238E27FC236}">
                <a16:creationId xmlns:a16="http://schemas.microsoft.com/office/drawing/2014/main" id="{321DEECC-6293-7E5A-271D-C492A73D3237}"/>
              </a:ext>
            </a:extLst>
          </p:cNvPr>
          <p:cNvSpPr>
            <a:spLocks noGrp="1"/>
          </p:cNvSpPr>
          <p:nvPr>
            <p:ph idx="1"/>
          </p:nvPr>
        </p:nvSpPr>
        <p:spPr/>
        <p:txBody>
          <a:bodyPr>
            <a:normAutofit fontScale="85000" lnSpcReduction="20000"/>
          </a:bodyPr>
          <a:lstStyle/>
          <a:p>
            <a:r>
              <a:rPr lang="en-GB" sz="2800" b="1" i="0" dirty="0">
                <a:solidFill>
                  <a:srgbClr val="4D5156"/>
                </a:solidFill>
                <a:effectLst/>
                <a:latin typeface="Roboto" panose="02000000000000000000" pitchFamily="2" charset="0"/>
              </a:rPr>
              <a:t>Bisphosphonates are usually the first choice for osteoporosis treatment</a:t>
            </a:r>
            <a:r>
              <a:rPr lang="en-GB" sz="2800" b="0" i="0" dirty="0">
                <a:solidFill>
                  <a:srgbClr val="4D5156"/>
                </a:solidFill>
                <a:effectLst/>
                <a:latin typeface="Roboto" panose="02000000000000000000" pitchFamily="2" charset="0"/>
              </a:rPr>
              <a:t>. These include: Alendronate (Fosamax), a weekly pill</a:t>
            </a:r>
            <a:r>
              <a:rPr lang="en-GB" sz="2800" b="0" i="0">
                <a:solidFill>
                  <a:srgbClr val="4D5156"/>
                </a:solidFill>
                <a:effectLst/>
                <a:latin typeface="Roboto" panose="02000000000000000000" pitchFamily="2" charset="0"/>
              </a:rPr>
              <a:t>. </a:t>
            </a:r>
            <a:r>
              <a:rPr lang="ar-SA" sz="2800" b="0" i="0">
                <a:solidFill>
                  <a:srgbClr val="4D5156"/>
                </a:solidFill>
                <a:effectLst/>
                <a:latin typeface="Roboto" panose="02000000000000000000" pitchFamily="2" charset="0"/>
              </a:rPr>
              <a:t>Risedronate</a:t>
            </a:r>
            <a:r>
              <a:rPr lang="en-GB" sz="2800" b="0" i="0">
                <a:solidFill>
                  <a:srgbClr val="4D5156"/>
                </a:solidFill>
                <a:effectLst/>
                <a:latin typeface="Roboto" panose="02000000000000000000" pitchFamily="2" charset="0"/>
              </a:rPr>
              <a:t> </a:t>
            </a:r>
            <a:r>
              <a:rPr lang="en-GB" sz="2800" b="0" i="0" dirty="0">
                <a:solidFill>
                  <a:srgbClr val="4D5156"/>
                </a:solidFill>
                <a:effectLst/>
                <a:latin typeface="Roboto" panose="02000000000000000000" pitchFamily="2" charset="0"/>
              </a:rPr>
              <a:t>(Actonel), a weekly or monthly </a:t>
            </a:r>
            <a:r>
              <a:rPr lang="en-US" sz="2800" b="0" i="0" dirty="0">
                <a:solidFill>
                  <a:srgbClr val="4D5156"/>
                </a:solidFill>
                <a:effectLst/>
                <a:latin typeface="Roboto" panose="02000000000000000000" pitchFamily="2" charset="0"/>
              </a:rPr>
              <a:t>pill </a:t>
            </a:r>
          </a:p>
          <a:p>
            <a:r>
              <a:rPr lang="en-US" sz="2800" dirty="0">
                <a:solidFill>
                  <a:srgbClr val="4D5156"/>
                </a:solidFill>
                <a:latin typeface="Roboto" panose="02000000000000000000" pitchFamily="2" charset="0"/>
              </a:rPr>
              <a:t>Bisphosphonates inhibit osteoclast activity, it bind </a:t>
            </a:r>
            <a:r>
              <a:rPr lang="en-US" sz="2800">
                <a:solidFill>
                  <a:srgbClr val="4D5156"/>
                </a:solidFill>
                <a:latin typeface="Roboto" panose="02000000000000000000" pitchFamily="2" charset="0"/>
              </a:rPr>
              <a:t>to </a:t>
            </a:r>
            <a:r>
              <a:rPr lang="ar-SA" sz="2800">
                <a:solidFill>
                  <a:srgbClr val="4D5156"/>
                </a:solidFill>
                <a:latin typeface="Roboto" panose="02000000000000000000" pitchFamily="2" charset="0"/>
              </a:rPr>
              <a:t>hydroxyapatite</a:t>
            </a:r>
            <a:r>
              <a:rPr lang="en-US" sz="2800">
                <a:solidFill>
                  <a:srgbClr val="4D5156"/>
                </a:solidFill>
                <a:latin typeface="Roboto" panose="02000000000000000000" pitchFamily="2" charset="0"/>
              </a:rPr>
              <a:t> </a:t>
            </a:r>
            <a:r>
              <a:rPr lang="en-US" sz="2800" dirty="0">
                <a:solidFill>
                  <a:srgbClr val="4D5156"/>
                </a:solidFill>
                <a:latin typeface="Roboto" panose="02000000000000000000" pitchFamily="2" charset="0"/>
              </a:rPr>
              <a:t>bone to </a:t>
            </a:r>
            <a:r>
              <a:rPr lang="en-US" sz="2800">
                <a:solidFill>
                  <a:srgbClr val="4D5156"/>
                </a:solidFill>
                <a:latin typeface="Roboto" panose="02000000000000000000" pitchFamily="2" charset="0"/>
              </a:rPr>
              <a:t>decrease </a:t>
            </a:r>
            <a:r>
              <a:rPr lang="ar-SA" sz="2800">
                <a:solidFill>
                  <a:srgbClr val="4D5156"/>
                </a:solidFill>
                <a:latin typeface="Roboto" panose="02000000000000000000" pitchFamily="2" charset="0"/>
              </a:rPr>
              <a:t>resorption</a:t>
            </a:r>
            <a:r>
              <a:rPr lang="en-US" sz="2800">
                <a:solidFill>
                  <a:srgbClr val="4D5156"/>
                </a:solidFill>
                <a:latin typeface="Roboto" panose="02000000000000000000" pitchFamily="2" charset="0"/>
              </a:rPr>
              <a:t> </a:t>
            </a:r>
            <a:r>
              <a:rPr lang="en-US" sz="2800" dirty="0">
                <a:solidFill>
                  <a:srgbClr val="4D5156"/>
                </a:solidFill>
                <a:latin typeface="Roboto" panose="02000000000000000000" pitchFamily="2" charset="0"/>
              </a:rPr>
              <a:t>reduce risk of hip fracture for example </a:t>
            </a:r>
            <a:r>
              <a:rPr lang="en-US" sz="2800">
                <a:solidFill>
                  <a:srgbClr val="4D5156"/>
                </a:solidFill>
                <a:latin typeface="Roboto" panose="02000000000000000000" pitchFamily="2" charset="0"/>
              </a:rPr>
              <a:t>Alendronate </a:t>
            </a:r>
            <a:r>
              <a:rPr lang="ar-SA" sz="2800">
                <a:solidFill>
                  <a:srgbClr val="4D5156"/>
                </a:solidFill>
                <a:latin typeface="Roboto" panose="02000000000000000000" pitchFamily="2" charset="0"/>
              </a:rPr>
              <a:t>and risedronate</a:t>
            </a:r>
            <a:r>
              <a:rPr lang="en-US" sz="2800">
                <a:solidFill>
                  <a:srgbClr val="4D5156"/>
                </a:solidFill>
                <a:latin typeface="Roboto" panose="02000000000000000000" pitchFamily="2" charset="0"/>
              </a:rPr>
              <a:t> </a:t>
            </a:r>
            <a:r>
              <a:rPr lang="en-US" sz="2800" dirty="0">
                <a:solidFill>
                  <a:srgbClr val="4D5156"/>
                </a:solidFill>
                <a:latin typeface="Roboto" panose="02000000000000000000" pitchFamily="2" charset="0"/>
              </a:rPr>
              <a:t>reduce risk of hip fracture by 30-50%</a:t>
            </a:r>
          </a:p>
          <a:p>
            <a:r>
              <a:rPr lang="en-US" sz="2800" dirty="0">
                <a:solidFill>
                  <a:srgbClr val="4D5156"/>
                </a:solidFill>
                <a:latin typeface="Roboto" panose="02000000000000000000" pitchFamily="2" charset="0"/>
              </a:rPr>
              <a:t>Is rarely described in children except in skeletal fragility like inflammatory bone condition idiopathic juvenile osteoporosis</a:t>
            </a:r>
            <a:r>
              <a:rPr lang="en-US" sz="2800">
                <a:solidFill>
                  <a:srgbClr val="4D5156"/>
                </a:solidFill>
                <a:latin typeface="Roboto" panose="02000000000000000000" pitchFamily="2" charset="0"/>
              </a:rPr>
              <a:t>) </a:t>
            </a:r>
            <a:endParaRPr lang="ar-SA" sz="2800">
              <a:solidFill>
                <a:srgbClr val="4D5156"/>
              </a:solidFill>
              <a:latin typeface="Roboto" panose="02000000000000000000" pitchFamily="2" charset="0"/>
            </a:endParaRPr>
          </a:p>
          <a:p>
            <a:r>
              <a:rPr lang="ar-SA" sz="2800">
                <a:solidFill>
                  <a:srgbClr val="4D5156"/>
                </a:solidFill>
                <a:latin typeface="Roboto" panose="02000000000000000000" pitchFamily="2" charset="0"/>
              </a:rPr>
              <a:t>Bone Resorption   </a:t>
            </a:r>
            <a:endParaRPr lang="en-US" sz="2800" dirty="0">
              <a:solidFill>
                <a:srgbClr val="4D5156"/>
              </a:solidFill>
              <a:latin typeface="Roboto" panose="02000000000000000000" pitchFamily="2" charset="0"/>
            </a:endParaRPr>
          </a:p>
          <a:p>
            <a:pPr marL="0" indent="0">
              <a:buNone/>
            </a:pPr>
            <a:r>
              <a:rPr lang="en-US" sz="2800" b="0" i="0">
                <a:solidFill>
                  <a:srgbClr val="4D5156"/>
                </a:solidFill>
                <a:effectLst/>
                <a:latin typeface="Helvetica Neue"/>
              </a:rPr>
              <a:t>involves </a:t>
            </a:r>
            <a:r>
              <a:rPr lang="en-US" sz="2800" b="1" i="0">
                <a:solidFill>
                  <a:srgbClr val="4D5156"/>
                </a:solidFill>
                <a:effectLst/>
                <a:latin typeface="Helvetica Neue"/>
              </a:rPr>
              <a:t>the removal of hard bone tissue by osteoclasts followed by the laying down of new bone cells by osteoblasts</a:t>
            </a:r>
            <a:endParaRPr lang="en-US" sz="2800" dirty="0"/>
          </a:p>
        </p:txBody>
      </p:sp>
    </p:spTree>
    <p:extLst>
      <p:ext uri="{BB962C8B-B14F-4D97-AF65-F5344CB8AC3E}">
        <p14:creationId xmlns:p14="http://schemas.microsoft.com/office/powerpoint/2010/main" val="2529264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63019-CCDC-26BD-4B3D-07DF8CC20C01}"/>
              </a:ext>
            </a:extLst>
          </p:cNvPr>
          <p:cNvSpPr>
            <a:spLocks noGrp="1"/>
          </p:cNvSpPr>
          <p:nvPr>
            <p:ph type="title"/>
          </p:nvPr>
        </p:nvSpPr>
        <p:spPr/>
        <p:txBody>
          <a:bodyPr/>
          <a:lstStyle/>
          <a:p>
            <a:r>
              <a:rPr lang="en-US" dirty="0"/>
              <a:t>Bisphosphonates </a:t>
            </a:r>
          </a:p>
        </p:txBody>
      </p:sp>
      <p:sp>
        <p:nvSpPr>
          <p:cNvPr id="3" name="Content Placeholder 2">
            <a:extLst>
              <a:ext uri="{FF2B5EF4-FFF2-40B4-BE49-F238E27FC236}">
                <a16:creationId xmlns:a16="http://schemas.microsoft.com/office/drawing/2014/main" id="{75743E0C-5925-DEDF-805E-4882BFFBCED5}"/>
              </a:ext>
            </a:extLst>
          </p:cNvPr>
          <p:cNvSpPr>
            <a:spLocks noGrp="1"/>
          </p:cNvSpPr>
          <p:nvPr>
            <p:ph idx="1"/>
          </p:nvPr>
        </p:nvSpPr>
        <p:spPr/>
        <p:txBody>
          <a:bodyPr>
            <a:normAutofit lnSpcReduction="10000"/>
          </a:bodyPr>
          <a:lstStyle/>
          <a:p>
            <a:r>
              <a:rPr lang="en-US" sz="2800" dirty="0"/>
              <a:t>Side effects</a:t>
            </a:r>
          </a:p>
          <a:p>
            <a:pPr marL="0" indent="0">
              <a:buNone/>
            </a:pPr>
            <a:r>
              <a:rPr lang="en-US" sz="2800" dirty="0"/>
              <a:t> hypocalcemia </a:t>
            </a:r>
          </a:p>
          <a:p>
            <a:pPr marL="0" indent="0">
              <a:buNone/>
            </a:pPr>
            <a:r>
              <a:rPr lang="en-US" sz="2800" dirty="0"/>
              <a:t>Nausea </a:t>
            </a:r>
          </a:p>
          <a:p>
            <a:pPr marL="0" indent="0">
              <a:buNone/>
            </a:pPr>
            <a:r>
              <a:rPr lang="en-US" sz="2800" dirty="0"/>
              <a:t>Esophagitis </a:t>
            </a:r>
          </a:p>
          <a:p>
            <a:pPr marL="0" indent="0">
              <a:buNone/>
            </a:pPr>
            <a:r>
              <a:rPr lang="en-US" sz="2800" dirty="0"/>
              <a:t>Photosensitivity  </a:t>
            </a:r>
          </a:p>
          <a:p>
            <a:pPr marL="0" indent="0">
              <a:buNone/>
            </a:pPr>
            <a:r>
              <a:rPr lang="en-US" sz="2800" dirty="0"/>
              <a:t>Osteonecrosis of the jaw </a:t>
            </a:r>
          </a:p>
          <a:p>
            <a:pPr marL="0" indent="0">
              <a:buNone/>
            </a:pPr>
            <a:r>
              <a:rPr lang="en-US" sz="2800" dirty="0"/>
              <a:t>And if you use it more than 5 years may increase risk of atypical femur fracture risk </a:t>
            </a:r>
          </a:p>
        </p:txBody>
      </p:sp>
    </p:spTree>
    <p:extLst>
      <p:ext uri="{BB962C8B-B14F-4D97-AF65-F5344CB8AC3E}">
        <p14:creationId xmlns:p14="http://schemas.microsoft.com/office/powerpoint/2010/main" val="8744496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F4759-515A-060C-AFEB-A862B72B14E1}"/>
              </a:ext>
            </a:extLst>
          </p:cNvPr>
          <p:cNvSpPr>
            <a:spLocks noGrp="1"/>
          </p:cNvSpPr>
          <p:nvPr>
            <p:ph type="title"/>
          </p:nvPr>
        </p:nvSpPr>
        <p:spPr/>
        <p:txBody>
          <a:bodyPr/>
          <a:lstStyle/>
          <a:p>
            <a:r>
              <a:rPr lang="en-US"/>
              <a:t>Raloxifene</a:t>
            </a:r>
            <a:endParaRPr lang="en-US" dirty="0"/>
          </a:p>
        </p:txBody>
      </p:sp>
      <p:sp>
        <p:nvSpPr>
          <p:cNvPr id="3" name="Content Placeholder 2">
            <a:extLst>
              <a:ext uri="{FF2B5EF4-FFF2-40B4-BE49-F238E27FC236}">
                <a16:creationId xmlns:a16="http://schemas.microsoft.com/office/drawing/2014/main" id="{40367C09-7EEF-DBEF-B484-5AAB16E1A86E}"/>
              </a:ext>
            </a:extLst>
          </p:cNvPr>
          <p:cNvSpPr>
            <a:spLocks noGrp="1"/>
          </p:cNvSpPr>
          <p:nvPr>
            <p:ph idx="1"/>
          </p:nvPr>
        </p:nvSpPr>
        <p:spPr/>
        <p:txBody>
          <a:bodyPr>
            <a:normAutofit/>
          </a:bodyPr>
          <a:lstStyle/>
          <a:p>
            <a:r>
              <a:rPr lang="en-US" sz="2800" dirty="0"/>
              <a:t>Partial agonist and antagonist on estrogen receptor is selectively bind to estrogen receptor on bone so inhibit bone resorption  </a:t>
            </a:r>
          </a:p>
          <a:p>
            <a:pPr marL="0" indent="0">
              <a:buNone/>
            </a:pPr>
            <a:r>
              <a:rPr lang="en-US" sz="2800" dirty="0"/>
              <a:t>Give for prevention and treatment </a:t>
            </a:r>
          </a:p>
          <a:p>
            <a:pPr marL="0" indent="0">
              <a:buNone/>
            </a:pPr>
            <a:r>
              <a:rPr lang="en-US" sz="2800" dirty="0"/>
              <a:t>Decreased risk of vertebral fractures</a:t>
            </a:r>
          </a:p>
          <a:p>
            <a:pPr marL="0" indent="0">
              <a:buNone/>
            </a:pPr>
            <a:r>
              <a:rPr lang="en-US" sz="2800" dirty="0"/>
              <a:t>Decrease total cholesterol level and LDL </a:t>
            </a:r>
          </a:p>
          <a:p>
            <a:pPr marL="0" indent="0">
              <a:buNone/>
            </a:pPr>
            <a:r>
              <a:rPr lang="en-US" sz="2800" dirty="0"/>
              <a:t>Reduce incidence of invasive breast cancer</a:t>
            </a:r>
          </a:p>
          <a:p>
            <a:pPr marL="0" indent="0">
              <a:buNone/>
            </a:pPr>
            <a:endParaRPr lang="en-US" sz="2800" dirty="0"/>
          </a:p>
        </p:txBody>
      </p:sp>
    </p:spTree>
    <p:extLst>
      <p:ext uri="{BB962C8B-B14F-4D97-AF65-F5344CB8AC3E}">
        <p14:creationId xmlns:p14="http://schemas.microsoft.com/office/powerpoint/2010/main" val="35292290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F20AC1-60F9-0B50-F3E0-F5257F7B3B1D}"/>
              </a:ext>
            </a:extLst>
          </p:cNvPr>
          <p:cNvSpPr>
            <a:spLocks noGrp="1"/>
          </p:cNvSpPr>
          <p:nvPr>
            <p:ph idx="1"/>
          </p:nvPr>
        </p:nvSpPr>
        <p:spPr>
          <a:xfrm>
            <a:off x="1066800" y="618705"/>
            <a:ext cx="10058400" cy="3931920"/>
          </a:xfrm>
        </p:spPr>
        <p:txBody>
          <a:bodyPr>
            <a:normAutofit/>
          </a:bodyPr>
          <a:lstStyle/>
          <a:p>
            <a:r>
              <a:rPr lang="en-US" sz="2800" dirty="0"/>
              <a:t>Side effects :</a:t>
            </a:r>
          </a:p>
          <a:p>
            <a:r>
              <a:rPr lang="en-US" sz="2800" dirty="0"/>
              <a:t>Increase risk of thromboembolic event</a:t>
            </a:r>
          </a:p>
          <a:p>
            <a:r>
              <a:rPr lang="en-US" sz="2800" dirty="0"/>
              <a:t>Increase risk of vasomotor symptoms</a:t>
            </a:r>
          </a:p>
        </p:txBody>
      </p:sp>
    </p:spTree>
    <p:extLst>
      <p:ext uri="{BB962C8B-B14F-4D97-AF65-F5344CB8AC3E}">
        <p14:creationId xmlns:p14="http://schemas.microsoft.com/office/powerpoint/2010/main" val="612648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E79CA-6914-0F10-ABAA-068E9699E1C9}"/>
              </a:ext>
            </a:extLst>
          </p:cNvPr>
          <p:cNvSpPr>
            <a:spLocks noGrp="1"/>
          </p:cNvSpPr>
          <p:nvPr>
            <p:ph type="title"/>
          </p:nvPr>
        </p:nvSpPr>
        <p:spPr/>
        <p:txBody>
          <a:bodyPr/>
          <a:lstStyle/>
          <a:p>
            <a:r>
              <a:rPr lang="en-US" dirty="0"/>
              <a:t>Calcitonin </a:t>
            </a:r>
          </a:p>
        </p:txBody>
      </p:sp>
      <p:sp>
        <p:nvSpPr>
          <p:cNvPr id="3" name="Content Placeholder 2">
            <a:extLst>
              <a:ext uri="{FF2B5EF4-FFF2-40B4-BE49-F238E27FC236}">
                <a16:creationId xmlns:a16="http://schemas.microsoft.com/office/drawing/2014/main" id="{361B27E5-ABC2-6769-D45E-BB512BAEA76A}"/>
              </a:ext>
            </a:extLst>
          </p:cNvPr>
          <p:cNvSpPr>
            <a:spLocks noGrp="1"/>
          </p:cNvSpPr>
          <p:nvPr>
            <p:ph idx="1"/>
          </p:nvPr>
        </p:nvSpPr>
        <p:spPr/>
        <p:txBody>
          <a:bodyPr>
            <a:normAutofit fontScale="92500" lnSpcReduction="20000"/>
          </a:bodyPr>
          <a:lstStyle/>
          <a:p>
            <a:r>
              <a:rPr lang="en-US" sz="2800" dirty="0"/>
              <a:t>This hormone inhibits </a:t>
            </a:r>
            <a:r>
              <a:rPr lang="en-US" sz="2800" dirty="0" err="1"/>
              <a:t>osteoclastic</a:t>
            </a:r>
            <a:r>
              <a:rPr lang="en-US" sz="2800" dirty="0"/>
              <a:t> bone resorption</a:t>
            </a:r>
          </a:p>
          <a:p>
            <a:r>
              <a:rPr lang="en-US" sz="2800" dirty="0"/>
              <a:t>Used to treat osteoporosis in women at least 5 years postmenopausal who not use estrogen </a:t>
            </a:r>
          </a:p>
          <a:p>
            <a:r>
              <a:rPr lang="en-US" sz="2800" dirty="0"/>
              <a:t>Reduce incidence of vertebral fractures </a:t>
            </a:r>
          </a:p>
          <a:p>
            <a:r>
              <a:rPr lang="en-US" sz="2800" dirty="0"/>
              <a:t>Used in acute osteoporotic fractures because it produces analgesic effect  </a:t>
            </a:r>
          </a:p>
          <a:p>
            <a:r>
              <a:rPr lang="en-US" sz="2800" dirty="0"/>
              <a:t>It has two forms:</a:t>
            </a:r>
          </a:p>
          <a:p>
            <a:r>
              <a:rPr lang="en-US" sz="2800" dirty="0"/>
              <a:t>Nasal spray may cause nasal congestion and rhinitis </a:t>
            </a:r>
          </a:p>
          <a:p>
            <a:r>
              <a:rPr lang="en-US" sz="2800" dirty="0"/>
              <a:t>Injectable form have GI side effects  </a:t>
            </a:r>
          </a:p>
        </p:txBody>
      </p:sp>
    </p:spTree>
    <p:extLst>
      <p:ext uri="{BB962C8B-B14F-4D97-AF65-F5344CB8AC3E}">
        <p14:creationId xmlns:p14="http://schemas.microsoft.com/office/powerpoint/2010/main" val="2616086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E7572-31AF-7903-8364-10D6C0858ECA}"/>
              </a:ext>
            </a:extLst>
          </p:cNvPr>
          <p:cNvSpPr>
            <a:spLocks noGrp="1"/>
          </p:cNvSpPr>
          <p:nvPr>
            <p:ph type="title"/>
          </p:nvPr>
        </p:nvSpPr>
        <p:spPr/>
        <p:txBody>
          <a:bodyPr/>
          <a:lstStyle/>
          <a:p>
            <a:r>
              <a:rPr lang="en-US" dirty="0" err="1"/>
              <a:t>Teriparatide</a:t>
            </a:r>
            <a:r>
              <a:rPr lang="en-US" dirty="0"/>
              <a:t> </a:t>
            </a:r>
          </a:p>
        </p:txBody>
      </p:sp>
      <p:sp>
        <p:nvSpPr>
          <p:cNvPr id="3" name="Content Placeholder 2">
            <a:extLst>
              <a:ext uri="{FF2B5EF4-FFF2-40B4-BE49-F238E27FC236}">
                <a16:creationId xmlns:a16="http://schemas.microsoft.com/office/drawing/2014/main" id="{48C800E9-C729-8210-6E7F-2C81D7247A35}"/>
              </a:ext>
            </a:extLst>
          </p:cNvPr>
          <p:cNvSpPr>
            <a:spLocks noGrp="1"/>
          </p:cNvSpPr>
          <p:nvPr>
            <p:ph idx="1"/>
          </p:nvPr>
        </p:nvSpPr>
        <p:spPr/>
        <p:txBody>
          <a:bodyPr>
            <a:normAutofit lnSpcReduction="10000"/>
          </a:bodyPr>
          <a:lstStyle/>
          <a:p>
            <a:pPr marL="0" indent="0">
              <a:buNone/>
            </a:pPr>
            <a:r>
              <a:rPr lang="en-US" sz="2800" dirty="0"/>
              <a:t>Reduce both vertebral and non vertebral fractures </a:t>
            </a:r>
          </a:p>
          <a:p>
            <a:pPr marL="0" indent="0">
              <a:buNone/>
            </a:pPr>
            <a:r>
              <a:rPr lang="en-US" sz="2800" dirty="0"/>
              <a:t>But unfortunately it’s very expensive</a:t>
            </a:r>
          </a:p>
          <a:p>
            <a:pPr marL="0" indent="0">
              <a:buNone/>
            </a:pPr>
            <a:r>
              <a:rPr lang="en-US" sz="2800" dirty="0"/>
              <a:t> require daily </a:t>
            </a:r>
            <a:r>
              <a:rPr lang="en-US" sz="2800" dirty="0" err="1"/>
              <a:t>sc</a:t>
            </a:r>
            <a:r>
              <a:rPr lang="en-US" sz="2800" dirty="0"/>
              <a:t> injection 20 mic/d in the thigh or </a:t>
            </a:r>
            <a:r>
              <a:rPr lang="en-US" sz="2800" dirty="0" err="1"/>
              <a:t>abd</a:t>
            </a:r>
            <a:r>
              <a:rPr lang="en-US" sz="2800" dirty="0"/>
              <a:t> </a:t>
            </a:r>
          </a:p>
          <a:p>
            <a:pPr marL="0" indent="0">
              <a:buNone/>
            </a:pPr>
            <a:r>
              <a:rPr lang="en-US" sz="2800" dirty="0"/>
              <a:t>But it’s use limited to 2 years only because there’s long term effect like hepatotoxicity  reduced HDL </a:t>
            </a:r>
          </a:p>
          <a:p>
            <a:pPr marL="0" indent="0">
              <a:buNone/>
            </a:pPr>
            <a:r>
              <a:rPr lang="en-US" sz="2800" dirty="0"/>
              <a:t>Elevated LDL cholesterol </a:t>
            </a:r>
          </a:p>
          <a:p>
            <a:pPr marL="0" indent="0">
              <a:buNone/>
            </a:pPr>
            <a:r>
              <a:rPr lang="en-US" sz="2800" dirty="0"/>
              <a:t>Contraindicated in children and adolescent with growing bone and pts With </a:t>
            </a:r>
            <a:r>
              <a:rPr lang="en-US" sz="2800" dirty="0" err="1"/>
              <a:t>paget</a:t>
            </a:r>
            <a:r>
              <a:rPr lang="en-US" sz="2800" dirty="0"/>
              <a:t> disease </a:t>
            </a:r>
          </a:p>
        </p:txBody>
      </p:sp>
    </p:spTree>
    <p:extLst>
      <p:ext uri="{BB962C8B-B14F-4D97-AF65-F5344CB8AC3E}">
        <p14:creationId xmlns:p14="http://schemas.microsoft.com/office/powerpoint/2010/main" val="5273743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579CB-2C92-DA20-DDBF-4E8F258CCEF8}"/>
              </a:ext>
            </a:extLst>
          </p:cNvPr>
          <p:cNvSpPr>
            <a:spLocks noGrp="1"/>
          </p:cNvSpPr>
          <p:nvPr>
            <p:ph type="title"/>
          </p:nvPr>
        </p:nvSpPr>
        <p:spPr/>
        <p:txBody>
          <a:bodyPr/>
          <a:lstStyle/>
          <a:p>
            <a:r>
              <a:rPr lang="en-US" dirty="0"/>
              <a:t>Estrogen </a:t>
            </a:r>
          </a:p>
        </p:txBody>
      </p:sp>
      <p:sp>
        <p:nvSpPr>
          <p:cNvPr id="3" name="Content Placeholder 2">
            <a:extLst>
              <a:ext uri="{FF2B5EF4-FFF2-40B4-BE49-F238E27FC236}">
                <a16:creationId xmlns:a16="http://schemas.microsoft.com/office/drawing/2014/main" id="{59510753-8896-6CDB-3CCF-7123295738AF}"/>
              </a:ext>
            </a:extLst>
          </p:cNvPr>
          <p:cNvSpPr>
            <a:spLocks noGrp="1"/>
          </p:cNvSpPr>
          <p:nvPr>
            <p:ph idx="1"/>
          </p:nvPr>
        </p:nvSpPr>
        <p:spPr/>
        <p:txBody>
          <a:bodyPr>
            <a:normAutofit/>
          </a:bodyPr>
          <a:lstStyle/>
          <a:p>
            <a:r>
              <a:rPr lang="en-US" sz="2800" dirty="0"/>
              <a:t>Used for prevention of osteoporosis</a:t>
            </a:r>
          </a:p>
          <a:p>
            <a:r>
              <a:rPr lang="en-US" sz="2800" dirty="0"/>
              <a:t>Reduce vasomotor and vaginal atrophic changes </a:t>
            </a:r>
          </a:p>
          <a:p>
            <a:r>
              <a:rPr lang="en-US" sz="2800" dirty="0"/>
              <a:t>There’s risk of coronary heart disease breast cancer stroke </a:t>
            </a:r>
          </a:p>
        </p:txBody>
      </p:sp>
    </p:spTree>
    <p:extLst>
      <p:ext uri="{BB962C8B-B14F-4D97-AF65-F5344CB8AC3E}">
        <p14:creationId xmlns:p14="http://schemas.microsoft.com/office/powerpoint/2010/main" val="10083453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4BCE1-672B-A711-8160-0E1BD041863A}"/>
              </a:ext>
            </a:extLst>
          </p:cNvPr>
          <p:cNvSpPr>
            <a:spLocks noGrp="1"/>
          </p:cNvSpPr>
          <p:nvPr>
            <p:ph idx="1"/>
          </p:nvPr>
        </p:nvSpPr>
        <p:spPr>
          <a:xfrm>
            <a:off x="1066800" y="-1589364"/>
            <a:ext cx="10058400" cy="3931920"/>
          </a:xfrm>
        </p:spPr>
        <p:txBody>
          <a:bodyPr>
            <a:normAutofit/>
          </a:bodyPr>
          <a:lstStyle/>
          <a:p>
            <a:pPr algn="ctr"/>
            <a:r>
              <a:rPr lang="en-US" sz="6000" b="1" dirty="0"/>
              <a:t>Thank you</a:t>
            </a:r>
          </a:p>
        </p:txBody>
      </p:sp>
      <p:pic>
        <p:nvPicPr>
          <p:cNvPr id="5" name="Picture 5">
            <a:extLst>
              <a:ext uri="{FF2B5EF4-FFF2-40B4-BE49-F238E27FC236}">
                <a16:creationId xmlns:a16="http://schemas.microsoft.com/office/drawing/2014/main" id="{FECAD316-0351-3AC5-E565-C4686D59BEEF}"/>
              </a:ext>
            </a:extLst>
          </p:cNvPr>
          <p:cNvPicPr>
            <a:picLocks noChangeAspect="1"/>
          </p:cNvPicPr>
          <p:nvPr/>
        </p:nvPicPr>
        <p:blipFill>
          <a:blip r:embed="rId2"/>
          <a:stretch>
            <a:fillRect/>
          </a:stretch>
        </p:blipFill>
        <p:spPr>
          <a:xfrm>
            <a:off x="2883302" y="185552"/>
            <a:ext cx="6425395" cy="7826487"/>
          </a:xfrm>
          <a:prstGeom prst="rect">
            <a:avLst/>
          </a:prstGeom>
        </p:spPr>
      </p:pic>
    </p:spTree>
    <p:extLst>
      <p:ext uri="{BB962C8B-B14F-4D97-AF65-F5344CB8AC3E}">
        <p14:creationId xmlns:p14="http://schemas.microsoft.com/office/powerpoint/2010/main" val="1232677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22060-D755-DE8A-5FA1-A733A22787D1}"/>
              </a:ext>
            </a:extLst>
          </p:cNvPr>
          <p:cNvSpPr>
            <a:spLocks noGrp="1"/>
          </p:cNvSpPr>
          <p:nvPr>
            <p:ph type="title"/>
          </p:nvPr>
        </p:nvSpPr>
        <p:spPr/>
        <p:txBody>
          <a:bodyPr/>
          <a:lstStyle/>
          <a:p>
            <a:r>
              <a:rPr lang="en-US" dirty="0"/>
              <a:t>Epidemiology </a:t>
            </a:r>
          </a:p>
        </p:txBody>
      </p:sp>
      <p:sp>
        <p:nvSpPr>
          <p:cNvPr id="3" name="Content Placeholder 2">
            <a:extLst>
              <a:ext uri="{FF2B5EF4-FFF2-40B4-BE49-F238E27FC236}">
                <a16:creationId xmlns:a16="http://schemas.microsoft.com/office/drawing/2014/main" id="{B9EE815B-1EE9-DF1D-B432-6BC3326D3759}"/>
              </a:ext>
            </a:extLst>
          </p:cNvPr>
          <p:cNvSpPr>
            <a:spLocks noGrp="1"/>
          </p:cNvSpPr>
          <p:nvPr>
            <p:ph idx="1"/>
          </p:nvPr>
        </p:nvSpPr>
        <p:spPr>
          <a:xfrm>
            <a:off x="1066800" y="2014194"/>
            <a:ext cx="10058400" cy="3931920"/>
          </a:xfrm>
        </p:spPr>
        <p:txBody>
          <a:bodyPr>
            <a:normAutofit/>
          </a:bodyPr>
          <a:lstStyle/>
          <a:p>
            <a:r>
              <a:rPr lang="en-GB" sz="2800" b="1" i="0" dirty="0">
                <a:effectLst/>
                <a:latin typeface="Helvetica Neue"/>
              </a:rPr>
              <a:t>approximately 10 million Americans over the age of 50 have osteoporosis, with a further 34 million at risk of the disease</a:t>
            </a:r>
            <a:r>
              <a:rPr lang="en-GB" sz="2800" b="0" i="0" dirty="0">
                <a:effectLst/>
                <a:latin typeface="Helvetica Neue"/>
              </a:rPr>
              <a:t>. Osteoporotic fractures in the USA are extremely common, with an estimated 1.5 million suffering fragility fractures each year</a:t>
            </a:r>
            <a:endParaRPr lang="en-US" sz="2800" b="0" i="0" dirty="0">
              <a:effectLst/>
              <a:latin typeface="Helvetica Neue"/>
            </a:endParaRPr>
          </a:p>
          <a:p>
            <a:r>
              <a:rPr lang="en-US" sz="2800" b="0" i="0" dirty="0">
                <a:effectLst/>
                <a:latin typeface="Helvetica Neue"/>
              </a:rPr>
              <a:t>More common in women it affects 20%of women aged 50 and over and more common in white</a:t>
            </a:r>
            <a:r>
              <a:rPr lang="en-US" sz="2800" b="0" i="0" dirty="0">
                <a:solidFill>
                  <a:srgbClr val="BDC1C6"/>
                </a:solidFill>
                <a:effectLst/>
                <a:latin typeface="Helvetica Neue"/>
              </a:rPr>
              <a:t> </a:t>
            </a:r>
            <a:r>
              <a:rPr lang="en-US" sz="2800" b="0" i="0" dirty="0">
                <a:effectLst/>
                <a:latin typeface="Helvetica Neue"/>
              </a:rPr>
              <a:t>than Asian</a:t>
            </a:r>
          </a:p>
          <a:p>
            <a:r>
              <a:rPr lang="en-US" sz="2800" b="0" i="0" dirty="0">
                <a:solidFill>
                  <a:srgbClr val="BDC1C6"/>
                </a:solidFill>
                <a:effectLst/>
                <a:latin typeface="Helvetica Neue"/>
              </a:rPr>
              <a:t> </a:t>
            </a:r>
            <a:endParaRPr lang="en-US" sz="2800" dirty="0"/>
          </a:p>
        </p:txBody>
      </p:sp>
    </p:spTree>
    <p:extLst>
      <p:ext uri="{BB962C8B-B14F-4D97-AF65-F5344CB8AC3E}">
        <p14:creationId xmlns:p14="http://schemas.microsoft.com/office/powerpoint/2010/main" val="1474095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6D864099-836B-F969-1354-3B55DCBD1905}"/>
              </a:ext>
            </a:extLst>
          </p:cNvPr>
          <p:cNvPicPr>
            <a:picLocks noGrp="1" noChangeAspect="1"/>
          </p:cNvPicPr>
          <p:nvPr>
            <p:ph idx="1"/>
          </p:nvPr>
        </p:nvPicPr>
        <p:blipFill>
          <a:blip r:embed="rId2"/>
          <a:stretch>
            <a:fillRect/>
          </a:stretch>
        </p:blipFill>
        <p:spPr>
          <a:xfrm>
            <a:off x="353166" y="102139"/>
            <a:ext cx="11485048" cy="6755861"/>
          </a:xfrm>
        </p:spPr>
      </p:pic>
    </p:spTree>
    <p:extLst>
      <p:ext uri="{BB962C8B-B14F-4D97-AF65-F5344CB8AC3E}">
        <p14:creationId xmlns:p14="http://schemas.microsoft.com/office/powerpoint/2010/main" val="2862759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D67CF6C-BC21-32AA-D0B6-E8F58D0061A8}"/>
              </a:ext>
            </a:extLst>
          </p:cNvPr>
          <p:cNvSpPr>
            <a:spLocks noGrp="1"/>
          </p:cNvSpPr>
          <p:nvPr>
            <p:ph type="title"/>
          </p:nvPr>
        </p:nvSpPr>
        <p:spPr/>
        <p:txBody>
          <a:bodyPr/>
          <a:lstStyle/>
          <a:p>
            <a:r>
              <a:rPr lang="ar-SA"/>
              <a:t>Types of osteoporosis </a:t>
            </a:r>
            <a:endParaRPr lang="ar-JO"/>
          </a:p>
        </p:txBody>
      </p:sp>
      <p:sp>
        <p:nvSpPr>
          <p:cNvPr id="3" name="عنصر نائب للمحتوى 2">
            <a:extLst>
              <a:ext uri="{FF2B5EF4-FFF2-40B4-BE49-F238E27FC236}">
                <a16:creationId xmlns:a16="http://schemas.microsoft.com/office/drawing/2014/main" id="{E1FAF934-E16F-74D4-D462-AFE6FA8582D5}"/>
              </a:ext>
            </a:extLst>
          </p:cNvPr>
          <p:cNvSpPr>
            <a:spLocks noGrp="1"/>
          </p:cNvSpPr>
          <p:nvPr>
            <p:ph idx="1"/>
          </p:nvPr>
        </p:nvSpPr>
        <p:spPr/>
        <p:txBody>
          <a:bodyPr>
            <a:normAutofit/>
          </a:bodyPr>
          <a:lstStyle/>
          <a:p>
            <a:r>
              <a:rPr lang="ar-SA" sz="2800"/>
              <a:t>Primary osteoporosis is a bone loss that occurs during the normal human aging process. </a:t>
            </a:r>
          </a:p>
          <a:p>
            <a:r>
              <a:rPr lang="ar-SA" sz="2800"/>
              <a:t>Secondary osteoporosis is defined as bone loss that results from specific, well-defined clinical disorders</a:t>
            </a:r>
          </a:p>
          <a:p>
            <a:r>
              <a:rPr lang="en-US" sz="2800"/>
              <a:t>O</a:t>
            </a:r>
            <a:r>
              <a:rPr lang="ar-SA" sz="2800"/>
              <a:t>ther types like :idiopathic juvenile osteoporosis </a:t>
            </a:r>
          </a:p>
          <a:p>
            <a:endParaRPr lang="ar-JO" sz="2800"/>
          </a:p>
        </p:txBody>
      </p:sp>
    </p:spTree>
    <p:extLst>
      <p:ext uri="{BB962C8B-B14F-4D97-AF65-F5344CB8AC3E}">
        <p14:creationId xmlns:p14="http://schemas.microsoft.com/office/powerpoint/2010/main" val="984326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4B5F8-BBFE-6185-971B-AE0FA0DE0FE4}"/>
              </a:ext>
            </a:extLst>
          </p:cNvPr>
          <p:cNvSpPr>
            <a:spLocks noGrp="1"/>
          </p:cNvSpPr>
          <p:nvPr>
            <p:ph type="title"/>
          </p:nvPr>
        </p:nvSpPr>
        <p:spPr/>
        <p:txBody>
          <a:bodyPr/>
          <a:lstStyle/>
          <a:p>
            <a:r>
              <a:rPr lang="en-US" dirty="0"/>
              <a:t>Signs and symptoms </a:t>
            </a:r>
          </a:p>
        </p:txBody>
      </p:sp>
      <p:sp>
        <p:nvSpPr>
          <p:cNvPr id="3" name="Content Placeholder 2">
            <a:extLst>
              <a:ext uri="{FF2B5EF4-FFF2-40B4-BE49-F238E27FC236}">
                <a16:creationId xmlns:a16="http://schemas.microsoft.com/office/drawing/2014/main" id="{E66AD994-3F3D-EF68-B72A-B8ABD407B724}"/>
              </a:ext>
            </a:extLst>
          </p:cNvPr>
          <p:cNvSpPr>
            <a:spLocks noGrp="1"/>
          </p:cNvSpPr>
          <p:nvPr>
            <p:ph idx="1"/>
          </p:nvPr>
        </p:nvSpPr>
        <p:spPr/>
        <p:txBody>
          <a:bodyPr>
            <a:normAutofit fontScale="92500" lnSpcReduction="10000"/>
          </a:bodyPr>
          <a:lstStyle/>
          <a:p>
            <a:pPr marL="0" indent="0">
              <a:buNone/>
            </a:pPr>
            <a:r>
              <a:rPr lang="en-US" sz="2800" dirty="0"/>
              <a:t>There typically no symptoms in the early stages of the bone loss but once your bones have been </a:t>
            </a:r>
            <a:r>
              <a:rPr lang="en-US" sz="2800" dirty="0" err="1"/>
              <a:t>weakend</a:t>
            </a:r>
            <a:r>
              <a:rPr lang="en-US" sz="2800" dirty="0"/>
              <a:t> by osteoporosis you might have signs and symptoms that include</a:t>
            </a:r>
          </a:p>
          <a:p>
            <a:pPr marL="0" indent="0">
              <a:buNone/>
            </a:pPr>
            <a:r>
              <a:rPr lang="en-US" sz="2800" dirty="0"/>
              <a:t>Back </a:t>
            </a:r>
            <a:r>
              <a:rPr lang="en-US" sz="2800" dirty="0" err="1"/>
              <a:t>bain</a:t>
            </a:r>
            <a:r>
              <a:rPr lang="en-US" sz="2800" dirty="0"/>
              <a:t> caused by a fractured or collapsed vertebra </a:t>
            </a:r>
          </a:p>
          <a:p>
            <a:pPr marL="0" indent="0">
              <a:buNone/>
            </a:pPr>
            <a:r>
              <a:rPr lang="en-US" sz="2800" dirty="0"/>
              <a:t>A stopped posture </a:t>
            </a:r>
          </a:p>
          <a:p>
            <a:pPr marL="0" indent="0">
              <a:buNone/>
            </a:pPr>
            <a:r>
              <a:rPr lang="en-US" sz="2800" dirty="0"/>
              <a:t>A bone that breaks much more easily than expected</a:t>
            </a:r>
          </a:p>
          <a:p>
            <a:pPr marL="0" indent="0">
              <a:buNone/>
            </a:pPr>
            <a:r>
              <a:rPr lang="en-US" sz="2800" dirty="0"/>
              <a:t> osteoporosis generally doesn’t become clinically apparent until fractures occur </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3786147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644515-B6E3-DBB8-3D6C-3AA41A094FB6}"/>
              </a:ext>
            </a:extLst>
          </p:cNvPr>
          <p:cNvSpPr>
            <a:spLocks noGrp="1"/>
          </p:cNvSpPr>
          <p:nvPr>
            <p:ph idx="1"/>
          </p:nvPr>
        </p:nvSpPr>
        <p:spPr>
          <a:xfrm>
            <a:off x="1066800" y="377486"/>
            <a:ext cx="10058400" cy="3931920"/>
          </a:xfrm>
        </p:spPr>
        <p:txBody>
          <a:bodyPr>
            <a:normAutofit/>
          </a:bodyPr>
          <a:lstStyle/>
          <a:p>
            <a:r>
              <a:rPr lang="en-US" sz="2800" dirty="0"/>
              <a:t>The pain is described variably as sharp nagging or dull and movement may exacerbate pain, in some cases pain may radiate to the abdomen</a:t>
            </a:r>
          </a:p>
          <a:p>
            <a:r>
              <a:rPr lang="en-US" sz="2800" dirty="0"/>
              <a:t>Pain is accompanied by paravertebral muscle spasm exacerbated by activity and decreased by lying supine </a:t>
            </a:r>
          </a:p>
          <a:p>
            <a:r>
              <a:rPr lang="en-US" sz="2800" dirty="0"/>
              <a:t>Acute pain can usually resolves after 4-6 weeks, but in the setting of multiple fractures with severe kyphosis the pain may become chronic </a:t>
            </a:r>
          </a:p>
          <a:p>
            <a:endParaRPr lang="en-US" sz="2800" dirty="0"/>
          </a:p>
        </p:txBody>
      </p:sp>
    </p:spTree>
    <p:extLst>
      <p:ext uri="{BB962C8B-B14F-4D97-AF65-F5344CB8AC3E}">
        <p14:creationId xmlns:p14="http://schemas.microsoft.com/office/powerpoint/2010/main" val="3096382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815B27EC-01D7-2900-6ECB-22CCBD225329}"/>
              </a:ext>
            </a:extLst>
          </p:cNvPr>
          <p:cNvPicPr>
            <a:picLocks noGrp="1" noChangeAspect="1"/>
          </p:cNvPicPr>
          <p:nvPr>
            <p:ph idx="1"/>
          </p:nvPr>
        </p:nvPicPr>
        <p:blipFill>
          <a:blip r:embed="rId2"/>
          <a:stretch>
            <a:fillRect/>
          </a:stretch>
        </p:blipFill>
        <p:spPr>
          <a:xfrm>
            <a:off x="339498" y="0"/>
            <a:ext cx="11513003" cy="6673832"/>
          </a:xfrm>
        </p:spPr>
      </p:pic>
    </p:spTree>
    <p:extLst>
      <p:ext uri="{BB962C8B-B14F-4D97-AF65-F5344CB8AC3E}">
        <p14:creationId xmlns:p14="http://schemas.microsoft.com/office/powerpoint/2010/main" val="430326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B7F6E-E175-58FC-2EC9-193B5FA8AA1D}"/>
              </a:ext>
            </a:extLst>
          </p:cNvPr>
          <p:cNvSpPr>
            <a:spLocks noGrp="1"/>
          </p:cNvSpPr>
          <p:nvPr>
            <p:ph type="title"/>
          </p:nvPr>
        </p:nvSpPr>
        <p:spPr/>
        <p:txBody>
          <a:bodyPr/>
          <a:lstStyle/>
          <a:p>
            <a:r>
              <a:rPr lang="en-US" dirty="0"/>
              <a:t>On physical examination </a:t>
            </a:r>
          </a:p>
        </p:txBody>
      </p:sp>
      <p:sp>
        <p:nvSpPr>
          <p:cNvPr id="3" name="Content Placeholder 2">
            <a:extLst>
              <a:ext uri="{FF2B5EF4-FFF2-40B4-BE49-F238E27FC236}">
                <a16:creationId xmlns:a16="http://schemas.microsoft.com/office/drawing/2014/main" id="{0ABD8728-8430-F8CE-97A8-B3A7BCC80626}"/>
              </a:ext>
            </a:extLst>
          </p:cNvPr>
          <p:cNvSpPr>
            <a:spLocks noGrp="1"/>
          </p:cNvSpPr>
          <p:nvPr>
            <p:ph idx="1"/>
          </p:nvPr>
        </p:nvSpPr>
        <p:spPr/>
        <p:txBody>
          <a:bodyPr>
            <a:normAutofit/>
          </a:bodyPr>
          <a:lstStyle/>
          <a:p>
            <a:r>
              <a:rPr lang="en-US" sz="2800" dirty="0"/>
              <a:t>Patients with vertebral compression fractures may demonstrate with acute vertebral fractures point tenderness over the involved vertebra</a:t>
            </a:r>
          </a:p>
          <a:p>
            <a:r>
              <a:rPr lang="en-US" sz="2800" dirty="0"/>
              <a:t>Thoracic kyphosis with an exaggerated cervical lordosis </a:t>
            </a:r>
          </a:p>
          <a:p>
            <a:r>
              <a:rPr lang="en-US" sz="2800" dirty="0"/>
              <a:t>Subsequent loss of lumber lordosis </a:t>
            </a:r>
          </a:p>
          <a:p>
            <a:r>
              <a:rPr lang="en-US" sz="2800" dirty="0"/>
              <a:t>A decrease in height of 2-3 cm after each vertebral compression fracture and progressive kyphosis </a:t>
            </a:r>
          </a:p>
          <a:p>
            <a:endParaRPr lang="en-US" sz="2800" dirty="0"/>
          </a:p>
          <a:p>
            <a:endParaRPr lang="en-US" sz="2800" dirty="0"/>
          </a:p>
        </p:txBody>
      </p:sp>
    </p:spTree>
    <p:extLst>
      <p:ext uri="{BB962C8B-B14F-4D97-AF65-F5344CB8AC3E}">
        <p14:creationId xmlns:p14="http://schemas.microsoft.com/office/powerpoint/2010/main" val="28934308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شاشة عريضة</PresentationFormat>
  <Slides>29</Slides>
  <Notes>0</Notes>
  <HiddenSlides>0</HiddenSlides>
  <ScaleCrop>false</ScaleCrop>
  <HeadingPairs>
    <vt:vector size="4" baseType="variant">
      <vt:variant>
        <vt:lpstr>نسق</vt:lpstr>
      </vt:variant>
      <vt:variant>
        <vt:i4>1</vt:i4>
      </vt:variant>
      <vt:variant>
        <vt:lpstr>عناوين الشرائح</vt:lpstr>
      </vt:variant>
      <vt:variant>
        <vt:i4>29</vt:i4>
      </vt:variant>
    </vt:vector>
  </HeadingPairs>
  <TitlesOfParts>
    <vt:vector size="30" baseType="lpstr">
      <vt:lpstr>Savon</vt:lpstr>
      <vt:lpstr>Osteoporosis  </vt:lpstr>
      <vt:lpstr>Definition </vt:lpstr>
      <vt:lpstr>Epidemiology </vt:lpstr>
      <vt:lpstr>عرض تقديمي في PowerPoint</vt:lpstr>
      <vt:lpstr>Types of osteoporosis </vt:lpstr>
      <vt:lpstr>Signs and symptoms </vt:lpstr>
      <vt:lpstr>عرض تقديمي في PowerPoint</vt:lpstr>
      <vt:lpstr>عرض تقديمي في PowerPoint</vt:lpstr>
      <vt:lpstr>On physical examination </vt:lpstr>
      <vt:lpstr>عرض تقديمي في PowerPoint</vt:lpstr>
      <vt:lpstr>Causes of accelerated bone loss </vt:lpstr>
      <vt:lpstr>عرض تقديمي في PowerPoint</vt:lpstr>
      <vt:lpstr>Risk factors </vt:lpstr>
      <vt:lpstr>Prevention </vt:lpstr>
      <vt:lpstr>Investigation</vt:lpstr>
      <vt:lpstr>Diagnosis </vt:lpstr>
      <vt:lpstr>DEX-A</vt:lpstr>
      <vt:lpstr>عرض تقديمي في PowerPoint</vt:lpstr>
      <vt:lpstr>عرض تقديمي في PowerPoint</vt:lpstr>
      <vt:lpstr>عرض تقديمي في PowerPoint</vt:lpstr>
      <vt:lpstr>عرض تقديمي في PowerPoint</vt:lpstr>
      <vt:lpstr>Treatment </vt:lpstr>
      <vt:lpstr>Bisphosphonates </vt:lpstr>
      <vt:lpstr>Raloxifene</vt:lpstr>
      <vt:lpstr>عرض تقديمي في PowerPoint</vt:lpstr>
      <vt:lpstr>Calcitonin </vt:lpstr>
      <vt:lpstr>Teriparatide </vt:lpstr>
      <vt:lpstr>Estrogen </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Osteoporosis </dc:title>
  <dc:creator>Wesam Yousef AlNawafleh</dc:creator>
  <cp:lastModifiedBy>loaialmoghrabi@gmail.com</cp:lastModifiedBy>
  <cp:revision>5</cp:revision>
  <dcterms:created xsi:type="dcterms:W3CDTF">2022-07-30T19:21:01Z</dcterms:created>
  <dcterms:modified xsi:type="dcterms:W3CDTF">2022-08-01T07:53:48Z</dcterms:modified>
</cp:coreProperties>
</file>