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120"/>
  </p:notesMasterIdLst>
  <p:sldIdLst>
    <p:sldId id="543" r:id="rId9"/>
    <p:sldId id="601" r:id="rId10"/>
    <p:sldId id="545" r:id="rId11"/>
    <p:sldId id="546" r:id="rId12"/>
    <p:sldId id="547" r:id="rId13"/>
    <p:sldId id="549" r:id="rId14"/>
    <p:sldId id="550" r:id="rId15"/>
    <p:sldId id="551" r:id="rId16"/>
    <p:sldId id="552" r:id="rId17"/>
    <p:sldId id="553" r:id="rId18"/>
    <p:sldId id="554" r:id="rId19"/>
    <p:sldId id="614" r:id="rId20"/>
    <p:sldId id="557" r:id="rId21"/>
    <p:sldId id="558" r:id="rId22"/>
    <p:sldId id="559" r:id="rId23"/>
    <p:sldId id="560" r:id="rId24"/>
    <p:sldId id="561" r:id="rId25"/>
    <p:sldId id="562" r:id="rId26"/>
    <p:sldId id="564" r:id="rId27"/>
    <p:sldId id="565" r:id="rId28"/>
    <p:sldId id="567" r:id="rId29"/>
    <p:sldId id="603" r:id="rId30"/>
    <p:sldId id="604" r:id="rId31"/>
    <p:sldId id="568" r:id="rId32"/>
    <p:sldId id="569" r:id="rId33"/>
    <p:sldId id="605" r:id="rId34"/>
    <p:sldId id="606" r:id="rId35"/>
    <p:sldId id="607" r:id="rId36"/>
    <p:sldId id="571" r:id="rId37"/>
    <p:sldId id="572" r:id="rId38"/>
    <p:sldId id="573" r:id="rId39"/>
    <p:sldId id="574" r:id="rId40"/>
    <p:sldId id="609" r:id="rId41"/>
    <p:sldId id="608" r:id="rId42"/>
    <p:sldId id="575" r:id="rId43"/>
    <p:sldId id="577" r:id="rId44"/>
    <p:sldId id="578" r:id="rId45"/>
    <p:sldId id="579" r:id="rId46"/>
    <p:sldId id="580" r:id="rId47"/>
    <p:sldId id="581" r:id="rId48"/>
    <p:sldId id="582" r:id="rId49"/>
    <p:sldId id="583" r:id="rId50"/>
    <p:sldId id="584" r:id="rId51"/>
    <p:sldId id="585" r:id="rId52"/>
    <p:sldId id="586" r:id="rId53"/>
    <p:sldId id="587" r:id="rId54"/>
    <p:sldId id="588" r:id="rId55"/>
    <p:sldId id="589" r:id="rId56"/>
    <p:sldId id="591" r:id="rId57"/>
    <p:sldId id="592" r:id="rId58"/>
    <p:sldId id="593" r:id="rId59"/>
    <p:sldId id="594" r:id="rId60"/>
    <p:sldId id="595" r:id="rId61"/>
    <p:sldId id="596" r:id="rId62"/>
    <p:sldId id="597" r:id="rId63"/>
    <p:sldId id="598" r:id="rId64"/>
    <p:sldId id="599" r:id="rId65"/>
    <p:sldId id="600" r:id="rId66"/>
    <p:sldId id="256" r:id="rId67"/>
    <p:sldId id="257" r:id="rId68"/>
    <p:sldId id="327" r:id="rId69"/>
    <p:sldId id="460" r:id="rId70"/>
    <p:sldId id="331" r:id="rId71"/>
    <p:sldId id="299" r:id="rId72"/>
    <p:sldId id="298" r:id="rId73"/>
    <p:sldId id="333" r:id="rId74"/>
    <p:sldId id="295" r:id="rId75"/>
    <p:sldId id="334" r:id="rId76"/>
    <p:sldId id="619" r:id="rId77"/>
    <p:sldId id="361" r:id="rId78"/>
    <p:sldId id="336" r:id="rId79"/>
    <p:sldId id="317" r:id="rId80"/>
    <p:sldId id="462" r:id="rId81"/>
    <p:sldId id="300" r:id="rId82"/>
    <p:sldId id="301" r:id="rId83"/>
    <p:sldId id="313" r:id="rId84"/>
    <p:sldId id="314" r:id="rId85"/>
    <p:sldId id="538" r:id="rId86"/>
    <p:sldId id="424" r:id="rId87"/>
    <p:sldId id="465" r:id="rId88"/>
    <p:sldId id="426" r:id="rId89"/>
    <p:sldId id="476" r:id="rId90"/>
    <p:sldId id="427" r:id="rId91"/>
    <p:sldId id="425" r:id="rId92"/>
    <p:sldId id="473" r:id="rId93"/>
    <p:sldId id="472" r:id="rId94"/>
    <p:sldId id="447" r:id="rId95"/>
    <p:sldId id="464" r:id="rId96"/>
    <p:sldId id="537" r:id="rId97"/>
    <p:sldId id="449" r:id="rId98"/>
    <p:sldId id="357" r:id="rId99"/>
    <p:sldId id="343" r:id="rId100"/>
    <p:sldId id="344" r:id="rId101"/>
    <p:sldId id="411" r:id="rId102"/>
    <p:sldId id="412" r:id="rId103"/>
    <p:sldId id="413" r:id="rId104"/>
    <p:sldId id="414" r:id="rId105"/>
    <p:sldId id="423" r:id="rId106"/>
    <p:sldId id="475" r:id="rId107"/>
    <p:sldId id="540" r:id="rId108"/>
    <p:sldId id="541" r:id="rId109"/>
    <p:sldId id="542" r:id="rId110"/>
    <p:sldId id="454" r:id="rId111"/>
    <p:sldId id="455" r:id="rId112"/>
    <p:sldId id="456" r:id="rId113"/>
    <p:sldId id="457" r:id="rId114"/>
    <p:sldId id="539" r:id="rId115"/>
    <p:sldId id="458" r:id="rId116"/>
    <p:sldId id="459" r:id="rId117"/>
    <p:sldId id="513" r:id="rId118"/>
    <p:sldId id="618" r:id="rId119"/>
  </p:sldIdLst>
  <p:sldSz cx="9144000" cy="6858000" type="screen4x3"/>
  <p:notesSz cx="6815138"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娣辫壊鏍峰紡 1 - 寮鸿皟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涓害鏍峰紡 2 - 寮鸿皟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236" y="-1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7E08A78-055D-4183-A55A-2121613B6259}" type="doc">
      <dgm:prSet loTypeId="urn:microsoft.com/office/officeart/2005/8/layout/hProcess11#1" loCatId="process" qsTypeId="urn:microsoft.com/office/officeart/2005/8/quickstyle/simple1#1" qsCatId="simple" csTypeId="urn:microsoft.com/office/officeart/2005/8/colors/accent1_2#1" csCatId="accent1" phldr="1"/>
      <dgm:spPr/>
    </dgm:pt>
    <dgm:pt modelId="{C5D5E219-6F2E-42CD-93A5-78006803BD77}">
      <dgm:prSet phldrT="[Text]" custT="1"/>
      <dgm:spPr/>
      <dgm:t>
        <a:bodyPr/>
        <a:lstStyle/>
        <a:p>
          <a:pPr algn="ctr"/>
          <a:r>
            <a:rPr lang="en-US" sz="2300" dirty="0"/>
            <a:t>Risk factors:</a:t>
          </a:r>
        </a:p>
        <a:p>
          <a:pPr algn="ctr"/>
          <a:r>
            <a:rPr lang="en-US" sz="1200" dirty="0"/>
            <a:t>-prematurity </a:t>
          </a:r>
        </a:p>
        <a:p>
          <a:pPr algn="ctr"/>
          <a:r>
            <a:rPr lang="en-US" sz="1200" dirty="0"/>
            <a:t>-immunodeficiency</a:t>
          </a:r>
        </a:p>
        <a:p>
          <a:pPr algn="ctr"/>
          <a:r>
            <a:rPr lang="en-US" sz="1200" dirty="0"/>
            <a:t>-anatomical abnormalities</a:t>
          </a:r>
        </a:p>
        <a:p>
          <a:pPr algn="l"/>
          <a:endParaRPr lang="en-US" sz="1200" dirty="0"/>
        </a:p>
      </dgm:t>
    </dgm:pt>
    <dgm:pt modelId="{31E881F3-59F2-4013-9383-DB7C86F2F440}" type="parTrans" cxnId="{546CD5EB-C1A0-4F64-B630-72196E804E34}">
      <dgm:prSet/>
      <dgm:spPr/>
      <dgm:t>
        <a:bodyPr/>
        <a:lstStyle/>
        <a:p>
          <a:endParaRPr lang="en-US"/>
        </a:p>
      </dgm:t>
    </dgm:pt>
    <dgm:pt modelId="{8E360F90-AA0F-4729-8CC1-879DAE3BE3EF}" type="sibTrans" cxnId="{546CD5EB-C1A0-4F64-B630-72196E804E34}">
      <dgm:prSet/>
      <dgm:spPr/>
      <dgm:t>
        <a:bodyPr/>
        <a:lstStyle/>
        <a:p>
          <a:endParaRPr lang="en-US"/>
        </a:p>
      </dgm:t>
    </dgm:pt>
    <dgm:pt modelId="{D1E9A8AB-EDA8-48DD-B540-F0EA29EDDC0D}">
      <dgm:prSet phldrT="[Text]" custT="1"/>
      <dgm:spPr/>
      <dgm:t>
        <a:bodyPr/>
        <a:lstStyle/>
        <a:p>
          <a:r>
            <a:rPr lang="en-US" sz="2300" dirty="0"/>
            <a:t>History of infections</a:t>
          </a:r>
        </a:p>
        <a:p>
          <a:r>
            <a:rPr lang="en-US" sz="1200" dirty="0"/>
            <a:t>-Fever</a:t>
          </a:r>
        </a:p>
        <a:p>
          <a:r>
            <a:rPr lang="en-US" sz="1200" dirty="0"/>
            <a:t>-cough, rhinorrhea, nasal congestion</a:t>
          </a:r>
        </a:p>
      </dgm:t>
    </dgm:pt>
    <dgm:pt modelId="{33AA340C-0CA5-4958-BD45-211241C8F068}" type="parTrans" cxnId="{DF4B023E-2C39-4B8A-9CF4-FF6461C33268}">
      <dgm:prSet/>
      <dgm:spPr/>
      <dgm:t>
        <a:bodyPr/>
        <a:lstStyle/>
        <a:p>
          <a:endParaRPr lang="en-US"/>
        </a:p>
      </dgm:t>
    </dgm:pt>
    <dgm:pt modelId="{C5857189-E79C-484F-9334-916ACC2BDEDE}" type="sibTrans" cxnId="{DF4B023E-2C39-4B8A-9CF4-FF6461C33268}">
      <dgm:prSet/>
      <dgm:spPr/>
      <dgm:t>
        <a:bodyPr/>
        <a:lstStyle/>
        <a:p>
          <a:endParaRPr lang="en-US"/>
        </a:p>
      </dgm:t>
    </dgm:pt>
    <dgm:pt modelId="{43712CA0-B4E1-4598-B13A-3433A7ED215F}">
      <dgm:prSet phldrT="[Text]" custT="1"/>
      <dgm:spPr/>
      <dgm:t>
        <a:bodyPr/>
        <a:lstStyle/>
        <a:p>
          <a:r>
            <a:rPr lang="en-US" sz="2800" dirty="0"/>
            <a:t>History of</a:t>
          </a:r>
          <a:endParaRPr lang="en-US" sz="1200" dirty="0"/>
        </a:p>
        <a:p>
          <a:r>
            <a:rPr lang="en-US" sz="1200" dirty="0"/>
            <a:t>-seizures </a:t>
          </a:r>
        </a:p>
        <a:p>
          <a:r>
            <a:rPr lang="en-US" sz="1200" dirty="0"/>
            <a:t>-head trauma </a:t>
          </a:r>
        </a:p>
        <a:p>
          <a:r>
            <a:rPr lang="en-US" sz="1200" dirty="0"/>
            <a:t>-exposure to sedative</a:t>
          </a:r>
          <a:r>
            <a:rPr lang="en-US" sz="2800" dirty="0"/>
            <a:t> </a:t>
          </a:r>
        </a:p>
      </dgm:t>
    </dgm:pt>
    <dgm:pt modelId="{9BC65925-3156-4F39-B680-A4ECC6CBAA7F}" type="parTrans" cxnId="{E34CA48B-ECFF-41B3-AC6A-D1A67EC0E05E}">
      <dgm:prSet/>
      <dgm:spPr/>
      <dgm:t>
        <a:bodyPr/>
        <a:lstStyle/>
        <a:p>
          <a:endParaRPr lang="en-US"/>
        </a:p>
      </dgm:t>
    </dgm:pt>
    <dgm:pt modelId="{21455048-9129-446B-B2E0-BCDAB6CFDFA3}" type="sibTrans" cxnId="{E34CA48B-ECFF-41B3-AC6A-D1A67EC0E05E}">
      <dgm:prSet/>
      <dgm:spPr/>
      <dgm:t>
        <a:bodyPr/>
        <a:lstStyle/>
        <a:p>
          <a:endParaRPr lang="en-US"/>
        </a:p>
      </dgm:t>
    </dgm:pt>
    <dgm:pt modelId="{975F7953-33DE-4ECE-A15E-FEBB652BB0E3}">
      <dgm:prSet phldrT="[Text]" custT="1"/>
      <dgm:spPr/>
      <dgm:t>
        <a:bodyPr/>
        <a:lstStyle/>
        <a:p>
          <a:r>
            <a:rPr lang="en-US" sz="2300" dirty="0"/>
            <a:t>Chronic disease:</a:t>
          </a:r>
        </a:p>
        <a:p>
          <a:r>
            <a:rPr lang="en-US" sz="1200" dirty="0"/>
            <a:t>-pulmonary(asthma, Cystic fibrosis)</a:t>
          </a:r>
        </a:p>
        <a:p>
          <a:r>
            <a:rPr lang="en-US" sz="1200" dirty="0"/>
            <a:t>-Cardiac (congenital heart disease)</a:t>
          </a:r>
        </a:p>
        <a:p>
          <a:r>
            <a:rPr lang="en-US" sz="1200" dirty="0"/>
            <a:t>-neuromuscular( spinal muscular atrophy, myasthenia gravis)</a:t>
          </a:r>
          <a:r>
            <a:rPr lang="en-US" sz="2300" dirty="0"/>
            <a:t> </a:t>
          </a:r>
        </a:p>
      </dgm:t>
    </dgm:pt>
    <dgm:pt modelId="{A1B67E23-CC64-4248-94C2-EF1AFFD3A266}" type="parTrans" cxnId="{9199902E-9C8D-4BDE-8F7E-CD125B3AFDD2}">
      <dgm:prSet/>
      <dgm:spPr/>
      <dgm:t>
        <a:bodyPr/>
        <a:lstStyle/>
        <a:p>
          <a:endParaRPr lang="en-US"/>
        </a:p>
      </dgm:t>
    </dgm:pt>
    <dgm:pt modelId="{866583A1-4119-4870-91DD-D5AF9D1F1F5A}" type="sibTrans" cxnId="{9199902E-9C8D-4BDE-8F7E-CD125B3AFDD2}">
      <dgm:prSet/>
      <dgm:spPr/>
      <dgm:t>
        <a:bodyPr/>
        <a:lstStyle/>
        <a:p>
          <a:endParaRPr lang="en-US"/>
        </a:p>
      </dgm:t>
    </dgm:pt>
    <dgm:pt modelId="{5520FF4D-87ED-4FF7-A8E8-E4728F702276}" type="pres">
      <dgm:prSet presAssocID="{27E08A78-055D-4183-A55A-2121613B6259}" presName="Name0" presStyleCnt="0">
        <dgm:presLayoutVars>
          <dgm:dir/>
          <dgm:resizeHandles val="exact"/>
        </dgm:presLayoutVars>
      </dgm:prSet>
      <dgm:spPr/>
    </dgm:pt>
    <dgm:pt modelId="{DA8A0373-6CAB-426E-909D-51D2A99995B6}" type="pres">
      <dgm:prSet presAssocID="{27E08A78-055D-4183-A55A-2121613B6259}" presName="arrow" presStyleLbl="bgShp" presStyleIdx="0" presStyleCnt="1" custLinFactNeighborY="1693"/>
      <dgm:spPr/>
    </dgm:pt>
    <dgm:pt modelId="{284F4ED8-C325-4263-9B3E-6DF60CEF26A5}" type="pres">
      <dgm:prSet presAssocID="{27E08A78-055D-4183-A55A-2121613B6259}" presName="points" presStyleCnt="0"/>
      <dgm:spPr/>
    </dgm:pt>
    <dgm:pt modelId="{F34C6274-E1DD-4224-8F47-0A7F3941197B}" type="pres">
      <dgm:prSet presAssocID="{C5D5E219-6F2E-42CD-93A5-78006803BD77}" presName="compositeA" presStyleCnt="0"/>
      <dgm:spPr/>
    </dgm:pt>
    <dgm:pt modelId="{E17DEAF3-29FB-4357-BC96-43E7D7746C21}" type="pres">
      <dgm:prSet presAssocID="{C5D5E219-6F2E-42CD-93A5-78006803BD77}" presName="textA" presStyleLbl="revTx" presStyleIdx="0" presStyleCnt="4" custScaleX="246743" custScaleY="70929" custLinFactNeighborX="934" custLinFactNeighborY="54155">
        <dgm:presLayoutVars>
          <dgm:bulletEnabled val="1"/>
        </dgm:presLayoutVars>
      </dgm:prSet>
      <dgm:spPr/>
      <dgm:t>
        <a:bodyPr/>
        <a:lstStyle/>
        <a:p>
          <a:endParaRPr lang="en-US"/>
        </a:p>
      </dgm:t>
    </dgm:pt>
    <dgm:pt modelId="{670B9D83-8FC2-4EB6-AA17-EF302192E48D}" type="pres">
      <dgm:prSet presAssocID="{C5D5E219-6F2E-42CD-93A5-78006803BD77}" presName="circleA" presStyleLbl="node1" presStyleIdx="0" presStyleCnt="4"/>
      <dgm:spPr/>
    </dgm:pt>
    <dgm:pt modelId="{2359FFC5-C2F4-4793-A950-C7CB1294559F}" type="pres">
      <dgm:prSet presAssocID="{C5D5E219-6F2E-42CD-93A5-78006803BD77}" presName="spaceA" presStyleCnt="0"/>
      <dgm:spPr/>
    </dgm:pt>
    <dgm:pt modelId="{BE660330-A153-4E2F-A0AE-50B5681DF469}" type="pres">
      <dgm:prSet presAssocID="{8E360F90-AA0F-4729-8CC1-879DAE3BE3EF}" presName="space" presStyleCnt="0"/>
      <dgm:spPr/>
    </dgm:pt>
    <dgm:pt modelId="{6CB43BA9-175D-4124-8EE7-AA55CF70F561}" type="pres">
      <dgm:prSet presAssocID="{975F7953-33DE-4ECE-A15E-FEBB652BB0E3}" presName="compositeB" presStyleCnt="0"/>
      <dgm:spPr/>
    </dgm:pt>
    <dgm:pt modelId="{25617E9E-71C3-4535-959D-94557655EEE9}" type="pres">
      <dgm:prSet presAssocID="{975F7953-33DE-4ECE-A15E-FEBB652BB0E3}" presName="textB" presStyleLbl="revTx" presStyleIdx="1" presStyleCnt="4" custScaleX="276422">
        <dgm:presLayoutVars>
          <dgm:bulletEnabled val="1"/>
        </dgm:presLayoutVars>
      </dgm:prSet>
      <dgm:spPr/>
      <dgm:t>
        <a:bodyPr/>
        <a:lstStyle/>
        <a:p>
          <a:endParaRPr lang="en-US"/>
        </a:p>
      </dgm:t>
    </dgm:pt>
    <dgm:pt modelId="{B7187E5C-6C04-47B8-8BAC-F39A725EA5C2}" type="pres">
      <dgm:prSet presAssocID="{975F7953-33DE-4ECE-A15E-FEBB652BB0E3}" presName="circleB" presStyleLbl="node1" presStyleIdx="1" presStyleCnt="4"/>
      <dgm:spPr/>
    </dgm:pt>
    <dgm:pt modelId="{ADE21BC0-6EF4-4AE7-A8E4-282599C2D2F3}" type="pres">
      <dgm:prSet presAssocID="{975F7953-33DE-4ECE-A15E-FEBB652BB0E3}" presName="spaceB" presStyleCnt="0"/>
      <dgm:spPr/>
    </dgm:pt>
    <dgm:pt modelId="{B65BCA7D-9146-41EF-9896-52E25EF60EFC}" type="pres">
      <dgm:prSet presAssocID="{866583A1-4119-4870-91DD-D5AF9D1F1F5A}" presName="space" presStyleCnt="0"/>
      <dgm:spPr/>
    </dgm:pt>
    <dgm:pt modelId="{5299FF83-E7C2-477C-8C34-5F5209ECB603}" type="pres">
      <dgm:prSet presAssocID="{D1E9A8AB-EDA8-48DD-B540-F0EA29EDDC0D}" presName="compositeA" presStyleCnt="0"/>
      <dgm:spPr/>
    </dgm:pt>
    <dgm:pt modelId="{83F50657-6AAE-42E6-B434-65EC97812C5F}" type="pres">
      <dgm:prSet presAssocID="{D1E9A8AB-EDA8-48DD-B540-F0EA29EDDC0D}" presName="textA" presStyleLbl="revTx" presStyleIdx="2" presStyleCnt="4" custScaleX="309909">
        <dgm:presLayoutVars>
          <dgm:bulletEnabled val="1"/>
        </dgm:presLayoutVars>
      </dgm:prSet>
      <dgm:spPr/>
      <dgm:t>
        <a:bodyPr/>
        <a:lstStyle/>
        <a:p>
          <a:endParaRPr lang="en-US"/>
        </a:p>
      </dgm:t>
    </dgm:pt>
    <dgm:pt modelId="{BE8ECDE8-84B6-4057-9497-AE8715089219}" type="pres">
      <dgm:prSet presAssocID="{D1E9A8AB-EDA8-48DD-B540-F0EA29EDDC0D}" presName="circleA" presStyleLbl="node1" presStyleIdx="2" presStyleCnt="4"/>
      <dgm:spPr/>
    </dgm:pt>
    <dgm:pt modelId="{3C0E1831-E8D2-496F-BC9A-0D3117867E47}" type="pres">
      <dgm:prSet presAssocID="{D1E9A8AB-EDA8-48DD-B540-F0EA29EDDC0D}" presName="spaceA" presStyleCnt="0"/>
      <dgm:spPr/>
    </dgm:pt>
    <dgm:pt modelId="{543E87FA-1B67-4836-955A-F976976AD943}" type="pres">
      <dgm:prSet presAssocID="{C5857189-E79C-484F-9334-916ACC2BDEDE}" presName="space" presStyleCnt="0"/>
      <dgm:spPr/>
    </dgm:pt>
    <dgm:pt modelId="{66B6ADDA-CCAA-4221-BAFE-F8928EDFF676}" type="pres">
      <dgm:prSet presAssocID="{43712CA0-B4E1-4598-B13A-3433A7ED215F}" presName="compositeB" presStyleCnt="0"/>
      <dgm:spPr/>
    </dgm:pt>
    <dgm:pt modelId="{DA42530C-3E8F-4060-9B27-52A64E4CCEBD}" type="pres">
      <dgm:prSet presAssocID="{43712CA0-B4E1-4598-B13A-3433A7ED215F}" presName="textB" presStyleLbl="revTx" presStyleIdx="3" presStyleCnt="4" custScaleX="333318">
        <dgm:presLayoutVars>
          <dgm:bulletEnabled val="1"/>
        </dgm:presLayoutVars>
      </dgm:prSet>
      <dgm:spPr/>
      <dgm:t>
        <a:bodyPr/>
        <a:lstStyle/>
        <a:p>
          <a:endParaRPr lang="en-US"/>
        </a:p>
      </dgm:t>
    </dgm:pt>
    <dgm:pt modelId="{12117211-5912-4121-BA08-60EDBB3422E0}" type="pres">
      <dgm:prSet presAssocID="{43712CA0-B4E1-4598-B13A-3433A7ED215F}" presName="circleB" presStyleLbl="node1" presStyleIdx="3" presStyleCnt="4"/>
      <dgm:spPr/>
    </dgm:pt>
    <dgm:pt modelId="{17FE810A-B875-4E6B-A5A2-C2170F90A95A}" type="pres">
      <dgm:prSet presAssocID="{43712CA0-B4E1-4598-B13A-3433A7ED215F}" presName="spaceB" presStyleCnt="0"/>
      <dgm:spPr/>
    </dgm:pt>
  </dgm:ptLst>
  <dgm:cxnLst>
    <dgm:cxn modelId="{7F00FB8F-AD79-4C10-8126-C24CD7E84303}" type="presOf" srcId="{D1E9A8AB-EDA8-48DD-B540-F0EA29EDDC0D}" destId="{83F50657-6AAE-42E6-B434-65EC97812C5F}" srcOrd="0" destOrd="0" presId="urn:microsoft.com/office/officeart/2005/8/layout/hProcess11#1"/>
    <dgm:cxn modelId="{C29580BE-E7AF-4E9F-B4CF-BB517D5C4BA3}" type="presOf" srcId="{43712CA0-B4E1-4598-B13A-3433A7ED215F}" destId="{DA42530C-3E8F-4060-9B27-52A64E4CCEBD}" srcOrd="0" destOrd="0" presId="urn:microsoft.com/office/officeart/2005/8/layout/hProcess11#1"/>
    <dgm:cxn modelId="{E34CA48B-ECFF-41B3-AC6A-D1A67EC0E05E}" srcId="{27E08A78-055D-4183-A55A-2121613B6259}" destId="{43712CA0-B4E1-4598-B13A-3433A7ED215F}" srcOrd="3" destOrd="0" parTransId="{9BC65925-3156-4F39-B680-A4ECC6CBAA7F}" sibTransId="{21455048-9129-446B-B2E0-BCDAB6CFDFA3}"/>
    <dgm:cxn modelId="{1EC3AF06-BDCA-4B7F-9F69-BB245C13E75E}" type="presOf" srcId="{C5D5E219-6F2E-42CD-93A5-78006803BD77}" destId="{E17DEAF3-29FB-4357-BC96-43E7D7746C21}" srcOrd="0" destOrd="0" presId="urn:microsoft.com/office/officeart/2005/8/layout/hProcess11#1"/>
    <dgm:cxn modelId="{D75D6EB0-8531-4E35-8A6A-8F938D8616CD}" type="presOf" srcId="{27E08A78-055D-4183-A55A-2121613B6259}" destId="{5520FF4D-87ED-4FF7-A8E8-E4728F702276}" srcOrd="0" destOrd="0" presId="urn:microsoft.com/office/officeart/2005/8/layout/hProcess11#1"/>
    <dgm:cxn modelId="{9199902E-9C8D-4BDE-8F7E-CD125B3AFDD2}" srcId="{27E08A78-055D-4183-A55A-2121613B6259}" destId="{975F7953-33DE-4ECE-A15E-FEBB652BB0E3}" srcOrd="1" destOrd="0" parTransId="{A1B67E23-CC64-4248-94C2-EF1AFFD3A266}" sibTransId="{866583A1-4119-4870-91DD-D5AF9D1F1F5A}"/>
    <dgm:cxn modelId="{0D230586-CEEA-48B0-AD40-B8C05008B270}" type="presOf" srcId="{975F7953-33DE-4ECE-A15E-FEBB652BB0E3}" destId="{25617E9E-71C3-4535-959D-94557655EEE9}" srcOrd="0" destOrd="0" presId="urn:microsoft.com/office/officeart/2005/8/layout/hProcess11#1"/>
    <dgm:cxn modelId="{DF4B023E-2C39-4B8A-9CF4-FF6461C33268}" srcId="{27E08A78-055D-4183-A55A-2121613B6259}" destId="{D1E9A8AB-EDA8-48DD-B540-F0EA29EDDC0D}" srcOrd="2" destOrd="0" parTransId="{33AA340C-0CA5-4958-BD45-211241C8F068}" sibTransId="{C5857189-E79C-484F-9334-916ACC2BDEDE}"/>
    <dgm:cxn modelId="{546CD5EB-C1A0-4F64-B630-72196E804E34}" srcId="{27E08A78-055D-4183-A55A-2121613B6259}" destId="{C5D5E219-6F2E-42CD-93A5-78006803BD77}" srcOrd="0" destOrd="0" parTransId="{31E881F3-59F2-4013-9383-DB7C86F2F440}" sibTransId="{8E360F90-AA0F-4729-8CC1-879DAE3BE3EF}"/>
    <dgm:cxn modelId="{EA2BC46A-BC8D-4B16-A53E-85CE8DE1B2B3}" type="presParOf" srcId="{5520FF4D-87ED-4FF7-A8E8-E4728F702276}" destId="{DA8A0373-6CAB-426E-909D-51D2A99995B6}" srcOrd="0" destOrd="0" presId="urn:microsoft.com/office/officeart/2005/8/layout/hProcess11#1"/>
    <dgm:cxn modelId="{1F829057-8FAF-4E7D-8EE4-D3B52D68F1B9}" type="presParOf" srcId="{5520FF4D-87ED-4FF7-A8E8-E4728F702276}" destId="{284F4ED8-C325-4263-9B3E-6DF60CEF26A5}" srcOrd="1" destOrd="0" presId="urn:microsoft.com/office/officeart/2005/8/layout/hProcess11#1"/>
    <dgm:cxn modelId="{97AF8D20-1B51-4BE0-B0BF-9CCF95C1311B}" type="presParOf" srcId="{284F4ED8-C325-4263-9B3E-6DF60CEF26A5}" destId="{F34C6274-E1DD-4224-8F47-0A7F3941197B}" srcOrd="0" destOrd="0" presId="urn:microsoft.com/office/officeart/2005/8/layout/hProcess11#1"/>
    <dgm:cxn modelId="{6DDFAE4C-B616-4C52-ADD9-4AD53184987F}" type="presParOf" srcId="{F34C6274-E1DD-4224-8F47-0A7F3941197B}" destId="{E17DEAF3-29FB-4357-BC96-43E7D7746C21}" srcOrd="0" destOrd="0" presId="urn:microsoft.com/office/officeart/2005/8/layout/hProcess11#1"/>
    <dgm:cxn modelId="{47817554-2110-4D88-A144-3F0D39B279F2}" type="presParOf" srcId="{F34C6274-E1DD-4224-8F47-0A7F3941197B}" destId="{670B9D83-8FC2-4EB6-AA17-EF302192E48D}" srcOrd="1" destOrd="0" presId="urn:microsoft.com/office/officeart/2005/8/layout/hProcess11#1"/>
    <dgm:cxn modelId="{C8BFAD0B-AC03-4169-B1BF-2A16D7F4C131}" type="presParOf" srcId="{F34C6274-E1DD-4224-8F47-0A7F3941197B}" destId="{2359FFC5-C2F4-4793-A950-C7CB1294559F}" srcOrd="2" destOrd="0" presId="urn:microsoft.com/office/officeart/2005/8/layout/hProcess11#1"/>
    <dgm:cxn modelId="{8F276442-10E6-4DAB-BD5E-30F814A11E7C}" type="presParOf" srcId="{284F4ED8-C325-4263-9B3E-6DF60CEF26A5}" destId="{BE660330-A153-4E2F-A0AE-50B5681DF469}" srcOrd="1" destOrd="0" presId="urn:microsoft.com/office/officeart/2005/8/layout/hProcess11#1"/>
    <dgm:cxn modelId="{EF300619-297C-4EE4-94B5-225DDBBBFD9C}" type="presParOf" srcId="{284F4ED8-C325-4263-9B3E-6DF60CEF26A5}" destId="{6CB43BA9-175D-4124-8EE7-AA55CF70F561}" srcOrd="2" destOrd="0" presId="urn:microsoft.com/office/officeart/2005/8/layout/hProcess11#1"/>
    <dgm:cxn modelId="{22FF446B-AFA2-4218-A4BE-E7B7FCDA4BA5}" type="presParOf" srcId="{6CB43BA9-175D-4124-8EE7-AA55CF70F561}" destId="{25617E9E-71C3-4535-959D-94557655EEE9}" srcOrd="0" destOrd="0" presId="urn:microsoft.com/office/officeart/2005/8/layout/hProcess11#1"/>
    <dgm:cxn modelId="{38C55F4D-F415-48D9-96B6-5223212050B9}" type="presParOf" srcId="{6CB43BA9-175D-4124-8EE7-AA55CF70F561}" destId="{B7187E5C-6C04-47B8-8BAC-F39A725EA5C2}" srcOrd="1" destOrd="0" presId="urn:microsoft.com/office/officeart/2005/8/layout/hProcess11#1"/>
    <dgm:cxn modelId="{010DB995-D9E8-4AC8-BEAC-5DDB6B41BC25}" type="presParOf" srcId="{6CB43BA9-175D-4124-8EE7-AA55CF70F561}" destId="{ADE21BC0-6EF4-4AE7-A8E4-282599C2D2F3}" srcOrd="2" destOrd="0" presId="urn:microsoft.com/office/officeart/2005/8/layout/hProcess11#1"/>
    <dgm:cxn modelId="{06F3D269-502F-4563-B071-CA73E7F90831}" type="presParOf" srcId="{284F4ED8-C325-4263-9B3E-6DF60CEF26A5}" destId="{B65BCA7D-9146-41EF-9896-52E25EF60EFC}" srcOrd="3" destOrd="0" presId="urn:microsoft.com/office/officeart/2005/8/layout/hProcess11#1"/>
    <dgm:cxn modelId="{A4511736-A998-47B2-918E-F9FA622ED8F8}" type="presParOf" srcId="{284F4ED8-C325-4263-9B3E-6DF60CEF26A5}" destId="{5299FF83-E7C2-477C-8C34-5F5209ECB603}" srcOrd="4" destOrd="0" presId="urn:microsoft.com/office/officeart/2005/8/layout/hProcess11#1"/>
    <dgm:cxn modelId="{849F5B58-9B92-4072-A6D2-4962A7C74F1E}" type="presParOf" srcId="{5299FF83-E7C2-477C-8C34-5F5209ECB603}" destId="{83F50657-6AAE-42E6-B434-65EC97812C5F}" srcOrd="0" destOrd="0" presId="urn:microsoft.com/office/officeart/2005/8/layout/hProcess11#1"/>
    <dgm:cxn modelId="{8719C6D2-21FF-4ECF-A359-3B7A7E4E94A5}" type="presParOf" srcId="{5299FF83-E7C2-477C-8C34-5F5209ECB603}" destId="{BE8ECDE8-84B6-4057-9497-AE8715089219}" srcOrd="1" destOrd="0" presId="urn:microsoft.com/office/officeart/2005/8/layout/hProcess11#1"/>
    <dgm:cxn modelId="{D9235ED4-B9C0-4B10-B453-2077D0385EDA}" type="presParOf" srcId="{5299FF83-E7C2-477C-8C34-5F5209ECB603}" destId="{3C0E1831-E8D2-496F-BC9A-0D3117867E47}" srcOrd="2" destOrd="0" presId="urn:microsoft.com/office/officeart/2005/8/layout/hProcess11#1"/>
    <dgm:cxn modelId="{3EA80489-C4BF-4C21-8114-8BF5518F4841}" type="presParOf" srcId="{284F4ED8-C325-4263-9B3E-6DF60CEF26A5}" destId="{543E87FA-1B67-4836-955A-F976976AD943}" srcOrd="5" destOrd="0" presId="urn:microsoft.com/office/officeart/2005/8/layout/hProcess11#1"/>
    <dgm:cxn modelId="{2336C613-5D77-4A45-BCA3-2F5F73FAC900}" type="presParOf" srcId="{284F4ED8-C325-4263-9B3E-6DF60CEF26A5}" destId="{66B6ADDA-CCAA-4221-BAFE-F8928EDFF676}" srcOrd="6" destOrd="0" presId="urn:microsoft.com/office/officeart/2005/8/layout/hProcess11#1"/>
    <dgm:cxn modelId="{D8DF93A5-7D5A-4D00-BA93-3245334B243F}" type="presParOf" srcId="{66B6ADDA-CCAA-4221-BAFE-F8928EDFF676}" destId="{DA42530C-3E8F-4060-9B27-52A64E4CCEBD}" srcOrd="0" destOrd="0" presId="urn:microsoft.com/office/officeart/2005/8/layout/hProcess11#1"/>
    <dgm:cxn modelId="{85D1705F-299A-438C-8447-E8A2E8BDC970}" type="presParOf" srcId="{66B6ADDA-CCAA-4221-BAFE-F8928EDFF676}" destId="{12117211-5912-4121-BA08-60EDBB3422E0}" srcOrd="1" destOrd="0" presId="urn:microsoft.com/office/officeart/2005/8/layout/hProcess11#1"/>
    <dgm:cxn modelId="{611F6E81-9F5C-46AC-87A6-0D2E09CA2BC2}" type="presParOf" srcId="{66B6ADDA-CCAA-4221-BAFE-F8928EDFF676}" destId="{17FE810A-B875-4E6B-A5A2-C2170F90A95A}" srcOrd="2" destOrd="0" presId="urn:microsoft.com/office/officeart/2005/8/layout/hProcess1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A0373-6CAB-426E-909D-51D2A99995B6}">
      <dsp:nvSpPr>
        <dsp:cNvPr id="0" name=""/>
        <dsp:cNvSpPr/>
      </dsp:nvSpPr>
      <dsp:spPr>
        <a:xfrm>
          <a:off x="0" y="863289"/>
          <a:ext cx="8022431" cy="112564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7DEAF3-29FB-4357-BC96-43E7D7746C21}">
      <dsp:nvSpPr>
        <dsp:cNvPr id="0" name=""/>
        <dsp:cNvSpPr/>
      </dsp:nvSpPr>
      <dsp:spPr>
        <a:xfrm>
          <a:off x="7887" y="691401"/>
          <a:ext cx="1507081" cy="79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b" anchorCtr="0">
          <a:noAutofit/>
        </a:bodyPr>
        <a:lstStyle/>
        <a:p>
          <a:pPr lvl="0" algn="ctr" defTabSz="1022350">
            <a:lnSpc>
              <a:spcPct val="90000"/>
            </a:lnSpc>
            <a:spcBef>
              <a:spcPct val="0"/>
            </a:spcBef>
            <a:spcAft>
              <a:spcPct val="35000"/>
            </a:spcAft>
          </a:pPr>
          <a:r>
            <a:rPr lang="en-US" sz="2300" kern="1200" dirty="0"/>
            <a:t>Risk factors:</a:t>
          </a:r>
        </a:p>
        <a:p>
          <a:pPr lvl="0" algn="ctr" defTabSz="1022350">
            <a:lnSpc>
              <a:spcPct val="90000"/>
            </a:lnSpc>
            <a:spcBef>
              <a:spcPct val="0"/>
            </a:spcBef>
            <a:spcAft>
              <a:spcPct val="35000"/>
            </a:spcAft>
          </a:pPr>
          <a:r>
            <a:rPr lang="en-US" sz="1200" kern="1200" dirty="0"/>
            <a:t>-prematurity </a:t>
          </a:r>
        </a:p>
        <a:p>
          <a:pPr lvl="0" algn="ctr" defTabSz="1022350">
            <a:lnSpc>
              <a:spcPct val="90000"/>
            </a:lnSpc>
            <a:spcBef>
              <a:spcPct val="0"/>
            </a:spcBef>
            <a:spcAft>
              <a:spcPct val="35000"/>
            </a:spcAft>
          </a:pPr>
          <a:r>
            <a:rPr lang="en-US" sz="1200" kern="1200" dirty="0"/>
            <a:t>-immunodeficiency</a:t>
          </a:r>
        </a:p>
        <a:p>
          <a:pPr lvl="0" algn="ctr" defTabSz="1022350">
            <a:lnSpc>
              <a:spcPct val="90000"/>
            </a:lnSpc>
            <a:spcBef>
              <a:spcPct val="0"/>
            </a:spcBef>
            <a:spcAft>
              <a:spcPct val="35000"/>
            </a:spcAft>
          </a:pPr>
          <a:r>
            <a:rPr lang="en-US" sz="1200" kern="1200" dirty="0"/>
            <a:t>-anatomical abnormalities</a:t>
          </a:r>
        </a:p>
        <a:p>
          <a:pPr lvl="0" algn="l" defTabSz="1022350">
            <a:lnSpc>
              <a:spcPct val="90000"/>
            </a:lnSpc>
            <a:spcBef>
              <a:spcPct val="0"/>
            </a:spcBef>
            <a:spcAft>
              <a:spcPct val="35000"/>
            </a:spcAft>
          </a:pPr>
          <a:endParaRPr lang="en-US" sz="1200" kern="1200" dirty="0"/>
        </a:p>
      </dsp:txBody>
      <dsp:txXfrm>
        <a:off x="7887" y="691401"/>
        <a:ext cx="1507081" cy="798407"/>
      </dsp:txXfrm>
    </dsp:sp>
    <dsp:sp modelId="{670B9D83-8FC2-4EB6-AA17-EF302192E48D}">
      <dsp:nvSpPr>
        <dsp:cNvPr id="0" name=""/>
        <dsp:cNvSpPr/>
      </dsp:nvSpPr>
      <dsp:spPr>
        <a:xfrm>
          <a:off x="615018" y="1184539"/>
          <a:ext cx="281410" cy="2814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617E9E-71C3-4535-959D-94557655EEE9}">
      <dsp:nvSpPr>
        <dsp:cNvPr id="0" name=""/>
        <dsp:cNvSpPr/>
      </dsp:nvSpPr>
      <dsp:spPr>
        <a:xfrm>
          <a:off x="1539803" y="1688464"/>
          <a:ext cx="1688357" cy="1125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n-US" sz="2300" kern="1200" dirty="0"/>
            <a:t>Chronic disease:</a:t>
          </a:r>
        </a:p>
        <a:p>
          <a:pPr lvl="0" algn="ctr" defTabSz="1022350">
            <a:lnSpc>
              <a:spcPct val="90000"/>
            </a:lnSpc>
            <a:spcBef>
              <a:spcPct val="0"/>
            </a:spcBef>
            <a:spcAft>
              <a:spcPct val="35000"/>
            </a:spcAft>
          </a:pPr>
          <a:r>
            <a:rPr lang="en-US" sz="1200" kern="1200" dirty="0"/>
            <a:t>-pulmonary(asthma, Cystic fibrosis)</a:t>
          </a:r>
        </a:p>
        <a:p>
          <a:pPr lvl="0" algn="ctr" defTabSz="1022350">
            <a:lnSpc>
              <a:spcPct val="90000"/>
            </a:lnSpc>
            <a:spcBef>
              <a:spcPct val="0"/>
            </a:spcBef>
            <a:spcAft>
              <a:spcPct val="35000"/>
            </a:spcAft>
          </a:pPr>
          <a:r>
            <a:rPr lang="en-US" sz="1200" kern="1200" dirty="0"/>
            <a:t>-Cardiac (congenital heart disease)</a:t>
          </a:r>
        </a:p>
        <a:p>
          <a:pPr lvl="0" algn="ctr" defTabSz="1022350">
            <a:lnSpc>
              <a:spcPct val="90000"/>
            </a:lnSpc>
            <a:spcBef>
              <a:spcPct val="0"/>
            </a:spcBef>
            <a:spcAft>
              <a:spcPct val="35000"/>
            </a:spcAft>
          </a:pPr>
          <a:r>
            <a:rPr lang="en-US" sz="1200" kern="1200" dirty="0"/>
            <a:t>-neuromuscular( spinal muscular atrophy, myasthenia gravis)</a:t>
          </a:r>
          <a:r>
            <a:rPr lang="en-US" sz="2300" kern="1200" dirty="0"/>
            <a:t> </a:t>
          </a:r>
        </a:p>
      </dsp:txBody>
      <dsp:txXfrm>
        <a:off x="1539803" y="1688464"/>
        <a:ext cx="1688357" cy="1125643"/>
      </dsp:txXfrm>
    </dsp:sp>
    <dsp:sp modelId="{B7187E5C-6C04-47B8-8BAC-F39A725EA5C2}">
      <dsp:nvSpPr>
        <dsp:cNvPr id="0" name=""/>
        <dsp:cNvSpPr/>
      </dsp:nvSpPr>
      <dsp:spPr>
        <a:xfrm>
          <a:off x="2243276" y="1266348"/>
          <a:ext cx="281410" cy="2814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50657-6AAE-42E6-B434-65EC97812C5F}">
      <dsp:nvSpPr>
        <dsp:cNvPr id="0" name=""/>
        <dsp:cNvSpPr/>
      </dsp:nvSpPr>
      <dsp:spPr>
        <a:xfrm>
          <a:off x="3258700" y="0"/>
          <a:ext cx="1892892" cy="1125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b" anchorCtr="0">
          <a:noAutofit/>
        </a:bodyPr>
        <a:lstStyle/>
        <a:p>
          <a:pPr lvl="0" algn="ctr" defTabSz="1022350">
            <a:lnSpc>
              <a:spcPct val="90000"/>
            </a:lnSpc>
            <a:spcBef>
              <a:spcPct val="0"/>
            </a:spcBef>
            <a:spcAft>
              <a:spcPct val="35000"/>
            </a:spcAft>
          </a:pPr>
          <a:r>
            <a:rPr lang="en-US" sz="2300" kern="1200" dirty="0"/>
            <a:t>History of infections</a:t>
          </a:r>
        </a:p>
        <a:p>
          <a:pPr lvl="0" algn="ctr" defTabSz="1022350">
            <a:lnSpc>
              <a:spcPct val="90000"/>
            </a:lnSpc>
            <a:spcBef>
              <a:spcPct val="0"/>
            </a:spcBef>
            <a:spcAft>
              <a:spcPct val="35000"/>
            </a:spcAft>
          </a:pPr>
          <a:r>
            <a:rPr lang="en-US" sz="1200" kern="1200" dirty="0"/>
            <a:t>-Fever</a:t>
          </a:r>
        </a:p>
        <a:p>
          <a:pPr lvl="0" algn="ctr" defTabSz="1022350">
            <a:lnSpc>
              <a:spcPct val="90000"/>
            </a:lnSpc>
            <a:spcBef>
              <a:spcPct val="0"/>
            </a:spcBef>
            <a:spcAft>
              <a:spcPct val="35000"/>
            </a:spcAft>
          </a:pPr>
          <a:r>
            <a:rPr lang="en-US" sz="1200" kern="1200" dirty="0"/>
            <a:t>-cough, rhinorrhea, nasal congestion</a:t>
          </a:r>
        </a:p>
      </dsp:txBody>
      <dsp:txXfrm>
        <a:off x="3258700" y="0"/>
        <a:ext cx="1892892" cy="1125643"/>
      </dsp:txXfrm>
    </dsp:sp>
    <dsp:sp modelId="{BE8ECDE8-84B6-4057-9497-AE8715089219}">
      <dsp:nvSpPr>
        <dsp:cNvPr id="0" name=""/>
        <dsp:cNvSpPr/>
      </dsp:nvSpPr>
      <dsp:spPr>
        <a:xfrm>
          <a:off x="4064441" y="1266348"/>
          <a:ext cx="281410" cy="2814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42530C-3E8F-4060-9B27-52A64E4CCEBD}">
      <dsp:nvSpPr>
        <dsp:cNvPr id="0" name=""/>
        <dsp:cNvSpPr/>
      </dsp:nvSpPr>
      <dsp:spPr>
        <a:xfrm>
          <a:off x="5182132" y="1688464"/>
          <a:ext cx="2035872" cy="1125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n-US" sz="2800" kern="1200" dirty="0"/>
            <a:t>History of</a:t>
          </a:r>
          <a:endParaRPr lang="en-US" sz="1200" kern="1200" dirty="0"/>
        </a:p>
        <a:p>
          <a:pPr lvl="0" algn="ctr" defTabSz="1244600">
            <a:lnSpc>
              <a:spcPct val="90000"/>
            </a:lnSpc>
            <a:spcBef>
              <a:spcPct val="0"/>
            </a:spcBef>
            <a:spcAft>
              <a:spcPct val="35000"/>
            </a:spcAft>
          </a:pPr>
          <a:r>
            <a:rPr lang="en-US" sz="1200" kern="1200" dirty="0"/>
            <a:t>-seizures </a:t>
          </a:r>
        </a:p>
        <a:p>
          <a:pPr lvl="0" algn="ctr" defTabSz="1244600">
            <a:lnSpc>
              <a:spcPct val="90000"/>
            </a:lnSpc>
            <a:spcBef>
              <a:spcPct val="0"/>
            </a:spcBef>
            <a:spcAft>
              <a:spcPct val="35000"/>
            </a:spcAft>
          </a:pPr>
          <a:r>
            <a:rPr lang="en-US" sz="1200" kern="1200" dirty="0"/>
            <a:t>-head trauma </a:t>
          </a:r>
        </a:p>
        <a:p>
          <a:pPr lvl="0" algn="ctr" defTabSz="1244600">
            <a:lnSpc>
              <a:spcPct val="90000"/>
            </a:lnSpc>
            <a:spcBef>
              <a:spcPct val="0"/>
            </a:spcBef>
            <a:spcAft>
              <a:spcPct val="35000"/>
            </a:spcAft>
          </a:pPr>
          <a:r>
            <a:rPr lang="en-US" sz="1200" kern="1200" dirty="0"/>
            <a:t>-exposure to sedative</a:t>
          </a:r>
          <a:r>
            <a:rPr lang="en-US" sz="2800" kern="1200" dirty="0"/>
            <a:t> </a:t>
          </a:r>
        </a:p>
      </dsp:txBody>
      <dsp:txXfrm>
        <a:off x="5182132" y="1688464"/>
        <a:ext cx="2035872" cy="1125643"/>
      </dsp:txXfrm>
    </dsp:sp>
    <dsp:sp modelId="{12117211-5912-4121-BA08-60EDBB3422E0}">
      <dsp:nvSpPr>
        <dsp:cNvPr id="0" name=""/>
        <dsp:cNvSpPr/>
      </dsp:nvSpPr>
      <dsp:spPr>
        <a:xfrm>
          <a:off x="6059363" y="1266348"/>
          <a:ext cx="281410" cy="2814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HorzCh" val="ctr"/>
                  <dgm:param type="txAnchorVertCh" val="b"/>
                  <dgm:param type="txAnchorVert" val="b"/>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HorzCh" val="ctr"/>
                  <dgm:param type="txAnchorVertCh" val="t"/>
                  <dgm:param type="txAnchorVert" val="t"/>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3226" cy="4972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60335" y="0"/>
            <a:ext cx="2953226" cy="497284"/>
          </a:xfrm>
          <a:prstGeom prst="rect">
            <a:avLst/>
          </a:prstGeom>
        </p:spPr>
        <p:txBody>
          <a:bodyPr vert="horz" lIns="91440" tIns="45720" rIns="91440" bIns="45720" rtlCol="0"/>
          <a:lstStyle>
            <a:lvl1pPr algn="r">
              <a:defRPr sz="1200"/>
            </a:lvl1pPr>
          </a:lstStyle>
          <a:p>
            <a:fld id="{78D2D531-DD38-42FB-BF50-0652245D83F4}" type="datetimeFigureOut">
              <a:rPr lang="en-US" smtClean="0"/>
              <a:t>2/28/2024</a:t>
            </a:fld>
            <a:endParaRPr lang="en-US"/>
          </a:p>
        </p:txBody>
      </p:sp>
      <p:sp>
        <p:nvSpPr>
          <p:cNvPr id="4" name="Slide Image Placeholder 3"/>
          <p:cNvSpPr>
            <a:spLocks noGrp="1" noRot="1" noChangeAspect="1"/>
          </p:cNvSpPr>
          <p:nvPr>
            <p:ph type="sldImg" idx="2"/>
          </p:nvPr>
        </p:nvSpPr>
        <p:spPr>
          <a:xfrm>
            <a:off x="922338" y="746125"/>
            <a:ext cx="4972050" cy="37290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514" y="4724202"/>
            <a:ext cx="5452110" cy="447556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6678"/>
            <a:ext cx="2953226" cy="4972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60335" y="9446678"/>
            <a:ext cx="2953226" cy="497284"/>
          </a:xfrm>
          <a:prstGeom prst="rect">
            <a:avLst/>
          </a:prstGeom>
        </p:spPr>
        <p:txBody>
          <a:bodyPr vert="horz" lIns="91440" tIns="45720" rIns="91440" bIns="45720" rtlCol="0" anchor="b"/>
          <a:lstStyle>
            <a:lvl1pPr algn="r">
              <a:defRPr sz="1200"/>
            </a:lvl1pPr>
          </a:lstStyle>
          <a:p>
            <a:fld id="{955A5697-D342-4701-A0C0-7D5DD5C05B9A}" type="slidenum">
              <a:rPr lang="en-US" smtClean="0"/>
              <a:t>‹#›</a:t>
            </a:fld>
            <a:endParaRPr lang="en-US"/>
          </a:p>
        </p:txBody>
      </p:sp>
    </p:spTree>
    <p:extLst>
      <p:ext uri="{BB962C8B-B14F-4D97-AF65-F5344CB8AC3E}">
        <p14:creationId xmlns:p14="http://schemas.microsoft.com/office/powerpoint/2010/main" val="1632778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8E396F2C-89FD-4E33-AD32-46975918E4AF}" type="slidenum">
              <a:rPr lang="ar-JO" smtClean="0">
                <a:solidFill>
                  <a:prstClr val="black"/>
                </a:solidFill>
              </a:rPr>
              <a:t>27</a:t>
            </a:fld>
            <a:endParaRPr lang="ar-JO">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A5697-D342-4701-A0C0-7D5DD5C05B9A}" type="slidenum">
              <a:rPr lang="en-US" smtClean="0"/>
              <a:t>79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4DA5C1-9A86-4CF7-9AF6-5CF8CBF3874F}"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640C5-4A72-4F59-8A3E-16E462C94B7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4DA5C1-9A86-4CF7-9AF6-5CF8CBF3874F}"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640C5-4A72-4F59-8A3E-16E462C94B7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4DA5C1-9A86-4CF7-9AF6-5CF8CBF3874F}"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640C5-4A72-4F59-8A3E-16E462C94B7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12"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13"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p:nvSpPr>
            <p:cNvPr id="14"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useBgFill="1">
          <p:nvSpPr>
            <p:cNvPr id="15"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834FE0-7308-4748-A18B-17B1E5A8C49E}" type="datetimeFigureOut">
              <a:rPr lang="en-US" smtClean="0">
                <a:solidFill>
                  <a:srgbClr val="073E87"/>
                </a:solidFill>
              </a:rPr>
              <a:t>2/28/2024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8D1DC5A-4189-4D54-B587-121605024A83}" type="slidenum">
              <a:rPr lang="en-US" smtClean="0">
                <a:solidFill>
                  <a:srgbClr val="073E87"/>
                </a:solidFill>
              </a:rPr>
              <a:t>‹#›</a:t>
            </a:fld>
            <a:endParaRPr lang="en-US">
              <a:solidFill>
                <a:srgbClr val="073E87"/>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834FE0-7308-4748-A18B-17B1E5A8C49E}" type="datetimeFigureOut">
              <a:rPr lang="en-US" smtClean="0">
                <a:solidFill>
                  <a:srgbClr val="073E87"/>
                </a:solidFill>
              </a:rPr>
              <a:t>2/28/2024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8D1DC5A-4189-4D54-B587-121605024A83}" type="slidenum">
              <a:rPr lang="en-US" smtClean="0">
                <a:solidFill>
                  <a:srgbClr val="073E87"/>
                </a:solidFill>
              </a:r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10" name="Freeform 18"/>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11" name="Freeform 22"/>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p:nvSpPr>
          <p:cNvPr id="12" name="Freeform 26"/>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useBgFill="1">
        <p:nvSpPr>
          <p:cNvPr id="13" name="Freeform 10"/>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834FE0-7308-4748-A18B-17B1E5A8C49E}" type="datetimeFigureOut">
              <a:rPr lang="en-US" smtClean="0">
                <a:solidFill>
                  <a:srgbClr val="073E87"/>
                </a:solidFill>
              </a:rPr>
              <a:t>2/28/2024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8D1DC5A-4189-4D54-B587-121605024A83}" type="slidenum">
              <a:rPr lang="en-US" smtClean="0">
                <a:solidFill>
                  <a:srgbClr val="073E87"/>
                </a:solidFill>
              </a:rPr>
              <a:t>‹#›</a:t>
            </a:fld>
            <a:endParaRPr lang="en-US">
              <a:solidFill>
                <a:srgbClr val="073E87"/>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7834FE0-7308-4748-A18B-17B1E5A8C49E}" type="datetimeFigureOut">
              <a:rPr lang="en-US" smtClean="0">
                <a:solidFill>
                  <a:srgbClr val="073E87"/>
                </a:solidFill>
              </a:rPr>
              <a:t>2/28/2024</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8D1DC5A-4189-4D54-B587-121605024A83}" type="slidenum">
              <a:rPr lang="en-US" smtClean="0">
                <a:solidFill>
                  <a:srgbClr val="073E87"/>
                </a:solidFill>
              </a:r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834FE0-7308-4748-A18B-17B1E5A8C49E}" type="datetimeFigureOut">
              <a:rPr lang="en-US" smtClean="0">
                <a:solidFill>
                  <a:srgbClr val="073E87"/>
                </a:solidFill>
              </a:rPr>
              <a:t>2/28/2024</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18D1DC5A-4189-4D54-B587-121605024A83}" type="slidenum">
              <a:rPr lang="en-US" smtClean="0">
                <a:solidFill>
                  <a:srgbClr val="073E87"/>
                </a:solidFill>
              </a:rPr>
              <a:t>‹#›</a:t>
            </a:fld>
            <a:endParaRPr lang="en-US">
              <a:solidFill>
                <a:srgbClr val="073E87"/>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834FE0-7308-4748-A18B-17B1E5A8C49E}" type="datetimeFigureOut">
              <a:rPr lang="en-US" smtClean="0">
                <a:solidFill>
                  <a:srgbClr val="073E87"/>
                </a:solidFill>
              </a:rPr>
              <a:t>2/28/2024</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18D1DC5A-4189-4D54-B587-121605024A83}" type="slidenum">
              <a:rPr lang="en-US" smtClean="0">
                <a:solidFill>
                  <a:srgbClr val="073E87"/>
                </a:solidFill>
              </a:rPr>
              <a:t>‹#›</a:t>
            </a:fld>
            <a:endParaRPr lang="en-US">
              <a:solidFill>
                <a:srgbClr val="073E87"/>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p:nvSpPr>
            <p:cNvPr id="1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useBgFill="1">
          <p:nvSpPr>
            <p:cNvPr id="1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solidFill>
                  <a:prstClr val="black"/>
                </a:solidFill>
              </a:endParaRPr>
            </a:p>
          </p:txBody>
        </p:sp>
      </p:grpSp>
      <p:sp>
        <p:nvSpPr>
          <p:cNvPr id="2" name="Date Placeholder 1"/>
          <p:cNvSpPr>
            <a:spLocks noGrp="1"/>
          </p:cNvSpPr>
          <p:nvPr>
            <p:ph type="dt" sz="half" idx="10"/>
          </p:nvPr>
        </p:nvSpPr>
        <p:spPr/>
        <p:txBody>
          <a:bodyPr/>
          <a:lstStyle/>
          <a:p>
            <a:fld id="{37834FE0-7308-4748-A18B-17B1E5A8C49E}" type="datetimeFigureOut">
              <a:rPr lang="en-US" smtClean="0">
                <a:solidFill>
                  <a:srgbClr val="073E87"/>
                </a:solidFill>
              </a:rPr>
              <a:t>2/28/2024</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18D1DC5A-4189-4D54-B587-121605024A83}" type="slidenum">
              <a:rPr lang="en-US" smtClean="0">
                <a:solidFill>
                  <a:srgbClr val="073E87"/>
                </a:solidFill>
              </a:rPr>
              <a:t>‹#›</a:t>
            </a:fld>
            <a:endParaRPr lang="en-US">
              <a:solidFill>
                <a:srgbClr val="073E87"/>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7834FE0-7308-4748-A18B-17B1E5A8C49E}" type="datetimeFigureOut">
              <a:rPr lang="en-US" smtClean="0">
                <a:solidFill>
                  <a:srgbClr val="073E87"/>
                </a:solidFill>
              </a:rPr>
              <a:t>2/28/2024</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8D1DC5A-4189-4D54-B587-121605024A83}" type="slidenum">
              <a:rPr lang="en-US" smtClean="0">
                <a:solidFill>
                  <a:srgbClr val="073E87"/>
                </a:solidFill>
              </a:r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26"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27"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p:nvSpPr>
            <p:cNvPr id="28"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useBgFill="1">
          <p:nvSpPr>
            <p:cNvPr id="29" name="Freeform 28"/>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4DA5C1-9A86-4CF7-9AF6-5CF8CBF3874F}"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640C5-4A72-4F59-8A3E-16E462C94B7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11"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12"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p:nvSpPr>
            <p:cNvPr id="13"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useBgFill="1">
          <p:nvSpPr>
            <p:cNvPr id="14"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834FE0-7308-4748-A18B-17B1E5A8C49E}" type="datetimeFigureOut">
              <a:rPr lang="en-US" smtClean="0">
                <a:solidFill>
                  <a:srgbClr val="073E87"/>
                </a:solidFill>
              </a:rPr>
              <a:t>2/28/2024</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8D1DC5A-4189-4D54-B587-121605024A83}" type="slidenum">
              <a:rPr lang="en-US" smtClean="0">
                <a:solidFill>
                  <a:srgbClr val="073E87"/>
                </a:solidFill>
              </a:r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834FE0-7308-4748-A18B-17B1E5A8C49E}" type="datetimeFigureOut">
              <a:rPr lang="en-US" smtClean="0">
                <a:solidFill>
                  <a:srgbClr val="073E87"/>
                </a:solidFill>
              </a:rPr>
              <a:t>2/28/2024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8D1DC5A-4189-4D54-B587-121605024A83}" type="slidenum">
              <a:rPr lang="en-US" smtClean="0">
                <a:solidFill>
                  <a:srgbClr val="073E87"/>
                </a:solidFill>
              </a:rPr>
              <a:t>‹#›</a:t>
            </a:fld>
            <a:endParaRPr lang="en-US">
              <a:solidFill>
                <a:srgbClr val="073E87"/>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7834FE0-7308-4748-A18B-17B1E5A8C49E}" type="datetimeFigureOut">
              <a:rPr lang="en-US" smtClean="0">
                <a:solidFill>
                  <a:srgbClr val="073E87"/>
                </a:solidFill>
              </a:rPr>
              <a:t>2/28/2024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8D1DC5A-4189-4D54-B587-121605024A83}" type="slidenum">
              <a:rPr lang="en-US" smtClean="0">
                <a:solidFill>
                  <a:srgbClr val="073E87"/>
                </a:solidFill>
              </a:r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17"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18"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p:nvSpPr>
            <p:cNvPr id="19"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useBgFill="1">
          <p:nvSpPr>
            <p:cNvPr id="20" name="Freeform 19"/>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28EB5B-EC8E-4066-AD29-B2CD99B895B3}" type="datetimeFigureOut">
              <a:rPr lang="en-US" smtClean="0">
                <a:solidFill>
                  <a:prstClr val="black">
                    <a:tint val="75000"/>
                  </a:prstClr>
                </a:solidFill>
              </a:rPr>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CF29A3-6849-4880-95CE-DD0BFF316E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28EB5B-EC8E-4066-AD29-B2CD99B895B3}" type="datetimeFigureOut">
              <a:rPr lang="en-US" smtClean="0">
                <a:solidFill>
                  <a:prstClr val="black">
                    <a:tint val="75000"/>
                  </a:prstClr>
                </a:solidFill>
              </a:rPr>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CF29A3-6849-4880-95CE-DD0BFF316E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28EB5B-EC8E-4066-AD29-B2CD99B895B3}" type="datetimeFigureOut">
              <a:rPr lang="en-US" smtClean="0">
                <a:solidFill>
                  <a:prstClr val="black">
                    <a:tint val="75000"/>
                  </a:prstClr>
                </a:solidFill>
              </a:rPr>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CF29A3-6849-4880-95CE-DD0BFF316E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28EB5B-EC8E-4066-AD29-B2CD99B895B3}" type="datetimeFigureOut">
              <a:rPr lang="en-US" smtClean="0">
                <a:solidFill>
                  <a:prstClr val="black">
                    <a:tint val="75000"/>
                  </a:prstClr>
                </a:solidFill>
              </a:rPr>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CF29A3-6849-4880-95CE-DD0BFF316E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28EB5B-EC8E-4066-AD29-B2CD99B895B3}" type="datetimeFigureOut">
              <a:rPr lang="en-US" smtClean="0">
                <a:solidFill>
                  <a:prstClr val="black">
                    <a:tint val="75000"/>
                  </a:prstClr>
                </a:solidFill>
              </a:rPr>
              <a:t>2/28/2024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CF29A3-6849-4880-95CE-DD0BFF316E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28EB5B-EC8E-4066-AD29-B2CD99B895B3}" type="datetimeFigureOut">
              <a:rPr lang="en-US" smtClean="0">
                <a:solidFill>
                  <a:prstClr val="black">
                    <a:tint val="75000"/>
                  </a:prstClr>
                </a:solidFill>
              </a:rPr>
              <a:t>2/28/2024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CF29A3-6849-4880-95CE-DD0BFF316E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8EB5B-EC8E-4066-AD29-B2CD99B895B3}" type="datetimeFigureOut">
              <a:rPr lang="en-US" smtClean="0">
                <a:solidFill>
                  <a:prstClr val="black">
                    <a:tint val="75000"/>
                  </a:prstClr>
                </a:solidFill>
              </a:rPr>
              <a:t>2/28/2024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CF29A3-6849-4880-95CE-DD0BFF316E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4DA5C1-9A86-4CF7-9AF6-5CF8CBF3874F}"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640C5-4A72-4F59-8A3E-16E462C94B7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8EB5B-EC8E-4066-AD29-B2CD99B895B3}" type="datetimeFigureOut">
              <a:rPr lang="en-US" smtClean="0">
                <a:solidFill>
                  <a:prstClr val="black">
                    <a:tint val="75000"/>
                  </a:prstClr>
                </a:solidFill>
              </a:rPr>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CF29A3-6849-4880-95CE-DD0BFF316E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8EB5B-EC8E-4066-AD29-B2CD99B895B3}" type="datetimeFigureOut">
              <a:rPr lang="en-US" smtClean="0">
                <a:solidFill>
                  <a:prstClr val="black">
                    <a:tint val="75000"/>
                  </a:prstClr>
                </a:solidFill>
              </a:rPr>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CF29A3-6849-4880-95CE-DD0BFF316E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28EB5B-EC8E-4066-AD29-B2CD99B895B3}" type="datetimeFigureOut">
              <a:rPr lang="en-US" smtClean="0">
                <a:solidFill>
                  <a:prstClr val="black">
                    <a:tint val="75000"/>
                  </a:prstClr>
                </a:solidFill>
              </a:rPr>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CF29A3-6849-4880-95CE-DD0BFF316E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28EB5B-EC8E-4066-AD29-B2CD99B895B3}" type="datetimeFigureOut">
              <a:rPr lang="en-US" smtClean="0">
                <a:solidFill>
                  <a:prstClr val="black">
                    <a:tint val="75000"/>
                  </a:prstClr>
                </a:solidFill>
              </a:rPr>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CF29A3-6849-4880-95CE-DD0BFF316E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981651-8C57-433B-AA97-AD8F8755887B}" type="datetimeFigureOut">
              <a:rPr lang="en-US" smtClean="0">
                <a:solidFill>
                  <a:prstClr val="black">
                    <a:tint val="75000"/>
                  </a:prstClr>
                </a:solidFill>
              </a:rPr>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523CD4-0F47-4FA8-AC7C-5B5BCA04F2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981651-8C57-433B-AA97-AD8F8755887B}" type="datetimeFigureOut">
              <a:rPr lang="en-US" smtClean="0">
                <a:solidFill>
                  <a:prstClr val="black">
                    <a:tint val="75000"/>
                  </a:prstClr>
                </a:solidFill>
              </a:rPr>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523CD4-0F47-4FA8-AC7C-5B5BCA04F2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981651-8C57-433B-AA97-AD8F8755887B}" type="datetimeFigureOut">
              <a:rPr lang="en-US" smtClean="0">
                <a:solidFill>
                  <a:prstClr val="black">
                    <a:tint val="75000"/>
                  </a:prstClr>
                </a:solidFill>
              </a:rPr>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523CD4-0F47-4FA8-AC7C-5B5BCA04F2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981651-8C57-433B-AA97-AD8F8755887B}" type="datetimeFigureOut">
              <a:rPr lang="en-US" smtClean="0">
                <a:solidFill>
                  <a:prstClr val="black">
                    <a:tint val="75000"/>
                  </a:prstClr>
                </a:solidFill>
              </a:rPr>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523CD4-0F47-4FA8-AC7C-5B5BCA04F2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981651-8C57-433B-AA97-AD8F8755887B}" type="datetimeFigureOut">
              <a:rPr lang="en-US" smtClean="0">
                <a:solidFill>
                  <a:prstClr val="black">
                    <a:tint val="75000"/>
                  </a:prstClr>
                </a:solidFill>
              </a:rPr>
              <a:t>2/28/2024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523CD4-0F47-4FA8-AC7C-5B5BCA04F2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981651-8C57-433B-AA97-AD8F8755887B}" type="datetimeFigureOut">
              <a:rPr lang="en-US" smtClean="0">
                <a:solidFill>
                  <a:prstClr val="black">
                    <a:tint val="75000"/>
                  </a:prstClr>
                </a:solidFill>
              </a:rPr>
              <a:t>2/28/2024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523CD4-0F47-4FA8-AC7C-5B5BCA04F2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4DA5C1-9A86-4CF7-9AF6-5CF8CBF3874F}"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640C5-4A72-4F59-8A3E-16E462C94B7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81651-8C57-433B-AA97-AD8F8755887B}" type="datetimeFigureOut">
              <a:rPr lang="en-US" smtClean="0">
                <a:solidFill>
                  <a:prstClr val="black">
                    <a:tint val="75000"/>
                  </a:prstClr>
                </a:solidFill>
              </a:rPr>
              <a:t>2/28/2024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523CD4-0F47-4FA8-AC7C-5B5BCA04F2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981651-8C57-433B-AA97-AD8F8755887B}" type="datetimeFigureOut">
              <a:rPr lang="en-US" smtClean="0">
                <a:solidFill>
                  <a:prstClr val="black">
                    <a:tint val="75000"/>
                  </a:prstClr>
                </a:solidFill>
              </a:rPr>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523CD4-0F47-4FA8-AC7C-5B5BCA04F2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981651-8C57-433B-AA97-AD8F8755887B}" type="datetimeFigureOut">
              <a:rPr lang="en-US" smtClean="0">
                <a:solidFill>
                  <a:prstClr val="black">
                    <a:tint val="75000"/>
                  </a:prstClr>
                </a:solidFill>
              </a:rPr>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523CD4-0F47-4FA8-AC7C-5B5BCA04F2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981651-8C57-433B-AA97-AD8F8755887B}" type="datetimeFigureOut">
              <a:rPr lang="en-US" smtClean="0">
                <a:solidFill>
                  <a:prstClr val="black">
                    <a:tint val="75000"/>
                  </a:prstClr>
                </a:solidFill>
              </a:rPr>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523CD4-0F47-4FA8-AC7C-5B5BCA04F2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981651-8C57-433B-AA97-AD8F8755887B}" type="datetimeFigureOut">
              <a:rPr lang="en-US" smtClean="0">
                <a:solidFill>
                  <a:prstClr val="black">
                    <a:tint val="75000"/>
                  </a:prstClr>
                </a:solidFill>
              </a:rPr>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523CD4-0F47-4FA8-AC7C-5B5BCA04F2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ar-JO">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1" name="Straight Connector 10"/>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8" name="Straight Connector 17"/>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20" name="Straight Connector 19"/>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6" name="Straight Connector 15"/>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5" name="Straight Connector 14"/>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22" name="Straight Connector 2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DA1229A7-7D0C-49A4-BAB7-CCCA8EAB30CA}" type="slidenum">
              <a:rPr lang="ar-JO" smtClean="0"/>
              <a:t>‹#›</a:t>
            </a:fld>
            <a:endParaRPr lang="ar-JO"/>
          </a:p>
        </p:txBody>
      </p:sp>
    </p:spTree>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9" name="Slide Number Placeholder 8"/>
          <p:cNvSpPr>
            <a:spLocks noGrp="1"/>
          </p:cNvSpPr>
          <p:nvPr>
            <p:ph type="sldNum" sz="quarter" idx="15"/>
          </p:nvPr>
        </p:nvSpPr>
        <p:spPr/>
        <p:txBody>
          <a:bodyPr rtlCol="0"/>
          <a:lstStyle/>
          <a:p>
            <a:fld id="{DA1229A7-7D0C-49A4-BAB7-CCCA8EAB30CA}" type="slidenum">
              <a:rPr lang="ar-JO" smtClean="0"/>
              <a:t>‹#›</a:t>
            </a:fld>
            <a:endParaRPr lang="ar-JO"/>
          </a:p>
        </p:txBody>
      </p:sp>
      <p:sp>
        <p:nvSpPr>
          <p:cNvPr id="10" name="Footer Placeholder 9"/>
          <p:cNvSpPr>
            <a:spLocks noGrp="1"/>
          </p:cNvSpPr>
          <p:nvPr>
            <p:ph type="ftr" sz="quarter" idx="16"/>
          </p:nvPr>
        </p:nvSpPr>
        <p:spPr/>
        <p:txBody>
          <a:bodyPr rtlCol="0"/>
          <a:lstStyle/>
          <a:p>
            <a:endParaRPr lang="ar-JO">
              <a:solidFill>
                <a:srgbClr val="575F6D"/>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F769E5A6-8899-4061-B89A-DB32FD8B0E01}" type="datetimeFigureOut">
              <a:rPr lang="ar-JO" smtClean="0">
                <a:solidFill>
                  <a:srgbClr val="FFF39D"/>
                </a:solidFill>
              </a:rPr>
              <a:t>19/08/1445</a:t>
            </a:fld>
            <a:endParaRPr lang="ar-JO">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ar-JO">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3" name="Straight Connector 12"/>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4" name="Straight Connector 13"/>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5" name="Straight Connector 14"/>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6" name="Straight Connector 15"/>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7" name="Straight Connector 16"/>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6" name="Straight Connector 25"/>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DA1229A7-7D0C-49A4-BAB7-CCCA8EAB30CA}" type="slidenum">
              <a:rPr lang="ar-JO" smtClean="0"/>
              <a:t>‹#›</a:t>
            </a:fld>
            <a:endParaRPr lang="ar-JO"/>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6" name="Footer Placeholder 5"/>
          <p:cNvSpPr>
            <a:spLocks noGrp="1"/>
          </p:cNvSpPr>
          <p:nvPr>
            <p:ph type="ftr" sz="quarter" idx="11"/>
          </p:nvPr>
        </p:nvSpPr>
        <p:spPr/>
        <p:txBody>
          <a:bodyPr/>
          <a:lstStyle/>
          <a:p>
            <a:endParaRPr lang="ar-JO">
              <a:solidFill>
                <a:srgbClr val="575F6D"/>
              </a:solidFill>
            </a:endParaRPr>
          </a:p>
        </p:txBody>
      </p:sp>
      <p:sp>
        <p:nvSpPr>
          <p:cNvPr id="7" name="Slide Number Placeholder 6"/>
          <p:cNvSpPr>
            <a:spLocks noGrp="1"/>
          </p:cNvSpPr>
          <p:nvPr>
            <p:ph type="sldNum" sz="quarter" idx="12"/>
          </p:nvPr>
        </p:nvSpPr>
        <p:spPr/>
        <p:txBody>
          <a:bodyPr/>
          <a:lstStyle/>
          <a:p>
            <a:fld id="{DA1229A7-7D0C-49A4-BAB7-CCCA8EAB30CA}" type="slidenum">
              <a:rPr lang="ar-JO" smtClean="0"/>
              <a:t>‹#›</a:t>
            </a:fld>
            <a:endParaRPr lang="ar-JO"/>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8" name="Footer Placeholder 7"/>
          <p:cNvSpPr>
            <a:spLocks noGrp="1"/>
          </p:cNvSpPr>
          <p:nvPr>
            <p:ph type="ftr" sz="quarter" idx="11"/>
          </p:nvPr>
        </p:nvSpPr>
        <p:spPr/>
        <p:txBody>
          <a:bodyPr/>
          <a:lstStyle/>
          <a:p>
            <a:endParaRPr lang="ar-JO">
              <a:solidFill>
                <a:srgbClr val="575F6D"/>
              </a:solidFill>
            </a:endParaRPr>
          </a:p>
        </p:txBody>
      </p:sp>
      <p:sp>
        <p:nvSpPr>
          <p:cNvPr id="9" name="Slide Number Placeholder 8"/>
          <p:cNvSpPr>
            <a:spLocks noGrp="1"/>
          </p:cNvSpPr>
          <p:nvPr>
            <p:ph type="sldNum" sz="quarter" idx="12"/>
          </p:nvPr>
        </p:nvSpPr>
        <p:spPr/>
        <p:txBody>
          <a:bodyPr/>
          <a:lstStyle/>
          <a:p>
            <a:fld id="{DA1229A7-7D0C-49A4-BAB7-CCCA8EAB30CA}" type="slidenum">
              <a:rPr lang="ar-JO" smtClean="0"/>
              <a:t>‹#›</a:t>
            </a:fld>
            <a:endParaRPr lang="ar-JO"/>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4DA5C1-9A86-4CF7-9AF6-5CF8CBF3874F}"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C640C5-4A72-4F59-8A3E-16E462C94B7E}"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7" name="Slide Number Placeholder 6"/>
          <p:cNvSpPr>
            <a:spLocks noGrp="1"/>
          </p:cNvSpPr>
          <p:nvPr>
            <p:ph type="sldNum" sz="quarter" idx="11"/>
          </p:nvPr>
        </p:nvSpPr>
        <p:spPr/>
        <p:txBody>
          <a:bodyPr rtlCol="0"/>
          <a:lstStyle/>
          <a:p>
            <a:fld id="{DA1229A7-7D0C-49A4-BAB7-CCCA8EAB30CA}" type="slidenum">
              <a:rPr lang="ar-JO" smtClean="0"/>
              <a:t>‹#›</a:t>
            </a:fld>
            <a:endParaRPr lang="ar-JO"/>
          </a:p>
        </p:txBody>
      </p:sp>
      <p:sp>
        <p:nvSpPr>
          <p:cNvPr id="8" name="Footer Placeholder 7"/>
          <p:cNvSpPr>
            <a:spLocks noGrp="1"/>
          </p:cNvSpPr>
          <p:nvPr>
            <p:ph type="ftr" sz="quarter" idx="12"/>
          </p:nvPr>
        </p:nvSpPr>
        <p:spPr/>
        <p:txBody>
          <a:bodyPr rtlCol="0"/>
          <a:lstStyle/>
          <a:p>
            <a:endParaRPr lang="ar-JO">
              <a:solidFill>
                <a:srgbClr val="575F6D"/>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3" name="Footer Placeholder 2"/>
          <p:cNvSpPr>
            <a:spLocks noGrp="1"/>
          </p:cNvSpPr>
          <p:nvPr>
            <p:ph type="ftr" sz="quarter" idx="11"/>
          </p:nvPr>
        </p:nvSpPr>
        <p:spPr/>
        <p:txBody>
          <a:bodyPr/>
          <a:lstStyle/>
          <a:p>
            <a:endParaRPr lang="ar-JO">
              <a:solidFill>
                <a:srgbClr val="575F6D"/>
              </a:solidFill>
            </a:endParaRPr>
          </a:p>
        </p:txBody>
      </p:sp>
      <p:sp>
        <p:nvSpPr>
          <p:cNvPr id="4" name="Slide Number Placeholder 3"/>
          <p:cNvSpPr>
            <a:spLocks noGrp="1"/>
          </p:cNvSpPr>
          <p:nvPr>
            <p:ph type="sldNum" sz="quarter" idx="12"/>
          </p:nvPr>
        </p:nvSpPr>
        <p:spPr/>
        <p:txBody>
          <a:bodyPr/>
          <a:lstStyle/>
          <a:p>
            <a:fld id="{DA1229A7-7D0C-49A4-BAB7-CCCA8EAB30CA}" type="slidenum">
              <a:rPr lang="ar-JO" smtClean="0"/>
              <a:t>‹#›</a:t>
            </a:fld>
            <a:endParaRPr lang="ar-JO"/>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9" name="Straight Connector 8"/>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11" name="Straight Connector 10"/>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3" name="Straight Connector 12"/>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22" name="Slide Number Placeholder 21"/>
          <p:cNvSpPr>
            <a:spLocks noGrp="1"/>
          </p:cNvSpPr>
          <p:nvPr>
            <p:ph type="sldNum" sz="quarter" idx="15"/>
          </p:nvPr>
        </p:nvSpPr>
        <p:spPr/>
        <p:txBody>
          <a:bodyPr rtlCol="0"/>
          <a:lstStyle/>
          <a:p>
            <a:fld id="{DA1229A7-7D0C-49A4-BAB7-CCCA8EAB30CA}" type="slidenum">
              <a:rPr lang="ar-JO" smtClean="0"/>
              <a:t>‹#›</a:t>
            </a:fld>
            <a:endParaRPr lang="ar-JO"/>
          </a:p>
        </p:txBody>
      </p:sp>
      <p:sp>
        <p:nvSpPr>
          <p:cNvPr id="23" name="Footer Placeholder 22"/>
          <p:cNvSpPr>
            <a:spLocks noGrp="1"/>
          </p:cNvSpPr>
          <p:nvPr>
            <p:ph type="ftr" sz="quarter" idx="16"/>
          </p:nvPr>
        </p:nvSpPr>
        <p:spPr/>
        <p:txBody>
          <a:bodyPr rtlCol="0"/>
          <a:lstStyle/>
          <a:p>
            <a:endParaRPr lang="ar-JO">
              <a:solidFill>
                <a:srgbClr val="575F6D"/>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2" name="Straight Connector 1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9" name="Straight Connector 18"/>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20" name="Straight Connector 19"/>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17" name="Date Placeholder 16"/>
          <p:cNvSpPr>
            <a:spLocks noGrp="1"/>
          </p:cNvSpPr>
          <p:nvPr>
            <p:ph type="dt" sz="half" idx="10"/>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18" name="Slide Number Placeholder 17"/>
          <p:cNvSpPr>
            <a:spLocks noGrp="1"/>
          </p:cNvSpPr>
          <p:nvPr>
            <p:ph type="sldNum" sz="quarter" idx="11"/>
          </p:nvPr>
        </p:nvSpPr>
        <p:spPr/>
        <p:txBody>
          <a:bodyPr rtlCol="0"/>
          <a:lstStyle/>
          <a:p>
            <a:fld id="{DA1229A7-7D0C-49A4-BAB7-CCCA8EAB30CA}" type="slidenum">
              <a:rPr lang="ar-JO" smtClean="0"/>
              <a:t>‹#›</a:t>
            </a:fld>
            <a:endParaRPr lang="ar-JO"/>
          </a:p>
        </p:txBody>
      </p:sp>
      <p:sp>
        <p:nvSpPr>
          <p:cNvPr id="21" name="Footer Placeholder 20"/>
          <p:cNvSpPr>
            <a:spLocks noGrp="1"/>
          </p:cNvSpPr>
          <p:nvPr>
            <p:ph type="ftr" sz="quarter" idx="12"/>
          </p:nvPr>
        </p:nvSpPr>
        <p:spPr/>
        <p:txBody>
          <a:bodyPr rtlCol="0"/>
          <a:lstStyle/>
          <a:p>
            <a:endParaRPr lang="ar-JO">
              <a:solidFill>
                <a:srgbClr val="575F6D"/>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5" name="Footer Placeholder 4"/>
          <p:cNvSpPr>
            <a:spLocks noGrp="1"/>
          </p:cNvSpPr>
          <p:nvPr>
            <p:ph type="ftr" sz="quarter" idx="11"/>
          </p:nvPr>
        </p:nvSpPr>
        <p:spPr/>
        <p:txBody>
          <a:bodyPr/>
          <a:lstStyle/>
          <a:p>
            <a:endParaRPr lang="ar-JO">
              <a:solidFill>
                <a:srgbClr val="575F6D"/>
              </a:solidFill>
            </a:endParaRPr>
          </a:p>
        </p:txBody>
      </p:sp>
      <p:sp>
        <p:nvSpPr>
          <p:cNvPr id="6" name="Slide Number Placeholder 5"/>
          <p:cNvSpPr>
            <a:spLocks noGrp="1"/>
          </p:cNvSpPr>
          <p:nvPr>
            <p:ph type="sldNum" sz="quarter" idx="12"/>
          </p:nvPr>
        </p:nvSpPr>
        <p:spPr/>
        <p:txBody>
          <a:bodyPr/>
          <a:lstStyle/>
          <a:p>
            <a:fld id="{DA1229A7-7D0C-49A4-BAB7-CCCA8EAB30CA}" type="slidenum">
              <a:rPr lang="ar-JO" smtClean="0"/>
              <a:t>‹#›</a:t>
            </a:fld>
            <a:endParaRPr lang="ar-JO"/>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5" name="Footer Placeholder 4"/>
          <p:cNvSpPr>
            <a:spLocks noGrp="1"/>
          </p:cNvSpPr>
          <p:nvPr>
            <p:ph type="ftr" sz="quarter" idx="11"/>
          </p:nvPr>
        </p:nvSpPr>
        <p:spPr/>
        <p:txBody>
          <a:bodyPr/>
          <a:lstStyle/>
          <a:p>
            <a:endParaRPr lang="ar-JO">
              <a:solidFill>
                <a:srgbClr val="575F6D"/>
              </a:solidFill>
            </a:endParaRPr>
          </a:p>
        </p:txBody>
      </p:sp>
      <p:sp>
        <p:nvSpPr>
          <p:cNvPr id="6" name="Slide Number Placeholder 5"/>
          <p:cNvSpPr>
            <a:spLocks noGrp="1"/>
          </p:cNvSpPr>
          <p:nvPr>
            <p:ph type="sldNum" sz="quarter" idx="12"/>
          </p:nvPr>
        </p:nvSpPr>
        <p:spPr/>
        <p:txBody>
          <a:bodyPr/>
          <a:lstStyle/>
          <a:p>
            <a:fld id="{DA1229A7-7D0C-49A4-BAB7-CCCA8EAB30CA}" type="slidenum">
              <a:rPr lang="ar-JO" smtClean="0"/>
              <a:t>‹#›</a:t>
            </a:fld>
            <a:endParaRPr lang="ar-JO"/>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ar-JO">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1" name="Straight Connector 10"/>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8" name="Straight Connector 17"/>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20" name="Straight Connector 19"/>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6" name="Straight Connector 15"/>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5" name="Straight Connector 14"/>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22" name="Straight Connector 2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DA1229A7-7D0C-49A4-BAB7-CCCA8EAB30CA}" type="slidenum">
              <a:rPr lang="ar-JO" smtClean="0"/>
              <a:t>‹#›</a:t>
            </a:fld>
            <a:endParaRPr lang="ar-JO"/>
          </a:p>
        </p:txBody>
      </p:sp>
    </p:spTree>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9" name="Slide Number Placeholder 8"/>
          <p:cNvSpPr>
            <a:spLocks noGrp="1"/>
          </p:cNvSpPr>
          <p:nvPr>
            <p:ph type="sldNum" sz="quarter" idx="15"/>
          </p:nvPr>
        </p:nvSpPr>
        <p:spPr/>
        <p:txBody>
          <a:bodyPr rtlCol="0"/>
          <a:lstStyle/>
          <a:p>
            <a:fld id="{DA1229A7-7D0C-49A4-BAB7-CCCA8EAB30CA}" type="slidenum">
              <a:rPr lang="ar-JO" smtClean="0"/>
              <a:t>‹#›</a:t>
            </a:fld>
            <a:endParaRPr lang="ar-JO"/>
          </a:p>
        </p:txBody>
      </p:sp>
      <p:sp>
        <p:nvSpPr>
          <p:cNvPr id="10" name="Footer Placeholder 9"/>
          <p:cNvSpPr>
            <a:spLocks noGrp="1"/>
          </p:cNvSpPr>
          <p:nvPr>
            <p:ph type="ftr" sz="quarter" idx="16"/>
          </p:nvPr>
        </p:nvSpPr>
        <p:spPr/>
        <p:txBody>
          <a:bodyPr rtlCol="0"/>
          <a:lstStyle/>
          <a:p>
            <a:endParaRPr lang="ar-JO">
              <a:solidFill>
                <a:srgbClr val="575F6D"/>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F769E5A6-8899-4061-B89A-DB32FD8B0E01}" type="datetimeFigureOut">
              <a:rPr lang="ar-JO" smtClean="0">
                <a:solidFill>
                  <a:srgbClr val="FFF39D"/>
                </a:solidFill>
              </a:rPr>
              <a:t>19/08/1445</a:t>
            </a:fld>
            <a:endParaRPr lang="ar-JO">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ar-JO">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3" name="Straight Connector 12"/>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4" name="Straight Connector 13"/>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5" name="Straight Connector 14"/>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6" name="Straight Connector 15"/>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7" name="Straight Connector 16"/>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6" name="Straight Connector 25"/>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DA1229A7-7D0C-49A4-BAB7-CCCA8EAB30CA}" type="slidenum">
              <a:rPr lang="ar-JO" smtClean="0"/>
              <a:t>‹#›</a:t>
            </a:fld>
            <a:endParaRPr lang="ar-JO"/>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6" name="Footer Placeholder 5"/>
          <p:cNvSpPr>
            <a:spLocks noGrp="1"/>
          </p:cNvSpPr>
          <p:nvPr>
            <p:ph type="ftr" sz="quarter" idx="11"/>
          </p:nvPr>
        </p:nvSpPr>
        <p:spPr/>
        <p:txBody>
          <a:bodyPr/>
          <a:lstStyle/>
          <a:p>
            <a:endParaRPr lang="ar-JO">
              <a:solidFill>
                <a:srgbClr val="575F6D"/>
              </a:solidFill>
            </a:endParaRPr>
          </a:p>
        </p:txBody>
      </p:sp>
      <p:sp>
        <p:nvSpPr>
          <p:cNvPr id="7" name="Slide Number Placeholder 6"/>
          <p:cNvSpPr>
            <a:spLocks noGrp="1"/>
          </p:cNvSpPr>
          <p:nvPr>
            <p:ph type="sldNum" sz="quarter" idx="12"/>
          </p:nvPr>
        </p:nvSpPr>
        <p:spPr/>
        <p:txBody>
          <a:bodyPr/>
          <a:lstStyle/>
          <a:p>
            <a:fld id="{DA1229A7-7D0C-49A4-BAB7-CCCA8EAB30CA}" type="slidenum">
              <a:rPr lang="ar-JO" smtClean="0"/>
              <a:t>‹#›</a:t>
            </a:fld>
            <a:endParaRPr lang="ar-JO"/>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4DA5C1-9A86-4CF7-9AF6-5CF8CBF3874F}"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C640C5-4A72-4F59-8A3E-16E462C94B7E}"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8" name="Footer Placeholder 7"/>
          <p:cNvSpPr>
            <a:spLocks noGrp="1"/>
          </p:cNvSpPr>
          <p:nvPr>
            <p:ph type="ftr" sz="quarter" idx="11"/>
          </p:nvPr>
        </p:nvSpPr>
        <p:spPr/>
        <p:txBody>
          <a:bodyPr/>
          <a:lstStyle/>
          <a:p>
            <a:endParaRPr lang="ar-JO">
              <a:solidFill>
                <a:srgbClr val="575F6D"/>
              </a:solidFill>
            </a:endParaRPr>
          </a:p>
        </p:txBody>
      </p:sp>
      <p:sp>
        <p:nvSpPr>
          <p:cNvPr id="9" name="Slide Number Placeholder 8"/>
          <p:cNvSpPr>
            <a:spLocks noGrp="1"/>
          </p:cNvSpPr>
          <p:nvPr>
            <p:ph type="sldNum" sz="quarter" idx="12"/>
          </p:nvPr>
        </p:nvSpPr>
        <p:spPr/>
        <p:txBody>
          <a:bodyPr/>
          <a:lstStyle/>
          <a:p>
            <a:fld id="{DA1229A7-7D0C-49A4-BAB7-CCCA8EAB30CA}" type="slidenum">
              <a:rPr lang="ar-JO" smtClean="0"/>
              <a:t>‹#›</a:t>
            </a:fld>
            <a:endParaRPr lang="ar-JO"/>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7" name="Slide Number Placeholder 6"/>
          <p:cNvSpPr>
            <a:spLocks noGrp="1"/>
          </p:cNvSpPr>
          <p:nvPr>
            <p:ph type="sldNum" sz="quarter" idx="11"/>
          </p:nvPr>
        </p:nvSpPr>
        <p:spPr/>
        <p:txBody>
          <a:bodyPr rtlCol="0"/>
          <a:lstStyle/>
          <a:p>
            <a:fld id="{DA1229A7-7D0C-49A4-BAB7-CCCA8EAB30CA}" type="slidenum">
              <a:rPr lang="ar-JO" smtClean="0"/>
              <a:t>‹#›</a:t>
            </a:fld>
            <a:endParaRPr lang="ar-JO"/>
          </a:p>
        </p:txBody>
      </p:sp>
      <p:sp>
        <p:nvSpPr>
          <p:cNvPr id="8" name="Footer Placeholder 7"/>
          <p:cNvSpPr>
            <a:spLocks noGrp="1"/>
          </p:cNvSpPr>
          <p:nvPr>
            <p:ph type="ftr" sz="quarter" idx="12"/>
          </p:nvPr>
        </p:nvSpPr>
        <p:spPr/>
        <p:txBody>
          <a:bodyPr rtlCol="0"/>
          <a:lstStyle/>
          <a:p>
            <a:endParaRPr lang="ar-JO">
              <a:solidFill>
                <a:srgbClr val="575F6D"/>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3" name="Footer Placeholder 2"/>
          <p:cNvSpPr>
            <a:spLocks noGrp="1"/>
          </p:cNvSpPr>
          <p:nvPr>
            <p:ph type="ftr" sz="quarter" idx="11"/>
          </p:nvPr>
        </p:nvSpPr>
        <p:spPr/>
        <p:txBody>
          <a:bodyPr/>
          <a:lstStyle/>
          <a:p>
            <a:endParaRPr lang="ar-JO">
              <a:solidFill>
                <a:srgbClr val="575F6D"/>
              </a:solidFill>
            </a:endParaRPr>
          </a:p>
        </p:txBody>
      </p:sp>
      <p:sp>
        <p:nvSpPr>
          <p:cNvPr id="4" name="Slide Number Placeholder 3"/>
          <p:cNvSpPr>
            <a:spLocks noGrp="1"/>
          </p:cNvSpPr>
          <p:nvPr>
            <p:ph type="sldNum" sz="quarter" idx="12"/>
          </p:nvPr>
        </p:nvSpPr>
        <p:spPr/>
        <p:txBody>
          <a:bodyPr/>
          <a:lstStyle/>
          <a:p>
            <a:fld id="{DA1229A7-7D0C-49A4-BAB7-CCCA8EAB30CA}" type="slidenum">
              <a:rPr lang="ar-JO" smtClean="0"/>
              <a:t>‹#›</a:t>
            </a:fld>
            <a:endParaRPr lang="ar-JO"/>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9" name="Straight Connector 8"/>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11" name="Straight Connector 10"/>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3" name="Straight Connector 12"/>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22" name="Slide Number Placeholder 21"/>
          <p:cNvSpPr>
            <a:spLocks noGrp="1"/>
          </p:cNvSpPr>
          <p:nvPr>
            <p:ph type="sldNum" sz="quarter" idx="15"/>
          </p:nvPr>
        </p:nvSpPr>
        <p:spPr/>
        <p:txBody>
          <a:bodyPr rtlCol="0"/>
          <a:lstStyle/>
          <a:p>
            <a:fld id="{DA1229A7-7D0C-49A4-BAB7-CCCA8EAB30CA}" type="slidenum">
              <a:rPr lang="ar-JO" smtClean="0"/>
              <a:t>‹#›</a:t>
            </a:fld>
            <a:endParaRPr lang="ar-JO"/>
          </a:p>
        </p:txBody>
      </p:sp>
      <p:sp>
        <p:nvSpPr>
          <p:cNvPr id="23" name="Footer Placeholder 22"/>
          <p:cNvSpPr>
            <a:spLocks noGrp="1"/>
          </p:cNvSpPr>
          <p:nvPr>
            <p:ph type="ftr" sz="quarter" idx="16"/>
          </p:nvPr>
        </p:nvSpPr>
        <p:spPr/>
        <p:txBody>
          <a:bodyPr rtlCol="0"/>
          <a:lstStyle/>
          <a:p>
            <a:endParaRPr lang="ar-JO">
              <a:solidFill>
                <a:srgbClr val="575F6D"/>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2" name="Straight Connector 1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9" name="Straight Connector 18"/>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20" name="Straight Connector 19"/>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17" name="Date Placeholder 16"/>
          <p:cNvSpPr>
            <a:spLocks noGrp="1"/>
          </p:cNvSpPr>
          <p:nvPr>
            <p:ph type="dt" sz="half" idx="10"/>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18" name="Slide Number Placeholder 17"/>
          <p:cNvSpPr>
            <a:spLocks noGrp="1"/>
          </p:cNvSpPr>
          <p:nvPr>
            <p:ph type="sldNum" sz="quarter" idx="11"/>
          </p:nvPr>
        </p:nvSpPr>
        <p:spPr/>
        <p:txBody>
          <a:bodyPr rtlCol="0"/>
          <a:lstStyle/>
          <a:p>
            <a:fld id="{DA1229A7-7D0C-49A4-BAB7-CCCA8EAB30CA}" type="slidenum">
              <a:rPr lang="ar-JO" smtClean="0"/>
              <a:t>‹#›</a:t>
            </a:fld>
            <a:endParaRPr lang="ar-JO"/>
          </a:p>
        </p:txBody>
      </p:sp>
      <p:sp>
        <p:nvSpPr>
          <p:cNvPr id="21" name="Footer Placeholder 20"/>
          <p:cNvSpPr>
            <a:spLocks noGrp="1"/>
          </p:cNvSpPr>
          <p:nvPr>
            <p:ph type="ftr" sz="quarter" idx="12"/>
          </p:nvPr>
        </p:nvSpPr>
        <p:spPr/>
        <p:txBody>
          <a:bodyPr rtlCol="0"/>
          <a:lstStyle/>
          <a:p>
            <a:endParaRPr lang="ar-JO">
              <a:solidFill>
                <a:srgbClr val="575F6D"/>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5" name="Footer Placeholder 4"/>
          <p:cNvSpPr>
            <a:spLocks noGrp="1"/>
          </p:cNvSpPr>
          <p:nvPr>
            <p:ph type="ftr" sz="quarter" idx="11"/>
          </p:nvPr>
        </p:nvSpPr>
        <p:spPr/>
        <p:txBody>
          <a:bodyPr/>
          <a:lstStyle/>
          <a:p>
            <a:endParaRPr lang="ar-JO">
              <a:solidFill>
                <a:srgbClr val="575F6D"/>
              </a:solidFill>
            </a:endParaRPr>
          </a:p>
        </p:txBody>
      </p:sp>
      <p:sp>
        <p:nvSpPr>
          <p:cNvPr id="6" name="Slide Number Placeholder 5"/>
          <p:cNvSpPr>
            <a:spLocks noGrp="1"/>
          </p:cNvSpPr>
          <p:nvPr>
            <p:ph type="sldNum" sz="quarter" idx="12"/>
          </p:nvPr>
        </p:nvSpPr>
        <p:spPr/>
        <p:txBody>
          <a:bodyPr/>
          <a:lstStyle/>
          <a:p>
            <a:fld id="{DA1229A7-7D0C-49A4-BAB7-CCCA8EAB30CA}" type="slidenum">
              <a:rPr lang="ar-JO" smtClean="0"/>
              <a:t>‹#›</a:t>
            </a:fld>
            <a:endParaRPr lang="ar-JO"/>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5" name="Footer Placeholder 4"/>
          <p:cNvSpPr>
            <a:spLocks noGrp="1"/>
          </p:cNvSpPr>
          <p:nvPr>
            <p:ph type="ftr" sz="quarter" idx="11"/>
          </p:nvPr>
        </p:nvSpPr>
        <p:spPr/>
        <p:txBody>
          <a:bodyPr/>
          <a:lstStyle/>
          <a:p>
            <a:endParaRPr lang="ar-JO">
              <a:solidFill>
                <a:srgbClr val="575F6D"/>
              </a:solidFill>
            </a:endParaRPr>
          </a:p>
        </p:txBody>
      </p:sp>
      <p:sp>
        <p:nvSpPr>
          <p:cNvPr id="6" name="Slide Number Placeholder 5"/>
          <p:cNvSpPr>
            <a:spLocks noGrp="1"/>
          </p:cNvSpPr>
          <p:nvPr>
            <p:ph type="sldNum" sz="quarter" idx="12"/>
          </p:nvPr>
        </p:nvSpPr>
        <p:spPr/>
        <p:txBody>
          <a:bodyPr/>
          <a:lstStyle/>
          <a:p>
            <a:fld id="{DA1229A7-7D0C-49A4-BAB7-CCCA8EAB30CA}" type="slidenum">
              <a:rPr lang="ar-JO" smtClean="0"/>
              <a:t>‹#›</a:t>
            </a:fld>
            <a:endParaRPr lang="ar-JO"/>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ar-JO">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1" name="Straight Connector 10"/>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8" name="Straight Connector 17"/>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20" name="Straight Connector 19"/>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6" name="Straight Connector 15"/>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5" name="Straight Connector 14"/>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22" name="Straight Connector 2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DA1229A7-7D0C-49A4-BAB7-CCCA8EAB30CA}" type="slidenum">
              <a:rPr lang="ar-JO" smtClean="0"/>
              <a:t>‹#›</a:t>
            </a:fld>
            <a:endParaRPr lang="ar-JO"/>
          </a:p>
        </p:txBody>
      </p:sp>
    </p:spTree>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9" name="Slide Number Placeholder 8"/>
          <p:cNvSpPr>
            <a:spLocks noGrp="1"/>
          </p:cNvSpPr>
          <p:nvPr>
            <p:ph type="sldNum" sz="quarter" idx="15"/>
          </p:nvPr>
        </p:nvSpPr>
        <p:spPr/>
        <p:txBody>
          <a:bodyPr rtlCol="0"/>
          <a:lstStyle/>
          <a:p>
            <a:fld id="{DA1229A7-7D0C-49A4-BAB7-CCCA8EAB30CA}" type="slidenum">
              <a:rPr lang="ar-JO" smtClean="0"/>
              <a:t>‹#›</a:t>
            </a:fld>
            <a:endParaRPr lang="ar-JO"/>
          </a:p>
        </p:txBody>
      </p:sp>
      <p:sp>
        <p:nvSpPr>
          <p:cNvPr id="10" name="Footer Placeholder 9"/>
          <p:cNvSpPr>
            <a:spLocks noGrp="1"/>
          </p:cNvSpPr>
          <p:nvPr>
            <p:ph type="ftr" sz="quarter" idx="16"/>
          </p:nvPr>
        </p:nvSpPr>
        <p:spPr/>
        <p:txBody>
          <a:bodyPr rtlCol="0"/>
          <a:lstStyle/>
          <a:p>
            <a:endParaRPr lang="ar-JO">
              <a:solidFill>
                <a:srgbClr val="575F6D"/>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F769E5A6-8899-4061-B89A-DB32FD8B0E01}" type="datetimeFigureOut">
              <a:rPr lang="ar-JO" smtClean="0">
                <a:solidFill>
                  <a:srgbClr val="FFF39D"/>
                </a:solidFill>
              </a:rPr>
              <a:t>19/08/1445</a:t>
            </a:fld>
            <a:endParaRPr lang="ar-JO">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ar-JO">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3" name="Straight Connector 12"/>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4" name="Straight Connector 13"/>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5" name="Straight Connector 14"/>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6" name="Straight Connector 15"/>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7" name="Straight Connector 16"/>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6" name="Straight Connector 25"/>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DA1229A7-7D0C-49A4-BAB7-CCCA8EAB30CA}" type="slidenum">
              <a:rPr lang="ar-JO" smtClean="0"/>
              <a:t>‹#›</a:t>
            </a:fld>
            <a:endParaRPr lang="ar-JO"/>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4DA5C1-9A86-4CF7-9AF6-5CF8CBF3874F}"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C640C5-4A72-4F59-8A3E-16E462C94B7E}"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6" name="Footer Placeholder 5"/>
          <p:cNvSpPr>
            <a:spLocks noGrp="1"/>
          </p:cNvSpPr>
          <p:nvPr>
            <p:ph type="ftr" sz="quarter" idx="11"/>
          </p:nvPr>
        </p:nvSpPr>
        <p:spPr/>
        <p:txBody>
          <a:bodyPr/>
          <a:lstStyle/>
          <a:p>
            <a:endParaRPr lang="ar-JO">
              <a:solidFill>
                <a:srgbClr val="575F6D"/>
              </a:solidFill>
            </a:endParaRPr>
          </a:p>
        </p:txBody>
      </p:sp>
      <p:sp>
        <p:nvSpPr>
          <p:cNvPr id="7" name="Slide Number Placeholder 6"/>
          <p:cNvSpPr>
            <a:spLocks noGrp="1"/>
          </p:cNvSpPr>
          <p:nvPr>
            <p:ph type="sldNum" sz="quarter" idx="12"/>
          </p:nvPr>
        </p:nvSpPr>
        <p:spPr/>
        <p:txBody>
          <a:bodyPr/>
          <a:lstStyle/>
          <a:p>
            <a:fld id="{DA1229A7-7D0C-49A4-BAB7-CCCA8EAB30CA}" type="slidenum">
              <a:rPr lang="ar-JO" smtClean="0"/>
              <a:t>‹#›</a:t>
            </a:fld>
            <a:endParaRPr lang="ar-JO"/>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8" name="Footer Placeholder 7"/>
          <p:cNvSpPr>
            <a:spLocks noGrp="1"/>
          </p:cNvSpPr>
          <p:nvPr>
            <p:ph type="ftr" sz="quarter" idx="11"/>
          </p:nvPr>
        </p:nvSpPr>
        <p:spPr/>
        <p:txBody>
          <a:bodyPr/>
          <a:lstStyle/>
          <a:p>
            <a:endParaRPr lang="ar-JO">
              <a:solidFill>
                <a:srgbClr val="575F6D"/>
              </a:solidFill>
            </a:endParaRPr>
          </a:p>
        </p:txBody>
      </p:sp>
      <p:sp>
        <p:nvSpPr>
          <p:cNvPr id="9" name="Slide Number Placeholder 8"/>
          <p:cNvSpPr>
            <a:spLocks noGrp="1"/>
          </p:cNvSpPr>
          <p:nvPr>
            <p:ph type="sldNum" sz="quarter" idx="12"/>
          </p:nvPr>
        </p:nvSpPr>
        <p:spPr/>
        <p:txBody>
          <a:bodyPr/>
          <a:lstStyle/>
          <a:p>
            <a:fld id="{DA1229A7-7D0C-49A4-BAB7-CCCA8EAB30CA}" type="slidenum">
              <a:rPr lang="ar-JO" smtClean="0"/>
              <a:t>‹#›</a:t>
            </a:fld>
            <a:endParaRPr lang="ar-JO"/>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7" name="Slide Number Placeholder 6"/>
          <p:cNvSpPr>
            <a:spLocks noGrp="1"/>
          </p:cNvSpPr>
          <p:nvPr>
            <p:ph type="sldNum" sz="quarter" idx="11"/>
          </p:nvPr>
        </p:nvSpPr>
        <p:spPr/>
        <p:txBody>
          <a:bodyPr rtlCol="0"/>
          <a:lstStyle/>
          <a:p>
            <a:fld id="{DA1229A7-7D0C-49A4-BAB7-CCCA8EAB30CA}" type="slidenum">
              <a:rPr lang="ar-JO" smtClean="0"/>
              <a:t>‹#›</a:t>
            </a:fld>
            <a:endParaRPr lang="ar-JO"/>
          </a:p>
        </p:txBody>
      </p:sp>
      <p:sp>
        <p:nvSpPr>
          <p:cNvPr id="8" name="Footer Placeholder 7"/>
          <p:cNvSpPr>
            <a:spLocks noGrp="1"/>
          </p:cNvSpPr>
          <p:nvPr>
            <p:ph type="ftr" sz="quarter" idx="12"/>
          </p:nvPr>
        </p:nvSpPr>
        <p:spPr/>
        <p:txBody>
          <a:bodyPr rtlCol="0"/>
          <a:lstStyle/>
          <a:p>
            <a:endParaRPr lang="ar-JO">
              <a:solidFill>
                <a:srgbClr val="575F6D"/>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3" name="Footer Placeholder 2"/>
          <p:cNvSpPr>
            <a:spLocks noGrp="1"/>
          </p:cNvSpPr>
          <p:nvPr>
            <p:ph type="ftr" sz="quarter" idx="11"/>
          </p:nvPr>
        </p:nvSpPr>
        <p:spPr/>
        <p:txBody>
          <a:bodyPr/>
          <a:lstStyle/>
          <a:p>
            <a:endParaRPr lang="ar-JO">
              <a:solidFill>
                <a:srgbClr val="575F6D"/>
              </a:solidFill>
            </a:endParaRPr>
          </a:p>
        </p:txBody>
      </p:sp>
      <p:sp>
        <p:nvSpPr>
          <p:cNvPr id="4" name="Slide Number Placeholder 3"/>
          <p:cNvSpPr>
            <a:spLocks noGrp="1"/>
          </p:cNvSpPr>
          <p:nvPr>
            <p:ph type="sldNum" sz="quarter" idx="12"/>
          </p:nvPr>
        </p:nvSpPr>
        <p:spPr/>
        <p:txBody>
          <a:bodyPr/>
          <a:lstStyle/>
          <a:p>
            <a:fld id="{DA1229A7-7D0C-49A4-BAB7-CCCA8EAB30CA}" type="slidenum">
              <a:rPr lang="ar-JO" smtClean="0"/>
              <a:t>‹#›</a:t>
            </a:fld>
            <a:endParaRPr lang="ar-JO"/>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9" name="Straight Connector 8"/>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11" name="Straight Connector 10"/>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3" name="Straight Connector 12"/>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22" name="Slide Number Placeholder 21"/>
          <p:cNvSpPr>
            <a:spLocks noGrp="1"/>
          </p:cNvSpPr>
          <p:nvPr>
            <p:ph type="sldNum" sz="quarter" idx="15"/>
          </p:nvPr>
        </p:nvSpPr>
        <p:spPr/>
        <p:txBody>
          <a:bodyPr rtlCol="0"/>
          <a:lstStyle/>
          <a:p>
            <a:fld id="{DA1229A7-7D0C-49A4-BAB7-CCCA8EAB30CA}" type="slidenum">
              <a:rPr lang="ar-JO" smtClean="0"/>
              <a:t>‹#›</a:t>
            </a:fld>
            <a:endParaRPr lang="ar-JO"/>
          </a:p>
        </p:txBody>
      </p:sp>
      <p:sp>
        <p:nvSpPr>
          <p:cNvPr id="23" name="Footer Placeholder 22"/>
          <p:cNvSpPr>
            <a:spLocks noGrp="1"/>
          </p:cNvSpPr>
          <p:nvPr>
            <p:ph type="ftr" sz="quarter" idx="16"/>
          </p:nvPr>
        </p:nvSpPr>
        <p:spPr/>
        <p:txBody>
          <a:bodyPr rtlCol="0"/>
          <a:lstStyle/>
          <a:p>
            <a:endParaRPr lang="ar-JO">
              <a:solidFill>
                <a:srgbClr val="575F6D"/>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2" name="Straight Connector 1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9" name="Straight Connector 18"/>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20" name="Straight Connector 19"/>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17" name="Date Placeholder 16"/>
          <p:cNvSpPr>
            <a:spLocks noGrp="1"/>
          </p:cNvSpPr>
          <p:nvPr>
            <p:ph type="dt" sz="half" idx="10"/>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18" name="Slide Number Placeholder 17"/>
          <p:cNvSpPr>
            <a:spLocks noGrp="1"/>
          </p:cNvSpPr>
          <p:nvPr>
            <p:ph type="sldNum" sz="quarter" idx="11"/>
          </p:nvPr>
        </p:nvSpPr>
        <p:spPr/>
        <p:txBody>
          <a:bodyPr rtlCol="0"/>
          <a:lstStyle/>
          <a:p>
            <a:fld id="{DA1229A7-7D0C-49A4-BAB7-CCCA8EAB30CA}" type="slidenum">
              <a:rPr lang="ar-JO" smtClean="0"/>
              <a:t>‹#›</a:t>
            </a:fld>
            <a:endParaRPr lang="ar-JO"/>
          </a:p>
        </p:txBody>
      </p:sp>
      <p:sp>
        <p:nvSpPr>
          <p:cNvPr id="21" name="Footer Placeholder 20"/>
          <p:cNvSpPr>
            <a:spLocks noGrp="1"/>
          </p:cNvSpPr>
          <p:nvPr>
            <p:ph type="ftr" sz="quarter" idx="12"/>
          </p:nvPr>
        </p:nvSpPr>
        <p:spPr/>
        <p:txBody>
          <a:bodyPr rtlCol="0"/>
          <a:lstStyle/>
          <a:p>
            <a:endParaRPr lang="ar-JO">
              <a:solidFill>
                <a:srgbClr val="575F6D"/>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5" name="Footer Placeholder 4"/>
          <p:cNvSpPr>
            <a:spLocks noGrp="1"/>
          </p:cNvSpPr>
          <p:nvPr>
            <p:ph type="ftr" sz="quarter" idx="11"/>
          </p:nvPr>
        </p:nvSpPr>
        <p:spPr/>
        <p:txBody>
          <a:bodyPr/>
          <a:lstStyle/>
          <a:p>
            <a:endParaRPr lang="ar-JO">
              <a:solidFill>
                <a:srgbClr val="575F6D"/>
              </a:solidFill>
            </a:endParaRPr>
          </a:p>
        </p:txBody>
      </p:sp>
      <p:sp>
        <p:nvSpPr>
          <p:cNvPr id="6" name="Slide Number Placeholder 5"/>
          <p:cNvSpPr>
            <a:spLocks noGrp="1"/>
          </p:cNvSpPr>
          <p:nvPr>
            <p:ph type="sldNum" sz="quarter" idx="12"/>
          </p:nvPr>
        </p:nvSpPr>
        <p:spPr/>
        <p:txBody>
          <a:bodyPr/>
          <a:lstStyle/>
          <a:p>
            <a:fld id="{DA1229A7-7D0C-49A4-BAB7-CCCA8EAB30CA}" type="slidenum">
              <a:rPr lang="ar-JO" smtClean="0"/>
              <a:t>‹#›</a:t>
            </a:fld>
            <a:endParaRPr lang="ar-JO"/>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5" name="Footer Placeholder 4"/>
          <p:cNvSpPr>
            <a:spLocks noGrp="1"/>
          </p:cNvSpPr>
          <p:nvPr>
            <p:ph type="ftr" sz="quarter" idx="11"/>
          </p:nvPr>
        </p:nvSpPr>
        <p:spPr/>
        <p:txBody>
          <a:bodyPr/>
          <a:lstStyle/>
          <a:p>
            <a:endParaRPr lang="ar-JO">
              <a:solidFill>
                <a:srgbClr val="575F6D"/>
              </a:solidFill>
            </a:endParaRPr>
          </a:p>
        </p:txBody>
      </p:sp>
      <p:sp>
        <p:nvSpPr>
          <p:cNvPr id="6" name="Slide Number Placeholder 5"/>
          <p:cNvSpPr>
            <a:spLocks noGrp="1"/>
          </p:cNvSpPr>
          <p:nvPr>
            <p:ph type="sldNum" sz="quarter" idx="12"/>
          </p:nvPr>
        </p:nvSpPr>
        <p:spPr/>
        <p:txBody>
          <a:bodyPr/>
          <a:lstStyle/>
          <a:p>
            <a:fld id="{DA1229A7-7D0C-49A4-BAB7-CCCA8EAB30CA}" type="slidenum">
              <a:rPr lang="ar-JO" smtClean="0"/>
              <a:t>‹#›</a:t>
            </a:fld>
            <a:endParaRPr lang="ar-JO"/>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ar-JO">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1" name="Straight Connector 10"/>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8" name="Straight Connector 17"/>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20" name="Straight Connector 19"/>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6" name="Straight Connector 15"/>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5" name="Straight Connector 14"/>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22" name="Straight Connector 2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DA1229A7-7D0C-49A4-BAB7-CCCA8EAB30CA}" type="slidenum">
              <a:rPr lang="ar-JO" smtClean="0"/>
              <a:t>‹#›</a:t>
            </a:fld>
            <a:endParaRPr lang="ar-JO"/>
          </a:p>
        </p:txBody>
      </p:sp>
    </p:spTree>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9" name="Slide Number Placeholder 8"/>
          <p:cNvSpPr>
            <a:spLocks noGrp="1"/>
          </p:cNvSpPr>
          <p:nvPr>
            <p:ph type="sldNum" sz="quarter" idx="15"/>
          </p:nvPr>
        </p:nvSpPr>
        <p:spPr/>
        <p:txBody>
          <a:bodyPr rtlCol="0"/>
          <a:lstStyle/>
          <a:p>
            <a:fld id="{DA1229A7-7D0C-49A4-BAB7-CCCA8EAB30CA}" type="slidenum">
              <a:rPr lang="ar-JO" smtClean="0"/>
              <a:t>‹#›</a:t>
            </a:fld>
            <a:endParaRPr lang="ar-JO"/>
          </a:p>
        </p:txBody>
      </p:sp>
      <p:sp>
        <p:nvSpPr>
          <p:cNvPr id="10" name="Footer Placeholder 9"/>
          <p:cNvSpPr>
            <a:spLocks noGrp="1"/>
          </p:cNvSpPr>
          <p:nvPr>
            <p:ph type="ftr" sz="quarter" idx="16"/>
          </p:nvPr>
        </p:nvSpPr>
        <p:spPr/>
        <p:txBody>
          <a:bodyPr rtlCol="0"/>
          <a:lstStyle/>
          <a:p>
            <a:endParaRPr lang="ar-JO">
              <a:solidFill>
                <a:srgbClr val="575F6D"/>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4DA5C1-9A86-4CF7-9AF6-5CF8CBF3874F}"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640C5-4A72-4F59-8A3E-16E462C94B7E}"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F769E5A6-8899-4061-B89A-DB32FD8B0E01}" type="datetimeFigureOut">
              <a:rPr lang="ar-JO" smtClean="0">
                <a:solidFill>
                  <a:srgbClr val="FFF39D"/>
                </a:solidFill>
              </a:rPr>
              <a:t>19/08/1445</a:t>
            </a:fld>
            <a:endParaRPr lang="ar-JO">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ar-JO">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3" name="Straight Connector 12"/>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4" name="Straight Connector 13"/>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5" name="Straight Connector 14"/>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6" name="Straight Connector 15"/>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7" name="Straight Connector 16"/>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6" name="Straight Connector 25"/>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DA1229A7-7D0C-49A4-BAB7-CCCA8EAB30CA}" type="slidenum">
              <a:rPr lang="ar-JO" smtClean="0"/>
              <a:t>‹#›</a:t>
            </a:fld>
            <a:endParaRPr lang="ar-JO"/>
          </a:p>
        </p:txBody>
      </p:sp>
    </p:spTree>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6" name="Footer Placeholder 5"/>
          <p:cNvSpPr>
            <a:spLocks noGrp="1"/>
          </p:cNvSpPr>
          <p:nvPr>
            <p:ph type="ftr" sz="quarter" idx="11"/>
          </p:nvPr>
        </p:nvSpPr>
        <p:spPr/>
        <p:txBody>
          <a:bodyPr/>
          <a:lstStyle/>
          <a:p>
            <a:endParaRPr lang="ar-JO">
              <a:solidFill>
                <a:srgbClr val="575F6D"/>
              </a:solidFill>
            </a:endParaRPr>
          </a:p>
        </p:txBody>
      </p:sp>
      <p:sp>
        <p:nvSpPr>
          <p:cNvPr id="7" name="Slide Number Placeholder 6"/>
          <p:cNvSpPr>
            <a:spLocks noGrp="1"/>
          </p:cNvSpPr>
          <p:nvPr>
            <p:ph type="sldNum" sz="quarter" idx="12"/>
          </p:nvPr>
        </p:nvSpPr>
        <p:spPr/>
        <p:txBody>
          <a:bodyPr/>
          <a:lstStyle/>
          <a:p>
            <a:fld id="{DA1229A7-7D0C-49A4-BAB7-CCCA8EAB30CA}" type="slidenum">
              <a:rPr lang="ar-JO" smtClean="0"/>
              <a:t>‹#›</a:t>
            </a:fld>
            <a:endParaRPr lang="ar-JO"/>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8" name="Footer Placeholder 7"/>
          <p:cNvSpPr>
            <a:spLocks noGrp="1"/>
          </p:cNvSpPr>
          <p:nvPr>
            <p:ph type="ftr" sz="quarter" idx="11"/>
          </p:nvPr>
        </p:nvSpPr>
        <p:spPr/>
        <p:txBody>
          <a:bodyPr/>
          <a:lstStyle/>
          <a:p>
            <a:endParaRPr lang="ar-JO">
              <a:solidFill>
                <a:srgbClr val="575F6D"/>
              </a:solidFill>
            </a:endParaRPr>
          </a:p>
        </p:txBody>
      </p:sp>
      <p:sp>
        <p:nvSpPr>
          <p:cNvPr id="9" name="Slide Number Placeholder 8"/>
          <p:cNvSpPr>
            <a:spLocks noGrp="1"/>
          </p:cNvSpPr>
          <p:nvPr>
            <p:ph type="sldNum" sz="quarter" idx="12"/>
          </p:nvPr>
        </p:nvSpPr>
        <p:spPr/>
        <p:txBody>
          <a:bodyPr/>
          <a:lstStyle/>
          <a:p>
            <a:fld id="{DA1229A7-7D0C-49A4-BAB7-CCCA8EAB30CA}" type="slidenum">
              <a:rPr lang="ar-JO" smtClean="0"/>
              <a:t>‹#›</a:t>
            </a:fld>
            <a:endParaRPr lang="ar-JO"/>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7" name="Slide Number Placeholder 6"/>
          <p:cNvSpPr>
            <a:spLocks noGrp="1"/>
          </p:cNvSpPr>
          <p:nvPr>
            <p:ph type="sldNum" sz="quarter" idx="11"/>
          </p:nvPr>
        </p:nvSpPr>
        <p:spPr/>
        <p:txBody>
          <a:bodyPr rtlCol="0"/>
          <a:lstStyle/>
          <a:p>
            <a:fld id="{DA1229A7-7D0C-49A4-BAB7-CCCA8EAB30CA}" type="slidenum">
              <a:rPr lang="ar-JO" smtClean="0"/>
              <a:t>‹#›</a:t>
            </a:fld>
            <a:endParaRPr lang="ar-JO"/>
          </a:p>
        </p:txBody>
      </p:sp>
      <p:sp>
        <p:nvSpPr>
          <p:cNvPr id="8" name="Footer Placeholder 7"/>
          <p:cNvSpPr>
            <a:spLocks noGrp="1"/>
          </p:cNvSpPr>
          <p:nvPr>
            <p:ph type="ftr" sz="quarter" idx="12"/>
          </p:nvPr>
        </p:nvSpPr>
        <p:spPr/>
        <p:txBody>
          <a:bodyPr rtlCol="0"/>
          <a:lstStyle/>
          <a:p>
            <a:endParaRPr lang="ar-JO">
              <a:solidFill>
                <a:srgbClr val="575F6D"/>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3" name="Footer Placeholder 2"/>
          <p:cNvSpPr>
            <a:spLocks noGrp="1"/>
          </p:cNvSpPr>
          <p:nvPr>
            <p:ph type="ftr" sz="quarter" idx="11"/>
          </p:nvPr>
        </p:nvSpPr>
        <p:spPr/>
        <p:txBody>
          <a:bodyPr/>
          <a:lstStyle/>
          <a:p>
            <a:endParaRPr lang="ar-JO">
              <a:solidFill>
                <a:srgbClr val="575F6D"/>
              </a:solidFill>
            </a:endParaRPr>
          </a:p>
        </p:txBody>
      </p:sp>
      <p:sp>
        <p:nvSpPr>
          <p:cNvPr id="4" name="Slide Number Placeholder 3"/>
          <p:cNvSpPr>
            <a:spLocks noGrp="1"/>
          </p:cNvSpPr>
          <p:nvPr>
            <p:ph type="sldNum" sz="quarter" idx="12"/>
          </p:nvPr>
        </p:nvSpPr>
        <p:spPr/>
        <p:txBody>
          <a:bodyPr/>
          <a:lstStyle/>
          <a:p>
            <a:fld id="{DA1229A7-7D0C-49A4-BAB7-CCCA8EAB30CA}" type="slidenum">
              <a:rPr lang="ar-JO" smtClean="0"/>
              <a:t>‹#›</a:t>
            </a:fld>
            <a:endParaRPr lang="ar-JO"/>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9" name="Straight Connector 8"/>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11" name="Straight Connector 10"/>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3" name="Straight Connector 12"/>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22" name="Slide Number Placeholder 21"/>
          <p:cNvSpPr>
            <a:spLocks noGrp="1"/>
          </p:cNvSpPr>
          <p:nvPr>
            <p:ph type="sldNum" sz="quarter" idx="15"/>
          </p:nvPr>
        </p:nvSpPr>
        <p:spPr/>
        <p:txBody>
          <a:bodyPr rtlCol="0"/>
          <a:lstStyle/>
          <a:p>
            <a:fld id="{DA1229A7-7D0C-49A4-BAB7-CCCA8EAB30CA}" type="slidenum">
              <a:rPr lang="ar-JO" smtClean="0"/>
              <a:t>‹#›</a:t>
            </a:fld>
            <a:endParaRPr lang="ar-JO"/>
          </a:p>
        </p:txBody>
      </p:sp>
      <p:sp>
        <p:nvSpPr>
          <p:cNvPr id="23" name="Footer Placeholder 22"/>
          <p:cNvSpPr>
            <a:spLocks noGrp="1"/>
          </p:cNvSpPr>
          <p:nvPr>
            <p:ph type="ftr" sz="quarter" idx="16"/>
          </p:nvPr>
        </p:nvSpPr>
        <p:spPr/>
        <p:txBody>
          <a:bodyPr rtlCol="0"/>
          <a:lstStyle/>
          <a:p>
            <a:endParaRPr lang="ar-JO">
              <a:solidFill>
                <a:srgbClr val="575F6D"/>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2" name="Straight Connector 1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9" name="Straight Connector 18"/>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20" name="Straight Connector 19"/>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17" name="Date Placeholder 16"/>
          <p:cNvSpPr>
            <a:spLocks noGrp="1"/>
          </p:cNvSpPr>
          <p:nvPr>
            <p:ph type="dt" sz="half" idx="10"/>
          </p:nvPr>
        </p:nvSpPr>
        <p:spPr/>
        <p:txBody>
          <a:bodyPr rtlCol="0"/>
          <a:lstStyle/>
          <a:p>
            <a:fld id="{F769E5A6-8899-4061-B89A-DB32FD8B0E01}" type="datetimeFigureOut">
              <a:rPr lang="ar-JO" smtClean="0">
                <a:solidFill>
                  <a:srgbClr val="575F6D"/>
                </a:solidFill>
              </a:rPr>
              <a:t>19/08/1445</a:t>
            </a:fld>
            <a:endParaRPr lang="ar-JO">
              <a:solidFill>
                <a:srgbClr val="575F6D"/>
              </a:solidFill>
            </a:endParaRPr>
          </a:p>
        </p:txBody>
      </p:sp>
      <p:sp>
        <p:nvSpPr>
          <p:cNvPr id="18" name="Slide Number Placeholder 17"/>
          <p:cNvSpPr>
            <a:spLocks noGrp="1"/>
          </p:cNvSpPr>
          <p:nvPr>
            <p:ph type="sldNum" sz="quarter" idx="11"/>
          </p:nvPr>
        </p:nvSpPr>
        <p:spPr/>
        <p:txBody>
          <a:bodyPr rtlCol="0"/>
          <a:lstStyle/>
          <a:p>
            <a:fld id="{DA1229A7-7D0C-49A4-BAB7-CCCA8EAB30CA}" type="slidenum">
              <a:rPr lang="ar-JO" smtClean="0"/>
              <a:t>‹#›</a:t>
            </a:fld>
            <a:endParaRPr lang="ar-JO"/>
          </a:p>
        </p:txBody>
      </p:sp>
      <p:sp>
        <p:nvSpPr>
          <p:cNvPr id="21" name="Footer Placeholder 20"/>
          <p:cNvSpPr>
            <a:spLocks noGrp="1"/>
          </p:cNvSpPr>
          <p:nvPr>
            <p:ph type="ftr" sz="quarter" idx="12"/>
          </p:nvPr>
        </p:nvSpPr>
        <p:spPr/>
        <p:txBody>
          <a:bodyPr rtlCol="0"/>
          <a:lstStyle/>
          <a:p>
            <a:endParaRPr lang="ar-JO">
              <a:solidFill>
                <a:srgbClr val="575F6D"/>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5" name="Footer Placeholder 4"/>
          <p:cNvSpPr>
            <a:spLocks noGrp="1"/>
          </p:cNvSpPr>
          <p:nvPr>
            <p:ph type="ftr" sz="quarter" idx="11"/>
          </p:nvPr>
        </p:nvSpPr>
        <p:spPr/>
        <p:txBody>
          <a:bodyPr/>
          <a:lstStyle/>
          <a:p>
            <a:endParaRPr lang="ar-JO">
              <a:solidFill>
                <a:srgbClr val="575F6D"/>
              </a:solidFill>
            </a:endParaRPr>
          </a:p>
        </p:txBody>
      </p:sp>
      <p:sp>
        <p:nvSpPr>
          <p:cNvPr id="6" name="Slide Number Placeholder 5"/>
          <p:cNvSpPr>
            <a:spLocks noGrp="1"/>
          </p:cNvSpPr>
          <p:nvPr>
            <p:ph type="sldNum" sz="quarter" idx="12"/>
          </p:nvPr>
        </p:nvSpPr>
        <p:spPr/>
        <p:txBody>
          <a:bodyPr/>
          <a:lstStyle/>
          <a:p>
            <a:fld id="{DA1229A7-7D0C-49A4-BAB7-CCCA8EAB30CA}" type="slidenum">
              <a:rPr lang="ar-JO" smtClean="0"/>
              <a:t>‹#›</a:t>
            </a:fld>
            <a:endParaRPr lang="ar-JO"/>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69E5A6-8899-4061-B89A-DB32FD8B0E01}" type="datetimeFigureOut">
              <a:rPr lang="ar-JO" smtClean="0">
                <a:solidFill>
                  <a:srgbClr val="575F6D"/>
                </a:solidFill>
              </a:rPr>
              <a:t>19/08/1445</a:t>
            </a:fld>
            <a:endParaRPr lang="ar-JO">
              <a:solidFill>
                <a:srgbClr val="575F6D"/>
              </a:solidFill>
            </a:endParaRPr>
          </a:p>
        </p:txBody>
      </p:sp>
      <p:sp>
        <p:nvSpPr>
          <p:cNvPr id="5" name="Footer Placeholder 4"/>
          <p:cNvSpPr>
            <a:spLocks noGrp="1"/>
          </p:cNvSpPr>
          <p:nvPr>
            <p:ph type="ftr" sz="quarter" idx="11"/>
          </p:nvPr>
        </p:nvSpPr>
        <p:spPr/>
        <p:txBody>
          <a:bodyPr/>
          <a:lstStyle/>
          <a:p>
            <a:endParaRPr lang="ar-JO">
              <a:solidFill>
                <a:srgbClr val="575F6D"/>
              </a:solidFill>
            </a:endParaRPr>
          </a:p>
        </p:txBody>
      </p:sp>
      <p:sp>
        <p:nvSpPr>
          <p:cNvPr id="6" name="Slide Number Placeholder 5"/>
          <p:cNvSpPr>
            <a:spLocks noGrp="1"/>
          </p:cNvSpPr>
          <p:nvPr>
            <p:ph type="sldNum" sz="quarter" idx="12"/>
          </p:nvPr>
        </p:nvSpPr>
        <p:spPr/>
        <p:txBody>
          <a:bodyPr/>
          <a:lstStyle/>
          <a:p>
            <a:fld id="{DA1229A7-7D0C-49A4-BAB7-CCCA8EAB30CA}" type="slidenum">
              <a:rPr lang="ar-JO" smtClean="0"/>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4DA5C1-9A86-4CF7-9AF6-5CF8CBF3874F}"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640C5-4A72-4F59-8A3E-16E462C94B7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DA5C1-9A86-4CF7-9AF6-5CF8CBF3874F}" type="datetimeFigureOut">
              <a:rPr lang="en-US" smtClean="0"/>
              <a:t>2/28/2024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640C5-4A72-4F59-8A3E-16E462C94B7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1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1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p:nvSpPr>
            <p:cNvPr id="2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solidFill>
                  <a:prstClr val="black"/>
                </a:solidFill>
              </a:endParaRPr>
            </a:p>
          </p:txBody>
        </p:sp>
        <p:sp useBgFill="1">
          <p:nvSpPr>
            <p:cNvPr id="2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7834FE0-7308-4748-A18B-17B1E5A8C49E}" type="datetimeFigureOut">
              <a:rPr lang="en-US" smtClean="0">
                <a:solidFill>
                  <a:srgbClr val="073E87"/>
                </a:solidFill>
              </a:rPr>
              <a:t>2/28/2024</a:t>
            </a:fld>
            <a:endParaRPr lang="en-US">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8D1DC5A-4189-4D54-B587-121605024A83}" type="slidenum">
              <a:rPr lang="en-US" smtClean="0">
                <a:solidFill>
                  <a:srgbClr val="073E87"/>
                </a:solidFill>
              </a:rPr>
              <a:t>‹#›</a:t>
            </a:fld>
            <a:endParaRPr lang="en-US">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580"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980"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28EB5B-EC8E-4066-AD29-B2CD99B895B3}" type="datetimeFigureOut">
              <a:rPr lang="en-US" smtClean="0">
                <a:solidFill>
                  <a:prstClr val="black">
                    <a:tint val="75000"/>
                  </a:prstClr>
                </a:solidFill>
              </a:rPr>
              <a:t>2/28/2024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F29A3-6849-4880-95CE-DD0BFF316E3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81651-8C57-433B-AA97-AD8F8755887B}" type="datetimeFigureOut">
              <a:rPr lang="en-US" smtClean="0">
                <a:solidFill>
                  <a:prstClr val="black">
                    <a:tint val="75000"/>
                  </a:prstClr>
                </a:solidFill>
              </a:rPr>
              <a:t>2/28/2024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23CD4-0F47-4FA8-AC7C-5B5BCA04F207}"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rtl="1"/>
            <a:fld id="{F769E5A6-8899-4061-B89A-DB32FD8B0E01}" type="datetimeFigureOut">
              <a:rPr lang="ar-JO" smtClean="0">
                <a:solidFill>
                  <a:srgbClr val="575F6D"/>
                </a:solidFill>
              </a:rPr>
              <a:t>19/08/1445</a:t>
            </a:fld>
            <a:endParaRPr lang="ar-JO">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rtl="1"/>
            <a:endParaRPr lang="ar-JO">
              <a:solidFill>
                <a:srgbClr val="575F6D"/>
              </a:solidFill>
            </a:endParaRPr>
          </a:p>
        </p:txBody>
      </p:sp>
      <p:sp>
        <p:nvSpPr>
          <p:cNvPr id="7" name="Straight Connector 6"/>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9" name="Straight Connector 8"/>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1" name="Straight Connector 10"/>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rtl="1"/>
            <a:fld id="{DA1229A7-7D0C-49A4-BAB7-CCCA8EAB30CA}" type="slidenum">
              <a:rPr lang="ar-JO" smtClean="0"/>
              <a:t>‹#›</a:t>
            </a:fld>
            <a:endParaRPr lang="ar-JO"/>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charset="2"/>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charset="2"/>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charset="2"/>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charset="2"/>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rtl="1"/>
            <a:fld id="{F769E5A6-8899-4061-B89A-DB32FD8B0E01}" type="datetimeFigureOut">
              <a:rPr lang="ar-JO" smtClean="0">
                <a:solidFill>
                  <a:srgbClr val="575F6D"/>
                </a:solidFill>
              </a:rPr>
              <a:t>19/08/1445</a:t>
            </a:fld>
            <a:endParaRPr lang="ar-JO">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rtl="1"/>
            <a:endParaRPr lang="ar-JO">
              <a:solidFill>
                <a:srgbClr val="575F6D"/>
              </a:solidFill>
            </a:endParaRPr>
          </a:p>
        </p:txBody>
      </p:sp>
      <p:sp>
        <p:nvSpPr>
          <p:cNvPr id="7" name="Straight Connector 6"/>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9" name="Straight Connector 8"/>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1" name="Straight Connector 10"/>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rtl="1"/>
            <a:fld id="{DA1229A7-7D0C-49A4-BAB7-CCCA8EAB30CA}" type="slidenum">
              <a:rPr lang="ar-JO" smtClean="0"/>
              <a:t>‹#›</a:t>
            </a:fld>
            <a:endParaRPr lang="ar-JO"/>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charset="2"/>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charset="2"/>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charset="2"/>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charset="2"/>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rtl="1"/>
            <a:fld id="{F769E5A6-8899-4061-B89A-DB32FD8B0E01}" type="datetimeFigureOut">
              <a:rPr lang="ar-JO" smtClean="0">
                <a:solidFill>
                  <a:srgbClr val="575F6D"/>
                </a:solidFill>
              </a:rPr>
              <a:t>19/08/1445</a:t>
            </a:fld>
            <a:endParaRPr lang="ar-JO">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rtl="1"/>
            <a:endParaRPr lang="ar-JO">
              <a:solidFill>
                <a:srgbClr val="575F6D"/>
              </a:solidFill>
            </a:endParaRPr>
          </a:p>
        </p:txBody>
      </p:sp>
      <p:sp>
        <p:nvSpPr>
          <p:cNvPr id="7" name="Straight Connector 6"/>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9" name="Straight Connector 8"/>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1" name="Straight Connector 10"/>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rtl="1"/>
            <a:fld id="{DA1229A7-7D0C-49A4-BAB7-CCCA8EAB30CA}" type="slidenum">
              <a:rPr lang="ar-JO" smtClean="0"/>
              <a:t>‹#›</a:t>
            </a:fld>
            <a:endParaRPr lang="ar-JO"/>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charset="2"/>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charset="2"/>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charset="2"/>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charset="2"/>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rtl="1"/>
            <a:fld id="{F769E5A6-8899-4061-B89A-DB32FD8B0E01}" type="datetimeFigureOut">
              <a:rPr lang="ar-JO" smtClean="0">
                <a:solidFill>
                  <a:srgbClr val="575F6D"/>
                </a:solidFill>
              </a:rPr>
              <a:t>19/08/1445</a:t>
            </a:fld>
            <a:endParaRPr lang="ar-JO">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rtl="1"/>
            <a:endParaRPr lang="ar-JO">
              <a:solidFill>
                <a:srgbClr val="575F6D"/>
              </a:solidFill>
            </a:endParaRPr>
          </a:p>
        </p:txBody>
      </p:sp>
      <p:sp>
        <p:nvSpPr>
          <p:cNvPr id="7" name="Straight Connector 6"/>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9" name="Straight Connector 8"/>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a:solidFill>
                <a:prstClr val="white"/>
              </a:solidFill>
            </a:endParaRPr>
          </a:p>
        </p:txBody>
      </p:sp>
      <p:sp>
        <p:nvSpPr>
          <p:cNvPr id="11" name="Straight Connector 10"/>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rtl="1"/>
            <a:fld id="{DA1229A7-7D0C-49A4-BAB7-CCCA8EAB30CA}" type="slidenum">
              <a:rPr lang="ar-JO" smtClean="0"/>
              <a:t>‹#›</a:t>
            </a:fld>
            <a:endParaRPr lang="ar-JO"/>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charset="2"/>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charset="2"/>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charset="2"/>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charset="2"/>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528" y="404664"/>
            <a:ext cx="9646840" cy="1728192"/>
          </a:xfrm>
        </p:spPr>
        <p:txBody>
          <a:bodyPr>
            <a:normAutofit/>
          </a:bodyPr>
          <a:lstStyle/>
          <a:p>
            <a:r>
              <a:rPr lang="en-US" sz="7200" dirty="0" smtClean="0">
                <a:solidFill>
                  <a:srgbClr val="FF0000"/>
                </a:solidFill>
              </a:rPr>
              <a:t>Respiratory failure </a:t>
            </a:r>
            <a:endParaRPr lang="en-US" sz="7200" dirty="0">
              <a:solidFill>
                <a:srgbClr val="FF0000"/>
              </a:solidFill>
            </a:endParaRPr>
          </a:p>
        </p:txBody>
      </p:sp>
      <p:sp>
        <p:nvSpPr>
          <p:cNvPr id="3" name="Subtitle 2"/>
          <p:cNvSpPr>
            <a:spLocks noGrp="1"/>
          </p:cNvSpPr>
          <p:nvPr>
            <p:ph type="subTitle" idx="1"/>
          </p:nvPr>
        </p:nvSpPr>
        <p:spPr>
          <a:xfrm>
            <a:off x="1115695" y="2348865"/>
            <a:ext cx="7251065" cy="3754755"/>
          </a:xfrm>
        </p:spPr>
        <p:txBody>
          <a:bodyPr>
            <a:normAutofit fontScale="95000" lnSpcReduction="10000"/>
          </a:bodyPr>
          <a:lstStyle/>
          <a:p>
            <a:pPr algn="l"/>
            <a:r>
              <a:rPr lang="en-US" sz="4600" b="1" dirty="0" smtClean="0">
                <a:solidFill>
                  <a:srgbClr val="121212"/>
                </a:solidFill>
              </a:rPr>
              <a:t>Supervised by: </a:t>
            </a:r>
          </a:p>
          <a:p>
            <a:pPr algn="l"/>
            <a:r>
              <a:rPr lang="en-US" sz="2400" b="1" dirty="0" smtClean="0">
                <a:solidFill>
                  <a:srgbClr val="121212"/>
                </a:solidFill>
                <a:sym typeface="+mn-ea"/>
              </a:rPr>
              <a:t>Dr. Ehsan Aljundi</a:t>
            </a:r>
            <a:endParaRPr lang="en-US" altLang="ar-JO" sz="2400" b="1" i="1" dirty="0" smtClean="0">
              <a:solidFill>
                <a:srgbClr val="121212"/>
              </a:solidFill>
              <a:sym typeface="+mn-ea"/>
            </a:endParaRPr>
          </a:p>
          <a:p>
            <a:endParaRPr lang="en-US" altLang="ar-JO" sz="2400" b="1" i="1" dirty="0" smtClean="0">
              <a:solidFill>
                <a:srgbClr val="121212"/>
              </a:solidFill>
              <a:sym typeface="+mn-ea"/>
            </a:endParaRPr>
          </a:p>
          <a:p>
            <a:pPr algn="l"/>
            <a:r>
              <a:rPr lang="en-US" sz="4600" b="1" dirty="0" smtClean="0">
                <a:solidFill>
                  <a:srgbClr val="121212"/>
                </a:solidFill>
              </a:rPr>
              <a:t>Presented by :</a:t>
            </a:r>
          </a:p>
          <a:p>
            <a:pPr algn="l"/>
            <a:r>
              <a:rPr lang="en-AU" altLang="en-US" sz="2400" b="1" i="1" dirty="0" err="1" smtClean="0">
                <a:solidFill>
                  <a:srgbClr val="121212"/>
                </a:solidFill>
              </a:rPr>
              <a:t>mona abuzaid</a:t>
            </a:r>
          </a:p>
          <a:p>
            <a:pPr algn="l"/>
            <a:r>
              <a:rPr lang="en-AU" altLang="en-US" sz="2400" b="1" i="1" dirty="0" err="1" smtClean="0">
                <a:solidFill>
                  <a:srgbClr val="121212"/>
                </a:solidFill>
              </a:rPr>
              <a:t>dema bawalsah</a:t>
            </a:r>
          </a:p>
          <a:p>
            <a:pPr algn="l"/>
            <a:r>
              <a:rPr lang="en-AU" altLang="en-US" sz="2400" b="1" i="1" dirty="0" err="1" smtClean="0">
                <a:solidFill>
                  <a:srgbClr val="121212"/>
                </a:solidFill>
              </a:rPr>
              <a:t>lama raed</a:t>
            </a:r>
          </a:p>
          <a:p>
            <a:pPr algn="l"/>
            <a:r>
              <a:rPr lang="en-AU" altLang="en-US" sz="2400" b="1" i="1" dirty="0" err="1" smtClean="0">
                <a:solidFill>
                  <a:srgbClr val="121212"/>
                </a:solidFill>
              </a:rPr>
              <a:t>sulaf maitah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01" y="2160"/>
            <a:ext cx="8712968" cy="4032448"/>
          </a:xfrm>
        </p:spPr>
        <p:txBody>
          <a:bodyPr>
            <a:noAutofit/>
          </a:bodyPr>
          <a:lstStyle/>
          <a:p>
            <a:r>
              <a:rPr lang="en-US" dirty="0" smtClean="0">
                <a:solidFill>
                  <a:srgbClr val="FF0000"/>
                </a:solidFill>
              </a:rPr>
              <a:t>First</a:t>
            </a:r>
            <a:r>
              <a:rPr lang="en-US" dirty="0" smtClean="0"/>
              <a:t>, infants and young children have a </a:t>
            </a:r>
            <a:r>
              <a:rPr lang="en-US" dirty="0" smtClean="0">
                <a:solidFill>
                  <a:schemeClr val="accent3">
                    <a:lumMod val="75000"/>
                  </a:schemeClr>
                </a:solidFill>
              </a:rPr>
              <a:t>smaller</a:t>
            </a:r>
            <a:r>
              <a:rPr lang="en-US" dirty="0" smtClean="0"/>
              <a:t> upper</a:t>
            </a:r>
            <a:r>
              <a:rPr lang="ar-JO" dirty="0" smtClean="0"/>
              <a:t> </a:t>
            </a:r>
            <a:r>
              <a:rPr lang="en-US" dirty="0" smtClean="0"/>
              <a:t>airway, with the </a:t>
            </a:r>
            <a:r>
              <a:rPr lang="en-US" dirty="0" smtClean="0">
                <a:solidFill>
                  <a:schemeClr val="accent3">
                    <a:lumMod val="75000"/>
                  </a:schemeClr>
                </a:solidFill>
              </a:rPr>
              <a:t>subglottic</a:t>
            </a:r>
            <a:r>
              <a:rPr lang="en-US" dirty="0" smtClean="0"/>
              <a:t> area being the narrowest.</a:t>
            </a:r>
            <a:r>
              <a:rPr lang="en-US" dirty="0"/>
              <a:t> </a:t>
            </a:r>
            <a:r>
              <a:rPr lang="en-US" dirty="0" smtClean="0"/>
              <a:t>Any</a:t>
            </a:r>
            <a:r>
              <a:rPr lang="ar-JO" dirty="0" smtClean="0"/>
              <a:t> </a:t>
            </a:r>
            <a:r>
              <a:rPr lang="en-US" dirty="0" smtClean="0"/>
              <a:t>inflammatory </a:t>
            </a:r>
            <a:r>
              <a:rPr lang="en-US" dirty="0"/>
              <a:t>process can result in airway narrowing </a:t>
            </a:r>
            <a:r>
              <a:rPr lang="en-US" dirty="0" smtClean="0"/>
              <a:t>and</a:t>
            </a:r>
            <a:r>
              <a:rPr lang="ar-JO" dirty="0" smtClean="0"/>
              <a:t>  </a:t>
            </a:r>
            <a:r>
              <a:rPr lang="en-US" dirty="0" smtClean="0"/>
              <a:t>subsequently </a:t>
            </a:r>
            <a:r>
              <a:rPr lang="en-US" dirty="0"/>
              <a:t>in increased work of breathing</a:t>
            </a:r>
            <a:endParaRPr lang="ar-JO" dirty="0" smtClean="0"/>
          </a:p>
          <a:p>
            <a:pPr marL="0" indent="0">
              <a:buNone/>
            </a:pPr>
            <a:endParaRPr lang="ar-JO" dirty="0" smtClean="0"/>
          </a:p>
          <a:p>
            <a:r>
              <a:rPr lang="en-US" dirty="0" smtClean="0"/>
              <a:t>. </a:t>
            </a:r>
            <a:r>
              <a:rPr lang="en-US" dirty="0" smtClean="0">
                <a:solidFill>
                  <a:srgbClr val="FF0000"/>
                </a:solidFill>
              </a:rPr>
              <a:t>Second</a:t>
            </a:r>
            <a:r>
              <a:rPr lang="en-US" dirty="0" smtClean="0">
                <a:solidFill>
                  <a:schemeClr val="accent3">
                    <a:lumMod val="75000"/>
                  </a:schemeClr>
                </a:solidFill>
              </a:rPr>
              <a:t>,</a:t>
            </a:r>
            <a:r>
              <a:rPr lang="ar-JO" dirty="0" smtClean="0">
                <a:solidFill>
                  <a:schemeClr val="accent3">
                    <a:lumMod val="75000"/>
                  </a:schemeClr>
                </a:solidFill>
              </a:rPr>
              <a:t> </a:t>
            </a:r>
            <a:r>
              <a:rPr lang="en-US" dirty="0" smtClean="0">
                <a:solidFill>
                  <a:schemeClr val="accent3">
                    <a:lumMod val="75000"/>
                  </a:schemeClr>
                </a:solidFill>
              </a:rPr>
              <a:t>immature </a:t>
            </a:r>
            <a:r>
              <a:rPr lang="en-US" dirty="0" smtClean="0"/>
              <a:t>stages of lung growth and development</a:t>
            </a:r>
            <a:r>
              <a:rPr lang="ar-JO" dirty="0" smtClean="0"/>
              <a:t> </a:t>
            </a:r>
            <a:r>
              <a:rPr lang="en-US" dirty="0" smtClean="0"/>
              <a:t>present</a:t>
            </a:r>
            <a:r>
              <a:rPr lang="ar-JO" dirty="0" smtClean="0"/>
              <a:t> </a:t>
            </a:r>
            <a:r>
              <a:rPr lang="en-US" dirty="0" smtClean="0"/>
              <a:t>with </a:t>
            </a:r>
            <a:r>
              <a:rPr lang="en-US" dirty="0"/>
              <a:t>fewer numbers of alveoli, smaller </a:t>
            </a:r>
            <a:r>
              <a:rPr lang="en-US" dirty="0" err="1"/>
              <a:t>intrathoracic</a:t>
            </a:r>
            <a:r>
              <a:rPr lang="en-US" dirty="0"/>
              <a:t> </a:t>
            </a:r>
            <a:r>
              <a:rPr lang="en-US" dirty="0" smtClean="0"/>
              <a:t>airway</a:t>
            </a:r>
            <a:r>
              <a:rPr lang="ar-JO" dirty="0" smtClean="0"/>
              <a:t> </a:t>
            </a:r>
            <a:r>
              <a:rPr lang="en-US" dirty="0" smtClean="0"/>
              <a:t>caliber </a:t>
            </a:r>
            <a:r>
              <a:rPr lang="en-US" dirty="0"/>
              <a:t>with little </a:t>
            </a:r>
            <a:r>
              <a:rPr lang="en-US" dirty="0">
                <a:solidFill>
                  <a:schemeClr val="accent3">
                    <a:lumMod val="75000"/>
                  </a:schemeClr>
                </a:solidFill>
              </a:rPr>
              <a:t>cartilaginous</a:t>
            </a:r>
            <a:r>
              <a:rPr lang="en-US" dirty="0"/>
              <a:t> support, and </a:t>
            </a:r>
            <a:r>
              <a:rPr lang="en-US" dirty="0">
                <a:solidFill>
                  <a:schemeClr val="accent3">
                    <a:lumMod val="75000"/>
                  </a:schemeClr>
                </a:solidFill>
              </a:rPr>
              <a:t>underdeveloped</a:t>
            </a:r>
          </a:p>
          <a:p>
            <a:pPr marL="0" indent="0">
              <a:buNone/>
            </a:pPr>
            <a:r>
              <a:rPr lang="en-US" dirty="0" smtClean="0">
                <a:solidFill>
                  <a:schemeClr val="accent3">
                    <a:lumMod val="75000"/>
                  </a:schemeClr>
                </a:solidFill>
              </a:rPr>
              <a:t>     collateral ventilation.</a:t>
            </a:r>
          </a:p>
          <a:p>
            <a:endParaRPr lang="en-US" sz="1600" b="1" dirty="0" smtClean="0"/>
          </a:p>
          <a:p>
            <a:pPr lvl="0">
              <a:buClr>
                <a:srgbClr val="31B6FD"/>
              </a:buClr>
            </a:pPr>
            <a:r>
              <a:rPr lang="en-US" dirty="0">
                <a:solidFill>
                  <a:srgbClr val="FF0000"/>
                </a:solidFill>
              </a:rPr>
              <a:t>Third</a:t>
            </a:r>
            <a:r>
              <a:rPr lang="en-US" dirty="0">
                <a:solidFill>
                  <a:srgbClr val="073E87"/>
                </a:solidFill>
              </a:rPr>
              <a:t>, infant respiratory muscles have reduced </a:t>
            </a:r>
            <a:r>
              <a:rPr lang="en-US" dirty="0">
                <a:solidFill>
                  <a:srgbClr val="5BD078">
                    <a:lumMod val="75000"/>
                  </a:srgbClr>
                </a:solidFill>
              </a:rPr>
              <a:t>type 1 muscle fibers</a:t>
            </a:r>
            <a:r>
              <a:rPr lang="en-US" dirty="0">
                <a:solidFill>
                  <a:srgbClr val="073E87"/>
                </a:solidFill>
              </a:rPr>
              <a:t>, specifically the </a:t>
            </a:r>
            <a:r>
              <a:rPr lang="en-US" dirty="0">
                <a:solidFill>
                  <a:srgbClr val="5BD078">
                    <a:lumMod val="75000"/>
                  </a:srgbClr>
                </a:solidFill>
              </a:rPr>
              <a:t>diaphragm</a:t>
            </a:r>
            <a:r>
              <a:rPr lang="en-US" dirty="0">
                <a:solidFill>
                  <a:srgbClr val="073E87"/>
                </a:solidFill>
              </a:rPr>
              <a:t> resulting in lower respiratory tract muscle bulk and reserve</a:t>
            </a:r>
            <a:r>
              <a:rPr lang="ar-JO" dirty="0">
                <a:solidFill>
                  <a:srgbClr val="073E87"/>
                </a:solidFill>
              </a:rPr>
              <a:t> </a:t>
            </a:r>
            <a:r>
              <a:rPr lang="en-US" dirty="0">
                <a:solidFill>
                  <a:srgbClr val="073E87"/>
                </a:solidFill>
              </a:rPr>
              <a:t>.</a:t>
            </a:r>
          </a:p>
          <a:p>
            <a:pPr marL="0" lvl="0" indent="0">
              <a:buClr>
                <a:srgbClr val="31B6FD"/>
              </a:buClr>
              <a:buNone/>
            </a:pPr>
            <a:endParaRPr lang="ar-JO" dirty="0">
              <a:solidFill>
                <a:srgbClr val="073E87"/>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83568" y="260650"/>
            <a:ext cx="7776864" cy="646331"/>
          </a:xfrm>
          <a:prstGeom prst="rect">
            <a:avLst/>
          </a:prstGeom>
          <a:noFill/>
        </p:spPr>
        <p:txBody>
          <a:bodyPr wrap="square" rtlCol="0">
            <a:spAutoFit/>
          </a:bodyPr>
          <a:lstStyle/>
          <a:p>
            <a:pPr algn="ctr"/>
            <a:r>
              <a:rPr lang="en-US" sz="3600" b="1" dirty="0" smtClean="0">
                <a:solidFill>
                  <a:prstClr val="black"/>
                </a:solidFill>
              </a:rPr>
              <a:t>Which mechanical ventilation to use ?</a:t>
            </a:r>
            <a:endParaRPr lang="en-US" sz="3600" b="1" dirty="0">
              <a:solidFill>
                <a:prstClr val="black"/>
              </a:solidFill>
            </a:endParaRPr>
          </a:p>
        </p:txBody>
      </p:sp>
      <p:sp>
        <p:nvSpPr>
          <p:cNvPr id="3" name="TextBox 2"/>
          <p:cNvSpPr txBox="1"/>
          <p:nvPr/>
        </p:nvSpPr>
        <p:spPr>
          <a:xfrm>
            <a:off x="215516" y="958853"/>
            <a:ext cx="8712968" cy="4154984"/>
          </a:xfrm>
          <a:prstGeom prst="rect">
            <a:avLst/>
          </a:prstGeom>
          <a:noFill/>
        </p:spPr>
        <p:txBody>
          <a:bodyPr wrap="square" rtlCol="0">
            <a:spAutoFit/>
          </a:bodyPr>
          <a:lstStyle/>
          <a:p>
            <a:pPr marL="285750" indent="-285750">
              <a:buFontTx/>
              <a:buChar char="-"/>
            </a:pPr>
            <a:r>
              <a:rPr lang="en-US" sz="2400" dirty="0" smtClean="0">
                <a:solidFill>
                  <a:prstClr val="black"/>
                </a:solidFill>
              </a:rPr>
              <a:t>Depends on the patient </a:t>
            </a:r>
            <a:r>
              <a:rPr lang="en-US" sz="2400" dirty="0" smtClean="0">
                <a:solidFill>
                  <a:srgbClr val="FF0000"/>
                </a:solidFill>
              </a:rPr>
              <a:t>condition</a:t>
            </a:r>
            <a:r>
              <a:rPr lang="en-US" sz="2400" dirty="0" smtClean="0">
                <a:solidFill>
                  <a:prstClr val="black"/>
                </a:solidFill>
              </a:rPr>
              <a:t> and </a:t>
            </a:r>
            <a:r>
              <a:rPr lang="en-US" sz="2400" dirty="0" smtClean="0">
                <a:solidFill>
                  <a:srgbClr val="FF0000"/>
                </a:solidFill>
              </a:rPr>
              <a:t>diagnosis</a:t>
            </a:r>
          </a:p>
          <a:p>
            <a:r>
              <a:rPr lang="en-US" sz="2400" dirty="0" smtClean="0">
                <a:solidFill>
                  <a:srgbClr val="FF0000"/>
                </a:solidFill>
              </a:rPr>
              <a:t> </a:t>
            </a:r>
          </a:p>
          <a:p>
            <a:pPr marL="285750" indent="-285750">
              <a:buFontTx/>
              <a:buChar char="-"/>
            </a:pPr>
            <a:r>
              <a:rPr lang="en-US" sz="2400" dirty="0" smtClean="0">
                <a:solidFill>
                  <a:prstClr val="black"/>
                </a:solidFill>
              </a:rPr>
              <a:t>Generally </a:t>
            </a:r>
            <a:r>
              <a:rPr lang="en-US" sz="2400" dirty="0" smtClean="0">
                <a:solidFill>
                  <a:srgbClr val="EEECE1">
                    <a:lumMod val="50000"/>
                  </a:srgbClr>
                </a:solidFill>
              </a:rPr>
              <a:t>pressure control is preferred  in neonates and young infants</a:t>
            </a:r>
            <a:r>
              <a:rPr lang="en-US" sz="2400" dirty="0" smtClean="0">
                <a:solidFill>
                  <a:prstClr val="black"/>
                </a:solidFill>
              </a:rPr>
              <a:t> and </a:t>
            </a:r>
            <a:r>
              <a:rPr lang="en-US" sz="2400" dirty="0" smtClean="0">
                <a:solidFill>
                  <a:srgbClr val="4F81BD">
                    <a:lumMod val="40000"/>
                    <a:lumOff val="60000"/>
                  </a:srgbClr>
                </a:solidFill>
              </a:rPr>
              <a:t>volume control in older children </a:t>
            </a:r>
          </a:p>
          <a:p>
            <a:endParaRPr lang="en-US" sz="2400" dirty="0" smtClean="0">
              <a:solidFill>
                <a:srgbClr val="4F81BD">
                  <a:lumMod val="40000"/>
                  <a:lumOff val="60000"/>
                </a:srgbClr>
              </a:solidFill>
            </a:endParaRPr>
          </a:p>
          <a:p>
            <a:pPr marL="285750" indent="-285750">
              <a:buFontTx/>
              <a:buChar char="-"/>
            </a:pPr>
            <a:r>
              <a:rPr lang="en-US" sz="2400" dirty="0" smtClean="0">
                <a:solidFill>
                  <a:srgbClr val="4BACC6">
                    <a:lumMod val="75000"/>
                  </a:srgbClr>
                </a:solidFill>
              </a:rPr>
              <a:t>Mixed modes </a:t>
            </a:r>
            <a:r>
              <a:rPr lang="en-US" sz="2400" dirty="0" smtClean="0">
                <a:solidFill>
                  <a:prstClr val="black"/>
                </a:solidFill>
              </a:rPr>
              <a:t>are used as </a:t>
            </a:r>
            <a:r>
              <a:rPr lang="en-US" sz="2400" dirty="0" smtClean="0">
                <a:solidFill>
                  <a:srgbClr val="4BACC6">
                    <a:lumMod val="75000"/>
                  </a:srgbClr>
                </a:solidFill>
              </a:rPr>
              <a:t>weaning</a:t>
            </a:r>
            <a:r>
              <a:rPr lang="en-US" sz="2400" dirty="0" smtClean="0">
                <a:solidFill>
                  <a:prstClr val="black"/>
                </a:solidFill>
              </a:rPr>
              <a:t> modes </a:t>
            </a:r>
          </a:p>
          <a:p>
            <a:endParaRPr lang="en-US" sz="2400" dirty="0" smtClean="0">
              <a:solidFill>
                <a:prstClr val="black"/>
              </a:solidFill>
            </a:endParaRPr>
          </a:p>
          <a:p>
            <a:pPr marL="285750" indent="-285750">
              <a:buFontTx/>
              <a:buChar char="-"/>
            </a:pPr>
            <a:r>
              <a:rPr lang="en-US" sz="2400" dirty="0" smtClean="0">
                <a:solidFill>
                  <a:prstClr val="black"/>
                </a:solidFill>
              </a:rPr>
              <a:t>Irrespective of mode , it is mandatory to continuously </a:t>
            </a:r>
            <a:r>
              <a:rPr lang="en-US" sz="2400" dirty="0" err="1" smtClean="0">
                <a:solidFill>
                  <a:prstClr val="black"/>
                </a:solidFill>
              </a:rPr>
              <a:t>hemodynamically</a:t>
            </a:r>
            <a:r>
              <a:rPr lang="en-US" sz="2400" dirty="0" smtClean="0">
                <a:solidFill>
                  <a:prstClr val="black"/>
                </a:solidFill>
              </a:rPr>
              <a:t> monitor every intubated child with special emphasis on </a:t>
            </a:r>
            <a:r>
              <a:rPr lang="en-US" sz="2400" dirty="0" smtClean="0">
                <a:solidFill>
                  <a:srgbClr val="FF0000"/>
                </a:solidFill>
              </a:rPr>
              <a:t>tracheal toilet ,tube positioning ,need for sedation and radiological evaluation  </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83732" y="836714"/>
            <a:ext cx="7488832" cy="830997"/>
          </a:xfrm>
          <a:prstGeom prst="rect">
            <a:avLst/>
          </a:prstGeom>
          <a:noFill/>
        </p:spPr>
        <p:txBody>
          <a:bodyPr wrap="square" rtlCol="0">
            <a:spAutoFit/>
          </a:bodyPr>
          <a:lstStyle/>
          <a:p>
            <a:r>
              <a:rPr lang="en-US" sz="4800" b="1" dirty="0" smtClean="0">
                <a:solidFill>
                  <a:prstClr val="black"/>
                </a:solidFill>
              </a:rPr>
              <a:t>General indication </a:t>
            </a:r>
            <a:endParaRPr lang="en-US" sz="4800" b="1" dirty="0">
              <a:solidFill>
                <a:prstClr val="black"/>
              </a:solidFill>
            </a:endParaRPr>
          </a:p>
        </p:txBody>
      </p:sp>
      <p:sp>
        <p:nvSpPr>
          <p:cNvPr id="3" name="TextBox 2"/>
          <p:cNvSpPr txBox="1"/>
          <p:nvPr/>
        </p:nvSpPr>
        <p:spPr>
          <a:xfrm>
            <a:off x="323528" y="2060848"/>
            <a:ext cx="8676456" cy="3046988"/>
          </a:xfrm>
          <a:prstGeom prst="rect">
            <a:avLst/>
          </a:prstGeom>
          <a:noFill/>
        </p:spPr>
        <p:txBody>
          <a:bodyPr wrap="square" rtlCol="0">
            <a:spAutoFit/>
          </a:bodyPr>
          <a:lstStyle/>
          <a:p>
            <a:r>
              <a:rPr lang="en-US" sz="3200" dirty="0" smtClean="0">
                <a:solidFill>
                  <a:srgbClr val="C0504D">
                    <a:lumMod val="60000"/>
                    <a:lumOff val="40000"/>
                  </a:srgbClr>
                </a:solidFill>
              </a:rPr>
              <a:t>1- acute respiratory </a:t>
            </a:r>
            <a:r>
              <a:rPr lang="en-US" sz="3200" dirty="0" err="1" smtClean="0">
                <a:solidFill>
                  <a:srgbClr val="C0504D">
                    <a:lumMod val="60000"/>
                    <a:lumOff val="40000"/>
                  </a:srgbClr>
                </a:solidFill>
              </a:rPr>
              <a:t>faliure</a:t>
            </a:r>
            <a:r>
              <a:rPr lang="en-US" sz="3200" dirty="0" smtClean="0">
                <a:solidFill>
                  <a:srgbClr val="C0504D">
                    <a:lumMod val="60000"/>
                    <a:lumOff val="40000"/>
                  </a:srgbClr>
                </a:solidFill>
              </a:rPr>
              <a:t> </a:t>
            </a:r>
          </a:p>
          <a:p>
            <a:r>
              <a:rPr lang="en-US" sz="3200" dirty="0" smtClean="0">
                <a:solidFill>
                  <a:srgbClr val="C0504D">
                    <a:lumMod val="60000"/>
                    <a:lumOff val="40000"/>
                  </a:srgbClr>
                </a:solidFill>
              </a:rPr>
              <a:t>(assist control)</a:t>
            </a:r>
          </a:p>
          <a:p>
            <a:r>
              <a:rPr lang="en-US" sz="3200" dirty="0" smtClean="0">
                <a:solidFill>
                  <a:srgbClr val="4F81BD">
                    <a:lumMod val="60000"/>
                    <a:lumOff val="40000"/>
                  </a:srgbClr>
                </a:solidFill>
              </a:rPr>
              <a:t>2-acute respiratory distress syndrome </a:t>
            </a:r>
          </a:p>
          <a:p>
            <a:r>
              <a:rPr lang="en-US" sz="3200" dirty="0" smtClean="0">
                <a:solidFill>
                  <a:srgbClr val="4F81BD">
                    <a:lumMod val="60000"/>
                    <a:lumOff val="40000"/>
                  </a:srgbClr>
                </a:solidFill>
              </a:rPr>
              <a:t>(pressure control )</a:t>
            </a:r>
          </a:p>
          <a:p>
            <a:r>
              <a:rPr lang="en-US" sz="3200" dirty="0" smtClean="0">
                <a:solidFill>
                  <a:srgbClr val="9BBB59">
                    <a:lumMod val="75000"/>
                  </a:srgbClr>
                </a:solidFill>
              </a:rPr>
              <a:t>3-acute obstructive pathologies </a:t>
            </a:r>
          </a:p>
          <a:p>
            <a:r>
              <a:rPr lang="en-US" sz="3200" dirty="0" smtClean="0">
                <a:solidFill>
                  <a:srgbClr val="9BBB59">
                    <a:lumMod val="75000"/>
                  </a:srgbClr>
                </a:solidFill>
              </a:rPr>
              <a:t>(pressure control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3528" y="1052738"/>
          <a:ext cx="8640960" cy="4176465"/>
        </p:xfrm>
        <a:graphic>
          <a:graphicData uri="http://schemas.openxmlformats.org/drawingml/2006/table">
            <a:tbl>
              <a:tblPr firstRow="1" bandRow="1">
                <a:tableStyleId>{5C22544A-7EE6-4342-B048-85BDC9FD1C3A}</a:tableStyleId>
              </a:tblPr>
              <a:tblGrid>
                <a:gridCol w="1492532"/>
                <a:gridCol w="1387788"/>
                <a:gridCol w="1440160"/>
                <a:gridCol w="1440160"/>
                <a:gridCol w="1440160"/>
                <a:gridCol w="1440160"/>
              </a:tblGrid>
              <a:tr h="916785">
                <a:tc>
                  <a:txBody>
                    <a:bodyPr/>
                    <a:lstStyle/>
                    <a:p>
                      <a:r>
                        <a:rPr lang="en-US" sz="2400" dirty="0" smtClean="0"/>
                        <a:t>ABG finding</a:t>
                      </a:r>
                      <a:endParaRPr lang="en-US" sz="2400" dirty="0"/>
                    </a:p>
                  </a:txBody>
                  <a:tcPr/>
                </a:tc>
                <a:tc>
                  <a:txBody>
                    <a:bodyPr/>
                    <a:lstStyle/>
                    <a:p>
                      <a:r>
                        <a:rPr lang="en-US" sz="2400" dirty="0" smtClean="0"/>
                        <a:t>PIP</a:t>
                      </a:r>
                      <a:endParaRPr lang="en-US" sz="2400" dirty="0"/>
                    </a:p>
                  </a:txBody>
                  <a:tcPr/>
                </a:tc>
                <a:tc>
                  <a:txBody>
                    <a:bodyPr/>
                    <a:lstStyle/>
                    <a:p>
                      <a:r>
                        <a:rPr lang="en-US" sz="2400" dirty="0" smtClean="0"/>
                        <a:t>PEEP</a:t>
                      </a:r>
                      <a:endParaRPr lang="en-US" sz="2400" dirty="0"/>
                    </a:p>
                  </a:txBody>
                  <a:tcPr/>
                </a:tc>
                <a:tc>
                  <a:txBody>
                    <a:bodyPr/>
                    <a:lstStyle/>
                    <a:p>
                      <a:r>
                        <a:rPr lang="en-US" sz="2400" dirty="0" smtClean="0"/>
                        <a:t>RR</a:t>
                      </a:r>
                      <a:endParaRPr lang="en-US" sz="2400" dirty="0"/>
                    </a:p>
                  </a:txBody>
                  <a:tcPr/>
                </a:tc>
                <a:tc>
                  <a:txBody>
                    <a:bodyPr/>
                    <a:lstStyle/>
                    <a:p>
                      <a:r>
                        <a:rPr lang="en-US" sz="2400" dirty="0" smtClean="0"/>
                        <a:t>FIO2</a:t>
                      </a:r>
                      <a:endParaRPr lang="en-US" sz="2400" dirty="0"/>
                    </a:p>
                  </a:txBody>
                  <a:tcPr/>
                </a:tc>
                <a:tc>
                  <a:txBody>
                    <a:bodyPr/>
                    <a:lstStyle/>
                    <a:p>
                      <a:r>
                        <a:rPr lang="en-US" sz="2400" dirty="0" smtClean="0"/>
                        <a:t>TV</a:t>
                      </a:r>
                      <a:endParaRPr lang="en-US" sz="2400" dirty="0"/>
                    </a:p>
                  </a:txBody>
                  <a:tcPr/>
                </a:tc>
              </a:tr>
              <a:tr h="509325">
                <a:tc>
                  <a:txBody>
                    <a:bodyPr/>
                    <a:lstStyle/>
                    <a:p>
                      <a:r>
                        <a:rPr lang="en-US" sz="2400" smtClean="0"/>
                        <a:t>Low O2</a:t>
                      </a:r>
                      <a:endParaRPr lang="en-US" sz="2400" dirty="0"/>
                    </a:p>
                  </a:txBody>
                  <a:tcPr/>
                </a:tc>
                <a:tc>
                  <a:txBody>
                    <a:bodyPr/>
                    <a:lstStyle/>
                    <a:p>
                      <a:r>
                        <a:rPr lang="en-US" sz="2400" dirty="0" smtClean="0"/>
                        <a:t>Increase</a:t>
                      </a:r>
                      <a:endParaRPr lang="en-US" sz="2400" dirty="0"/>
                    </a:p>
                  </a:txBody>
                  <a:tcPr/>
                </a:tc>
                <a:tc>
                  <a:txBody>
                    <a:bodyPr/>
                    <a:lstStyle/>
                    <a:p>
                      <a:r>
                        <a:rPr lang="en-US" sz="2400" dirty="0" smtClean="0"/>
                        <a:t>Increase</a:t>
                      </a:r>
                      <a:endParaRPr lang="en-US" sz="2400" dirty="0"/>
                    </a:p>
                  </a:txBody>
                  <a:tcPr/>
                </a:tc>
                <a:tc>
                  <a:txBody>
                    <a:bodyPr/>
                    <a:lstStyle/>
                    <a:p>
                      <a:r>
                        <a:rPr lang="en-US" sz="2400" dirty="0" smtClean="0"/>
                        <a:t>-</a:t>
                      </a:r>
                      <a:endParaRPr lang="en-US" sz="2400" dirty="0"/>
                    </a:p>
                  </a:txBody>
                  <a:tcPr/>
                </a:tc>
                <a:tc>
                  <a:txBody>
                    <a:bodyPr/>
                    <a:lstStyle/>
                    <a:p>
                      <a:r>
                        <a:rPr lang="en-US" sz="2400" dirty="0" smtClean="0"/>
                        <a:t>Increase</a:t>
                      </a:r>
                      <a:endParaRPr lang="en-US" sz="2400" dirty="0"/>
                    </a:p>
                  </a:txBody>
                  <a:tcPr/>
                </a:tc>
                <a:tc>
                  <a:txBody>
                    <a:bodyPr/>
                    <a:lstStyle/>
                    <a:p>
                      <a:r>
                        <a:rPr lang="en-US" sz="2400" dirty="0" smtClean="0"/>
                        <a:t>-</a:t>
                      </a:r>
                      <a:endParaRPr lang="en-US" sz="2400" dirty="0"/>
                    </a:p>
                  </a:txBody>
                  <a:tcPr/>
                </a:tc>
              </a:tr>
              <a:tr h="1731705">
                <a:tc>
                  <a:txBody>
                    <a:bodyPr/>
                    <a:lstStyle/>
                    <a:p>
                      <a:r>
                        <a:rPr lang="en-US" sz="2400" dirty="0" smtClean="0"/>
                        <a:t>Normal O2 </a:t>
                      </a:r>
                      <a:endParaRPr lang="en-US" sz="2400" dirty="0"/>
                    </a:p>
                  </a:txBody>
                  <a:tcPr/>
                </a:tc>
                <a:tc>
                  <a:txBody>
                    <a:bodyPr/>
                    <a:lstStyle/>
                    <a:p>
                      <a:r>
                        <a:rPr lang="en-US" sz="2400" smtClean="0"/>
                        <a:t>Titrate down</a:t>
                      </a:r>
                      <a:endParaRPr lang="en-US" sz="2400" dirty="0"/>
                    </a:p>
                  </a:txBody>
                  <a:tcPr/>
                </a:tc>
                <a:tc>
                  <a:txBody>
                    <a:bodyPr/>
                    <a:lstStyle/>
                    <a:p>
                      <a:r>
                        <a:rPr lang="en-US" sz="2400" dirty="0" smtClean="0"/>
                        <a:t>Titrate down</a:t>
                      </a:r>
                      <a:r>
                        <a:rPr lang="en-US" sz="2400" baseline="0" dirty="0" smtClean="0"/>
                        <a:t> gradually if high </a:t>
                      </a:r>
                      <a:endParaRPr lang="en-US" sz="2400" dirty="0"/>
                    </a:p>
                  </a:txBody>
                  <a:tcPr/>
                </a:tc>
                <a:tc>
                  <a:txBody>
                    <a:bodyPr/>
                    <a:lstStyle/>
                    <a:p>
                      <a:r>
                        <a:rPr lang="en-US" sz="2400" dirty="0" smtClean="0"/>
                        <a:t>-</a:t>
                      </a:r>
                      <a:endParaRPr lang="en-US" sz="2400" dirty="0"/>
                    </a:p>
                  </a:txBody>
                  <a:tcPr/>
                </a:tc>
                <a:tc>
                  <a:txBody>
                    <a:bodyPr/>
                    <a:lstStyle/>
                    <a:p>
                      <a:r>
                        <a:rPr lang="en-US" sz="2400" dirty="0" smtClean="0"/>
                        <a:t>Titrate down gradually</a:t>
                      </a:r>
                      <a:r>
                        <a:rPr lang="en-US" sz="2400" baseline="0" dirty="0" smtClean="0"/>
                        <a:t> if high </a:t>
                      </a:r>
                      <a:endParaRPr lang="en-US" sz="2400" dirty="0"/>
                    </a:p>
                  </a:txBody>
                  <a:tcPr/>
                </a:tc>
                <a:tc>
                  <a:txBody>
                    <a:bodyPr/>
                    <a:lstStyle/>
                    <a:p>
                      <a:r>
                        <a:rPr lang="en-US" sz="2400" dirty="0" smtClean="0"/>
                        <a:t>Decrease if high</a:t>
                      </a:r>
                      <a:r>
                        <a:rPr lang="en-US" sz="2400" baseline="0" dirty="0" smtClean="0"/>
                        <a:t> </a:t>
                      </a:r>
                      <a:endParaRPr lang="en-US" sz="2400" dirty="0"/>
                    </a:p>
                  </a:txBody>
                  <a:tcPr/>
                </a:tc>
              </a:tr>
              <a:tr h="509325">
                <a:tc>
                  <a:txBody>
                    <a:bodyPr/>
                    <a:lstStyle/>
                    <a:p>
                      <a:r>
                        <a:rPr lang="en-US" sz="2400" dirty="0" smtClean="0"/>
                        <a:t>High co2</a:t>
                      </a:r>
                      <a:endParaRPr lang="en-US" sz="2400" dirty="0"/>
                    </a:p>
                  </a:txBody>
                  <a:tcPr/>
                </a:tc>
                <a:tc>
                  <a:txBody>
                    <a:bodyPr/>
                    <a:lstStyle/>
                    <a:p>
                      <a:r>
                        <a:rPr lang="en-US" sz="2400" dirty="0" smtClean="0"/>
                        <a:t>-</a:t>
                      </a:r>
                      <a:endParaRPr lang="en-US" sz="2400" dirty="0"/>
                    </a:p>
                  </a:txBody>
                  <a:tcPr/>
                </a:tc>
                <a:tc>
                  <a:txBody>
                    <a:bodyPr/>
                    <a:lstStyle/>
                    <a:p>
                      <a:r>
                        <a:rPr lang="en-US" sz="2400" dirty="0" smtClean="0"/>
                        <a:t>-</a:t>
                      </a:r>
                      <a:endParaRPr lang="en-US" sz="2400" dirty="0"/>
                    </a:p>
                  </a:txBody>
                  <a:tcPr/>
                </a:tc>
                <a:tc>
                  <a:txBody>
                    <a:bodyPr/>
                    <a:lstStyle/>
                    <a:p>
                      <a:r>
                        <a:rPr lang="en-US" sz="2400" dirty="0" smtClean="0"/>
                        <a:t>Increase</a:t>
                      </a:r>
                      <a:endParaRPr lang="en-US" sz="2400" dirty="0"/>
                    </a:p>
                  </a:txBody>
                  <a:tcPr/>
                </a:tc>
                <a:tc>
                  <a:txBody>
                    <a:bodyPr/>
                    <a:lstStyle/>
                    <a:p>
                      <a:r>
                        <a:rPr lang="en-US" sz="2400" dirty="0" smtClean="0"/>
                        <a:t>-</a:t>
                      </a:r>
                      <a:endParaRPr lang="en-US" sz="2400" dirty="0"/>
                    </a:p>
                  </a:txBody>
                  <a:tcPr/>
                </a:tc>
                <a:tc>
                  <a:txBody>
                    <a:bodyPr/>
                    <a:lstStyle/>
                    <a:p>
                      <a:r>
                        <a:rPr lang="en-US" sz="2400" dirty="0" smtClean="0"/>
                        <a:t>Increase</a:t>
                      </a:r>
                      <a:endParaRPr lang="en-US" sz="2400" dirty="0"/>
                    </a:p>
                  </a:txBody>
                  <a:tcPr/>
                </a:tc>
              </a:tr>
              <a:tr h="509325">
                <a:tc>
                  <a:txBody>
                    <a:bodyPr/>
                    <a:lstStyle/>
                    <a:p>
                      <a:r>
                        <a:rPr lang="en-US" sz="2400" dirty="0" smtClean="0"/>
                        <a:t>Low co2</a:t>
                      </a:r>
                      <a:r>
                        <a:rPr lang="en-US" sz="2400" baseline="0" dirty="0" smtClean="0"/>
                        <a:t> </a:t>
                      </a:r>
                      <a:endParaRPr lang="en-US" sz="2400" dirty="0"/>
                    </a:p>
                  </a:txBody>
                  <a:tcPr/>
                </a:tc>
                <a:tc>
                  <a:txBody>
                    <a:bodyPr/>
                    <a:lstStyle/>
                    <a:p>
                      <a:r>
                        <a:rPr lang="en-US" sz="2400" dirty="0" smtClean="0"/>
                        <a:t>-</a:t>
                      </a:r>
                      <a:endParaRPr lang="en-US" sz="2400" dirty="0"/>
                    </a:p>
                  </a:txBody>
                  <a:tcPr/>
                </a:tc>
                <a:tc>
                  <a:txBody>
                    <a:bodyPr/>
                    <a:lstStyle/>
                    <a:p>
                      <a:r>
                        <a:rPr lang="en-US" sz="2400" dirty="0" smtClean="0"/>
                        <a:t>-</a:t>
                      </a:r>
                      <a:endParaRPr lang="en-US" sz="2400" dirty="0"/>
                    </a:p>
                  </a:txBody>
                  <a:tcPr/>
                </a:tc>
                <a:tc>
                  <a:txBody>
                    <a:bodyPr/>
                    <a:lstStyle/>
                    <a:p>
                      <a:r>
                        <a:rPr lang="en-US" sz="2400" dirty="0" smtClean="0"/>
                        <a:t>Decrease</a:t>
                      </a:r>
                      <a:endParaRPr lang="en-US" sz="2400" dirty="0"/>
                    </a:p>
                  </a:txBody>
                  <a:tcPr/>
                </a:tc>
                <a:tc>
                  <a:txBody>
                    <a:bodyPr/>
                    <a:lstStyle/>
                    <a:p>
                      <a:r>
                        <a:rPr lang="en-US" sz="2400" dirty="0" smtClean="0"/>
                        <a:t>-</a:t>
                      </a:r>
                      <a:endParaRPr lang="en-US" sz="2400" dirty="0"/>
                    </a:p>
                  </a:txBody>
                  <a:tcPr/>
                </a:tc>
                <a:tc>
                  <a:txBody>
                    <a:bodyPr/>
                    <a:lstStyle/>
                    <a:p>
                      <a:r>
                        <a:rPr lang="en-US" sz="2400" dirty="0" smtClean="0"/>
                        <a:t>Decrease </a:t>
                      </a:r>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1396" y="138391"/>
            <a:ext cx="8640960" cy="1569660"/>
          </a:xfrm>
          <a:prstGeom prst="rect">
            <a:avLst/>
          </a:prstGeom>
        </p:spPr>
        <p:txBody>
          <a:bodyPr wrap="square">
            <a:spAutoFit/>
          </a:bodyPr>
          <a:lstStyle/>
          <a:p>
            <a:r>
              <a:rPr lang="en-US" sz="2400" dirty="0" smtClean="0"/>
              <a:t>- </a:t>
            </a:r>
            <a:r>
              <a:rPr lang="en-US" sz="2400" dirty="0"/>
              <a:t>There are several </a:t>
            </a:r>
            <a:r>
              <a:rPr lang="en-US" sz="2400" dirty="0">
                <a:solidFill>
                  <a:srgbClr val="FF0000"/>
                </a:solidFill>
              </a:rPr>
              <a:t>types</a:t>
            </a:r>
            <a:r>
              <a:rPr lang="en-US" sz="2400" dirty="0"/>
              <a:t> of mechanical ventilators that offer different </a:t>
            </a:r>
            <a:r>
              <a:rPr lang="en-US" sz="2400" dirty="0">
                <a:solidFill>
                  <a:srgbClr val="FF0000"/>
                </a:solidFill>
              </a:rPr>
              <a:t>modes</a:t>
            </a:r>
            <a:r>
              <a:rPr lang="en-US" sz="2400" dirty="0"/>
              <a:t> and </a:t>
            </a:r>
            <a:r>
              <a:rPr lang="en-US" sz="2400" dirty="0">
                <a:solidFill>
                  <a:srgbClr val="FF0000"/>
                </a:solidFill>
              </a:rPr>
              <a:t>features</a:t>
            </a:r>
            <a:r>
              <a:rPr lang="en-US" sz="2400" dirty="0"/>
              <a:t>. Mechanical ventilators provide positive pressure ventilation by </a:t>
            </a:r>
            <a:r>
              <a:rPr lang="en-US" sz="2400" dirty="0">
                <a:solidFill>
                  <a:srgbClr val="FF0000"/>
                </a:solidFill>
              </a:rPr>
              <a:t>pressure-limited ventilation </a:t>
            </a:r>
            <a:r>
              <a:rPr lang="en-US" sz="2400" dirty="0"/>
              <a:t>or</a:t>
            </a:r>
            <a:r>
              <a:rPr lang="en-US" sz="2400" dirty="0">
                <a:solidFill>
                  <a:srgbClr val="FF0000"/>
                </a:solidFill>
              </a:rPr>
              <a:t> volume-limited ventilation</a:t>
            </a:r>
          </a:p>
        </p:txBody>
      </p:sp>
      <p:sp>
        <p:nvSpPr>
          <p:cNvPr id="3" name="Rectangle 2"/>
          <p:cNvSpPr/>
          <p:nvPr/>
        </p:nvSpPr>
        <p:spPr>
          <a:xfrm>
            <a:off x="238527" y="1704531"/>
            <a:ext cx="8575268" cy="1077218"/>
          </a:xfrm>
          <a:prstGeom prst="rect">
            <a:avLst/>
          </a:prstGeom>
        </p:spPr>
        <p:txBody>
          <a:bodyPr wrap="square">
            <a:spAutoFit/>
          </a:bodyPr>
          <a:lstStyle/>
          <a:p>
            <a:r>
              <a:rPr lang="en-US" sz="2400" b="1" dirty="0">
                <a:solidFill>
                  <a:srgbClr val="FF0000"/>
                </a:solidFill>
              </a:rPr>
              <a:t>In pressure-limited </a:t>
            </a:r>
            <a:r>
              <a:rPr lang="en-US" sz="2400" b="1" dirty="0" smtClean="0">
                <a:solidFill>
                  <a:srgbClr val="FF0000"/>
                </a:solidFill>
              </a:rPr>
              <a:t>ventilation </a:t>
            </a:r>
            <a:r>
              <a:rPr lang="en-US" dirty="0" smtClean="0"/>
              <a:t>, </a:t>
            </a:r>
            <a:r>
              <a:rPr lang="en-US" sz="2000" dirty="0"/>
              <a:t>the gas is allowed to flow into the lungs until a preset airway pressure limit is reached, at which time a valve opens, allowing exhalation to ensue</a:t>
            </a:r>
          </a:p>
        </p:txBody>
      </p:sp>
      <p:sp>
        <p:nvSpPr>
          <p:cNvPr id="4" name="Rectangle 3"/>
          <p:cNvSpPr/>
          <p:nvPr/>
        </p:nvSpPr>
        <p:spPr>
          <a:xfrm>
            <a:off x="221397" y="2708921"/>
            <a:ext cx="8466820" cy="1077218"/>
          </a:xfrm>
          <a:prstGeom prst="rect">
            <a:avLst/>
          </a:prstGeom>
        </p:spPr>
        <p:txBody>
          <a:bodyPr wrap="square">
            <a:spAutoFit/>
          </a:bodyPr>
          <a:lstStyle/>
          <a:p>
            <a:r>
              <a:rPr lang="en-US" sz="2400" b="1" dirty="0">
                <a:solidFill>
                  <a:srgbClr val="FF0000"/>
                </a:solidFill>
              </a:rPr>
              <a:t>In volume-limited ventilation</a:t>
            </a:r>
            <a:r>
              <a:rPr lang="en-US" dirty="0"/>
              <a:t>, </a:t>
            </a:r>
            <a:r>
              <a:rPr lang="en-US" sz="2000" dirty="0"/>
              <a:t>gas flows to the patient until a preset volume is delivered to the ventilator circuit, even if this entails a very high airway pressure</a:t>
            </a:r>
          </a:p>
        </p:txBody>
      </p:sp>
      <p:sp>
        <p:nvSpPr>
          <p:cNvPr id="5" name="Rectangle 4"/>
          <p:cNvSpPr/>
          <p:nvPr/>
        </p:nvSpPr>
        <p:spPr>
          <a:xfrm>
            <a:off x="80574" y="3933056"/>
            <a:ext cx="8922604" cy="2246769"/>
          </a:xfrm>
          <a:prstGeom prst="rect">
            <a:avLst/>
          </a:prstGeom>
        </p:spPr>
        <p:txBody>
          <a:bodyPr wrap="square">
            <a:spAutoFit/>
          </a:bodyPr>
          <a:lstStyle/>
          <a:p>
            <a:r>
              <a:rPr lang="en-US" sz="2000" dirty="0"/>
              <a:t>One of the factors to consider when deciding which ventilator to use </a:t>
            </a:r>
            <a:r>
              <a:rPr lang="en-US" sz="2000" dirty="0">
                <a:solidFill>
                  <a:srgbClr val="FF0000"/>
                </a:solidFill>
              </a:rPr>
              <a:t>is the mode of mechanical ventilation</a:t>
            </a:r>
            <a:r>
              <a:rPr lang="en-US" sz="2000" dirty="0"/>
              <a:t> or the method of inspiratory support . There is limited evidence-based research to demonstrate that the mode affects clinical outcomes; therefore, the decision on which mode to use is based on the capability of available ventilators to manage small infant volumes and </a:t>
            </a:r>
            <a:r>
              <a:rPr lang="en-US" sz="2000" dirty="0" smtClean="0"/>
              <a:t>clinicians’ experience </a:t>
            </a:r>
            <a:r>
              <a:rPr lang="en-US" sz="2000" dirty="0"/>
              <a:t>with the mechanical ventilators.</a:t>
            </a:r>
          </a:p>
          <a:p>
            <a:endParaRPr lang="en-US" sz="20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51521" y="328881"/>
            <a:ext cx="8496944" cy="1015663"/>
          </a:xfrm>
          <a:prstGeom prst="rect">
            <a:avLst/>
          </a:prstGeom>
        </p:spPr>
        <p:txBody>
          <a:bodyPr wrap="square">
            <a:spAutoFit/>
          </a:bodyPr>
          <a:lstStyle/>
          <a:p>
            <a:r>
              <a:rPr lang="en-US" sz="2000" dirty="0"/>
              <a:t>Common modes of mechanical ventilation include </a:t>
            </a:r>
            <a:r>
              <a:rPr lang="en-US" sz="2000" dirty="0">
                <a:solidFill>
                  <a:srgbClr val="FF0000"/>
                </a:solidFill>
              </a:rPr>
              <a:t>controlled mechanical ventilation, assist control, synchronized intermittent mandatory ventilation, and pressure support ventilation</a:t>
            </a:r>
            <a:r>
              <a:rPr lang="en-US" sz="2000" dirty="0"/>
              <a:t>.</a:t>
            </a:r>
          </a:p>
        </p:txBody>
      </p:sp>
      <p:sp>
        <p:nvSpPr>
          <p:cNvPr id="3" name="Rectangle 2"/>
          <p:cNvSpPr/>
          <p:nvPr/>
        </p:nvSpPr>
        <p:spPr>
          <a:xfrm>
            <a:off x="251520" y="1628801"/>
            <a:ext cx="8892480" cy="2308324"/>
          </a:xfrm>
          <a:prstGeom prst="rect">
            <a:avLst/>
          </a:prstGeom>
        </p:spPr>
        <p:txBody>
          <a:bodyPr wrap="square">
            <a:spAutoFit/>
          </a:bodyPr>
          <a:lstStyle/>
          <a:p>
            <a:r>
              <a:rPr lang="en-US" sz="2400" b="1" dirty="0">
                <a:solidFill>
                  <a:srgbClr val="FF0000"/>
                </a:solidFill>
              </a:rPr>
              <a:t>In the controlled mechanical ventilation mode</a:t>
            </a:r>
            <a:r>
              <a:rPr lang="en-US" dirty="0"/>
              <a:t>, </a:t>
            </a:r>
            <a:r>
              <a:rPr lang="en-US" sz="2000" dirty="0"/>
              <a:t>the ventilator delivers a preset minute ventilation (preset tidal volume and respiratory rate), and the patient cannot trigger additional breaths above what is set. This mode is usually used for patients who are paralyzed, heavily sedated, or comatose. In the assist control mode, minimum minute ventilation is set, and the patient can trigger additional breaths. If the patient fails to trigger a breath within a selected time, the ventilator delivers the breaths.</a:t>
            </a:r>
          </a:p>
        </p:txBody>
      </p:sp>
      <p:sp>
        <p:nvSpPr>
          <p:cNvPr id="4" name="Rectangle 3"/>
          <p:cNvSpPr/>
          <p:nvPr/>
        </p:nvSpPr>
        <p:spPr>
          <a:xfrm>
            <a:off x="251521" y="4077074"/>
            <a:ext cx="8712968" cy="769441"/>
          </a:xfrm>
          <a:prstGeom prst="rect">
            <a:avLst/>
          </a:prstGeom>
        </p:spPr>
        <p:txBody>
          <a:bodyPr wrap="square">
            <a:spAutoFit/>
          </a:bodyPr>
          <a:lstStyle/>
          <a:p>
            <a:r>
              <a:rPr lang="en-US" sz="2400" b="1" dirty="0">
                <a:solidFill>
                  <a:srgbClr val="FF0000"/>
                </a:solidFill>
              </a:rPr>
              <a:t>The assist control mode</a:t>
            </a:r>
            <a:r>
              <a:rPr lang="en-US" sz="2400" dirty="0"/>
              <a:t> </a:t>
            </a:r>
            <a:r>
              <a:rPr lang="en-US" sz="2000" dirty="0"/>
              <a:t>is not appropriate when the patient is ready to wean off the ventilator because it gives a full breath each time</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04275" y="260648"/>
            <a:ext cx="9023684" cy="1384995"/>
          </a:xfrm>
          <a:prstGeom prst="rect">
            <a:avLst/>
          </a:prstGeom>
        </p:spPr>
        <p:txBody>
          <a:bodyPr wrap="square">
            <a:spAutoFit/>
          </a:bodyPr>
          <a:lstStyle/>
          <a:p>
            <a:r>
              <a:rPr lang="en-US" sz="2400" b="1" dirty="0">
                <a:solidFill>
                  <a:srgbClr val="FF0000"/>
                </a:solidFill>
              </a:rPr>
              <a:t>The synchronized intermittent mandatory ventilation mode </a:t>
            </a:r>
            <a:r>
              <a:rPr lang="en-US" sz="2000" dirty="0"/>
              <a:t>allows the patient to increase minute ventilation by preset breath rate synchronized with spontaneous breathing, rather than patient-initiated ventilator breathing as in the assist control mode</a:t>
            </a:r>
          </a:p>
        </p:txBody>
      </p:sp>
      <p:sp>
        <p:nvSpPr>
          <p:cNvPr id="4" name="Rectangle 3"/>
          <p:cNvSpPr/>
          <p:nvPr/>
        </p:nvSpPr>
        <p:spPr>
          <a:xfrm>
            <a:off x="104275" y="1916832"/>
            <a:ext cx="9023684" cy="1077218"/>
          </a:xfrm>
          <a:prstGeom prst="rect">
            <a:avLst/>
          </a:prstGeom>
        </p:spPr>
        <p:txBody>
          <a:bodyPr wrap="square">
            <a:spAutoFit/>
          </a:bodyPr>
          <a:lstStyle/>
          <a:p>
            <a:r>
              <a:rPr lang="en-US" sz="2400" b="1" dirty="0" smtClean="0">
                <a:solidFill>
                  <a:srgbClr val="FF0000"/>
                </a:solidFill>
              </a:rPr>
              <a:t>the </a:t>
            </a:r>
            <a:r>
              <a:rPr lang="en-US" sz="2400" b="1" dirty="0">
                <a:solidFill>
                  <a:srgbClr val="FF0000"/>
                </a:solidFill>
              </a:rPr>
              <a:t>pressure support ventilation mode</a:t>
            </a:r>
            <a:r>
              <a:rPr lang="en-US" dirty="0"/>
              <a:t>, </a:t>
            </a:r>
            <a:r>
              <a:rPr lang="en-US" sz="2000" dirty="0"/>
              <a:t>the ventilator delivers a preset</a:t>
            </a:r>
          </a:p>
          <a:p>
            <a:r>
              <a:rPr lang="en-US" sz="2000" dirty="0"/>
              <a:t>pressure support level while the patient triggers each breath</a:t>
            </a:r>
          </a:p>
          <a:p>
            <a:r>
              <a:rPr lang="en-US" sz="2000" dirty="0"/>
              <a:t>because there is no preset minute ventilation </a:t>
            </a:r>
          </a:p>
        </p:txBody>
      </p:sp>
      <p:sp>
        <p:nvSpPr>
          <p:cNvPr id="5" name="Rectangle 4"/>
          <p:cNvSpPr/>
          <p:nvPr/>
        </p:nvSpPr>
        <p:spPr>
          <a:xfrm>
            <a:off x="68923" y="3140969"/>
            <a:ext cx="9039726" cy="3477875"/>
          </a:xfrm>
          <a:prstGeom prst="rect">
            <a:avLst/>
          </a:prstGeom>
        </p:spPr>
        <p:txBody>
          <a:bodyPr wrap="square">
            <a:spAutoFit/>
          </a:bodyPr>
          <a:lstStyle/>
          <a:p>
            <a:r>
              <a:rPr lang="en-US" sz="2000" dirty="0"/>
              <a:t>In addition to these conventional modes of ventilation, high-frequency ventilation is commonly used, especially in premature neonates. The high-frequency oscillatory ventilator delivers small tidal volumes by oscillating air movements at an extremely rapid rate (300–1500 breaths per minute). A Cochrane review concludes no difference in benefit between high-frequency oscillatory ventilation compared with conventional ventilation in preterm </a:t>
            </a:r>
            <a:r>
              <a:rPr lang="en-US" sz="2000" dirty="0" smtClean="0"/>
              <a:t>infants</a:t>
            </a:r>
          </a:p>
          <a:p>
            <a:r>
              <a:rPr lang="en-US" sz="2000" dirty="0"/>
              <a:t>A previous study found that length of mechanical ventilation, intensive care unit length of stay, and mortality were significantly higher in </a:t>
            </a:r>
            <a:r>
              <a:rPr lang="en-US" sz="2000" dirty="0" smtClean="0"/>
              <a:t>high frequency </a:t>
            </a:r>
            <a:r>
              <a:rPr lang="en-US" sz="2000" dirty="0"/>
              <a:t>oscillatory ventilation patients compared with the controlled mechanical ventilation patients ages 1 to 18 years who were hospitalized in the pediatric intensive care unit of a diverse group of hospitals that care for children in the United States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07504" y="1196752"/>
            <a:ext cx="9036496" cy="5262979"/>
          </a:xfrm>
          <a:prstGeom prst="rect">
            <a:avLst/>
          </a:prstGeom>
        </p:spPr>
        <p:txBody>
          <a:bodyPr wrap="square">
            <a:spAutoFit/>
          </a:bodyPr>
          <a:lstStyle/>
          <a:p>
            <a:r>
              <a:rPr lang="en-US" sz="2800" dirty="0"/>
              <a:t>Newer </a:t>
            </a:r>
            <a:r>
              <a:rPr lang="en-US" sz="2800" dirty="0" smtClean="0"/>
              <a:t>modalities : </a:t>
            </a:r>
            <a:r>
              <a:rPr lang="en-US" sz="2800" dirty="0"/>
              <a:t>include </a:t>
            </a:r>
            <a:r>
              <a:rPr lang="en-US" sz="2800" dirty="0" err="1"/>
              <a:t>neurally</a:t>
            </a:r>
            <a:r>
              <a:rPr lang="en-US" sz="2800" dirty="0"/>
              <a:t> adjusted </a:t>
            </a:r>
            <a:r>
              <a:rPr lang="en-US" sz="2800" dirty="0" err="1"/>
              <a:t>ventilatory</a:t>
            </a:r>
            <a:r>
              <a:rPr lang="en-US" sz="2800" dirty="0"/>
              <a:t> assist </a:t>
            </a:r>
            <a:r>
              <a:rPr lang="en-US" sz="2800" dirty="0" smtClean="0"/>
              <a:t>(NAVA) and </a:t>
            </a:r>
            <a:r>
              <a:rPr lang="en-US" sz="2800" dirty="0"/>
              <a:t>proportional assist ventilation</a:t>
            </a:r>
            <a:r>
              <a:rPr lang="en-US" sz="2800" dirty="0" smtClean="0"/>
              <a:t>.</a:t>
            </a:r>
          </a:p>
          <a:p>
            <a:r>
              <a:rPr lang="en-US" sz="2800" dirty="0" smtClean="0"/>
              <a:t> </a:t>
            </a:r>
            <a:r>
              <a:rPr lang="en-US" sz="2800" dirty="0"/>
              <a:t>These modalities of assisted ventilation </a:t>
            </a:r>
            <a:r>
              <a:rPr lang="en-US" sz="2800" dirty="0">
                <a:solidFill>
                  <a:srgbClr val="FF0000"/>
                </a:solidFill>
              </a:rPr>
              <a:t>require that the patient spontaneously breathes and the delivered airway pressure changes, depending on the patient’s breathing effort</a:t>
            </a:r>
            <a:r>
              <a:rPr lang="en-US" sz="2800" dirty="0"/>
              <a:t>; thus, varying degrees of unloading of work by the respiratory muscles on inspiration on a breath by breath basis are delivered</a:t>
            </a:r>
            <a:r>
              <a:rPr lang="en-US" sz="2800" dirty="0" smtClean="0"/>
              <a:t>.</a:t>
            </a:r>
          </a:p>
          <a:p>
            <a:r>
              <a:rPr lang="en-US" sz="2800" dirty="0" smtClean="0"/>
              <a:t> </a:t>
            </a:r>
            <a:r>
              <a:rPr lang="en-US" sz="2800" dirty="0"/>
              <a:t>In the </a:t>
            </a:r>
            <a:r>
              <a:rPr lang="en-US" sz="2800" dirty="0" err="1"/>
              <a:t>neurally</a:t>
            </a:r>
            <a:r>
              <a:rPr lang="en-US" sz="2800" dirty="0"/>
              <a:t> adjusted </a:t>
            </a:r>
            <a:r>
              <a:rPr lang="en-US" sz="2800" dirty="0" err="1"/>
              <a:t>ventilatory</a:t>
            </a:r>
            <a:r>
              <a:rPr lang="en-US" sz="2800" dirty="0"/>
              <a:t> assist, an </a:t>
            </a:r>
            <a:r>
              <a:rPr lang="en-US" sz="2800" dirty="0">
                <a:solidFill>
                  <a:srgbClr val="FF0000"/>
                </a:solidFill>
              </a:rPr>
              <a:t>esophageal sensor represents neural output from the respiratory center</a:t>
            </a:r>
            <a:r>
              <a:rPr lang="en-US" sz="2800" dirty="0"/>
              <a:t>, controlling the timing and magnitude of the delivered pressure.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0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758" y="1"/>
            <a:ext cx="9090248" cy="6494085"/>
          </a:xfrm>
          <a:prstGeom prst="rect">
            <a:avLst/>
          </a:prstGeom>
        </p:spPr>
        <p:txBody>
          <a:bodyPr wrap="square">
            <a:spAutoFit/>
          </a:bodyPr>
          <a:lstStyle/>
          <a:p>
            <a:r>
              <a:rPr lang="en-US" sz="3600" b="1" dirty="0"/>
              <a:t>Ventilator complications </a:t>
            </a:r>
            <a:endParaRPr lang="en-US" sz="3600" b="1" dirty="0" smtClean="0"/>
          </a:p>
          <a:p>
            <a:r>
              <a:rPr lang="en-US" sz="2000" dirty="0" smtClean="0">
                <a:solidFill>
                  <a:srgbClr val="FF0000"/>
                </a:solidFill>
              </a:rPr>
              <a:t>-infection</a:t>
            </a:r>
            <a:r>
              <a:rPr lang="en-US" sz="2000" dirty="0" smtClean="0"/>
              <a:t> </a:t>
            </a:r>
            <a:r>
              <a:rPr lang="en-US" sz="2000" dirty="0"/>
              <a:t>and </a:t>
            </a:r>
            <a:r>
              <a:rPr lang="en-US" sz="2000" dirty="0">
                <a:solidFill>
                  <a:srgbClr val="FF0000"/>
                </a:solidFill>
              </a:rPr>
              <a:t>lung injury</a:t>
            </a:r>
            <a:r>
              <a:rPr lang="en-US" sz="2000" dirty="0" smtClean="0"/>
              <a:t>.</a:t>
            </a:r>
          </a:p>
          <a:p>
            <a:r>
              <a:rPr lang="en-US" sz="2000" dirty="0"/>
              <a:t>-</a:t>
            </a:r>
            <a:r>
              <a:rPr lang="en-US" sz="2000" dirty="0" smtClean="0"/>
              <a:t> </a:t>
            </a:r>
            <a:r>
              <a:rPr lang="en-US" sz="2000" dirty="0">
                <a:solidFill>
                  <a:srgbClr val="FF0000"/>
                </a:solidFill>
              </a:rPr>
              <a:t>Ventilator-associated pneumonia (VAP) </a:t>
            </a:r>
            <a:r>
              <a:rPr lang="en-US" sz="2000" dirty="0"/>
              <a:t>has been described more in adult than children. The estimated incidence of VAP in pediatrics is 3 per 1000 ventilator-days</a:t>
            </a:r>
            <a:r>
              <a:rPr lang="en-US" sz="2000" dirty="0" smtClean="0"/>
              <a:t>.</a:t>
            </a:r>
          </a:p>
          <a:p>
            <a:r>
              <a:rPr lang="en-US" sz="2000" dirty="0" smtClean="0">
                <a:solidFill>
                  <a:srgbClr val="FF0000"/>
                </a:solidFill>
              </a:rPr>
              <a:t>-Ventilator-induced </a:t>
            </a:r>
            <a:r>
              <a:rPr lang="en-US" sz="2000" dirty="0">
                <a:solidFill>
                  <a:srgbClr val="FF0000"/>
                </a:solidFill>
              </a:rPr>
              <a:t>lung injury </a:t>
            </a:r>
            <a:r>
              <a:rPr lang="en-US" sz="2000" dirty="0" smtClean="0">
                <a:solidFill>
                  <a:srgbClr val="FF0000"/>
                </a:solidFill>
              </a:rPr>
              <a:t>(</a:t>
            </a:r>
            <a:r>
              <a:rPr lang="en-US" sz="2000" dirty="0" err="1" smtClean="0">
                <a:solidFill>
                  <a:srgbClr val="FF0000"/>
                </a:solidFill>
              </a:rPr>
              <a:t>VILl</a:t>
            </a:r>
            <a:r>
              <a:rPr lang="en-US" sz="2000" dirty="0" smtClean="0">
                <a:solidFill>
                  <a:srgbClr val="FF0000"/>
                </a:solidFill>
              </a:rPr>
              <a:t> ) </a:t>
            </a:r>
            <a:r>
              <a:rPr lang="en-US" sz="2000" dirty="0" smtClean="0"/>
              <a:t>is </a:t>
            </a:r>
            <a:r>
              <a:rPr lang="en-US" sz="2000" dirty="0"/>
              <a:t>another potential complication of mechanical ventilation. Ventilator-induced lung injury is a result of </a:t>
            </a:r>
            <a:r>
              <a:rPr lang="en-US" sz="2000" dirty="0">
                <a:solidFill>
                  <a:srgbClr val="FF0000"/>
                </a:solidFill>
              </a:rPr>
              <a:t>alveolar </a:t>
            </a:r>
            <a:r>
              <a:rPr lang="en-US" sz="2000" dirty="0" err="1">
                <a:solidFill>
                  <a:srgbClr val="FF0000"/>
                </a:solidFill>
              </a:rPr>
              <a:t>overdistension</a:t>
            </a:r>
            <a:r>
              <a:rPr lang="en-US" sz="2000" dirty="0">
                <a:solidFill>
                  <a:srgbClr val="FF0000"/>
                </a:solidFill>
              </a:rPr>
              <a:t> </a:t>
            </a:r>
            <a:r>
              <a:rPr lang="en-US" sz="2000" dirty="0"/>
              <a:t>and </a:t>
            </a:r>
            <a:r>
              <a:rPr lang="en-US" sz="2000" dirty="0">
                <a:solidFill>
                  <a:srgbClr val="FF0000"/>
                </a:solidFill>
              </a:rPr>
              <a:t>cyclic atelectasis </a:t>
            </a:r>
            <a:r>
              <a:rPr lang="en-US" sz="2000" dirty="0"/>
              <a:t>from high pulmonary pressure and oxygenation. The most common risk factor for ventilator-induced lung injury is </a:t>
            </a:r>
            <a:r>
              <a:rPr lang="en-US" sz="2000" dirty="0">
                <a:solidFill>
                  <a:srgbClr val="FF0000"/>
                </a:solidFill>
              </a:rPr>
              <a:t>acute respiratory distress syndrome</a:t>
            </a:r>
            <a:r>
              <a:rPr lang="en-US" sz="2000" dirty="0"/>
              <a:t>. </a:t>
            </a:r>
            <a:r>
              <a:rPr lang="en-US" sz="2000" dirty="0">
                <a:solidFill>
                  <a:srgbClr val="FF0000"/>
                </a:solidFill>
              </a:rPr>
              <a:t>Strategies to prevent ventilator-induced lung injury include using small tidal volumes that range from 6 to 8 mL/kg, applying positive-end expiratory pressure, and maintaining a low plateau airway pressure of 30 cm H2O or </a:t>
            </a:r>
            <a:r>
              <a:rPr lang="en-US" sz="2000" dirty="0" smtClean="0">
                <a:solidFill>
                  <a:srgbClr val="FF0000"/>
                </a:solidFill>
              </a:rPr>
              <a:t>less . </a:t>
            </a:r>
            <a:r>
              <a:rPr lang="en-US" sz="2000" dirty="0" smtClean="0"/>
              <a:t>These </a:t>
            </a:r>
            <a:r>
              <a:rPr lang="en-US" sz="2000" dirty="0"/>
              <a:t>strategies are based on adult </a:t>
            </a:r>
            <a:r>
              <a:rPr lang="en-US" sz="2000" dirty="0" smtClean="0"/>
              <a:t>studies.</a:t>
            </a:r>
            <a:r>
              <a:rPr lang="en-US" sz="2000" dirty="0"/>
              <a:t> </a:t>
            </a:r>
            <a:endParaRPr lang="en-US" sz="2000" dirty="0" smtClean="0"/>
          </a:p>
          <a:p>
            <a:r>
              <a:rPr lang="en-US" sz="2000" dirty="0" smtClean="0"/>
              <a:t>-In </a:t>
            </a:r>
            <a:r>
              <a:rPr lang="en-US" sz="2000" dirty="0"/>
              <a:t>premature infants particularly, prolonged mechanical ventilation not only leads to acute complications, such as infection and lung injury, but also results in </a:t>
            </a:r>
            <a:r>
              <a:rPr lang="en-US" sz="2000" dirty="0">
                <a:solidFill>
                  <a:srgbClr val="FF0000"/>
                </a:solidFill>
              </a:rPr>
              <a:t>long-term </a:t>
            </a:r>
            <a:r>
              <a:rPr lang="en-US" sz="2000" dirty="0" err="1">
                <a:solidFill>
                  <a:srgbClr val="FF0000"/>
                </a:solidFill>
              </a:rPr>
              <a:t>sequelae</a:t>
            </a:r>
            <a:r>
              <a:rPr lang="en-US" sz="2000" dirty="0">
                <a:solidFill>
                  <a:srgbClr val="FF0000"/>
                </a:solidFill>
              </a:rPr>
              <a:t>, such as chronic lung disease and neurodevelopmental delays</a:t>
            </a:r>
            <a:r>
              <a:rPr lang="en-US" sz="2000" dirty="0"/>
              <a:t>. Strategies to minimize these complications include </a:t>
            </a:r>
            <a:r>
              <a:rPr lang="en-US" sz="2000" dirty="0">
                <a:solidFill>
                  <a:srgbClr val="FF0000"/>
                </a:solidFill>
              </a:rPr>
              <a:t>preservation of spontaneous breathing by applying patient-triggered and volume target ventilation, administering respiratory stimulants (</a:t>
            </a:r>
            <a:r>
              <a:rPr lang="en-US" sz="2000" dirty="0" err="1">
                <a:solidFill>
                  <a:srgbClr val="FF0000"/>
                </a:solidFill>
              </a:rPr>
              <a:t>eg</a:t>
            </a:r>
            <a:r>
              <a:rPr lang="en-US" sz="2000" dirty="0">
                <a:solidFill>
                  <a:srgbClr val="FF0000"/>
                </a:solidFill>
              </a:rPr>
              <a:t>, caffeine), and using nasal continuous positive airway pressure or nasal intermittent positive pressure ventilation after </a:t>
            </a:r>
            <a:r>
              <a:rPr lang="en-US" sz="2000" dirty="0" err="1">
                <a:solidFill>
                  <a:srgbClr val="FF0000"/>
                </a:solidFill>
              </a:rPr>
              <a:t>extubation</a:t>
            </a:r>
            <a:r>
              <a:rPr lang="en-US" sz="2000" dirty="0">
                <a:solidFill>
                  <a:srgbClr val="FF0000"/>
                </a:solidFill>
              </a:rPr>
              <a:t>.</a:t>
            </a:r>
          </a:p>
          <a:p>
            <a:endParaRPr lang="en-US" sz="2000" dirty="0">
              <a:solidFill>
                <a:srgbClr val="FF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
            <a:ext cx="9144000" cy="6894195"/>
          </a:xfrm>
          <a:prstGeom prst="rect">
            <a:avLst/>
          </a:prstGeom>
        </p:spPr>
        <p:txBody>
          <a:bodyPr wrap="square">
            <a:spAutoFit/>
          </a:bodyPr>
          <a:lstStyle/>
          <a:p>
            <a:r>
              <a:rPr lang="en-US" sz="2400" b="1" dirty="0"/>
              <a:t>Extracorporeal membrane oxygenation (ECMO) </a:t>
            </a:r>
            <a:endParaRPr lang="en-US" sz="2400" b="1" dirty="0" smtClean="0"/>
          </a:p>
          <a:p>
            <a:r>
              <a:rPr lang="en-US" sz="1900" dirty="0" smtClean="0"/>
              <a:t>can </a:t>
            </a:r>
            <a:r>
              <a:rPr lang="en-US" sz="1900" dirty="0"/>
              <a:t>be considered when all other options have failed and the respiratory failure is a result of a reversible underlying illness. </a:t>
            </a:r>
            <a:r>
              <a:rPr lang="en-US" sz="1900" dirty="0" smtClean="0"/>
              <a:t>ECMO </a:t>
            </a:r>
            <a:r>
              <a:rPr lang="en-US" sz="1900" dirty="0"/>
              <a:t>provides cardiopulmonary support </a:t>
            </a:r>
            <a:r>
              <a:rPr lang="en-US" sz="1900" dirty="0" err="1"/>
              <a:t>extracorporeally</a:t>
            </a:r>
            <a:r>
              <a:rPr lang="en-US" sz="1900" dirty="0"/>
              <a:t> to prevent further lung injury from </a:t>
            </a:r>
            <a:r>
              <a:rPr lang="en-US" sz="1900" dirty="0" smtClean="0"/>
              <a:t>high pressure </a:t>
            </a:r>
            <a:r>
              <a:rPr lang="en-US" sz="1900" dirty="0"/>
              <a:t>ventilation and allow the lungs to heal. ECMO was initially used almost exclusively in neonates. Its use to support older pediatric patients has increased throughout the years. In the past 5 years, there have been approximately 300 to 500 cases annually. </a:t>
            </a:r>
            <a:endParaRPr lang="en-US" sz="1900" dirty="0" smtClean="0"/>
          </a:p>
          <a:p>
            <a:r>
              <a:rPr lang="en-US" sz="1900" dirty="0" smtClean="0"/>
              <a:t>Relative </a:t>
            </a:r>
            <a:r>
              <a:rPr lang="en-US" sz="1900" dirty="0"/>
              <a:t>contraindications for ECMO include patients who have irreversible respiratory or cardiac failure, who cannot undergo anticoagulation, and who undergo ventricular assist device implantation. </a:t>
            </a:r>
            <a:endParaRPr lang="en-US" sz="1900" dirty="0" smtClean="0"/>
          </a:p>
          <a:p>
            <a:r>
              <a:rPr lang="en-US" sz="1900" dirty="0" smtClean="0"/>
              <a:t>Complications </a:t>
            </a:r>
            <a:r>
              <a:rPr lang="en-US" sz="1900" dirty="0"/>
              <a:t>include bleeding, thromboembolism, and </a:t>
            </a:r>
            <a:r>
              <a:rPr lang="en-US" sz="1900" dirty="0" err="1"/>
              <a:t>heparininduced</a:t>
            </a:r>
            <a:r>
              <a:rPr lang="en-US" sz="1900" dirty="0"/>
              <a:t> thrombocytopenia</a:t>
            </a:r>
            <a:r>
              <a:rPr lang="en-US" sz="1900" dirty="0" smtClean="0"/>
              <a:t>.</a:t>
            </a:r>
          </a:p>
          <a:p>
            <a:r>
              <a:rPr lang="en-US" sz="1900" dirty="0" smtClean="0"/>
              <a:t> </a:t>
            </a:r>
            <a:r>
              <a:rPr lang="en-US" sz="1900" dirty="0"/>
              <a:t>Prognosis depends primarily on the underlying illness. Mortality remains approximately 43</a:t>
            </a:r>
            <a:r>
              <a:rPr lang="en-US" sz="1900" dirty="0" smtClean="0"/>
              <a:t>%.</a:t>
            </a:r>
          </a:p>
          <a:p>
            <a:r>
              <a:rPr lang="en-US" sz="1900" dirty="0" smtClean="0"/>
              <a:t> </a:t>
            </a:r>
            <a:r>
              <a:rPr lang="en-US" sz="1900" dirty="0"/>
              <a:t>Risk factors associated with death include older patient age, other </a:t>
            </a:r>
            <a:r>
              <a:rPr lang="en-US" sz="1900" dirty="0" err="1"/>
              <a:t>nonpulmonary</a:t>
            </a:r>
            <a:r>
              <a:rPr lang="en-US" sz="1900" dirty="0"/>
              <a:t> organ dysfunction, prolonged use of mechanical ventilation (&gt;2 weeks) before ECMO, prolonged ECMO support, and complications during ECMO. </a:t>
            </a:r>
            <a:r>
              <a:rPr lang="en-US" sz="1900" dirty="0" smtClean="0"/>
              <a:t>A </a:t>
            </a:r>
            <a:r>
              <a:rPr lang="en-US" sz="1900" dirty="0"/>
              <a:t>small group of severely compromised children may require prolonged mechanical ventilation. Overall, their prognosis is good compared with adults. Outcomes data reveal that 65% of children who require a post–acute rehabilitation facility for prolonged weaning are eventually discharged to home and that 45% of children discharged to pulmonary rehabilitation were weaned on discharge. </a:t>
            </a:r>
            <a:r>
              <a:rPr lang="en-US" sz="1900" dirty="0" smtClean="0"/>
              <a:t>Weaning </a:t>
            </a:r>
            <a:r>
              <a:rPr lang="en-US" sz="1900" dirty="0"/>
              <a:t>protocols have been established for the management of chronic respiratory failure in children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38" y="296652"/>
            <a:ext cx="8820472" cy="3960440"/>
          </a:xfrm>
        </p:spPr>
        <p:txBody>
          <a:bodyPr>
            <a:noAutofit/>
          </a:bodyPr>
          <a:lstStyle/>
          <a:p>
            <a:pPr lvl="0">
              <a:buClr>
                <a:srgbClr val="31B6FD"/>
              </a:buClr>
            </a:pPr>
            <a:r>
              <a:rPr lang="en-US" dirty="0" smtClean="0">
                <a:solidFill>
                  <a:srgbClr val="FF0000"/>
                </a:solidFill>
              </a:rPr>
              <a:t>Fourth</a:t>
            </a:r>
            <a:r>
              <a:rPr lang="en-US" dirty="0">
                <a:solidFill>
                  <a:srgbClr val="073E87"/>
                </a:solidFill>
              </a:rPr>
              <a:t>, the chest</a:t>
            </a:r>
            <a:r>
              <a:rPr lang="ar-JO" dirty="0">
                <a:solidFill>
                  <a:srgbClr val="073E87"/>
                </a:solidFill>
              </a:rPr>
              <a:t> </a:t>
            </a:r>
            <a:r>
              <a:rPr lang="en-US" dirty="0">
                <a:solidFill>
                  <a:srgbClr val="073E87"/>
                </a:solidFill>
              </a:rPr>
              <a:t>wall is more compliant than in adults because of</a:t>
            </a:r>
            <a:r>
              <a:rPr lang="ar-JO" dirty="0">
                <a:solidFill>
                  <a:srgbClr val="073E87"/>
                </a:solidFill>
              </a:rPr>
              <a:t> </a:t>
            </a:r>
            <a:r>
              <a:rPr lang="en-US" dirty="0">
                <a:solidFill>
                  <a:srgbClr val="073E87"/>
                </a:solidFill>
              </a:rPr>
              <a:t>a </a:t>
            </a:r>
            <a:r>
              <a:rPr lang="en-US" dirty="0">
                <a:solidFill>
                  <a:srgbClr val="5BD078">
                    <a:lumMod val="75000"/>
                  </a:srgbClr>
                </a:solidFill>
              </a:rPr>
              <a:t>less bony thorax</a:t>
            </a:r>
            <a:r>
              <a:rPr lang="en-US" dirty="0">
                <a:solidFill>
                  <a:srgbClr val="073E87"/>
                </a:solidFill>
              </a:rPr>
              <a:t>, compromising thoracic expansion, and may result in </a:t>
            </a:r>
            <a:r>
              <a:rPr lang="en-US" dirty="0">
                <a:solidFill>
                  <a:srgbClr val="5BD078">
                    <a:lumMod val="75000"/>
                  </a:srgbClr>
                </a:solidFill>
              </a:rPr>
              <a:t>accessory muscle use </a:t>
            </a:r>
            <a:r>
              <a:rPr lang="en-US" dirty="0">
                <a:solidFill>
                  <a:srgbClr val="073E87"/>
                </a:solidFill>
              </a:rPr>
              <a:t>and paradoxical patterns of respiration.</a:t>
            </a:r>
          </a:p>
          <a:p>
            <a:pPr lvl="0">
              <a:buClr>
                <a:srgbClr val="31B6FD"/>
              </a:buClr>
            </a:pPr>
            <a:endParaRPr lang="en-US" b="1" dirty="0">
              <a:solidFill>
                <a:srgbClr val="FF0000"/>
              </a:solidFill>
            </a:endParaRPr>
          </a:p>
          <a:p>
            <a:pPr lvl="0">
              <a:buClr>
                <a:srgbClr val="31B6FD"/>
              </a:buClr>
            </a:pPr>
            <a:endParaRPr lang="en-US" sz="1600" b="1" dirty="0">
              <a:solidFill>
                <a:srgbClr val="073E87"/>
              </a:solidFill>
            </a:endParaRPr>
          </a:p>
          <a:p>
            <a:endParaRPr lang="en-US" b="1" dirty="0">
              <a:solidFill>
                <a:srgbClr val="FF0000"/>
              </a:solidFill>
            </a:endParaRPr>
          </a:p>
        </p:txBody>
      </p:sp>
      <p:sp>
        <p:nvSpPr>
          <p:cNvPr id="4" name="Rectangle 3"/>
          <p:cNvSpPr/>
          <p:nvPr/>
        </p:nvSpPr>
        <p:spPr>
          <a:xfrm>
            <a:off x="17638" y="2276872"/>
            <a:ext cx="8874841" cy="2456057"/>
          </a:xfrm>
          <a:prstGeom prst="rect">
            <a:avLst/>
          </a:prstGeom>
        </p:spPr>
        <p:txBody>
          <a:bodyPr wrap="square">
            <a:spAutoFit/>
          </a:bodyPr>
          <a:lstStyle/>
          <a:p>
            <a:pPr marL="274320" lvl="0" indent="-274320">
              <a:spcBef>
                <a:spcPct val="20000"/>
              </a:spcBef>
              <a:buClr>
                <a:srgbClr val="31B6FD"/>
              </a:buClr>
              <a:buSzPct val="100000"/>
              <a:buFont typeface="Symbol" pitchFamily="18" charset="2"/>
              <a:buChar char=""/>
            </a:pPr>
            <a:r>
              <a:rPr lang="en-US" sz="2400" dirty="0">
                <a:solidFill>
                  <a:srgbClr val="FF0000"/>
                </a:solidFill>
              </a:rPr>
              <a:t>Fifth</a:t>
            </a:r>
            <a:r>
              <a:rPr lang="en-US" sz="2400" dirty="0">
                <a:solidFill>
                  <a:srgbClr val="073E87"/>
                </a:solidFill>
              </a:rPr>
              <a:t>, </a:t>
            </a:r>
            <a:r>
              <a:rPr lang="en-US" sz="2400" dirty="0" err="1">
                <a:solidFill>
                  <a:srgbClr val="073E87"/>
                </a:solidFill>
              </a:rPr>
              <a:t>bradypnea</a:t>
            </a:r>
            <a:r>
              <a:rPr lang="en-US" sz="2400" dirty="0">
                <a:solidFill>
                  <a:srgbClr val="073E87"/>
                </a:solidFill>
              </a:rPr>
              <a:t>, apnea, or tachypnea</a:t>
            </a:r>
            <a:r>
              <a:rPr lang="ar-JO" sz="2400" dirty="0">
                <a:solidFill>
                  <a:srgbClr val="073E87"/>
                </a:solidFill>
              </a:rPr>
              <a:t> </a:t>
            </a:r>
            <a:r>
              <a:rPr lang="en-US" sz="2400" dirty="0">
                <a:solidFill>
                  <a:srgbClr val="073E87"/>
                </a:solidFill>
              </a:rPr>
              <a:t>commonly results from the </a:t>
            </a:r>
            <a:r>
              <a:rPr lang="en-US" sz="2400" dirty="0">
                <a:solidFill>
                  <a:srgbClr val="5BD078">
                    <a:lumMod val="75000"/>
                  </a:srgbClr>
                </a:solidFill>
              </a:rPr>
              <a:t>immaturity</a:t>
            </a:r>
            <a:r>
              <a:rPr lang="en-US" sz="2400" dirty="0">
                <a:solidFill>
                  <a:srgbClr val="073E87"/>
                </a:solidFill>
              </a:rPr>
              <a:t> of the respiratory center.</a:t>
            </a:r>
          </a:p>
          <a:p>
            <a:pPr marL="274320" lvl="0" indent="-274320">
              <a:spcBef>
                <a:spcPct val="20000"/>
              </a:spcBef>
              <a:buClr>
                <a:srgbClr val="31B6FD"/>
              </a:buClr>
              <a:buSzPct val="100000"/>
              <a:buFont typeface="Symbol" pitchFamily="18" charset="2"/>
              <a:buChar char=""/>
            </a:pPr>
            <a:endParaRPr lang="en-US" sz="2400" dirty="0">
              <a:solidFill>
                <a:srgbClr val="073E87"/>
              </a:solidFill>
            </a:endParaRPr>
          </a:p>
          <a:p>
            <a:pPr marL="274320" lvl="0" indent="-274320">
              <a:spcBef>
                <a:spcPct val="20000"/>
              </a:spcBef>
              <a:buClr>
                <a:srgbClr val="31B6FD"/>
              </a:buClr>
              <a:buSzPct val="100000"/>
              <a:buFont typeface="Symbol" pitchFamily="18" charset="2"/>
              <a:buChar char=""/>
            </a:pPr>
            <a:r>
              <a:rPr lang="en-US" sz="2400" dirty="0">
                <a:solidFill>
                  <a:srgbClr val="073E87"/>
                </a:solidFill>
              </a:rPr>
              <a:t>All these factors result in a higher metabolic demand per kilogram of body weight, resulting in increased work of breathing and early fatigue</a:t>
            </a:r>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68" y="4149080"/>
            <a:ext cx="3741364" cy="2493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Venovenous Extracorporeal Membrane Oxygenation for Lung Failure – Consult Q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538" y="0"/>
            <a:ext cx="6191250" cy="4286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7744" y="2963198"/>
            <a:ext cx="4824536" cy="646331"/>
          </a:xfrm>
          <a:prstGeom prst="rect">
            <a:avLst/>
          </a:prstGeom>
          <a:noFill/>
        </p:spPr>
        <p:txBody>
          <a:bodyPr wrap="square" rtlCol="0">
            <a:spAutoFit/>
          </a:bodyPr>
          <a:lstStyle/>
          <a:p>
            <a:pPr algn="ctr"/>
            <a:r>
              <a:rPr lang="en-US" sz="3600" b="1" dirty="0" smtClean="0"/>
              <a:t>Thank you </a:t>
            </a:r>
            <a:endParaRPr lang="en-US" sz="36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2"/>
          <p:cNvSpPr txBox="1"/>
          <p:nvPr/>
        </p:nvSpPr>
        <p:spPr>
          <a:xfrm>
            <a:off x="73085" y="338495"/>
            <a:ext cx="8712968" cy="5976664"/>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charset="2"/>
              <a:buChar char="v"/>
              <a:defRPr/>
            </a:pPr>
            <a:r>
              <a:rPr kumimoji="0" lang="en-US" sz="3200" b="0" i="0" u="none" strike="noStrike" kern="1200" cap="none" spc="0" normalizeH="0" baseline="0" noProof="0" smtClean="0">
                <a:ln>
                  <a:noFill/>
                </a:ln>
                <a:solidFill>
                  <a:sysClr val="windowText" lastClr="000000"/>
                </a:solidFill>
                <a:effectLst/>
                <a:uLnTx/>
                <a:uFillTx/>
                <a:latin typeface="Calibri"/>
                <a:ea typeface="+mn-ea"/>
                <a:cs typeface="+mn-cs"/>
              </a:rPr>
              <a:t>Approximately </a:t>
            </a:r>
            <a:r>
              <a:rPr kumimoji="0" lang="en-US" sz="3200" b="1" i="0" u="none" strike="noStrike" kern="1200" cap="none" spc="0" normalizeH="0" baseline="0" noProof="0" smtClean="0">
                <a:ln>
                  <a:noFill/>
                </a:ln>
                <a:solidFill>
                  <a:sysClr val="windowText" lastClr="000000"/>
                </a:solidFill>
                <a:effectLst/>
                <a:uLnTx/>
                <a:uFillTx/>
                <a:latin typeface="Calibri"/>
                <a:ea typeface="+mn-ea"/>
                <a:cs typeface="+mn-cs"/>
              </a:rPr>
              <a:t>half</a:t>
            </a:r>
            <a:r>
              <a:rPr kumimoji="0" lang="en-US" sz="3200" b="0" i="0" u="none" strike="noStrike" kern="1200" cap="none" spc="0" normalizeH="0" baseline="0" noProof="0" smtClean="0">
                <a:ln>
                  <a:noFill/>
                </a:ln>
                <a:solidFill>
                  <a:sysClr val="windowText" lastClr="000000"/>
                </a:solidFill>
                <a:effectLst/>
                <a:uLnTx/>
                <a:uFillTx/>
                <a:latin typeface="Calibri"/>
                <a:ea typeface="+mn-ea"/>
                <a:cs typeface="+mn-cs"/>
              </a:rPr>
              <a:t> of respiratory failure cases seen in the </a:t>
            </a:r>
            <a:r>
              <a:rPr kumimoji="0" lang="en-US" sz="3200" b="1" i="0" u="none" strike="noStrike" kern="1200" cap="none" spc="0" normalizeH="0" baseline="0" noProof="0" smtClean="0">
                <a:ln>
                  <a:noFill/>
                </a:ln>
                <a:solidFill>
                  <a:sysClr val="windowText" lastClr="000000"/>
                </a:solidFill>
                <a:effectLst/>
                <a:uLnTx/>
                <a:uFillTx/>
                <a:latin typeface="Calibri"/>
                <a:ea typeface="+mn-ea"/>
                <a:cs typeface="+mn-cs"/>
              </a:rPr>
              <a:t>neonatal</a:t>
            </a:r>
            <a:r>
              <a:rPr kumimoji="0" lang="en-US" sz="3200" b="0" i="0" u="none" strike="noStrike" kern="1200" cap="none" spc="0" normalizeH="0" baseline="0" noProof="0" smtClean="0">
                <a:ln>
                  <a:noFill/>
                </a:ln>
                <a:solidFill>
                  <a:sysClr val="windowText" lastClr="000000"/>
                </a:solidFill>
                <a:effectLst/>
                <a:uLnTx/>
                <a:uFillTx/>
                <a:latin typeface="Calibri"/>
                <a:ea typeface="+mn-ea"/>
                <a:cs typeface="+mn-cs"/>
              </a:rPr>
              <a:t> period, </a:t>
            </a:r>
            <a:r>
              <a:rPr kumimoji="0" lang="en-US" sz="3200" b="0" i="0" u="none" strike="noStrike" kern="1200" cap="none" spc="0" normalizeH="0" baseline="0" noProof="0" smtClean="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WHY</a:t>
            </a:r>
            <a:r>
              <a:rPr kumimoji="0" lang="en-US" sz="3200" b="0" i="0" u="none" strike="noStrike" kern="1200" cap="none" spc="0" normalizeH="0" baseline="0" noProof="0" smtClean="0">
                <a:ln>
                  <a:noFill/>
                </a:ln>
                <a:solidFill>
                  <a:sysClr val="windowText" lastClr="000000"/>
                </a:solidFill>
                <a:effectLst/>
                <a:uLnTx/>
                <a:uFillTx/>
                <a:latin typeface="Calibri"/>
                <a:ea typeface="+mn-ea"/>
                <a:cs typeface="+mn-cs"/>
              </a:rPr>
              <a:t>?</a:t>
            </a:r>
          </a:p>
          <a:p>
            <a:pPr marL="514350" marR="0" lvl="0" indent="-514350" algn="l" defTabSz="914400" rtl="0" eaLnBrk="1" fontAlgn="auto" latinLnBrk="0" hangingPunct="1">
              <a:lnSpc>
                <a:spcPct val="100000"/>
              </a:lnSpc>
              <a:spcBef>
                <a:spcPct val="20000"/>
              </a:spcBef>
              <a:spcAft>
                <a:spcPts val="0"/>
              </a:spcAft>
              <a:buClrTx/>
              <a:buSzTx/>
              <a:buFont typeface="+mj-lt"/>
              <a:buAutoNum type="romanUcPeriod"/>
              <a:defRPr/>
            </a:pPr>
            <a:r>
              <a:rPr kumimoji="0" lang="en-US" sz="3200" b="0" i="0" u="none" strike="noStrike" kern="1200" cap="none" spc="0" normalizeH="0" baseline="0" noProof="0" smtClean="0">
                <a:ln>
                  <a:noFill/>
                </a:ln>
                <a:solidFill>
                  <a:sysClr val="windowText" lastClr="000000"/>
                </a:solidFill>
                <a:effectLst/>
                <a:uLnTx/>
                <a:uFillTx/>
                <a:latin typeface="Calibri"/>
                <a:ea typeface="+mn-ea"/>
                <a:cs typeface="+mn-cs"/>
              </a:rPr>
              <a:t>Smaller upper airway (comparing with adults) with subglottic area is the narrowest. </a:t>
            </a:r>
          </a:p>
          <a:p>
            <a:pPr marL="514350" marR="0" lvl="0" indent="-514350" algn="l" defTabSz="914400" rtl="0" eaLnBrk="1" fontAlgn="auto" latinLnBrk="0" hangingPunct="1">
              <a:lnSpc>
                <a:spcPct val="100000"/>
              </a:lnSpc>
              <a:spcBef>
                <a:spcPct val="20000"/>
              </a:spcBef>
              <a:spcAft>
                <a:spcPts val="0"/>
              </a:spcAft>
              <a:buClrTx/>
              <a:buSzTx/>
              <a:buFont typeface="+mj-lt"/>
              <a:buAutoNum type="romanUcPeriod"/>
              <a:defRPr/>
            </a:pPr>
            <a:r>
              <a:rPr kumimoji="0" lang="en-US" sz="3200" b="0" i="0" u="none" strike="noStrike" kern="1200" cap="none" spc="0" normalizeH="0" baseline="0" noProof="0" smtClean="0">
                <a:ln>
                  <a:noFill/>
                </a:ln>
                <a:solidFill>
                  <a:sysClr val="windowText" lastClr="000000"/>
                </a:solidFill>
                <a:effectLst/>
                <a:uLnTx/>
                <a:uFillTx/>
                <a:latin typeface="Calibri"/>
                <a:ea typeface="+mn-ea"/>
                <a:cs typeface="+mn-cs"/>
              </a:rPr>
              <a:t>Immature stage of lung development present with fewer number of alveoli , smaller intrathoracic airway caliber , and underdeveloped collateral ventilation </a:t>
            </a:r>
          </a:p>
          <a:p>
            <a:pPr marL="514350" marR="0" lvl="0" indent="-514350" algn="l" defTabSz="914400" rtl="0" eaLnBrk="1" fontAlgn="auto" latinLnBrk="0" hangingPunct="1">
              <a:lnSpc>
                <a:spcPct val="100000"/>
              </a:lnSpc>
              <a:spcBef>
                <a:spcPct val="20000"/>
              </a:spcBef>
              <a:spcAft>
                <a:spcPts val="0"/>
              </a:spcAft>
              <a:buClrTx/>
              <a:buSzTx/>
              <a:buFont typeface="+mj-lt"/>
              <a:buAutoNum type="romanUcPeriod"/>
              <a:defRPr/>
            </a:pPr>
            <a:r>
              <a:rPr kumimoji="0" lang="en-US" sz="3200" b="0" i="0" u="none" strike="noStrike" kern="1200" cap="none" spc="0" normalizeH="0" baseline="0" noProof="0" smtClean="0">
                <a:ln>
                  <a:noFill/>
                </a:ln>
                <a:solidFill>
                  <a:sysClr val="windowText" lastClr="000000"/>
                </a:solidFill>
                <a:effectLst/>
                <a:uLnTx/>
                <a:uFillTx/>
                <a:latin typeface="Calibri"/>
                <a:ea typeface="+mn-ea"/>
                <a:cs typeface="+mn-cs"/>
              </a:rPr>
              <a:t>Infant respiratory muscle have reduced Type I muscle fibers(specially the diaphragm) </a:t>
            </a:r>
          </a:p>
          <a:p>
            <a:pPr marL="514350" marR="0" lvl="0" indent="-514350" algn="l" defTabSz="914400" rtl="0" eaLnBrk="1" fontAlgn="auto" latinLnBrk="0" hangingPunct="1">
              <a:lnSpc>
                <a:spcPct val="100000"/>
              </a:lnSpc>
              <a:spcBef>
                <a:spcPct val="20000"/>
              </a:spcBef>
              <a:spcAft>
                <a:spcPts val="0"/>
              </a:spcAft>
              <a:buClrTx/>
              <a:buSzTx/>
              <a:buFont typeface="+mj-lt"/>
              <a:buAutoNum type="romanUcPeriod"/>
              <a:defRPr/>
            </a:pPr>
            <a:r>
              <a:rPr kumimoji="0" lang="en-US" sz="3200" b="0" i="0" u="none" strike="noStrike" kern="1200" cap="none" spc="0" normalizeH="0" baseline="0" noProof="0" smtClean="0">
                <a:ln>
                  <a:noFill/>
                </a:ln>
                <a:solidFill>
                  <a:sysClr val="windowText" lastClr="000000"/>
                </a:solidFill>
                <a:effectLst/>
                <a:uLnTx/>
                <a:uFillTx/>
                <a:latin typeface="Calibri"/>
                <a:ea typeface="+mn-ea"/>
                <a:cs typeface="+mn-cs"/>
              </a:rPr>
              <a:t>Bradypnea , Apnea, or tachypnea results commonly from immaturity of respiratory center</a:t>
            </a: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pathophysiology</a:t>
            </a:r>
            <a:endParaRPr lang="en-US" dirty="0"/>
          </a:p>
        </p:txBody>
      </p:sp>
      <p:sp>
        <p:nvSpPr>
          <p:cNvPr id="3" name="Content Placeholder 2"/>
          <p:cNvSpPr>
            <a:spLocks noGrp="1"/>
          </p:cNvSpPr>
          <p:nvPr>
            <p:ph idx="1"/>
          </p:nvPr>
        </p:nvSpPr>
        <p:spPr/>
        <p:txBody>
          <a:bodyPr>
            <a:normAutofit/>
          </a:bodyPr>
          <a:lstStyle/>
          <a:p>
            <a:r>
              <a:rPr lang="en-US" dirty="0"/>
              <a:t>Respiration </a:t>
            </a:r>
            <a:r>
              <a:rPr lang="en-US" sz="2800" dirty="0"/>
              <a:t>involves </a:t>
            </a:r>
            <a:r>
              <a:rPr lang="en-US" sz="2800" dirty="0" smtClean="0"/>
              <a:t>the </a:t>
            </a:r>
            <a:r>
              <a:rPr lang="en-US" sz="2800" b="1" dirty="0" err="1" smtClean="0"/>
              <a:t>nervous,cardiovascular</a:t>
            </a:r>
            <a:r>
              <a:rPr lang="en-US" sz="2800" b="1" dirty="0" smtClean="0"/>
              <a:t> , </a:t>
            </a:r>
            <a:r>
              <a:rPr lang="en-US" sz="2800" b="1" dirty="0" err="1" smtClean="0"/>
              <a:t>musculoskeletal,and</a:t>
            </a:r>
            <a:r>
              <a:rPr lang="en-US" sz="2800" b="1" dirty="0" smtClean="0"/>
              <a:t> </a:t>
            </a:r>
            <a:r>
              <a:rPr lang="en-US" sz="2800" b="1" dirty="0"/>
              <a:t>respiratory systems</a:t>
            </a:r>
            <a:r>
              <a:rPr lang="en-US" sz="2800" b="1" dirty="0" smtClean="0"/>
              <a:t>.</a:t>
            </a:r>
          </a:p>
          <a:p>
            <a:r>
              <a:rPr lang="en-US" sz="2800" dirty="0"/>
              <a:t>The causes of </a:t>
            </a:r>
            <a:r>
              <a:rPr lang="en-US" sz="2800" dirty="0" smtClean="0"/>
              <a:t>respiratory failure </a:t>
            </a:r>
            <a:r>
              <a:rPr lang="en-US" sz="2800" dirty="0"/>
              <a:t>can come from any of these </a:t>
            </a:r>
            <a:r>
              <a:rPr lang="en-US" sz="2800" dirty="0" smtClean="0"/>
              <a:t>systems.</a:t>
            </a:r>
          </a:p>
          <a:p>
            <a:r>
              <a:rPr lang="en-US" sz="2800" dirty="0" smtClean="0"/>
              <a:t>In general </a:t>
            </a:r>
            <a:r>
              <a:rPr lang="en-US" sz="2800" dirty="0"/>
              <a:t>The pathophysiologic mechanisms that lead to </a:t>
            </a:r>
            <a:r>
              <a:rPr lang="en-US" sz="2800" dirty="0" smtClean="0"/>
              <a:t>respiratory failure </a:t>
            </a:r>
            <a:r>
              <a:rPr lang="en-US" sz="2800" b="1" dirty="0"/>
              <a:t>involve primarily either _ </a:t>
            </a:r>
            <a:r>
              <a:rPr lang="en-US" sz="2800" b="1" dirty="0" smtClean="0"/>
              <a:t>V/Q mismatch </a:t>
            </a:r>
            <a:r>
              <a:rPr lang="en-US" sz="2800" b="1" dirty="0"/>
              <a:t>or </a:t>
            </a:r>
            <a:r>
              <a:rPr lang="en-US" sz="2800" b="1" dirty="0" smtClean="0"/>
              <a:t>impairment of </a:t>
            </a:r>
            <a:r>
              <a:rPr lang="en-US" sz="2800" b="1" dirty="0"/>
              <a:t>oxygen transfer at the </a:t>
            </a:r>
            <a:r>
              <a:rPr lang="en-US" sz="2800" b="1" dirty="0" smtClean="0"/>
              <a:t>alveolar-capillary membrane(diffusion)</a:t>
            </a:r>
            <a:endParaRPr lang="en-US" sz="28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dirty="0" smtClean="0">
                <a:latin typeface="Algerian" pitchFamily="18" charset="0"/>
              </a:rPr>
              <a:t>1- Ventilation-perfusion mismatch (v/q)</a:t>
            </a:r>
            <a:endParaRPr lang="en-US" dirty="0">
              <a:latin typeface="Algerian" pitchFamily="18" charset="0"/>
            </a:endParaRPr>
          </a:p>
        </p:txBody>
      </p:sp>
      <p:sp>
        <p:nvSpPr>
          <p:cNvPr id="3" name="Content Placeholder 2"/>
          <p:cNvSpPr>
            <a:spLocks noGrp="1"/>
          </p:cNvSpPr>
          <p:nvPr>
            <p:ph idx="1"/>
          </p:nvPr>
        </p:nvSpPr>
        <p:spPr/>
        <p:txBody>
          <a:bodyPr>
            <a:normAutofit fontScale="77500" lnSpcReduction="20000"/>
          </a:bodyPr>
          <a:lstStyle/>
          <a:p>
            <a:r>
              <a:rPr lang="en-US" dirty="0" smtClean="0"/>
              <a:t>Alveolar gas exchange depends not only on ventilation of the alveoli but also on circulation of blood through the alveolar capillaries.</a:t>
            </a:r>
          </a:p>
          <a:p>
            <a:endParaRPr lang="en-US" dirty="0" smtClean="0"/>
          </a:p>
          <a:p>
            <a:r>
              <a:rPr lang="en-US" dirty="0" smtClean="0"/>
              <a:t>You need both </a:t>
            </a:r>
            <a:r>
              <a:rPr lang="en-US" b="1" dirty="0" smtClean="0"/>
              <a:t>oxygen in the alveoli, and adequate blood flow </a:t>
            </a:r>
            <a:r>
              <a:rPr lang="en-US" dirty="0" smtClean="0"/>
              <a:t>past alveoli to pick up oxygen, other wise oxygen cannot be delivered</a:t>
            </a:r>
          </a:p>
          <a:p>
            <a:endParaRPr lang="en-US" dirty="0" smtClean="0"/>
          </a:p>
          <a:p>
            <a:r>
              <a:rPr lang="en-US" b="1" dirty="0"/>
              <a:t>high </a:t>
            </a:r>
            <a:r>
              <a:rPr lang="en-US" b="1" dirty="0" smtClean="0"/>
              <a:t>V/Q ratio </a:t>
            </a:r>
            <a:r>
              <a:rPr lang="en-US" dirty="0"/>
              <a:t>is when the alveoli are </a:t>
            </a:r>
            <a:r>
              <a:rPr lang="en-US" b="1" dirty="0"/>
              <a:t>well ventilated</a:t>
            </a:r>
            <a:r>
              <a:rPr lang="en-US" dirty="0"/>
              <a:t> but are </a:t>
            </a:r>
            <a:r>
              <a:rPr lang="en-US" b="1" dirty="0"/>
              <a:t>not </a:t>
            </a:r>
            <a:r>
              <a:rPr lang="en-US" b="1" dirty="0" smtClean="0"/>
              <a:t>well perfused</a:t>
            </a:r>
            <a:r>
              <a:rPr lang="en-US" dirty="0"/>
              <a:t>. High </a:t>
            </a:r>
            <a:r>
              <a:rPr lang="en-US" dirty="0" smtClean="0"/>
              <a:t>V/Q ratios </a:t>
            </a:r>
            <a:r>
              <a:rPr lang="en-US" dirty="0"/>
              <a:t>act </a:t>
            </a:r>
            <a:r>
              <a:rPr lang="en-US" b="1" dirty="0"/>
              <a:t>like dead space</a:t>
            </a:r>
            <a:r>
              <a:rPr lang="en-US" dirty="0" smtClean="0"/>
              <a:t>.</a:t>
            </a:r>
          </a:p>
          <a:p>
            <a:endParaRPr lang="en-US" dirty="0" smtClean="0"/>
          </a:p>
          <a:p>
            <a:r>
              <a:rPr lang="en-US" b="1" dirty="0"/>
              <a:t>A low </a:t>
            </a:r>
            <a:r>
              <a:rPr lang="en-US" b="1" dirty="0" smtClean="0"/>
              <a:t>V/Q ratio </a:t>
            </a:r>
            <a:r>
              <a:rPr lang="en-US" dirty="0"/>
              <a:t>is when the alveoli units are </a:t>
            </a:r>
            <a:r>
              <a:rPr lang="en-US" b="1" dirty="0"/>
              <a:t>well perfused</a:t>
            </a:r>
            <a:r>
              <a:rPr lang="en-US" dirty="0"/>
              <a:t> but </a:t>
            </a:r>
            <a:r>
              <a:rPr lang="en-US" b="1" dirty="0"/>
              <a:t>are </a:t>
            </a:r>
            <a:r>
              <a:rPr lang="en-US" b="1" dirty="0" smtClean="0"/>
              <a:t>not well </a:t>
            </a:r>
            <a:r>
              <a:rPr lang="en-US" b="1" dirty="0"/>
              <a:t>ventilated</a:t>
            </a:r>
            <a:r>
              <a:rPr lang="en-US" dirty="0"/>
              <a:t>. Low </a:t>
            </a:r>
            <a:r>
              <a:rPr lang="en-US" dirty="0" smtClean="0"/>
              <a:t>V/</a:t>
            </a:r>
            <a:r>
              <a:rPr lang="en-US" dirty="0" err="1" smtClean="0"/>
              <a:t>Qratios</a:t>
            </a:r>
            <a:r>
              <a:rPr lang="en-US" dirty="0" smtClean="0"/>
              <a:t> </a:t>
            </a:r>
            <a:r>
              <a:rPr lang="en-US" b="1" dirty="0"/>
              <a:t>act like shunts</a:t>
            </a:r>
            <a:r>
              <a:rPr lang="en-US" dirty="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EAD+SPACE_+Definition_.jpg"/>
          <p:cNvPicPr>
            <a:picLocks noGrp="1" noChangeAspect="1"/>
          </p:cNvPicPr>
          <p:nvPr>
            <p:ph idx="1"/>
          </p:nvPr>
        </p:nvPicPr>
        <p:blipFill>
          <a:blip r:embed="rId2"/>
          <a:stretch>
            <a:fillRect/>
          </a:stretch>
        </p:blipFill>
        <p:spPr>
          <a:xfrm>
            <a:off x="0" y="99137"/>
            <a:ext cx="9144000" cy="6624736"/>
          </a:xfrm>
          <a:prstGeom prst="rect">
            <a:avLst/>
          </a:prstGeom>
        </p:spPr>
      </p:pic>
      <p:sp>
        <p:nvSpPr>
          <p:cNvPr id="3" name="TextBox 2"/>
          <p:cNvSpPr txBox="1"/>
          <p:nvPr/>
        </p:nvSpPr>
        <p:spPr>
          <a:xfrm>
            <a:off x="2483768" y="550248"/>
            <a:ext cx="864096" cy="707886"/>
          </a:xfrm>
          <a:prstGeom prst="rect">
            <a:avLst/>
          </a:prstGeom>
          <a:noFill/>
        </p:spPr>
        <p:txBody>
          <a:bodyPr wrap="square" rtlCol="0">
            <a:spAutoFit/>
          </a:bodyPr>
          <a:lstStyle/>
          <a:p>
            <a:r>
              <a:rPr lang="en-US" sz="4000" dirty="0" smtClean="0"/>
              <a:t>1-  </a:t>
            </a:r>
            <a:endParaRPr lang="en-US" sz="4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There are three types of dead space: </a:t>
            </a:r>
            <a:r>
              <a:rPr lang="en-US" u="sng" dirty="0" smtClean="0">
                <a:solidFill>
                  <a:srgbClr val="FF0000"/>
                </a:solidFill>
              </a:rPr>
              <a:t>anatomic</a:t>
            </a:r>
            <a:r>
              <a:rPr lang="en-US" dirty="0" smtClean="0"/>
              <a:t>, </a:t>
            </a:r>
            <a:r>
              <a:rPr lang="en-US" u="sng" dirty="0" smtClean="0">
                <a:solidFill>
                  <a:srgbClr val="FF0000"/>
                </a:solidFill>
              </a:rPr>
              <a:t>physiologic</a:t>
            </a:r>
            <a:r>
              <a:rPr lang="en-US" dirty="0" smtClean="0"/>
              <a:t>, and </a:t>
            </a:r>
            <a:r>
              <a:rPr lang="en-US" dirty="0" err="1" smtClean="0"/>
              <a:t>equipmment</a:t>
            </a:r>
            <a:r>
              <a:rPr lang="en-US" dirty="0" smtClean="0"/>
              <a:t> that dead space belonging to any airway equipment being used to assist ventilation.</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***Anatomic Dead Space</a:t>
            </a:r>
            <a:endParaRPr lang="en-US" i="1" dirty="0"/>
          </a:p>
        </p:txBody>
      </p:sp>
      <p:sp>
        <p:nvSpPr>
          <p:cNvPr id="3" name="Content Placeholder 2"/>
          <p:cNvSpPr>
            <a:spLocks noGrp="1"/>
          </p:cNvSpPr>
          <p:nvPr>
            <p:ph idx="1"/>
          </p:nvPr>
        </p:nvSpPr>
        <p:spPr/>
        <p:txBody>
          <a:bodyPr>
            <a:normAutofit fontScale="85000" lnSpcReduction="20000"/>
          </a:bodyPr>
          <a:lstStyle/>
          <a:p>
            <a:r>
              <a:rPr lang="en-US" dirty="0" smtClean="0"/>
              <a:t>Is comprised of the upper airway structures that do not participate in gas exchange includes(nasal passage , </a:t>
            </a:r>
            <a:r>
              <a:rPr lang="en-US" dirty="0" err="1" smtClean="0"/>
              <a:t>nasopharynx</a:t>
            </a:r>
            <a:r>
              <a:rPr lang="en-US" dirty="0" smtClean="0"/>
              <a:t>, larynx, trachea and </a:t>
            </a:r>
            <a:r>
              <a:rPr lang="en-US" dirty="0" err="1" smtClean="0"/>
              <a:t>larg</a:t>
            </a:r>
            <a:r>
              <a:rPr lang="en-US" dirty="0" smtClean="0"/>
              <a:t> airway)</a:t>
            </a:r>
          </a:p>
          <a:p>
            <a:r>
              <a:rPr lang="en-US" dirty="0" smtClean="0"/>
              <a:t>About a third of each normal breath we take is anatomic dead space, which means that a third of each breath is essentially wasted. Dead space is age dependent. It’s highest in the infant at 3 ml/kg ideal body weight and is about 2 ml/kg in older children and adults. An adequate tidal volume must include enough volume to also fill the </a:t>
            </a:r>
            <a:r>
              <a:rPr lang="en-US" dirty="0" err="1" smtClean="0"/>
              <a:t>deadspace</a:t>
            </a:r>
            <a:r>
              <a:rPr lang="en-US" dirty="0" smtClean="0"/>
              <a:t>, otherwise not enough air enters the alveoli and the patient </a:t>
            </a:r>
            <a:r>
              <a:rPr lang="en-US" dirty="0" err="1" smtClean="0"/>
              <a:t>hypoventilates</a:t>
            </a:r>
            <a:r>
              <a:rPr lang="en-US" dirty="0" smtClean="0"/>
              <a:t>.</a:t>
            </a:r>
            <a:endParaRPr lang="ar-JO" dirty="0" smtClean="0"/>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cture1.png"/>
          <p:cNvPicPr>
            <a:picLocks noGrp="1" noChangeAspect="1"/>
          </p:cNvPicPr>
          <p:nvPr>
            <p:ph idx="1"/>
          </p:nvPr>
        </p:nvPicPr>
        <p:blipFill>
          <a:blip r:embed="rId2"/>
          <a:stretch>
            <a:fillRect/>
          </a:stretch>
        </p:blipFill>
        <p:spPr>
          <a:xfrm>
            <a:off x="1371600" y="1600200"/>
            <a:ext cx="6029175" cy="452596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***Physiologic Dead Space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 second type of dead space, physiologic dead space, consists of alveoli that are ventilated but lack capillary blood flow to pick up oxygen and drop off carbon dioxide. In other words, they are not </a:t>
            </a:r>
            <a:r>
              <a:rPr lang="en-US" dirty="0" err="1" smtClean="0"/>
              <a:t>perfused</a:t>
            </a:r>
            <a:endParaRPr lang="en-US" dirty="0" smtClean="0"/>
          </a:p>
          <a:p>
            <a:pPr marL="457200" indent="-457200"/>
            <a:r>
              <a:rPr lang="en-US" dirty="0" smtClean="0"/>
              <a:t>Many things can impair alveolar perfusion and increase physiologic dead space such as:</a:t>
            </a:r>
          </a:p>
          <a:p>
            <a:pPr marL="457200" indent="-457200" fontAlgn="base">
              <a:buFont typeface="+mj-lt"/>
              <a:buAutoNum type="arabicPeriod"/>
            </a:pPr>
            <a:r>
              <a:rPr lang="en-US" dirty="0" smtClean="0"/>
              <a:t>cardiovascular shock (blood flow to the lungs is decreased),</a:t>
            </a:r>
          </a:p>
          <a:p>
            <a:pPr marL="457200" indent="-457200" fontAlgn="base">
              <a:buFont typeface="+mj-lt"/>
              <a:buAutoNum type="arabicPeriod"/>
            </a:pPr>
            <a:r>
              <a:rPr lang="en-US" dirty="0" smtClean="0"/>
              <a:t>emphysema (lots of enlarged alveoli with less surface area and fewer alveolar capillaries)</a:t>
            </a:r>
          </a:p>
          <a:p>
            <a:pPr marL="457200" indent="-457200" fontAlgn="base">
              <a:buFont typeface="+mj-lt"/>
              <a:buAutoNum type="arabicPeriod"/>
            </a:pPr>
            <a:r>
              <a:rPr lang="en-US" dirty="0" smtClean="0"/>
              <a:t>pulmonary embolus (flow is blocked by clot).</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8159" y="-344008"/>
            <a:ext cx="8229600" cy="1252728"/>
          </a:xfrm>
        </p:spPr>
        <p:txBody>
          <a:bodyPr/>
          <a:lstStyle/>
          <a:p>
            <a:r>
              <a:rPr lang="en-US" dirty="0" smtClean="0">
                <a:solidFill>
                  <a:srgbClr val="FF0000"/>
                </a:solidFill>
              </a:rPr>
              <a:t>Definition </a:t>
            </a:r>
            <a:endParaRPr lang="en-US" dirty="0">
              <a:solidFill>
                <a:srgbClr val="FF0000"/>
              </a:solidFill>
            </a:endParaRPr>
          </a:p>
        </p:txBody>
      </p:sp>
      <p:sp>
        <p:nvSpPr>
          <p:cNvPr id="4" name="Content Placeholder 2"/>
          <p:cNvSpPr txBox="1"/>
          <p:nvPr/>
        </p:nvSpPr>
        <p:spPr>
          <a:xfrm>
            <a:off x="0" y="692696"/>
            <a:ext cx="9121207" cy="6165304"/>
          </a:xfrm>
          <a:prstGeom prst="rect">
            <a:avLst/>
          </a:prstGeom>
        </p:spPr>
        <p:txBody>
          <a:bodyPr vert="horz">
            <a:normAutofit lnSpcReduction="10000"/>
          </a:bodyPr>
          <a:lstStyle>
            <a:lvl1pPr marL="274320" indent="-274320" algn="r" rtl="1" eaLnBrk="1" latinLnBrk="0" hangingPunct="1">
              <a:spcBef>
                <a:spcPts val="600"/>
              </a:spcBef>
              <a:buClr>
                <a:schemeClr val="accent1"/>
              </a:buClr>
              <a:buSzPct val="70000"/>
              <a:buFont typeface="Wingdings" charset="2"/>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charset="2"/>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charset="2"/>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charset="2"/>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charset="2"/>
              <a:buChar char=""/>
              <a:defRPr/>
            </a:pPr>
            <a:r>
              <a:rPr kumimoji="0" lang="en-US" sz="2400" b="0" i="0" u="none" strike="noStrike" kern="1200" cap="none" spc="0" normalizeH="0" baseline="0" noProof="0" dirty="0" smtClean="0">
                <a:ln>
                  <a:noFill/>
                </a:ln>
                <a:solidFill>
                  <a:sysClr val="windowText" lastClr="000000"/>
                </a:solidFill>
                <a:effectLst/>
                <a:uLnTx/>
                <a:uFillTx/>
                <a:latin typeface="Century Schoolbook"/>
                <a:ea typeface="+mn-ea"/>
                <a:cs typeface="+mn-cs"/>
              </a:rPr>
              <a:t>Respiratory failure occurs when oxygenation and ventilation are insufficient to meet the metabolic demands of the body.</a:t>
            </a:r>
          </a:p>
          <a:p>
            <a:pPr lvl="0" algn="l" rtl="0">
              <a:buClr>
                <a:srgbClr val="FE8637"/>
              </a:buClr>
            </a:pPr>
            <a:r>
              <a:rPr lang="en-US" dirty="0">
                <a:solidFill>
                  <a:sysClr val="windowText" lastClr="000000"/>
                </a:solidFill>
                <a:latin typeface="Century Schoolbook"/>
              </a:rPr>
              <a:t>It is a condition in which the respiratory system fails in oxygenation or carbon dioxide elimination or both</a:t>
            </a:r>
            <a:r>
              <a:rPr lang="en-US" dirty="0" smtClean="0">
                <a:solidFill>
                  <a:sysClr val="windowText" lastClr="000000"/>
                </a:solidFill>
                <a:latin typeface="Century Schoolbook"/>
              </a:rPr>
              <a:t>.</a:t>
            </a:r>
          </a:p>
          <a:p>
            <a:pPr lvl="0" algn="l" rtl="0">
              <a:buClr>
                <a:srgbClr val="FE8637"/>
              </a:buClr>
            </a:pPr>
            <a:endParaRPr kumimoji="0" lang="en-US" sz="2400" b="0" i="0" u="none" strike="noStrike" kern="1200" cap="none" spc="0" normalizeH="0" baseline="0" noProof="0" dirty="0" smtClean="0">
              <a:ln>
                <a:noFill/>
              </a:ln>
              <a:solidFill>
                <a:sysClr val="windowText" lastClr="000000"/>
              </a:solidFill>
              <a:effectLst/>
              <a:uLnTx/>
              <a:uFillTx/>
              <a:latin typeface="Century Schoolbook"/>
              <a:ea typeface="+mn-ea"/>
              <a:cs typeface="+mn-cs"/>
            </a:endParaRP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charset="2"/>
              <a:buChar char=""/>
              <a:defRPr/>
            </a:pPr>
            <a:r>
              <a:rPr kumimoji="0" lang="en-US" sz="2400" b="0" i="0" u="none" strike="noStrike" kern="1200" cap="none" spc="0" normalizeH="0" baseline="0" noProof="0" dirty="0" smtClean="0">
                <a:ln>
                  <a:noFill/>
                </a:ln>
                <a:solidFill>
                  <a:sysClr val="windowText" lastClr="000000"/>
                </a:solidFill>
                <a:effectLst/>
                <a:uLnTx/>
                <a:uFillTx/>
                <a:latin typeface="Century Schoolbook"/>
                <a:ea typeface="+mn-ea"/>
                <a:cs typeface="+mn-cs"/>
              </a:rPr>
              <a:t>Although respiratory failure is traditionally defined as respiratory dysfunction resulting in arterial partial pressure of oxygen (</a:t>
            </a:r>
            <a:r>
              <a:rPr kumimoji="0" lang="en-US" sz="2400" b="0" i="0" u="none" strike="noStrike" kern="1200" cap="none" spc="0" normalizeH="0" baseline="0" noProof="0" dirty="0" err="1" smtClean="0">
                <a:ln>
                  <a:noFill/>
                </a:ln>
                <a:solidFill>
                  <a:sysClr val="windowText" lastClr="000000"/>
                </a:solidFill>
                <a:effectLst/>
                <a:uLnTx/>
                <a:uFillTx/>
                <a:latin typeface="Century Schoolbook"/>
                <a:ea typeface="+mn-ea"/>
                <a:cs typeface="+mn-cs"/>
              </a:rPr>
              <a:t>PaO</a:t>
            </a:r>
            <a:r>
              <a:rPr kumimoji="0" lang="en-US" sz="2400" b="0" i="0" u="none" strike="noStrike" kern="1200" cap="none" spc="0" normalizeH="0" baseline="0" noProof="0" dirty="0" smtClean="0">
                <a:ln>
                  <a:noFill/>
                </a:ln>
                <a:solidFill>
                  <a:sysClr val="windowText" lastClr="000000"/>
                </a:solidFill>
                <a:effectLst/>
                <a:uLnTx/>
                <a:uFillTx/>
                <a:latin typeface="Century Schoolbook"/>
                <a:ea typeface="+mn-ea"/>
                <a:cs typeface="+mn-cs"/>
              </a:rPr>
              <a:t> 2 ) &lt;60 mm Hg when breathing room air and </a:t>
            </a:r>
            <a:r>
              <a:rPr kumimoji="0" lang="en-US" sz="2400" b="0" i="0" u="none" strike="noStrike" kern="1200" cap="none" spc="0" normalizeH="0" baseline="0" noProof="0" dirty="0" err="1" smtClean="0">
                <a:ln>
                  <a:noFill/>
                </a:ln>
                <a:solidFill>
                  <a:sysClr val="windowText" lastClr="000000"/>
                </a:solidFill>
                <a:effectLst/>
                <a:uLnTx/>
                <a:uFillTx/>
                <a:latin typeface="Century Schoolbook"/>
                <a:ea typeface="+mn-ea"/>
                <a:cs typeface="+mn-cs"/>
              </a:rPr>
              <a:t>PaCO</a:t>
            </a:r>
            <a:r>
              <a:rPr kumimoji="0" lang="en-US" sz="2400" b="0" i="0" u="none" strike="noStrike" kern="1200" cap="none" spc="0" normalizeH="0" baseline="0" noProof="0" dirty="0" smtClean="0">
                <a:ln>
                  <a:noFill/>
                </a:ln>
                <a:solidFill>
                  <a:sysClr val="windowText" lastClr="000000"/>
                </a:solidFill>
                <a:effectLst/>
                <a:uLnTx/>
                <a:uFillTx/>
                <a:latin typeface="Century Schoolbook"/>
                <a:ea typeface="+mn-ea"/>
                <a:cs typeface="+mn-cs"/>
              </a:rPr>
              <a:t> 2 &gt;50 mm Hg resulting in acidosis, </a:t>
            </a:r>
            <a:r>
              <a:rPr kumimoji="0" lang="en-US" sz="2400" b="1" i="0" u="none" strike="noStrike" kern="1200" cap="none" spc="0" normalizeH="0" baseline="0" noProof="0" dirty="0" smtClean="0">
                <a:ln>
                  <a:noFill/>
                </a:ln>
                <a:solidFill>
                  <a:sysClr val="windowText" lastClr="000000"/>
                </a:solidFill>
                <a:effectLst/>
                <a:uLnTx/>
                <a:uFillTx/>
                <a:latin typeface="Century Schoolbook"/>
                <a:ea typeface="+mn-ea"/>
                <a:cs typeface="+mn-cs"/>
              </a:rPr>
              <a:t>the patient's general state, respiratory effort, and potential for impending exhaustion are more important indicators than ABG values.</a:t>
            </a:r>
          </a:p>
          <a:p>
            <a:pPr marL="274320" marR="0" lvl="0" indent="-274320" algn="l" defTabSz="914400" rtl="0" eaLnBrk="1" fontAlgn="auto" latinLnBrk="0" hangingPunct="1">
              <a:lnSpc>
                <a:spcPct val="100000"/>
              </a:lnSpc>
              <a:spcBef>
                <a:spcPts val="600"/>
              </a:spcBef>
              <a:spcAft>
                <a:spcPts val="0"/>
              </a:spcAft>
              <a:buClr>
                <a:srgbClr val="FE8637"/>
              </a:buClr>
              <a:buSzPct val="70000"/>
              <a:buFont typeface="Wingdings" charset="2"/>
              <a:buChar char=""/>
              <a:defRPr/>
            </a:pPr>
            <a:r>
              <a:rPr kumimoji="0" lang="en-US" sz="2400" b="0" i="0" u="none" strike="noStrike" kern="1200" cap="none" spc="0" normalizeH="0" baseline="0" noProof="0" dirty="0" smtClean="0">
                <a:ln>
                  <a:noFill/>
                </a:ln>
                <a:solidFill>
                  <a:sysClr val="windowText" lastClr="000000"/>
                </a:solidFill>
                <a:effectLst/>
                <a:uLnTx/>
                <a:uFillTx/>
                <a:latin typeface="Century Schoolbook"/>
                <a:ea typeface="+mn-ea"/>
                <a:cs typeface="+mn-cs"/>
              </a:rPr>
              <a:t> So it is diagnosed when the patient’s respiratory system loses the ability to provide sufficient oxygen to the blood, and hypoxemia develops, or when the patient is unable to adequately ventilate, and </a:t>
            </a:r>
            <a:r>
              <a:rPr kumimoji="0" lang="en-US" sz="2400" b="0" i="0" u="none" strike="noStrike" kern="1200" cap="none" spc="0" normalizeH="0" baseline="0" noProof="0" dirty="0" err="1" smtClean="0">
                <a:ln>
                  <a:noFill/>
                </a:ln>
                <a:solidFill>
                  <a:sysClr val="windowText" lastClr="000000"/>
                </a:solidFill>
                <a:effectLst/>
                <a:uLnTx/>
                <a:uFillTx/>
                <a:latin typeface="Century Schoolbook"/>
                <a:ea typeface="+mn-ea"/>
                <a:cs typeface="+mn-cs"/>
              </a:rPr>
              <a:t>hypercarbia</a:t>
            </a:r>
            <a:r>
              <a:rPr kumimoji="0" lang="en-US" sz="2400" b="0" i="0" u="none" strike="noStrike" kern="1200" cap="none" spc="0" normalizeH="0" baseline="0" noProof="0" dirty="0" smtClean="0">
                <a:ln>
                  <a:noFill/>
                </a:ln>
                <a:solidFill>
                  <a:sysClr val="windowText" lastClr="000000"/>
                </a:solidFill>
                <a:effectLst/>
                <a:uLnTx/>
                <a:uFillTx/>
                <a:latin typeface="Century Schoolbook"/>
                <a:ea typeface="+mn-ea"/>
                <a:cs typeface="+mn-cs"/>
              </a:rPr>
              <a:t> and hypoxemia develop.</a:t>
            </a:r>
            <a:endParaRPr kumimoji="0" lang="ar-JO" sz="2400" b="0" i="0" u="none" strike="noStrike" kern="1200" cap="none" spc="0" normalizeH="0" baseline="0" noProof="0" dirty="0">
              <a:ln>
                <a:noFill/>
              </a:ln>
              <a:solidFill>
                <a:sysClr val="windowText" lastClr="000000"/>
              </a:solidFill>
              <a:effectLst/>
              <a:uLnTx/>
              <a:uFillTx/>
              <a:latin typeface="Century Schoolbook"/>
              <a:ea typeface="+mn-ea"/>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725-1503531488616.png"/>
          <p:cNvPicPr>
            <a:picLocks noGrp="1" noChangeAspect="1"/>
          </p:cNvPicPr>
          <p:nvPr>
            <p:ph idx="1"/>
          </p:nvPr>
        </p:nvPicPr>
        <p:blipFill>
          <a:blip r:embed="rId2" cstate="print"/>
          <a:stretch>
            <a:fillRect/>
          </a:stretch>
        </p:blipFill>
        <p:spPr>
          <a:xfrm>
            <a:off x="17277" y="1196752"/>
            <a:ext cx="4626731" cy="4525963"/>
          </a:xfr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052736"/>
            <a:ext cx="4499992" cy="547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 Pulmonary Shunt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Another contributor to ventilation perfusion mismatch is shunt. Shunt is the opposite of dead space and consists of alveoli that are </a:t>
            </a:r>
            <a:r>
              <a:rPr lang="en-US" dirty="0" err="1" smtClean="0"/>
              <a:t>perfused</a:t>
            </a:r>
            <a:r>
              <a:rPr lang="en-US" dirty="0" smtClean="0"/>
              <a:t>, but not ventilated.</a:t>
            </a:r>
          </a:p>
          <a:p>
            <a:r>
              <a:rPr lang="en-US" dirty="0" smtClean="0"/>
              <a:t>Blood flowing past poorly ventilated alveoli doesn’t pick up additional oxygen. This poorly oxygenated blood returns to the heart and mixes with oxygenated blood coming from other areas of the lungs that are ventilated. The mixture lowers the total oxygen content of the arterial blood, producing hypoxemia. The larger the shunt, the lower the oxygen content .</a:t>
            </a:r>
          </a:p>
          <a:p>
            <a:r>
              <a:rPr lang="en-US" dirty="0" smtClean="0"/>
              <a:t>Giving a patient with an intrapulmonary shunt 100% oxygen to breathe won’t increase the PaO2 much</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One cause of ventilation perfusion mismatch is shunt. This illustration defines pulmonary shunt"/>
          <p:cNvPicPr>
            <a:picLocks noChangeAspect="1" noChangeArrowheads="1"/>
          </p:cNvPicPr>
          <p:nvPr/>
        </p:nvPicPr>
        <p:blipFill>
          <a:blip r:embed="rId2" cstate="print"/>
          <a:srcRect/>
          <a:stretch>
            <a:fillRect/>
          </a:stretch>
        </p:blipFill>
        <p:spPr bwMode="auto">
          <a:xfrm>
            <a:off x="1259632" y="548680"/>
            <a:ext cx="6552728" cy="547260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4965" y="394504"/>
            <a:ext cx="8075240" cy="6069288"/>
          </a:xfrm>
        </p:spPr>
        <p:txBody>
          <a:bodyPr>
            <a:normAutofit lnSpcReduction="10000"/>
          </a:bodyPr>
          <a:lstStyle/>
          <a:p>
            <a:pPr algn="l" rtl="0"/>
            <a:r>
              <a:rPr lang="en-US" dirty="0" smtClean="0"/>
              <a:t>Common causes of shunt occur in lung tissue disease and include:</a:t>
            </a:r>
          </a:p>
          <a:p>
            <a:pPr marL="457200" indent="-457200" algn="l" rtl="0" fontAlgn="base">
              <a:buFont typeface="+mj-lt"/>
              <a:buAutoNum type="arabicPeriod"/>
            </a:pPr>
            <a:r>
              <a:rPr lang="en-US" dirty="0" smtClean="0"/>
              <a:t>pneumonia and pulmonary edema: some alveoli filled with fluid</a:t>
            </a:r>
          </a:p>
          <a:p>
            <a:pPr marL="457200" indent="-457200" algn="l" rtl="0" fontAlgn="base">
              <a:buFont typeface="+mj-lt"/>
              <a:buAutoNum type="arabicPeriod"/>
            </a:pPr>
            <a:r>
              <a:rPr lang="en-US" dirty="0" smtClean="0"/>
              <a:t>tissue trauma: alveolar wall swelling</a:t>
            </a:r>
          </a:p>
          <a:p>
            <a:pPr marL="457200" indent="-457200" algn="l" rtl="0" fontAlgn="base">
              <a:buFont typeface="+mj-lt"/>
              <a:buAutoNum type="arabicPeriod"/>
            </a:pPr>
            <a:r>
              <a:rPr lang="en-US" dirty="0" err="1" smtClean="0"/>
              <a:t>atelectasis</a:t>
            </a:r>
            <a:r>
              <a:rPr lang="en-US" dirty="0" smtClean="0"/>
              <a:t>: collapse of alveoli from failure to expand, or </a:t>
            </a:r>
            <a:r>
              <a:rPr lang="en-US" dirty="0" err="1" smtClean="0"/>
              <a:t>absorbsion</a:t>
            </a:r>
            <a:r>
              <a:rPr lang="en-US" dirty="0" smtClean="0"/>
              <a:t> of the air out of the alveoli without replacing it</a:t>
            </a:r>
          </a:p>
          <a:p>
            <a:pPr marL="457200" indent="-457200" algn="l" rtl="0" fontAlgn="base">
              <a:buFont typeface="+mj-lt"/>
              <a:buAutoNum type="arabicPeriod"/>
            </a:pPr>
            <a:r>
              <a:rPr lang="en-US" dirty="0" smtClean="0"/>
              <a:t>mucous plugging: air can’t get into the alveoli</a:t>
            </a:r>
          </a:p>
          <a:p>
            <a:pPr marL="457200" indent="-457200" algn="l" rtl="0" fontAlgn="base">
              <a:buFont typeface="+mj-lt"/>
              <a:buAutoNum type="arabicPeriod"/>
            </a:pPr>
            <a:r>
              <a:rPr lang="en-US" dirty="0" smtClean="0"/>
              <a:t>pulmonary </a:t>
            </a:r>
            <a:r>
              <a:rPr lang="en-US" dirty="0" err="1" smtClean="0"/>
              <a:t>arteriovenous</a:t>
            </a:r>
            <a:r>
              <a:rPr lang="en-US" dirty="0" smtClean="0"/>
              <a:t> fistulas</a:t>
            </a:r>
          </a:p>
          <a:p>
            <a:pPr marL="457200" indent="-457200" algn="l" rtl="0"/>
            <a:r>
              <a:rPr lang="en-US" u="sng" dirty="0" smtClean="0"/>
              <a:t>Other factors cause </a:t>
            </a:r>
            <a:r>
              <a:rPr lang="en-US" u="sng" dirty="0" err="1" smtClean="0"/>
              <a:t>atelectasis</a:t>
            </a:r>
            <a:r>
              <a:rPr lang="en-US" dirty="0" smtClean="0"/>
              <a:t> :</a:t>
            </a:r>
          </a:p>
          <a:p>
            <a:pPr marL="457200" indent="-457200" algn="l" rtl="0" fontAlgn="base">
              <a:buFont typeface="+mj-lt"/>
              <a:buAutoNum type="arabicPeriod"/>
            </a:pPr>
            <a:r>
              <a:rPr lang="en-US" dirty="0" smtClean="0"/>
              <a:t>painful breathing from surgery or trauma</a:t>
            </a:r>
          </a:p>
          <a:p>
            <a:pPr marL="457200" indent="-457200" algn="l" rtl="0" fontAlgn="base">
              <a:buFont typeface="+mj-lt"/>
              <a:buAutoNum type="arabicPeriod"/>
            </a:pPr>
            <a:r>
              <a:rPr lang="en-US" dirty="0" smtClean="0"/>
              <a:t>depressed levels of consciousness such as from drug,  injury, or illness</a:t>
            </a:r>
          </a:p>
          <a:p>
            <a:pPr marL="457200" indent="-457200" algn="l" rtl="0" fontAlgn="base">
              <a:buFont typeface="+mj-lt"/>
              <a:buAutoNum type="arabicPeriod"/>
            </a:pPr>
            <a:r>
              <a:rPr lang="en-US" dirty="0" smtClean="0"/>
              <a:t>the disease process itself</a:t>
            </a:r>
          </a:p>
          <a:p>
            <a:pPr marL="457200" indent="-457200" algn="l" rtl="0">
              <a:buFont typeface="+mj-lt"/>
              <a:buAutoNum type="arabicPeriod"/>
            </a:pPr>
            <a:endParaRPr lang="ar-JO"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ifference-Between-Shunt-and-Dead-Space-Comparison-Summary.jpg"/>
          <p:cNvPicPr>
            <a:picLocks noGrp="1" noChangeAspect="1"/>
          </p:cNvPicPr>
          <p:nvPr>
            <p:ph idx="1"/>
          </p:nvPr>
        </p:nvPicPr>
        <p:blipFill>
          <a:blip r:embed="rId2"/>
          <a:stretch>
            <a:fillRect/>
          </a:stretch>
        </p:blipFill>
        <p:spPr>
          <a:xfrm>
            <a:off x="990600" y="1143000"/>
            <a:ext cx="7543800" cy="55626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itchFamily="18" charset="0"/>
              </a:rPr>
              <a:t>2- Diffusion</a:t>
            </a:r>
            <a:r>
              <a:rPr lang="en-US" dirty="0" smtClean="0"/>
              <a:t/>
            </a:r>
            <a:br>
              <a:rPr lang="en-US" dirty="0" smtClean="0"/>
            </a:br>
            <a:endParaRPr lang="en-US" dirty="0"/>
          </a:p>
        </p:txBody>
      </p:sp>
      <p:sp>
        <p:nvSpPr>
          <p:cNvPr id="3" name="Content Placeholder 2"/>
          <p:cNvSpPr>
            <a:spLocks noGrp="1"/>
          </p:cNvSpPr>
          <p:nvPr>
            <p:ph idx="1"/>
          </p:nvPr>
        </p:nvSpPr>
        <p:spPr>
          <a:xfrm>
            <a:off x="467544" y="980728"/>
            <a:ext cx="8229600" cy="4525963"/>
          </a:xfrm>
        </p:spPr>
        <p:txBody>
          <a:bodyPr/>
          <a:lstStyle/>
          <a:p>
            <a:r>
              <a:rPr lang="en-US" dirty="0"/>
              <a:t>Diffusion limitation is the impairment of transfer of </a:t>
            </a:r>
            <a:r>
              <a:rPr lang="en-US" dirty="0" smtClean="0"/>
              <a:t>oxygen at </a:t>
            </a:r>
            <a:r>
              <a:rPr lang="en-US" dirty="0"/>
              <a:t>the alveolar-capillary membrane. </a:t>
            </a:r>
            <a:r>
              <a:rPr lang="en-US" dirty="0" smtClean="0"/>
              <a:t> </a:t>
            </a:r>
            <a:r>
              <a:rPr lang="en-US" dirty="0"/>
              <a:t>This can </a:t>
            </a:r>
            <a:r>
              <a:rPr lang="en-US" dirty="0" smtClean="0"/>
              <a:t>result from </a:t>
            </a:r>
            <a:r>
              <a:rPr lang="en-US" dirty="0"/>
              <a:t>alveolar or interstitial inflammation and fibrosis. </a:t>
            </a:r>
            <a:r>
              <a:rPr lang="en-US" dirty="0" smtClean="0"/>
              <a:t>Diffusion limitation </a:t>
            </a:r>
            <a:r>
              <a:rPr lang="en-US" dirty="0"/>
              <a:t>usually coexists with </a:t>
            </a:r>
            <a:r>
              <a:rPr lang="en-US" dirty="0" smtClean="0"/>
              <a:t>V/Q mismatch</a:t>
            </a:r>
            <a:r>
              <a:rPr lang="en-US" dirty="0"/>
              <a:t>.</a:t>
            </a:r>
          </a:p>
        </p:txBody>
      </p:sp>
      <p:sp>
        <p:nvSpPr>
          <p:cNvPr id="4" name="Content Placeholder 2"/>
          <p:cNvSpPr txBox="1"/>
          <p:nvPr/>
        </p:nvSpPr>
        <p:spPr>
          <a:xfrm>
            <a:off x="479848" y="3645024"/>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9pPr>
          </a:lstStyle>
          <a:p>
            <a:r>
              <a:rPr lang="en-US" sz="2800" b="1" smtClean="0">
                <a:solidFill>
                  <a:srgbClr val="FF0000"/>
                </a:solidFill>
              </a:rPr>
              <a:t>Causes of  V/Q mismatch and impaired gas exchange:</a:t>
            </a:r>
          </a:p>
          <a:p>
            <a:r>
              <a:rPr lang="en-US" sz="2000" smtClean="0"/>
              <a:t>Pulmonary conditions that involve the bronchi </a:t>
            </a:r>
            <a:r>
              <a:rPr lang="en-US" sz="2000" b="1" smtClean="0"/>
              <a:t>(eg, status asthmaticus and bronchiolitis)</a:t>
            </a:r>
          </a:p>
          <a:p>
            <a:pPr>
              <a:buFont typeface="Arial" charset="0"/>
              <a:buNone/>
            </a:pPr>
            <a:endParaRPr lang="en-US" sz="2000" b="1" smtClean="0"/>
          </a:p>
          <a:p>
            <a:r>
              <a:rPr lang="en-US" sz="2000" smtClean="0"/>
              <a:t>inflammation or infection of the parenchyma</a:t>
            </a:r>
          </a:p>
          <a:p>
            <a:pPr>
              <a:buFont typeface="Arial" charset="0"/>
              <a:buNone/>
            </a:pPr>
            <a:r>
              <a:rPr lang="en-US" sz="2000" b="1" smtClean="0"/>
              <a:t>(eg, pneumonia, aspiration, cystic fibrosis, and ciliary dysmotility)</a:t>
            </a:r>
          </a:p>
          <a:p>
            <a:pPr>
              <a:buFont typeface="Arial" charset="0"/>
              <a:buNone/>
            </a:pPr>
            <a:endParaRPr lang="en-US" dirty="0"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87424"/>
            <a:ext cx="7467600" cy="1143000"/>
          </a:xfrm>
        </p:spPr>
        <p:txBody>
          <a:bodyPr/>
          <a:lstStyle/>
          <a:p>
            <a:r>
              <a:rPr lang="en-US" b="1" dirty="0" smtClean="0"/>
              <a:t>Diffusion</a:t>
            </a:r>
            <a:endParaRPr lang="ar-JO" dirty="0"/>
          </a:p>
        </p:txBody>
      </p:sp>
      <p:sp>
        <p:nvSpPr>
          <p:cNvPr id="3" name="Content Placeholder 2"/>
          <p:cNvSpPr>
            <a:spLocks noGrp="1"/>
          </p:cNvSpPr>
          <p:nvPr>
            <p:ph sz="quarter" idx="1"/>
          </p:nvPr>
        </p:nvSpPr>
        <p:spPr>
          <a:xfrm>
            <a:off x="457200" y="836712"/>
            <a:ext cx="8291264" cy="5637240"/>
          </a:xfrm>
        </p:spPr>
        <p:txBody>
          <a:bodyPr>
            <a:normAutofit/>
          </a:bodyPr>
          <a:lstStyle/>
          <a:p>
            <a:pPr algn="l" rtl="0"/>
            <a:r>
              <a:rPr lang="en-US" dirty="0" smtClean="0"/>
              <a:t>Even if ventilation and perfusion are matched, gas exchange requires diffusion across the interstitial space between alveoli and pulmonary capillaries. Under normal conditions, there is sufficient time for the pulmonary capillary blood to equilibrate with alveolar gas across the interstitial space. When the interstitial space is filled with inflammatory cells or fluid, diffusion is impaired. Because the diffusion capacity of CO2 is 20 times greater than that of O2 , diffusion defects manifest as hypoxemia rather than </a:t>
            </a:r>
            <a:r>
              <a:rPr lang="en-US" dirty="0" err="1" smtClean="0"/>
              <a:t>hypercarbia</a:t>
            </a:r>
            <a:r>
              <a:rPr lang="en-US" dirty="0" smtClean="0"/>
              <a:t>. Even with the administration of 100% oxygen, PAO 2 increases to approximately 660 mm Hg from 100 mm Hg at sea level, and the concentration gradient for diffusion of O2 is increased by only 6.6 times.</a:t>
            </a:r>
            <a:endParaRPr lang="ar-JO"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35" y="916345"/>
            <a:ext cx="8291264" cy="6480720"/>
          </a:xfrm>
        </p:spPr>
        <p:txBody>
          <a:bodyPr>
            <a:normAutofit/>
          </a:bodyPr>
          <a:lstStyle/>
          <a:p>
            <a:pPr algn="l" rtl="0"/>
            <a:r>
              <a:rPr lang="en-US" dirty="0" smtClean="0"/>
              <a:t>Therefore, with diffusion defects, lethal hypoxemia will set in before clinically significant CO2 retention results. In fact, in such situations, </a:t>
            </a:r>
            <a:r>
              <a:rPr lang="en-US" dirty="0" err="1" smtClean="0"/>
              <a:t>PaCO</a:t>
            </a:r>
            <a:r>
              <a:rPr lang="en-US" dirty="0" smtClean="0"/>
              <a:t> 2 is often decreased because of the hyperventilation that accompanies hypoxemia. Presence of </a:t>
            </a:r>
            <a:r>
              <a:rPr lang="en-US" dirty="0" err="1" smtClean="0"/>
              <a:t>hypercarbia</a:t>
            </a:r>
            <a:r>
              <a:rPr lang="en-US" dirty="0" smtClean="0"/>
              <a:t> in diseases that impair diffusion is indicative of alveolar hypoventilation from coexisting airway obstruction, exhaustion, or CNS depression. Examples of disease that impair diffusion are interstitial pneumonia, ARDS, scleroderma, and pulmonary </a:t>
            </a:r>
            <a:r>
              <a:rPr lang="en-US" dirty="0" err="1" smtClean="0"/>
              <a:t>lymphangiectasia</a:t>
            </a:r>
            <a:r>
              <a:rPr lang="en-US" dirty="0" smtClean="0"/>
              <a:t>.</a:t>
            </a:r>
            <a:endParaRPr lang="ar-JO"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15416"/>
            <a:ext cx="7467600" cy="1143000"/>
          </a:xfrm>
        </p:spPr>
        <p:txBody>
          <a:bodyPr/>
          <a:lstStyle/>
          <a:p>
            <a:pPr algn="ctr"/>
            <a:r>
              <a:rPr lang="en-US" dirty="0" smtClean="0"/>
              <a:t>Summary </a:t>
            </a:r>
            <a:endParaRPr lang="ar-JO" dirty="0"/>
          </a:p>
        </p:txBody>
      </p:sp>
      <p:sp>
        <p:nvSpPr>
          <p:cNvPr id="3" name="Content Placeholder 2"/>
          <p:cNvSpPr>
            <a:spLocks noGrp="1"/>
          </p:cNvSpPr>
          <p:nvPr>
            <p:ph sz="quarter" idx="1"/>
          </p:nvPr>
        </p:nvSpPr>
        <p:spPr>
          <a:xfrm>
            <a:off x="179512" y="980728"/>
            <a:ext cx="8964488" cy="5877272"/>
          </a:xfrm>
        </p:spPr>
        <p:txBody>
          <a:bodyPr>
            <a:normAutofit fontScale="92500" lnSpcReduction="20000"/>
          </a:bodyPr>
          <a:lstStyle/>
          <a:p>
            <a:pPr algn="l" rtl="0"/>
            <a:r>
              <a:rPr lang="en-US" dirty="0" smtClean="0"/>
              <a:t>Respiration involves the nervous, cardiovascular, musculoskeletal , and respiratory systems.</a:t>
            </a:r>
          </a:p>
          <a:p>
            <a:pPr algn="l" rtl="0"/>
            <a:r>
              <a:rPr lang="en-US" dirty="0" smtClean="0"/>
              <a:t>The causes of respiratory failure can come from any of these systems and are expansive . </a:t>
            </a:r>
          </a:p>
          <a:p>
            <a:pPr algn="l" rtl="0"/>
            <a:r>
              <a:rPr lang="en-US" dirty="0" smtClean="0"/>
              <a:t>The </a:t>
            </a:r>
            <a:r>
              <a:rPr lang="en-US" dirty="0" err="1" smtClean="0"/>
              <a:t>pathophysiologic</a:t>
            </a:r>
            <a:r>
              <a:rPr lang="en-US" dirty="0" smtClean="0"/>
              <a:t> mechanisms that lead to respiratory failure involve primarily either V/Q mismatch or impairment of oxygen transfer at the alveolar-capillary membrane.</a:t>
            </a:r>
          </a:p>
          <a:p>
            <a:pPr algn="l" rtl="0"/>
            <a:r>
              <a:rPr lang="en-US" dirty="0" smtClean="0"/>
              <a:t>A high V/Q ratio is when the alveoli are well ventilated but are not well </a:t>
            </a:r>
            <a:r>
              <a:rPr lang="en-US" dirty="0" err="1" smtClean="0"/>
              <a:t>perfused</a:t>
            </a:r>
            <a:r>
              <a:rPr lang="en-US" dirty="0" smtClean="0"/>
              <a:t>. High V/Q ratios act like dead space . </a:t>
            </a:r>
          </a:p>
          <a:p>
            <a:pPr algn="l" rtl="0"/>
            <a:r>
              <a:rPr lang="en-US" dirty="0" smtClean="0"/>
              <a:t>A low V/Q ratio is when the alveoli units are well </a:t>
            </a:r>
            <a:r>
              <a:rPr lang="en-US" dirty="0" err="1" smtClean="0"/>
              <a:t>perfused</a:t>
            </a:r>
            <a:r>
              <a:rPr lang="en-US" dirty="0" smtClean="0"/>
              <a:t> but are not well ventilated. Low V/Q ratios act like shunts.</a:t>
            </a:r>
          </a:p>
          <a:p>
            <a:pPr algn="l" rtl="0"/>
            <a:r>
              <a:rPr lang="en-US" dirty="0" smtClean="0"/>
              <a:t>These 2 common </a:t>
            </a:r>
            <a:r>
              <a:rPr lang="en-US" dirty="0" err="1" smtClean="0"/>
              <a:t>pathophysiologic</a:t>
            </a:r>
            <a:r>
              <a:rPr lang="en-US" dirty="0" smtClean="0"/>
              <a:t> mechanisms of respiratory failure are observed in a variety of diseases. Pulmonary conditions that involve the bronchi (</a:t>
            </a:r>
            <a:r>
              <a:rPr lang="en-US" dirty="0" err="1" smtClean="0"/>
              <a:t>eg</a:t>
            </a:r>
            <a:r>
              <a:rPr lang="en-US" dirty="0" smtClean="0"/>
              <a:t>, status </a:t>
            </a:r>
            <a:r>
              <a:rPr lang="en-US" dirty="0" err="1" smtClean="0"/>
              <a:t>asthmaticus</a:t>
            </a:r>
            <a:r>
              <a:rPr lang="en-US" dirty="0" smtClean="0"/>
              <a:t> and </a:t>
            </a:r>
            <a:r>
              <a:rPr lang="en-US" dirty="0" err="1" smtClean="0"/>
              <a:t>bronchiolitis</a:t>
            </a:r>
            <a:r>
              <a:rPr lang="en-US" dirty="0" smtClean="0"/>
              <a:t>) or inflammation or infection of the parenchyma (</a:t>
            </a:r>
            <a:r>
              <a:rPr lang="en-US" dirty="0" err="1" smtClean="0"/>
              <a:t>eg</a:t>
            </a:r>
            <a:r>
              <a:rPr lang="en-US" dirty="0" smtClean="0"/>
              <a:t>, pneumonia, aspiration, cystic fibrosis, and </a:t>
            </a:r>
            <a:r>
              <a:rPr lang="en-US" dirty="0" err="1" smtClean="0"/>
              <a:t>ciliary</a:t>
            </a:r>
            <a:r>
              <a:rPr lang="en-US" dirty="0" smtClean="0"/>
              <a:t> </a:t>
            </a:r>
            <a:r>
              <a:rPr lang="en-US" dirty="0" err="1" smtClean="0"/>
              <a:t>dysmotility</a:t>
            </a:r>
            <a:r>
              <a:rPr lang="en-US" dirty="0" smtClean="0"/>
              <a:t>) result in airway obstruction and/or </a:t>
            </a:r>
            <a:r>
              <a:rPr lang="en-US" dirty="0" err="1" smtClean="0"/>
              <a:t>parenchymal</a:t>
            </a:r>
            <a:r>
              <a:rPr lang="en-US" dirty="0" smtClean="0"/>
              <a:t> loss, leading to V/Q mismatch and impaired gas exchange.</a:t>
            </a:r>
            <a:endParaRPr lang="ar-JO"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***Asthma and respiratory failure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Specifically, status </a:t>
            </a:r>
            <a:r>
              <a:rPr lang="en-US" dirty="0" err="1" smtClean="0"/>
              <a:t>asthmaticus</a:t>
            </a:r>
            <a:r>
              <a:rPr lang="en-US" dirty="0" smtClean="0"/>
              <a:t> occurs because of progression of </a:t>
            </a:r>
            <a:r>
              <a:rPr lang="en-US" b="1" dirty="0" smtClean="0"/>
              <a:t>airway inflammation, </a:t>
            </a:r>
            <a:r>
              <a:rPr lang="en-US" b="1" dirty="0" err="1" smtClean="0"/>
              <a:t>bronchospasm</a:t>
            </a:r>
            <a:r>
              <a:rPr lang="en-US" b="1" dirty="0" smtClean="0"/>
              <a:t>, and mucous plugging during days to weeks or sudden onset of asphyxia from  </a:t>
            </a:r>
            <a:r>
              <a:rPr lang="en-US" b="1" dirty="0" err="1" smtClean="0"/>
              <a:t>bronchospasm</a:t>
            </a:r>
            <a:endParaRPr lang="en-US" b="1" dirty="0" smtClean="0"/>
          </a:p>
          <a:p>
            <a:endParaRPr lang="en-US" b="1" dirty="0" smtClean="0"/>
          </a:p>
          <a:p>
            <a:r>
              <a:rPr lang="en-US" dirty="0"/>
              <a:t>In either case, airway obstruction </a:t>
            </a:r>
            <a:r>
              <a:rPr lang="en-US" b="1" dirty="0" smtClean="0"/>
              <a:t>causes  V/Q mismatch</a:t>
            </a:r>
            <a:r>
              <a:rPr lang="en-US" b="1" dirty="0"/>
              <a:t>, incomplete alveolar </a:t>
            </a:r>
            <a:r>
              <a:rPr lang="en-US" b="1" dirty="0" smtClean="0"/>
              <a:t>gas exchange</a:t>
            </a:r>
            <a:r>
              <a:rPr lang="en-US" b="1" dirty="0"/>
              <a:t>, and </a:t>
            </a:r>
            <a:r>
              <a:rPr lang="en-US" b="1" dirty="0" smtClean="0"/>
              <a:t>lung hyperinflation</a:t>
            </a:r>
          </a:p>
          <a:p>
            <a:endParaRPr lang="en-US" b="1" dirty="0" smtClean="0"/>
          </a:p>
          <a:p>
            <a:r>
              <a:rPr lang="en-US" b="1" dirty="0"/>
              <a:t>End-expiratory alveolar pressure increases </a:t>
            </a:r>
            <a:r>
              <a:rPr lang="en-US" dirty="0" smtClean="0"/>
              <a:t>as a </a:t>
            </a:r>
            <a:r>
              <a:rPr lang="en-US" dirty="0"/>
              <a:t>result, creating an </a:t>
            </a:r>
            <a:r>
              <a:rPr lang="en-US" b="1" dirty="0" err="1"/>
              <a:t>autopositive</a:t>
            </a:r>
            <a:r>
              <a:rPr lang="en-US" b="1" dirty="0"/>
              <a:t> end-expiratory </a:t>
            </a:r>
            <a:r>
              <a:rPr lang="en-US" b="1" dirty="0" smtClean="0"/>
              <a:t>pressure state</a:t>
            </a:r>
            <a:r>
              <a:rPr lang="en-US" dirty="0" smtClean="0"/>
              <a:t>.</a:t>
            </a:r>
          </a:p>
          <a:p>
            <a:endParaRPr lang="en-US" dirty="0" smtClean="0"/>
          </a:p>
          <a:p>
            <a:r>
              <a:rPr lang="en-US" dirty="0" smtClean="0"/>
              <a:t> </a:t>
            </a:r>
            <a:r>
              <a:rPr lang="en-US" b="1" dirty="0"/>
              <a:t>Work of breathing is increased </a:t>
            </a:r>
            <a:r>
              <a:rPr lang="en-US" dirty="0"/>
              <a:t>to overcome the </a:t>
            </a:r>
            <a:r>
              <a:rPr lang="en-US" dirty="0" err="1" smtClean="0"/>
              <a:t>autopositive</a:t>
            </a:r>
            <a:r>
              <a:rPr lang="en-US" dirty="0" smtClean="0"/>
              <a:t> end-expiratory </a:t>
            </a:r>
            <a:r>
              <a:rPr lang="en-US" dirty="0"/>
              <a:t>pressure for </a:t>
            </a:r>
            <a:r>
              <a:rPr lang="en-US" dirty="0" err="1"/>
              <a:t>inspiratory</a:t>
            </a:r>
            <a:r>
              <a:rPr lang="en-US" dirty="0"/>
              <a:t> flow to </a:t>
            </a:r>
            <a:r>
              <a:rPr lang="en-US" dirty="0" err="1" smtClean="0"/>
              <a:t>occur,eventually</a:t>
            </a:r>
            <a:r>
              <a:rPr lang="en-US" dirty="0" smtClean="0"/>
              <a:t> </a:t>
            </a:r>
            <a:r>
              <a:rPr lang="en-US" dirty="0"/>
              <a:t>leading </a:t>
            </a:r>
            <a:r>
              <a:rPr lang="en-US" b="1" dirty="0"/>
              <a:t>to </a:t>
            </a:r>
            <a:r>
              <a:rPr lang="en-US" b="1" dirty="0" err="1"/>
              <a:t>inspiratory</a:t>
            </a:r>
            <a:r>
              <a:rPr lang="en-US" b="1" dirty="0"/>
              <a:t> muscle fatigue and </a:t>
            </a:r>
            <a:r>
              <a:rPr lang="en-US" b="1" dirty="0" smtClean="0"/>
              <a:t>respiratory failure</a:t>
            </a:r>
            <a:r>
              <a:rPr lang="en-US" dirty="0"/>
              <a:t>.</a:t>
            </a:r>
            <a:r>
              <a:rPr lang="en-US" dirty="0" smtClean="0"/>
              <a:t> </a:t>
            </a:r>
          </a:p>
          <a:p>
            <a:endParaRPr lang="en-US" b="1" dirty="0" smtClean="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72816"/>
            <a:ext cx="8136903" cy="4353347"/>
          </a:xfrm>
        </p:spPr>
        <p:txBody>
          <a:bodyPr/>
          <a:lstStyle/>
          <a:p>
            <a:r>
              <a:rPr lang="en-US" sz="2800" b="1" dirty="0" smtClean="0"/>
              <a:t>Type I respiratory failure </a:t>
            </a:r>
            <a:r>
              <a:rPr lang="en-US" sz="2800" dirty="0" smtClean="0"/>
              <a:t>involves low oxygen, and normal or low carbon dioxide levels.</a:t>
            </a:r>
          </a:p>
          <a:p>
            <a:r>
              <a:rPr lang="en-US" sz="2800" b="1" dirty="0" smtClean="0"/>
              <a:t>Type II respiratory failure </a:t>
            </a:r>
            <a:r>
              <a:rPr lang="en-US" sz="2800" dirty="0" smtClean="0"/>
              <a:t>involves low oxygen, with high carbon dioxide.</a:t>
            </a:r>
          </a:p>
          <a:p>
            <a:r>
              <a:rPr lang="en-US" sz="2800" b="1" dirty="0" smtClean="0"/>
              <a:t>Type III ( </a:t>
            </a:r>
            <a:r>
              <a:rPr lang="en-US" sz="2800" b="1" dirty="0" err="1" smtClean="0"/>
              <a:t>peri</a:t>
            </a:r>
            <a:r>
              <a:rPr lang="en-US" sz="2800" b="1" dirty="0" smtClean="0"/>
              <a:t>-operative ) RF</a:t>
            </a:r>
          </a:p>
          <a:p>
            <a:r>
              <a:rPr lang="en-US" sz="2800" b="1" dirty="0" smtClean="0"/>
              <a:t>Type IV (shock)</a:t>
            </a:r>
          </a:p>
          <a:p>
            <a:endParaRPr lang="en-US" dirty="0"/>
          </a:p>
        </p:txBody>
      </p:sp>
      <p:sp>
        <p:nvSpPr>
          <p:cNvPr id="2" name="Title 1"/>
          <p:cNvSpPr>
            <a:spLocks noGrp="1"/>
          </p:cNvSpPr>
          <p:nvPr>
            <p:ph type="title"/>
          </p:nvPr>
        </p:nvSpPr>
        <p:spPr/>
        <p:txBody>
          <a:bodyPr/>
          <a:lstStyle/>
          <a:p>
            <a:r>
              <a:rPr lang="en-US" dirty="0" smtClean="0">
                <a:solidFill>
                  <a:srgbClr val="FF0000"/>
                </a:solidFill>
              </a:rPr>
              <a:t>Types of respiratory failure</a:t>
            </a:r>
            <a:endParaRPr lang="en-US" dirty="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495" y="188640"/>
            <a:ext cx="8793977" cy="1143000"/>
          </a:xfrm>
        </p:spPr>
        <p:txBody>
          <a:bodyPr>
            <a:normAutofit fontScale="90000"/>
          </a:bodyPr>
          <a:lstStyle/>
          <a:p>
            <a:r>
              <a:rPr lang="en-US" dirty="0" smtClean="0"/>
              <a:t>***Cystic fibrosis and respiratory failure</a:t>
            </a:r>
            <a:endParaRPr lang="en-US" dirty="0"/>
          </a:p>
        </p:txBody>
      </p:sp>
      <p:sp>
        <p:nvSpPr>
          <p:cNvPr id="3" name="Content Placeholder 2"/>
          <p:cNvSpPr>
            <a:spLocks noGrp="1"/>
          </p:cNvSpPr>
          <p:nvPr>
            <p:ph idx="1"/>
          </p:nvPr>
        </p:nvSpPr>
        <p:spPr/>
        <p:txBody>
          <a:bodyPr>
            <a:normAutofit fontScale="77500" lnSpcReduction="20000"/>
          </a:bodyPr>
          <a:lstStyle/>
          <a:p>
            <a:r>
              <a:rPr lang="en-US" dirty="0"/>
              <a:t>In cystic fibrosis, similarly, an </a:t>
            </a:r>
            <a:r>
              <a:rPr lang="en-US" b="1" dirty="0"/>
              <a:t>acute </a:t>
            </a:r>
            <a:r>
              <a:rPr lang="en-US" b="1" dirty="0" smtClean="0"/>
              <a:t>pulmonary exacerbation </a:t>
            </a:r>
            <a:r>
              <a:rPr lang="en-US" b="1" dirty="0"/>
              <a:t>can result in airway obstruction </a:t>
            </a:r>
            <a:r>
              <a:rPr lang="en-US" b="1" dirty="0" smtClean="0"/>
              <a:t>and mucous </a:t>
            </a:r>
            <a:r>
              <a:rPr lang="en-US" b="1" dirty="0"/>
              <a:t>plugging,</a:t>
            </a:r>
            <a:r>
              <a:rPr lang="en-US" dirty="0"/>
              <a:t> leading </a:t>
            </a:r>
            <a:r>
              <a:rPr lang="en-US" b="1" dirty="0"/>
              <a:t>to </a:t>
            </a:r>
            <a:r>
              <a:rPr lang="en-US" b="1" dirty="0" smtClean="0"/>
              <a:t>V/Q mismatch </a:t>
            </a:r>
            <a:r>
              <a:rPr lang="en-US" b="1" dirty="0"/>
              <a:t>and </a:t>
            </a:r>
            <a:r>
              <a:rPr lang="en-US" b="1" dirty="0" smtClean="0"/>
              <a:t>reduced functional </a:t>
            </a:r>
            <a:r>
              <a:rPr lang="en-US" b="1" dirty="0"/>
              <a:t>residual </a:t>
            </a:r>
            <a:r>
              <a:rPr lang="en-US" b="1" dirty="0" smtClean="0"/>
              <a:t>capacity</a:t>
            </a:r>
          </a:p>
          <a:p>
            <a:pPr>
              <a:buNone/>
            </a:pPr>
            <a:endParaRPr lang="en-US" b="1" dirty="0" smtClean="0"/>
          </a:p>
          <a:p>
            <a:r>
              <a:rPr lang="en-US" b="1" dirty="0"/>
              <a:t>Increased work of </a:t>
            </a:r>
            <a:r>
              <a:rPr lang="en-US" b="1" dirty="0" smtClean="0"/>
              <a:t>breathing </a:t>
            </a:r>
            <a:r>
              <a:rPr lang="en-US" dirty="0" smtClean="0"/>
              <a:t>results </a:t>
            </a:r>
            <a:r>
              <a:rPr lang="en-US" dirty="0"/>
              <a:t>in</a:t>
            </a:r>
            <a:r>
              <a:rPr lang="en-US" b="1" dirty="0"/>
              <a:t> respiratory muscle fatigue</a:t>
            </a:r>
            <a:r>
              <a:rPr lang="en-US" dirty="0"/>
              <a:t>, leading to </a:t>
            </a:r>
            <a:r>
              <a:rPr lang="en-US" b="1" dirty="0" smtClean="0"/>
              <a:t>hypoventilation, </a:t>
            </a:r>
            <a:r>
              <a:rPr lang="en-US" b="1" dirty="0" err="1" smtClean="0"/>
              <a:t>hypercarbia</a:t>
            </a:r>
            <a:r>
              <a:rPr lang="en-US" b="1" dirty="0"/>
              <a:t>, and respiratory failure</a:t>
            </a:r>
            <a:r>
              <a:rPr lang="en-US" dirty="0"/>
              <a:t>. </a:t>
            </a:r>
            <a:endParaRPr lang="en-US" dirty="0" smtClean="0"/>
          </a:p>
          <a:p>
            <a:pPr>
              <a:buNone/>
            </a:pPr>
            <a:endParaRPr lang="en-US" dirty="0" smtClean="0"/>
          </a:p>
          <a:p>
            <a:r>
              <a:rPr lang="en-US" dirty="0" smtClean="0"/>
              <a:t>In </a:t>
            </a:r>
            <a:r>
              <a:rPr lang="en-US" dirty="0"/>
              <a:t>addition to </a:t>
            </a:r>
            <a:r>
              <a:rPr lang="en-US" dirty="0" smtClean="0"/>
              <a:t>V/Q mismatch</a:t>
            </a:r>
            <a:r>
              <a:rPr lang="en-US" dirty="0"/>
              <a:t>, </a:t>
            </a:r>
            <a:r>
              <a:rPr lang="en-US" b="1" dirty="0"/>
              <a:t>impairment of gas exchange at the </a:t>
            </a:r>
            <a:r>
              <a:rPr lang="en-US" b="1" dirty="0" err="1" smtClean="0"/>
              <a:t>alveolarcapillary</a:t>
            </a:r>
            <a:r>
              <a:rPr lang="en-US" b="1" dirty="0" smtClean="0"/>
              <a:t> membrane </a:t>
            </a:r>
            <a:r>
              <a:rPr lang="en-US" dirty="0"/>
              <a:t>is observed in progressive cystic </a:t>
            </a:r>
            <a:r>
              <a:rPr lang="en-US" dirty="0" smtClean="0"/>
              <a:t>fibrosis disease </a:t>
            </a:r>
            <a:r>
              <a:rPr lang="en-US" dirty="0"/>
              <a:t>with pulmonary fibrosis and </a:t>
            </a:r>
            <a:r>
              <a:rPr lang="en-US" dirty="0" smtClean="0"/>
              <a:t>destruction</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b="1" dirty="0" smtClean="0"/>
              <a:t>Another causes</a:t>
            </a:r>
            <a:r>
              <a:rPr lang="en-US" dirty="0" smtClean="0"/>
              <a:t>:</a:t>
            </a:r>
          </a:p>
          <a:p>
            <a:r>
              <a:rPr lang="en-US" dirty="0" smtClean="0"/>
              <a:t>Obstruction from </a:t>
            </a:r>
            <a:r>
              <a:rPr lang="en-US" dirty="0"/>
              <a:t>infectious </a:t>
            </a:r>
            <a:r>
              <a:rPr lang="en-US" dirty="0" smtClean="0"/>
              <a:t>causes</a:t>
            </a:r>
          </a:p>
          <a:p>
            <a:r>
              <a:rPr lang="en-US" dirty="0"/>
              <a:t>foreign-body </a:t>
            </a:r>
            <a:r>
              <a:rPr lang="en-US" dirty="0" smtClean="0"/>
              <a:t>aspiration</a:t>
            </a:r>
          </a:p>
          <a:p>
            <a:r>
              <a:rPr lang="en-US" dirty="0" smtClean="0"/>
              <a:t>Burn injuries</a:t>
            </a:r>
          </a:p>
          <a:p>
            <a:r>
              <a:rPr lang="en-US" dirty="0" smtClean="0"/>
              <a:t>Anaphylaxis</a:t>
            </a:r>
          </a:p>
          <a:p>
            <a:r>
              <a:rPr lang="en-US" dirty="0"/>
              <a:t>decreased muscle tone from </a:t>
            </a:r>
            <a:r>
              <a:rPr lang="en-US" dirty="0" smtClean="0"/>
              <a:t>depressed consciousness</a:t>
            </a:r>
          </a:p>
          <a:p>
            <a:r>
              <a:rPr lang="en-US" dirty="0"/>
              <a:t>neuromuscular </a:t>
            </a:r>
            <a:r>
              <a:rPr lang="en-US" dirty="0" smtClean="0"/>
              <a:t>disorders</a:t>
            </a:r>
          </a:p>
          <a:p>
            <a:r>
              <a:rPr lang="en-US" dirty="0" smtClean="0"/>
              <a:t>CNS disorders( </a:t>
            </a:r>
            <a:r>
              <a:rPr lang="en-US" dirty="0"/>
              <a:t>apnea of </a:t>
            </a:r>
            <a:r>
              <a:rPr lang="en-US" dirty="0" smtClean="0"/>
              <a:t>prematurity head trauma; intracranial </a:t>
            </a:r>
            <a:r>
              <a:rPr lang="en-US" dirty="0"/>
              <a:t>bleeding; hypoxic ischemic encephalopathy; </a:t>
            </a:r>
            <a:r>
              <a:rPr lang="en-US" dirty="0" smtClean="0"/>
              <a:t>and cerebral palsy).</a:t>
            </a:r>
          </a:p>
          <a:p>
            <a:pPr marL="0" indent="0">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284" t="1932" r="4707" b="47121"/>
          <a:stretch>
            <a:fillRect/>
          </a:stretch>
        </p:blipFill>
        <p:spPr bwMode="auto">
          <a:xfrm>
            <a:off x="0" y="0"/>
            <a:ext cx="4838691" cy="665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326"/>
          <a:stretch>
            <a:fillRect/>
          </a:stretch>
        </p:blipFill>
        <p:spPr bwMode="auto">
          <a:xfrm>
            <a:off x="4860033" y="692696"/>
            <a:ext cx="4283968" cy="602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916832"/>
            <a:ext cx="8229600" cy="4525963"/>
          </a:xfrm>
        </p:spPr>
        <p:txBody>
          <a:bodyPr>
            <a:normAutofit/>
          </a:bodyPr>
          <a:lstStyle/>
          <a:p>
            <a:pPr marL="0" indent="0" algn="ctr">
              <a:buNone/>
            </a:pPr>
            <a:r>
              <a:rPr lang="en-US" sz="4400" dirty="0" smtClean="0"/>
              <a:t>Approach to patient with respiratory </a:t>
            </a:r>
            <a:r>
              <a:rPr lang="en-US" sz="4400" dirty="0" err="1" smtClean="0"/>
              <a:t>faliure</a:t>
            </a:r>
            <a:endParaRPr lang="en-US" sz="4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7467600" cy="778098"/>
          </a:xfrm>
        </p:spPr>
        <p:txBody>
          <a:bodyPr/>
          <a:lstStyle/>
          <a:p>
            <a:pPr algn="ctr" rtl="0"/>
            <a:r>
              <a:rPr lang="en-US" dirty="0" smtClean="0"/>
              <a:t>EMERGENCY</a:t>
            </a:r>
            <a:endParaRPr lang="en-US" dirty="0"/>
          </a:p>
        </p:txBody>
      </p:sp>
      <p:sp>
        <p:nvSpPr>
          <p:cNvPr id="3" name="عنصر نائب للمحتوى 2"/>
          <p:cNvSpPr>
            <a:spLocks noGrp="1"/>
          </p:cNvSpPr>
          <p:nvPr>
            <p:ph sz="quarter" idx="1"/>
          </p:nvPr>
        </p:nvSpPr>
        <p:spPr>
          <a:xfrm>
            <a:off x="457200" y="1600200"/>
            <a:ext cx="7571184" cy="4925144"/>
          </a:xfrm>
        </p:spPr>
        <p:txBody>
          <a:bodyPr>
            <a:normAutofit/>
          </a:bodyPr>
          <a:lstStyle/>
          <a:p>
            <a:pPr algn="l" rtl="0"/>
            <a:r>
              <a:rPr lang="en-US" dirty="0"/>
              <a:t>Respiratory support should be urgently provided for a patient with significant </a:t>
            </a:r>
            <a:r>
              <a:rPr lang="en-US" b="1" dirty="0"/>
              <a:t>tachypnea</a:t>
            </a:r>
            <a:r>
              <a:rPr lang="en-US" dirty="0"/>
              <a:t>, </a:t>
            </a:r>
            <a:r>
              <a:rPr lang="en-US" b="1" dirty="0"/>
              <a:t>retractions</a:t>
            </a:r>
            <a:r>
              <a:rPr lang="en-US" dirty="0"/>
              <a:t>, </a:t>
            </a:r>
            <a:r>
              <a:rPr lang="en-US" b="1" dirty="0"/>
              <a:t>grunting</a:t>
            </a:r>
            <a:r>
              <a:rPr lang="en-US" dirty="0"/>
              <a:t>, </a:t>
            </a:r>
            <a:r>
              <a:rPr lang="en-US" b="1" dirty="0"/>
              <a:t>nasal flaring</a:t>
            </a:r>
            <a:r>
              <a:rPr lang="en-US" dirty="0"/>
              <a:t>, and </a:t>
            </a:r>
            <a:r>
              <a:rPr lang="en-US" b="1" dirty="0"/>
              <a:t>head </a:t>
            </a:r>
            <a:r>
              <a:rPr lang="en-US" b="1" dirty="0" smtClean="0"/>
              <a:t>bobbing</a:t>
            </a:r>
            <a:r>
              <a:rPr lang="en-US" dirty="0" smtClean="0"/>
              <a:t> ( De Musset’s sign) </a:t>
            </a:r>
          </a:p>
          <a:p>
            <a:pPr algn="l" rtl="0"/>
            <a:r>
              <a:rPr lang="en-US" dirty="0" smtClean="0"/>
              <a:t>Delay in respiratory support may lead to increase in fatigue ,shallow breathing , reduced consciousness and cyanosis .</a:t>
            </a:r>
          </a:p>
          <a:p>
            <a:pPr algn="l" rtl="0"/>
            <a:endParaRPr lang="en-US" dirty="0" smtClean="0"/>
          </a:p>
          <a:p>
            <a:pPr marL="0" indent="0" algn="l" rtl="0">
              <a:buNone/>
            </a:pP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79512" y="404664"/>
            <a:ext cx="8964488" cy="6264696"/>
          </a:xfrm>
        </p:spPr>
        <p:txBody>
          <a:bodyPr>
            <a:normAutofit lnSpcReduction="10000"/>
          </a:bodyPr>
          <a:lstStyle/>
          <a:p>
            <a:pPr marL="0" indent="0">
              <a:buNone/>
            </a:pPr>
            <a:r>
              <a:rPr lang="en-US" sz="3900" b="1" dirty="0"/>
              <a:t>CLINICAL </a:t>
            </a:r>
            <a:r>
              <a:rPr lang="en-US" sz="3900" b="1" dirty="0" smtClean="0"/>
              <a:t>PRESENTATIONS</a:t>
            </a:r>
            <a:r>
              <a:rPr lang="en-US" sz="3900" dirty="0" smtClean="0"/>
              <a:t>:</a:t>
            </a:r>
          </a:p>
          <a:p>
            <a:pPr marL="0" indent="0">
              <a:buNone/>
            </a:pPr>
            <a:endParaRPr lang="en-US" sz="3900" dirty="0" smtClean="0"/>
          </a:p>
          <a:p>
            <a:r>
              <a:rPr lang="en-US" dirty="0"/>
              <a:t>The clinical presentations of respiratory </a:t>
            </a:r>
            <a:r>
              <a:rPr lang="en-US" dirty="0" smtClean="0"/>
              <a:t>failure </a:t>
            </a:r>
            <a:r>
              <a:rPr lang="en-US" b="1" dirty="0" smtClean="0"/>
              <a:t>depend on the </a:t>
            </a:r>
            <a:r>
              <a:rPr lang="en-US" b="1" dirty="0"/>
              <a:t>underlying cause and the level of hypoxemia and </a:t>
            </a:r>
            <a:r>
              <a:rPr lang="en-US" b="1" dirty="0" err="1"/>
              <a:t>hypercapnia</a:t>
            </a:r>
            <a:r>
              <a:rPr lang="en-US" b="1" dirty="0" smtClean="0"/>
              <a:t>.</a:t>
            </a:r>
          </a:p>
          <a:p>
            <a:r>
              <a:rPr lang="en-US" dirty="0"/>
              <a:t>Infants and children most commonly present </a:t>
            </a:r>
            <a:r>
              <a:rPr lang="en-US" dirty="0" smtClean="0"/>
              <a:t>with </a:t>
            </a:r>
            <a:r>
              <a:rPr lang="en-US" b="1" dirty="0" smtClean="0"/>
              <a:t>increased </a:t>
            </a:r>
            <a:r>
              <a:rPr lang="en-US" b="1" dirty="0"/>
              <a:t>work of breathing: </a:t>
            </a:r>
            <a:r>
              <a:rPr lang="en-US" b="1" dirty="0" err="1" smtClean="0"/>
              <a:t>tachypnea,grunting</a:t>
            </a:r>
            <a:r>
              <a:rPr lang="en-US" b="1" dirty="0"/>
              <a:t>, </a:t>
            </a:r>
            <a:r>
              <a:rPr lang="en-US" b="1" dirty="0" smtClean="0"/>
              <a:t>nasal flaring</a:t>
            </a:r>
            <a:r>
              <a:rPr lang="en-US" b="1" dirty="0"/>
              <a:t>, and retractions</a:t>
            </a:r>
            <a:r>
              <a:rPr lang="en-US" b="1" dirty="0" smtClean="0"/>
              <a:t>.</a:t>
            </a:r>
          </a:p>
          <a:p>
            <a:r>
              <a:rPr lang="en-US" dirty="0"/>
              <a:t>These signs of </a:t>
            </a:r>
            <a:r>
              <a:rPr lang="en-US" dirty="0" smtClean="0"/>
              <a:t>increased work </a:t>
            </a:r>
            <a:r>
              <a:rPr lang="en-US" dirty="0"/>
              <a:t>of breathing </a:t>
            </a:r>
            <a:r>
              <a:rPr lang="en-US" b="1" dirty="0"/>
              <a:t>are blunted in those with </a:t>
            </a:r>
            <a:r>
              <a:rPr lang="en-US" b="1" dirty="0" smtClean="0"/>
              <a:t>neuromuscular disorders</a:t>
            </a:r>
            <a:r>
              <a:rPr lang="en-US" dirty="0"/>
              <a:t>. These patients </a:t>
            </a:r>
            <a:r>
              <a:rPr lang="en-US" b="1" dirty="0"/>
              <a:t>instead present with </a:t>
            </a:r>
            <a:r>
              <a:rPr lang="en-US" b="1" dirty="0" err="1" smtClean="0"/>
              <a:t>tachypnea</a:t>
            </a:r>
            <a:r>
              <a:rPr lang="en-US" b="1" dirty="0" smtClean="0"/>
              <a:t> and </a:t>
            </a:r>
            <a:r>
              <a:rPr lang="en-US" b="1" dirty="0"/>
              <a:t>shallow breathing without retractions</a:t>
            </a:r>
            <a:endParaRPr lang="en-US" b="1" dirty="0" smtClean="0"/>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67544" y="476672"/>
            <a:ext cx="8496944" cy="6120680"/>
          </a:xfrm>
        </p:spPr>
        <p:txBody>
          <a:bodyPr>
            <a:normAutofit fontScale="92500" lnSpcReduction="10000"/>
          </a:bodyPr>
          <a:lstStyle/>
          <a:p>
            <a:r>
              <a:rPr lang="en-US" dirty="0" smtClean="0"/>
              <a:t>Impending respiratory failure can present as </a:t>
            </a:r>
            <a:r>
              <a:rPr lang="en-US" b="1" dirty="0" smtClean="0"/>
              <a:t>dyspnea, mood changes, disorientation, pallor, or fatigue</a:t>
            </a:r>
          </a:p>
          <a:p>
            <a:r>
              <a:rPr lang="en-US" b="1" dirty="0" smtClean="0"/>
              <a:t>acute </a:t>
            </a:r>
            <a:r>
              <a:rPr lang="en-US" b="1" dirty="0" err="1" smtClean="0"/>
              <a:t>hypercapnia</a:t>
            </a:r>
            <a:r>
              <a:rPr lang="en-US" b="1" dirty="0" smtClean="0"/>
              <a:t>, flushing, agitation restlessness, headache, and tachycardia </a:t>
            </a:r>
            <a:r>
              <a:rPr lang="en-US" dirty="0" smtClean="0"/>
              <a:t>can occur.</a:t>
            </a:r>
          </a:p>
          <a:p>
            <a:r>
              <a:rPr lang="en-US" dirty="0" smtClean="0"/>
              <a:t>chronic respiratory failure often present with worsening </a:t>
            </a:r>
            <a:r>
              <a:rPr lang="en-US" dirty="0" err="1" smtClean="0"/>
              <a:t>hypercapnia</a:t>
            </a:r>
            <a:r>
              <a:rPr lang="en-US" dirty="0" smtClean="0"/>
              <a:t> and hypoxemia. </a:t>
            </a:r>
            <a:r>
              <a:rPr lang="en-US" b="1" dirty="0" smtClean="0"/>
              <a:t>Reduced consciousness or coma and depressed tendon reflexes occur </a:t>
            </a:r>
            <a:r>
              <a:rPr lang="en-US" dirty="0" smtClean="0"/>
              <a:t>with severe chronic carbon dioxide retention</a:t>
            </a:r>
          </a:p>
          <a:p>
            <a:r>
              <a:rPr lang="en-US" b="1" dirty="0" err="1" smtClean="0"/>
              <a:t>Cyanosis,polycythemia</a:t>
            </a:r>
            <a:r>
              <a:rPr lang="en-US" b="1" dirty="0"/>
              <a:t>, </a:t>
            </a:r>
            <a:r>
              <a:rPr lang="en-US" b="1" dirty="0" err="1"/>
              <a:t>cor</a:t>
            </a:r>
            <a:r>
              <a:rPr lang="en-US" b="1" dirty="0"/>
              <a:t> </a:t>
            </a:r>
            <a:r>
              <a:rPr lang="en-US" b="1" dirty="0" err="1"/>
              <a:t>pulmonale</a:t>
            </a:r>
            <a:r>
              <a:rPr lang="en-US" b="1" dirty="0"/>
              <a:t>, and pulmonary </a:t>
            </a:r>
            <a:r>
              <a:rPr lang="en-US" b="1" dirty="0" err="1" smtClean="0"/>
              <a:t>hypertensionare</a:t>
            </a:r>
            <a:r>
              <a:rPr lang="en-US" b="1" dirty="0" smtClean="0"/>
              <a:t> </a:t>
            </a:r>
            <a:r>
              <a:rPr lang="en-US" dirty="0"/>
              <a:t>complications of chronic hypoxemia.</a:t>
            </a:r>
            <a:endParaRPr lang="en-US" dirty="0" smtClean="0"/>
          </a:p>
          <a:p>
            <a:endParaRPr lang="en-US" dirty="0" smtClean="0"/>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8640"/>
            <a:ext cx="8229600" cy="6408712"/>
          </a:xfrm>
        </p:spPr>
        <p:txBody>
          <a:bodyPr>
            <a:noAutofit/>
          </a:bodyPr>
          <a:lstStyle/>
          <a:p>
            <a:pPr marL="0" indent="0">
              <a:buNone/>
            </a:pPr>
            <a:r>
              <a:rPr lang="en-US" sz="1600" b="1" dirty="0" smtClean="0"/>
              <a:t>HYPOXIA</a:t>
            </a:r>
            <a:r>
              <a:rPr lang="en-US" sz="1600" dirty="0" smtClean="0"/>
              <a:t>                                                                                         </a:t>
            </a:r>
            <a:r>
              <a:rPr lang="en-US" sz="1800" b="1" dirty="0" err="1" smtClean="0"/>
              <a:t>Hypercapnia</a:t>
            </a:r>
            <a:endParaRPr lang="en-US" sz="1800" b="1" dirty="0"/>
          </a:p>
          <a:p>
            <a:r>
              <a:rPr lang="en-US" sz="1800" b="1" dirty="0" smtClean="0"/>
              <a:t>Mild </a:t>
            </a:r>
            <a:r>
              <a:rPr lang="en-US" sz="1600" dirty="0" smtClean="0"/>
              <a:t>                                                                                                   </a:t>
            </a:r>
            <a:r>
              <a:rPr lang="en-US" sz="1600" b="1" dirty="0" err="1"/>
              <a:t>Mild</a:t>
            </a:r>
            <a:endParaRPr lang="en-US" sz="1600" b="1" dirty="0"/>
          </a:p>
          <a:p>
            <a:r>
              <a:rPr lang="en-US" sz="1600" dirty="0"/>
              <a:t>• None or </a:t>
            </a:r>
            <a:r>
              <a:rPr lang="en-US" sz="1600" dirty="0" smtClean="0"/>
              <a:t>depressed </a:t>
            </a:r>
            <a:r>
              <a:rPr lang="en-US" sz="1600" dirty="0" err="1" smtClean="0"/>
              <a:t>efficienc</a:t>
            </a:r>
            <a:r>
              <a:rPr lang="en-US" sz="1600" dirty="0" smtClean="0"/>
              <a:t>                                                 • </a:t>
            </a:r>
            <a:r>
              <a:rPr lang="en-US" sz="1600" dirty="0"/>
              <a:t>Flushed </a:t>
            </a:r>
            <a:r>
              <a:rPr lang="en-US" sz="1600" dirty="0" smtClean="0"/>
              <a:t>skin</a:t>
            </a:r>
          </a:p>
          <a:p>
            <a:r>
              <a:rPr lang="en-US" sz="1600" dirty="0" smtClean="0"/>
              <a:t>                                                                                                        • </a:t>
            </a:r>
            <a:r>
              <a:rPr lang="en-US" sz="1600" dirty="0"/>
              <a:t>Headaches</a:t>
            </a:r>
          </a:p>
          <a:p>
            <a:r>
              <a:rPr lang="en-US" sz="1800" b="1" dirty="0" smtClean="0"/>
              <a:t>Moderate  </a:t>
            </a:r>
            <a:r>
              <a:rPr lang="en-US" sz="1600" b="1" dirty="0" smtClean="0"/>
              <a:t>                                                                                    </a:t>
            </a:r>
            <a:r>
              <a:rPr lang="en-US" sz="1800" b="1" dirty="0" err="1" smtClean="0"/>
              <a:t>Moderate</a:t>
            </a:r>
            <a:endParaRPr lang="en-US" sz="1800" b="1" dirty="0" smtClean="0"/>
          </a:p>
          <a:p>
            <a:r>
              <a:rPr lang="en-US" sz="1600" dirty="0" smtClean="0"/>
              <a:t>• </a:t>
            </a:r>
            <a:r>
              <a:rPr lang="en-US" sz="1600" dirty="0" err="1"/>
              <a:t>Dyspnea</a:t>
            </a:r>
            <a:r>
              <a:rPr lang="en-US" sz="1600" dirty="0"/>
              <a:t> </a:t>
            </a:r>
            <a:r>
              <a:rPr lang="en-US" sz="1600" dirty="0" smtClean="0"/>
              <a:t>                                                                                  • </a:t>
            </a:r>
            <a:r>
              <a:rPr lang="en-US" sz="1600" dirty="0" err="1"/>
              <a:t>Tachypnea</a:t>
            </a:r>
            <a:endParaRPr lang="en-US" sz="1600" dirty="0"/>
          </a:p>
          <a:p>
            <a:r>
              <a:rPr lang="en-US" sz="1600" dirty="0"/>
              <a:t>• Headaches, </a:t>
            </a:r>
            <a:r>
              <a:rPr lang="en-US" sz="1600" dirty="0" smtClean="0"/>
              <a:t>dizziness                                                              </a:t>
            </a:r>
            <a:r>
              <a:rPr lang="en-US" sz="1600" dirty="0"/>
              <a:t>• Tachycardia</a:t>
            </a:r>
          </a:p>
          <a:p>
            <a:r>
              <a:rPr lang="en-US" sz="1600" dirty="0"/>
              <a:t>• </a:t>
            </a:r>
            <a:r>
              <a:rPr lang="en-US" sz="1600" dirty="0" smtClean="0"/>
              <a:t>Fatigue                                                                                        </a:t>
            </a:r>
            <a:r>
              <a:rPr lang="en-US" sz="1600" dirty="0"/>
              <a:t>• </a:t>
            </a:r>
            <a:r>
              <a:rPr lang="en-US" sz="1600" dirty="0" err="1"/>
              <a:t>Dyspnea</a:t>
            </a:r>
            <a:endParaRPr lang="en-US" sz="1600" dirty="0"/>
          </a:p>
          <a:p>
            <a:r>
              <a:rPr lang="en-US" sz="1600" dirty="0"/>
              <a:t>• </a:t>
            </a:r>
            <a:r>
              <a:rPr lang="en-US" sz="1600" dirty="0" smtClean="0"/>
              <a:t>Pallor                                                                                   </a:t>
            </a:r>
            <a:r>
              <a:rPr lang="en-US" sz="1600" dirty="0"/>
              <a:t>• Muscle twitches,</a:t>
            </a:r>
          </a:p>
          <a:p>
            <a:r>
              <a:rPr lang="en-US" sz="1600" dirty="0" smtClean="0"/>
              <a:t>                                                                                                 depressed tendon reflexes</a:t>
            </a:r>
            <a:endParaRPr lang="en-US" sz="1600" dirty="0"/>
          </a:p>
          <a:p>
            <a:r>
              <a:rPr lang="en-US" sz="1600" dirty="0"/>
              <a:t>• Tachycardia, </a:t>
            </a:r>
            <a:r>
              <a:rPr lang="en-US" sz="1600" dirty="0" smtClean="0"/>
              <a:t>cardiac arrhythmias                                  • </a:t>
            </a:r>
            <a:r>
              <a:rPr lang="en-US" sz="1600" dirty="0"/>
              <a:t>Drowsiness, confusion</a:t>
            </a:r>
          </a:p>
          <a:p>
            <a:r>
              <a:rPr lang="en-US" sz="1600" dirty="0"/>
              <a:t>• Hypertension</a:t>
            </a:r>
          </a:p>
          <a:p>
            <a:r>
              <a:rPr lang="en-US" sz="1600" dirty="0"/>
              <a:t>• Mood changes: </a:t>
            </a:r>
            <a:r>
              <a:rPr lang="en-US" sz="1600" dirty="0" smtClean="0"/>
              <a:t>euphoria,</a:t>
            </a:r>
          </a:p>
          <a:p>
            <a:pPr>
              <a:buNone/>
            </a:pPr>
            <a:r>
              <a:rPr lang="en-US" sz="1600" dirty="0" smtClean="0"/>
              <a:t>disorientation, or depression</a:t>
            </a:r>
          </a:p>
          <a:p>
            <a:r>
              <a:rPr lang="en-US" sz="1600" dirty="0" smtClean="0"/>
              <a:t>• </a:t>
            </a:r>
            <a:r>
              <a:rPr lang="en-US" sz="1600" dirty="0"/>
              <a:t>Ataxia, </a:t>
            </a:r>
            <a:r>
              <a:rPr lang="en-US" sz="1600" dirty="0" smtClean="0"/>
              <a:t>tingling                                                                        • </a:t>
            </a:r>
            <a:r>
              <a:rPr lang="en-US" sz="1600" dirty="0"/>
              <a:t>Hypertension</a:t>
            </a:r>
          </a:p>
          <a:p>
            <a:r>
              <a:rPr lang="en-US" sz="1800" b="1" dirty="0" smtClean="0"/>
              <a:t>Severe     </a:t>
            </a:r>
            <a:r>
              <a:rPr lang="en-US" sz="1600" b="1" dirty="0" smtClean="0"/>
              <a:t>                                                                                           </a:t>
            </a:r>
            <a:r>
              <a:rPr lang="en-US" sz="1800" b="1" dirty="0" err="1"/>
              <a:t>Severe</a:t>
            </a:r>
            <a:endParaRPr lang="en-US" sz="1800" b="1" dirty="0"/>
          </a:p>
          <a:p>
            <a:r>
              <a:rPr lang="en-US" sz="1600" dirty="0"/>
              <a:t>• </a:t>
            </a:r>
            <a:r>
              <a:rPr lang="en-US" sz="1600" dirty="0" smtClean="0"/>
              <a:t>Cyanosis                                                                               </a:t>
            </a:r>
            <a:r>
              <a:rPr lang="en-US" sz="1600" dirty="0"/>
              <a:t>• </a:t>
            </a:r>
            <a:r>
              <a:rPr lang="en-US" sz="1600" dirty="0" err="1"/>
              <a:t>Papilledema</a:t>
            </a:r>
            <a:endParaRPr lang="en-US" sz="1600" dirty="0"/>
          </a:p>
          <a:p>
            <a:r>
              <a:rPr lang="en-US" sz="1600" dirty="0"/>
              <a:t>• Hypotension</a:t>
            </a:r>
          </a:p>
          <a:p>
            <a:r>
              <a:rPr lang="en-US" sz="1600" dirty="0"/>
              <a:t>• </a:t>
            </a:r>
            <a:r>
              <a:rPr lang="en-US" sz="1600" dirty="0" err="1"/>
              <a:t>Bradycardia</a:t>
            </a:r>
            <a:endParaRPr lang="en-US" sz="1600" dirty="0"/>
          </a:p>
          <a:p>
            <a:r>
              <a:rPr lang="en-US" sz="1600" dirty="0"/>
              <a:t>• Visual </a:t>
            </a:r>
            <a:r>
              <a:rPr lang="en-US" sz="1600" dirty="0" smtClean="0"/>
              <a:t>impairment</a:t>
            </a:r>
          </a:p>
          <a:p>
            <a:r>
              <a:rPr lang="en-US" sz="1600" dirty="0" smtClean="0"/>
              <a:t>• </a:t>
            </a:r>
            <a:r>
              <a:rPr lang="en-US" sz="1600" dirty="0"/>
              <a:t>Loss of </a:t>
            </a:r>
            <a:r>
              <a:rPr lang="en-US" sz="1600" dirty="0" err="1" smtClean="0"/>
              <a:t>consciousness,seizures</a:t>
            </a:r>
            <a:r>
              <a:rPr lang="en-US" sz="1600" dirty="0"/>
              <a:t>, </a:t>
            </a:r>
            <a:r>
              <a:rPr lang="en-US" sz="1600" dirty="0" smtClean="0"/>
              <a:t>coma                                       • </a:t>
            </a:r>
            <a:r>
              <a:rPr lang="en-US" sz="1600" dirty="0"/>
              <a:t>Coma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p:cNvSpPr/>
          <p:nvPr/>
        </p:nvSpPr>
        <p:spPr>
          <a:xfrm>
            <a:off x="2"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230" y="0"/>
            <a:ext cx="91437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prstClr val="white"/>
              </a:solidFill>
            </a:endParaRPr>
          </a:p>
        </p:txBody>
      </p:sp>
      <p:sp>
        <p:nvSpPr>
          <p:cNvPr id="2" name="Title 1"/>
          <p:cNvSpPr>
            <a:spLocks noGrp="1"/>
          </p:cNvSpPr>
          <p:nvPr>
            <p:ph type="ctrTitle"/>
          </p:nvPr>
        </p:nvSpPr>
        <p:spPr>
          <a:xfrm>
            <a:off x="2284027" y="2043666"/>
            <a:ext cx="4578896" cy="2031055"/>
          </a:xfrm>
        </p:spPr>
        <p:txBody>
          <a:bodyPr>
            <a:normAutofit/>
          </a:bodyPr>
          <a:lstStyle/>
          <a:p>
            <a:r>
              <a:rPr lang="en-US" sz="5200" dirty="0">
                <a:solidFill>
                  <a:schemeClr val="tx2"/>
                </a:solidFill>
              </a:rPr>
              <a:t>Clinical presentation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15410"/>
            <a:ext cx="9144000" cy="6604986"/>
          </a:xfrm>
        </p:spPr>
        <p:txBody>
          <a:bodyPr>
            <a:normAutofit fontScale="92500" lnSpcReduction="20000"/>
          </a:bodyPr>
          <a:lstStyle/>
          <a:p>
            <a:r>
              <a:rPr lang="en-US" dirty="0"/>
              <a:t>Depends on the underlying cause and the level of hypercapnia and hypoxemia.</a:t>
            </a:r>
          </a:p>
          <a:p>
            <a:r>
              <a:rPr lang="en-US" dirty="0"/>
              <a:t>Infants and children most commonly present with increased work of breathing </a:t>
            </a:r>
          </a:p>
          <a:p>
            <a:pPr marL="0" indent="0">
              <a:buNone/>
            </a:pPr>
            <a:r>
              <a:rPr lang="en-US" sz="1900" dirty="0"/>
              <a:t>    -Tachypnea   -grunting   -nasal flaring   -retractions </a:t>
            </a:r>
          </a:p>
          <a:p>
            <a:r>
              <a:rPr lang="en-US" dirty="0"/>
              <a:t>Additional signs and symptoms due to hypercapnia and hypoxemia </a:t>
            </a:r>
          </a:p>
          <a:p>
            <a:r>
              <a:rPr lang="en-US" dirty="0"/>
              <a:t>Impending respiratory failure :</a:t>
            </a:r>
          </a:p>
          <a:p>
            <a:pPr marL="0" indent="0">
              <a:buNone/>
            </a:pPr>
            <a:r>
              <a:rPr lang="en-US" dirty="0"/>
              <a:t>  </a:t>
            </a:r>
            <a:r>
              <a:rPr lang="en-US" sz="1900" dirty="0"/>
              <a:t>-dyspnea   -Mood changes  -Disorientation  -pallor   -fatigue </a:t>
            </a:r>
          </a:p>
          <a:p>
            <a:r>
              <a:rPr lang="en-US" dirty="0"/>
              <a:t>Acute hypercapnia :</a:t>
            </a:r>
          </a:p>
          <a:p>
            <a:pPr marL="0" indent="0">
              <a:buNone/>
            </a:pPr>
            <a:r>
              <a:rPr lang="en-US" sz="1900" dirty="0"/>
              <a:t>  -Flushing   -agitation  -restlessness  - headache   - tachycardia</a:t>
            </a:r>
          </a:p>
          <a:p>
            <a:r>
              <a:rPr lang="en-US" dirty="0"/>
              <a:t>Chronic hypercapnia presenting with worsening of hypoxemia and hypercapnia</a:t>
            </a:r>
          </a:p>
          <a:p>
            <a:r>
              <a:rPr lang="en-US" dirty="0"/>
              <a:t>Sever CO2 retention :</a:t>
            </a:r>
          </a:p>
          <a:p>
            <a:pPr marL="0" indent="0">
              <a:buNone/>
            </a:pPr>
            <a:r>
              <a:rPr lang="en-US" dirty="0"/>
              <a:t>  </a:t>
            </a:r>
            <a:r>
              <a:rPr lang="en-US" sz="1800" dirty="0"/>
              <a:t>-decreased consciousness  -coma   -depressed deep tendon reflexes </a:t>
            </a:r>
          </a:p>
          <a:p>
            <a:r>
              <a:rPr lang="en-US" dirty="0"/>
              <a:t>Chronic hypoxemia complications:</a:t>
            </a:r>
          </a:p>
          <a:p>
            <a:pPr marL="0" indent="0">
              <a:buNone/>
            </a:pPr>
            <a:r>
              <a:rPr lang="en-US" sz="1800" dirty="0"/>
              <a:t> -cyanosis  -polycythemia  -core pulmonale  -pulmonary hypertension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340768"/>
            <a:ext cx="8424935" cy="5184576"/>
          </a:xfrm>
        </p:spPr>
        <p:txBody>
          <a:bodyPr>
            <a:normAutofit/>
          </a:bodyPr>
          <a:lstStyle/>
          <a:p>
            <a:r>
              <a:rPr lang="en-US" dirty="0" smtClean="0">
                <a:latin typeface="AdvOT196bed05"/>
              </a:rPr>
              <a:t> (1) </a:t>
            </a:r>
            <a:r>
              <a:rPr lang="en-US" b="1" dirty="0" smtClean="0">
                <a:solidFill>
                  <a:srgbClr val="FF0000"/>
                </a:solidFill>
                <a:latin typeface="AdvOT196bed05"/>
              </a:rPr>
              <a:t>hypoxemic</a:t>
            </a:r>
            <a:r>
              <a:rPr lang="en-US" dirty="0" smtClean="0">
                <a:latin typeface="AdvOT196bed05"/>
              </a:rPr>
              <a:t> respiratory failure, which is a result of </a:t>
            </a:r>
            <a:r>
              <a:rPr lang="en-US" b="1" dirty="0" smtClean="0">
                <a:latin typeface="AdvOT196bed05"/>
              </a:rPr>
              <a:t>lung failure</a:t>
            </a:r>
            <a:r>
              <a:rPr lang="en-US" dirty="0" smtClean="0">
                <a:latin typeface="AdvOT196bed05"/>
              </a:rPr>
              <a:t>,</a:t>
            </a:r>
            <a:r>
              <a:rPr lang="en-US" dirty="0" smtClean="0">
                <a:solidFill>
                  <a:srgbClr val="FF0000"/>
                </a:solidFill>
              </a:rPr>
              <a:t> </a:t>
            </a:r>
            <a:r>
              <a:rPr lang="en-US" b="1" dirty="0" smtClean="0">
                <a:solidFill>
                  <a:srgbClr val="FF0000"/>
                </a:solidFill>
              </a:rPr>
              <a:t>Type I respiratory failure </a:t>
            </a:r>
            <a:endParaRPr lang="en-US" b="1" dirty="0"/>
          </a:p>
          <a:p>
            <a:r>
              <a:rPr lang="en-US" dirty="0" smtClean="0"/>
              <a:t>occurs because of damage to lung tissue. This lung damage prevents adequate oxygenation of the blood (</a:t>
            </a:r>
            <a:r>
              <a:rPr lang="en-US" dirty="0" err="1" smtClean="0"/>
              <a:t>hypoxaemia</a:t>
            </a:r>
            <a:r>
              <a:rPr lang="en-US" dirty="0" smtClean="0"/>
              <a:t>); however, the remaining normal lung is still sufficient to excrete the carbon dioxide being produced by tissue metabolism. This is possible because less functioning lung tissue is required for carbon dioxide excretion than is needed for oxygenation of the blood.</a:t>
            </a:r>
          </a:p>
          <a:p>
            <a:endParaRPr lang="en-US" dirty="0"/>
          </a:p>
        </p:txBody>
      </p:sp>
      <p:sp>
        <p:nvSpPr>
          <p:cNvPr id="2" name="Title 1"/>
          <p:cNvSpPr>
            <a:spLocks noGrp="1"/>
          </p:cNvSpPr>
          <p:nvPr>
            <p:ph type="title"/>
          </p:nvPr>
        </p:nvSpPr>
        <p:spPr/>
        <p:txBody>
          <a:bodyPr>
            <a:normAutofit/>
          </a:bodyPr>
          <a:lstStyle/>
          <a:p>
            <a:pPr marL="274320" lvl="0" indent="-274320">
              <a:spcBef>
                <a:spcPct val="20000"/>
              </a:spcBef>
            </a:pPr>
            <a:r>
              <a:rPr lang="en-US" sz="3200" b="1" dirty="0">
                <a:solidFill>
                  <a:srgbClr val="FF0000"/>
                </a:solidFill>
                <a:ea typeface="+mn-ea"/>
                <a:cs typeface="+mn-cs"/>
              </a:rPr>
              <a:t>Type I respiratory failure </a:t>
            </a:r>
            <a:r>
              <a:rPr lang="en-US" sz="3200" b="1" dirty="0">
                <a:solidFill>
                  <a:srgbClr val="073E87"/>
                </a:solidFill>
                <a:ea typeface="+mn-ea"/>
                <a:cs typeface="+mn-cs"/>
              </a:rPr>
              <a:t/>
            </a:r>
            <a:br>
              <a:rPr lang="en-US" sz="3200" b="1" dirty="0">
                <a:solidFill>
                  <a:srgbClr val="073E87"/>
                </a:solidFill>
                <a:ea typeface="+mn-ea"/>
                <a:cs typeface="+mn-cs"/>
              </a:rPr>
            </a:br>
            <a:endParaRPr lang="en-US" sz="32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 name="Rectangle 9"/>
          <p:cNvSpPr/>
          <p:nvPr/>
        </p:nvSpPr>
        <p:spPr>
          <a:xfrm>
            <a:off x="2" y="3"/>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477207" y="1628800"/>
            <a:ext cx="2511193" cy="1035665"/>
          </a:xfrm>
        </p:spPr>
        <p:txBody>
          <a:bodyPr vert="horz" lIns="91440" tIns="45720" rIns="91440" bIns="45720" rtlCol="0" anchor="t">
            <a:normAutofit fontScale="90000"/>
          </a:bodyPr>
          <a:lstStyle/>
          <a:p>
            <a:pPr algn="ctr"/>
            <a:r>
              <a:rPr lang="en-US" sz="2400" dirty="0"/>
              <a:t>Hypoxia  </a:t>
            </a:r>
            <a:r>
              <a:rPr lang="en-US" sz="2400" dirty="0" smtClean="0"/>
              <a:t/>
            </a:r>
            <a:br>
              <a:rPr lang="en-US" sz="2400" dirty="0" smtClean="0"/>
            </a:br>
            <a:r>
              <a:rPr lang="en-US" sz="2400" dirty="0" smtClean="0"/>
              <a:t>and </a:t>
            </a:r>
            <a:br>
              <a:rPr lang="en-US" sz="2400" dirty="0" smtClean="0"/>
            </a:br>
            <a:r>
              <a:rPr lang="en-US" sz="2400" dirty="0" err="1" smtClean="0"/>
              <a:t>hypercapnia</a:t>
            </a:r>
            <a:r>
              <a:rPr lang="en-US" sz="2400" dirty="0" smtClean="0"/>
              <a:t> </a:t>
            </a:r>
            <a:endParaRPr lang="en-US" sz="2400" dirty="0"/>
          </a:p>
        </p:txBody>
      </p:sp>
      <p:grpSp>
        <p:nvGrpSpPr>
          <p:cNvPr id="16" name="Group 15"/>
          <p:cNvGrpSpPr>
            <a:grpSpLocks noGrp="1" noUngrp="1" noRot="1" noChangeAspect="1" noMove="1" noResize="1"/>
          </p:cNvGrpSpPr>
          <p:nvPr/>
        </p:nvGrpSpPr>
        <p:grpSpPr>
          <a:xfrm>
            <a:off x="8595361" y="3154317"/>
            <a:ext cx="548641" cy="673460"/>
            <a:chOff x="3940602" y="308034"/>
            <a:chExt cx="2116791" cy="3428999"/>
          </a:xfrm>
          <a:solidFill>
            <a:schemeClr val="accent4"/>
          </a:solidFill>
        </p:grpSpPr>
        <p:sp>
          <p:nvSpPr>
            <p:cNvPr id="17" name="Rectangle 16"/>
            <p:cNvSpPr/>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0" y="2"/>
            <a:ext cx="6697107" cy="685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3648" y="2492896"/>
            <a:ext cx="6855814" cy="838831"/>
          </a:xfrm>
        </p:spPr>
        <p:txBody>
          <a:bodyPr anchor="b">
            <a:noAutofit/>
          </a:bodyPr>
          <a:lstStyle/>
          <a:p>
            <a:r>
              <a:rPr lang="en-US" sz="4000" dirty="0">
                <a:solidFill>
                  <a:srgbClr val="000000"/>
                </a:solidFill>
              </a:rPr>
              <a:t>History and Physical Examination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a:t>
            </a:r>
          </a:p>
        </p:txBody>
      </p:sp>
      <p:sp>
        <p:nvSpPr>
          <p:cNvPr id="3" name="Content Placeholder 2"/>
          <p:cNvSpPr>
            <a:spLocks noGrp="1"/>
          </p:cNvSpPr>
          <p:nvPr>
            <p:ph idx="1"/>
          </p:nvPr>
        </p:nvSpPr>
        <p:spPr/>
        <p:txBody>
          <a:bodyPr/>
          <a:lstStyle/>
          <a:p>
            <a:pPr marL="514350" indent="-514350">
              <a:buFont typeface="+mj-lt"/>
              <a:buAutoNum type="arabicPeriod"/>
            </a:pPr>
            <a:r>
              <a:rPr lang="en-US" dirty="0"/>
              <a:t>Determine the need for emergency interventions </a:t>
            </a:r>
          </a:p>
          <a:p>
            <a:pPr marL="0" indent="0">
              <a:buNone/>
            </a:pPr>
            <a:r>
              <a:rPr lang="en-US" dirty="0"/>
              <a:t>   </a:t>
            </a:r>
            <a:r>
              <a:rPr lang="en-US" sz="2000" dirty="0"/>
              <a:t>-Vital signs    -level of consciousness  -work of breathing </a:t>
            </a:r>
          </a:p>
          <a:p>
            <a:r>
              <a:rPr lang="en-US" dirty="0"/>
              <a:t> respiratory support is needed when : </a:t>
            </a:r>
          </a:p>
          <a:p>
            <a:pPr>
              <a:buFont typeface="Wingdings" charset="2"/>
              <a:buChar char="ü"/>
            </a:pPr>
            <a:r>
              <a:rPr lang="en-US" dirty="0"/>
              <a:t>Tachycardia </a:t>
            </a:r>
          </a:p>
          <a:p>
            <a:pPr>
              <a:buFont typeface="Wingdings" charset="2"/>
              <a:buChar char="ü"/>
            </a:pPr>
            <a:r>
              <a:rPr lang="en-US" dirty="0"/>
              <a:t>Grunting </a:t>
            </a:r>
          </a:p>
          <a:p>
            <a:pPr>
              <a:buFont typeface="Wingdings" charset="2"/>
              <a:buChar char="ü"/>
            </a:pPr>
            <a:r>
              <a:rPr lang="en-US" dirty="0"/>
              <a:t>Retractions </a:t>
            </a:r>
          </a:p>
          <a:p>
            <a:pPr>
              <a:buFont typeface="Wingdings" charset="2"/>
              <a:buChar char="ü"/>
            </a:pPr>
            <a:r>
              <a:rPr lang="en-US" dirty="0"/>
              <a:t> Nasal flaring</a:t>
            </a:r>
          </a:p>
          <a:p>
            <a:pPr marL="0" indent="0">
              <a:buNone/>
            </a:pPr>
            <a:endParaRPr lang="en-US" dirty="0"/>
          </a:p>
          <a:p>
            <a:pPr>
              <a:buFont typeface="Wingdings" charset="2"/>
              <a:buChar char="ü"/>
            </a:pPr>
            <a:endParaRPr lang="en-US" dirty="0"/>
          </a:p>
        </p:txBody>
      </p:sp>
      <p:sp>
        <p:nvSpPr>
          <p:cNvPr id="4" name="Right Brace 3"/>
          <p:cNvSpPr/>
          <p:nvPr/>
        </p:nvSpPr>
        <p:spPr>
          <a:xfrm>
            <a:off x="5199402" y="3278600"/>
            <a:ext cx="807244" cy="2534760"/>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b="1">
              <a:ln w="9525">
                <a:solidFill>
                  <a:prstClr val="white"/>
                </a:solidFill>
                <a:prstDash val="solid"/>
              </a:ln>
              <a:solidFill>
                <a:prstClr val="black"/>
              </a:solidFill>
              <a:effectLst>
                <a:outerShdw blurRad="12700" dist="38100" dir="2700000" algn="tl" rotWithShape="0">
                  <a:prstClr val="white">
                    <a:lumMod val="50000"/>
                  </a:prstClr>
                </a:outerShdw>
              </a:effectLst>
            </a:endParaRPr>
          </a:p>
        </p:txBody>
      </p:sp>
      <p:sp>
        <p:nvSpPr>
          <p:cNvPr id="6" name="TextBox 5"/>
          <p:cNvSpPr txBox="1"/>
          <p:nvPr/>
        </p:nvSpPr>
        <p:spPr>
          <a:xfrm>
            <a:off x="6100764" y="3278600"/>
            <a:ext cx="2431676" cy="3416320"/>
          </a:xfrm>
          <a:prstGeom prst="rect">
            <a:avLst/>
          </a:prstGeom>
          <a:noFill/>
        </p:spPr>
        <p:txBody>
          <a:bodyPr wrap="square" rtlCol="0">
            <a:spAutoFit/>
          </a:bodyPr>
          <a:lstStyle/>
          <a:p>
            <a:pPr>
              <a:lnSpc>
                <a:spcPct val="150000"/>
              </a:lnSpc>
            </a:pPr>
            <a:r>
              <a:rPr lang="en-US" dirty="0">
                <a:solidFill>
                  <a:srgbClr val="FF0000"/>
                </a:solidFill>
              </a:rPr>
              <a:t>Delay in support may lead to patient becoming increasingly fatigued : shallow, rabid breathing with decreased level of consciousness and cyanosis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892480" cy="6176963"/>
          </a:xfrm>
        </p:spPr>
        <p:txBody>
          <a:bodyPr/>
          <a:lstStyle/>
          <a:p>
            <a:pPr marL="0" indent="0">
              <a:buNone/>
            </a:pPr>
            <a:r>
              <a:rPr lang="en-US" dirty="0"/>
              <a:t>2. The next step is comprehensive history to evaluate the likely causes of respiratory failure </a:t>
            </a:r>
          </a:p>
          <a:p>
            <a:pPr marL="0" indent="0">
              <a:buNone/>
            </a:pPr>
            <a:r>
              <a:rPr lang="en-US" dirty="0"/>
              <a:t> ask about:</a:t>
            </a:r>
          </a:p>
          <a:p>
            <a:pPr marL="0" indent="0">
              <a:buNone/>
            </a:pPr>
            <a:endParaRPr lang="en-US" dirty="0"/>
          </a:p>
        </p:txBody>
      </p:sp>
      <p:graphicFrame>
        <p:nvGraphicFramePr>
          <p:cNvPr id="4" name="Diagram 3"/>
          <p:cNvGraphicFramePr/>
          <p:nvPr/>
        </p:nvGraphicFramePr>
        <p:xfrm>
          <a:off x="539552" y="2348880"/>
          <a:ext cx="8022431" cy="2814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87424"/>
            <a:ext cx="7886700" cy="1325563"/>
          </a:xfrm>
        </p:spPr>
        <p:txBody>
          <a:bodyPr/>
          <a:lstStyle/>
          <a:p>
            <a:r>
              <a:rPr lang="en-US" dirty="0"/>
              <a:t>Physical examination</a:t>
            </a:r>
          </a:p>
        </p:txBody>
      </p:sp>
      <p:sp>
        <p:nvSpPr>
          <p:cNvPr id="3" name="Content Placeholder 2"/>
          <p:cNvSpPr>
            <a:spLocks noGrp="1"/>
          </p:cNvSpPr>
          <p:nvPr>
            <p:ph idx="1"/>
          </p:nvPr>
        </p:nvSpPr>
        <p:spPr>
          <a:xfrm>
            <a:off x="31721" y="620688"/>
            <a:ext cx="9112279" cy="5894356"/>
          </a:xfrm>
        </p:spPr>
        <p:txBody>
          <a:bodyPr>
            <a:normAutofit lnSpcReduction="10000"/>
          </a:bodyPr>
          <a:lstStyle/>
          <a:p>
            <a:pPr>
              <a:buFont typeface="Wingdings" charset="2"/>
              <a:buChar char="q"/>
            </a:pPr>
            <a:r>
              <a:rPr lang="en-US" i="1" dirty="0">
                <a:effectLst>
                  <a:outerShdw blurRad="38100" dist="38100" dir="2700000" algn="tl">
                    <a:srgbClr val="000000">
                      <a:alpha val="43137"/>
                    </a:srgbClr>
                  </a:outerShdw>
                </a:effectLst>
              </a:rPr>
              <a:t>Vital signs </a:t>
            </a:r>
            <a:r>
              <a:rPr lang="en-US" dirty="0"/>
              <a:t>( severity of respiratory failure)</a:t>
            </a:r>
          </a:p>
          <a:p>
            <a:pPr marL="0" indent="0">
              <a:buNone/>
            </a:pPr>
            <a:r>
              <a:rPr lang="en-US" dirty="0"/>
              <a:t>1.Respiratory Rate:</a:t>
            </a:r>
          </a:p>
          <a:p>
            <a:pPr marL="0" indent="0">
              <a:buNone/>
            </a:pPr>
            <a:r>
              <a:rPr lang="en-US" dirty="0"/>
              <a:t> tachypnea:</a:t>
            </a:r>
          </a:p>
          <a:p>
            <a:pPr marL="0" indent="0">
              <a:buNone/>
            </a:pPr>
            <a:endParaRPr lang="en-US" dirty="0"/>
          </a:p>
          <a:p>
            <a:pPr marL="0" indent="0">
              <a:buNone/>
            </a:pPr>
            <a:endParaRPr lang="en-US" dirty="0"/>
          </a:p>
          <a:p>
            <a:pPr marL="0" indent="0">
              <a:buNone/>
            </a:pPr>
            <a:r>
              <a:rPr lang="en-US" dirty="0" err="1" smtClean="0"/>
              <a:t>Bradypnea</a:t>
            </a:r>
            <a:r>
              <a:rPr lang="en-US" dirty="0" smtClean="0"/>
              <a:t>  </a:t>
            </a:r>
            <a:r>
              <a:rPr lang="en-US" dirty="0"/>
              <a:t>:  </a:t>
            </a:r>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2.Heart </a:t>
            </a:r>
            <a:r>
              <a:rPr lang="en-US" dirty="0"/>
              <a:t>Rate :  increased to maintain adequate oxygen delivery</a:t>
            </a:r>
          </a:p>
          <a:p>
            <a:pPr marL="0" indent="0">
              <a:buNone/>
            </a:pPr>
            <a:r>
              <a:rPr lang="en-US" dirty="0"/>
              <a:t>3.Blood pressure : normal to high ( decreased if decompensated)</a:t>
            </a:r>
          </a:p>
          <a:p>
            <a:pPr marL="0" indent="0">
              <a:buNone/>
            </a:pPr>
            <a:endParaRPr lang="en-US" sz="1800" dirty="0"/>
          </a:p>
        </p:txBody>
      </p:sp>
      <p:cxnSp>
        <p:nvCxnSpPr>
          <p:cNvPr id="7" name="Straight Arrow Connector 6"/>
          <p:cNvCxnSpPr/>
          <p:nvPr/>
        </p:nvCxnSpPr>
        <p:spPr>
          <a:xfrm>
            <a:off x="1957388" y="309562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156" y="1916832"/>
            <a:ext cx="7156211" cy="923330"/>
          </a:xfrm>
          <a:prstGeom prst="rect">
            <a:avLst/>
          </a:prstGeom>
          <a:noFill/>
        </p:spPr>
        <p:txBody>
          <a:bodyPr wrap="square" rtlCol="0">
            <a:spAutoFit/>
          </a:bodyPr>
          <a:lstStyle/>
          <a:p>
            <a:pPr marL="285750" indent="-285750">
              <a:buFont typeface="Arial" charset="0"/>
              <a:buChar char="•"/>
            </a:pPr>
            <a:r>
              <a:rPr lang="en-US" dirty="0">
                <a:solidFill>
                  <a:prstClr val="black"/>
                </a:solidFill>
              </a:rPr>
              <a:t>Early compensatory mechanism</a:t>
            </a:r>
          </a:p>
          <a:p>
            <a:pPr marL="285750" indent="-285750">
              <a:buFont typeface="Arial" charset="0"/>
              <a:buChar char="•"/>
            </a:pPr>
            <a:r>
              <a:rPr lang="en-US" dirty="0">
                <a:solidFill>
                  <a:prstClr val="black"/>
                </a:solidFill>
              </a:rPr>
              <a:t>Must know Normal range for age</a:t>
            </a:r>
          </a:p>
          <a:p>
            <a:pPr marL="285750" indent="-285750">
              <a:buFont typeface="Arial" charset="0"/>
              <a:buChar char="•"/>
            </a:pPr>
            <a:r>
              <a:rPr lang="en-US" dirty="0">
                <a:solidFill>
                  <a:prstClr val="black"/>
                </a:solidFill>
              </a:rPr>
              <a:t>Normally increased while eating, sleeping, increased activity </a:t>
            </a:r>
          </a:p>
        </p:txBody>
      </p:sp>
      <p:sp>
        <p:nvSpPr>
          <p:cNvPr id="14" name="TextBox 13"/>
          <p:cNvSpPr txBox="1"/>
          <p:nvPr/>
        </p:nvSpPr>
        <p:spPr>
          <a:xfrm>
            <a:off x="71156" y="3564128"/>
            <a:ext cx="3518297" cy="923330"/>
          </a:xfrm>
          <a:prstGeom prst="rect">
            <a:avLst/>
          </a:prstGeom>
          <a:noFill/>
        </p:spPr>
        <p:txBody>
          <a:bodyPr wrap="square" rtlCol="0">
            <a:spAutoFit/>
          </a:bodyPr>
          <a:lstStyle/>
          <a:p>
            <a:pPr marL="285750" indent="-285750">
              <a:buFont typeface="Arial" charset="0"/>
              <a:buChar char="•"/>
            </a:pPr>
            <a:r>
              <a:rPr lang="en-US" dirty="0">
                <a:solidFill>
                  <a:prstClr val="black"/>
                </a:solidFill>
              </a:rPr>
              <a:t>Respiratory center Failure</a:t>
            </a:r>
          </a:p>
          <a:p>
            <a:pPr marL="285750" indent="-285750">
              <a:buFont typeface="Arial" charset="0"/>
              <a:buChar char="•"/>
            </a:pPr>
            <a:r>
              <a:rPr lang="en-US" dirty="0">
                <a:solidFill>
                  <a:prstClr val="black"/>
                </a:solidFill>
              </a:rPr>
              <a:t>Neuromuscular Disorders (no retractions)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49" name="Rectangle 9"/>
          <p:cNvSpPr/>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236125" y="-1539552"/>
            <a:ext cx="2875788" cy="2902882"/>
          </a:xfrm>
        </p:spPr>
        <p:txBody>
          <a:bodyPr vert="horz" lIns="91440" tIns="45720" rIns="91440" bIns="45720" rtlCol="0" anchor="b">
            <a:normAutofit/>
          </a:bodyPr>
          <a:lstStyle/>
          <a:p>
            <a:r>
              <a:rPr lang="en-US" sz="2400" dirty="0"/>
              <a:t>Normal Vital sign Ranges according to age</a:t>
            </a:r>
          </a:p>
        </p:txBody>
      </p:sp>
      <p:pic>
        <p:nvPicPr>
          <p:cNvPr id="5" name="Content Placeholder 4" descr="Table&#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l="996" r="1763" b="3"/>
          <a:stretch>
            <a:fillRect/>
          </a:stretch>
        </p:blipFill>
        <p:spPr>
          <a:xfrm>
            <a:off x="0" y="19019"/>
            <a:ext cx="6198154" cy="681996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76253"/>
            <a:ext cx="7886700" cy="5700713"/>
          </a:xfrm>
        </p:spPr>
        <p:txBody>
          <a:bodyPr>
            <a:normAutofit lnSpcReduction="10000"/>
          </a:bodyPr>
          <a:lstStyle/>
          <a:p>
            <a:pPr marL="0" indent="0">
              <a:buNone/>
            </a:pPr>
            <a:r>
              <a:rPr lang="en-US" sz="3200" dirty="0"/>
              <a:t>4.Pulse Oximetry : </a:t>
            </a:r>
          </a:p>
          <a:p>
            <a:pPr marL="0" indent="0">
              <a:buNone/>
            </a:pPr>
            <a:endParaRPr lang="en-US" dirty="0"/>
          </a:p>
          <a:p>
            <a:pPr marL="0" indent="0">
              <a:buNone/>
            </a:pPr>
            <a:r>
              <a:rPr lang="en-US" dirty="0"/>
              <a:t>-estimates oxygen saturation of hemoglobin </a:t>
            </a:r>
          </a:p>
          <a:p>
            <a:pPr>
              <a:buFontTx/>
              <a:buChar char="-"/>
            </a:pPr>
            <a:r>
              <a:rPr lang="en-US" dirty="0"/>
              <a:t>Oxygen saturation of 90% reflects PaO2 of 60%</a:t>
            </a:r>
          </a:p>
          <a:p>
            <a:pPr>
              <a:buFontTx/>
              <a:buChar char="-"/>
            </a:pPr>
            <a:r>
              <a:rPr lang="en-US" dirty="0"/>
              <a:t>Only measures Saturation (not content nor delivery) </a:t>
            </a:r>
          </a:p>
          <a:p>
            <a:pPr>
              <a:buFontTx/>
              <a:buChar char="-"/>
            </a:pPr>
            <a:r>
              <a:rPr lang="en-US" dirty="0"/>
              <a:t>In patients with </a:t>
            </a:r>
            <a:r>
              <a:rPr lang="en-US" dirty="0">
                <a:solidFill>
                  <a:schemeClr val="accent4">
                    <a:lumMod val="75000"/>
                  </a:schemeClr>
                </a:solidFill>
              </a:rPr>
              <a:t>CO</a:t>
            </a:r>
            <a:r>
              <a:rPr lang="en-US" dirty="0"/>
              <a:t> poisoning saturation will be </a:t>
            </a:r>
            <a:r>
              <a:rPr lang="en-US" dirty="0">
                <a:solidFill>
                  <a:schemeClr val="accent4">
                    <a:lumMod val="75000"/>
                  </a:schemeClr>
                </a:solidFill>
              </a:rPr>
              <a:t>overestimated</a:t>
            </a:r>
            <a:r>
              <a:rPr lang="en-US" dirty="0"/>
              <a:t> due carboxyhemoglobulinemia</a:t>
            </a:r>
          </a:p>
          <a:p>
            <a:pPr>
              <a:buFontTx/>
              <a:buChar char="-"/>
            </a:pPr>
            <a:r>
              <a:rPr lang="en-US" dirty="0"/>
              <a:t>When increased </a:t>
            </a:r>
            <a:r>
              <a:rPr lang="en-US" dirty="0">
                <a:solidFill>
                  <a:schemeClr val="accent4">
                    <a:lumMod val="75000"/>
                  </a:schemeClr>
                </a:solidFill>
              </a:rPr>
              <a:t>methemoglobin </a:t>
            </a:r>
            <a:r>
              <a:rPr lang="en-US" dirty="0"/>
              <a:t>saturation will be </a:t>
            </a:r>
            <a:r>
              <a:rPr lang="en-US" dirty="0">
                <a:solidFill>
                  <a:schemeClr val="accent4">
                    <a:lumMod val="75000"/>
                  </a:schemeClr>
                </a:solidFill>
              </a:rPr>
              <a:t>overestimated</a:t>
            </a:r>
            <a:r>
              <a:rPr lang="en-US" dirty="0"/>
              <a:t> </a:t>
            </a:r>
          </a:p>
          <a:p>
            <a:pPr>
              <a:buFontTx/>
              <a:buChar char="-"/>
            </a:pPr>
            <a:r>
              <a:rPr lang="en-US" dirty="0"/>
              <a:t>Patients with </a:t>
            </a:r>
            <a:r>
              <a:rPr lang="en-US" dirty="0">
                <a:solidFill>
                  <a:srgbClr val="FF0000"/>
                </a:solidFill>
              </a:rPr>
              <a:t>poor tissue perfusion </a:t>
            </a:r>
            <a:r>
              <a:rPr lang="en-US" dirty="0"/>
              <a:t>(shock, hypovolemia, hypothermia) saturation will be </a:t>
            </a:r>
            <a:r>
              <a:rPr lang="en-US" dirty="0">
                <a:solidFill>
                  <a:srgbClr val="FF0000"/>
                </a:solidFill>
              </a:rPr>
              <a:t>underestimated</a:t>
            </a:r>
            <a:r>
              <a:rPr lang="en-US" dirty="0"/>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6857999"/>
          </a:xfrm>
        </p:spPr>
        <p:txBody>
          <a:bodyPr>
            <a:normAutofit lnSpcReduction="10000"/>
          </a:bodyPr>
          <a:lstStyle/>
          <a:p>
            <a:pPr>
              <a:buFont typeface="Wingdings" charset="2"/>
              <a:buChar char="q"/>
            </a:pPr>
            <a:r>
              <a:rPr lang="en-US" dirty="0"/>
              <a:t> </a:t>
            </a:r>
            <a:r>
              <a:rPr lang="en-US" i="1" dirty="0">
                <a:effectLst>
                  <a:outerShdw blurRad="38100" dist="38100" dir="2700000" algn="tl">
                    <a:srgbClr val="000000">
                      <a:alpha val="43137"/>
                    </a:srgbClr>
                  </a:outerShdw>
                </a:effectLst>
              </a:rPr>
              <a:t>chest wall examination</a:t>
            </a:r>
            <a:r>
              <a:rPr lang="en-US" dirty="0"/>
              <a:t>:</a:t>
            </a:r>
          </a:p>
          <a:p>
            <a:pPr marL="0" indent="0">
              <a:buNone/>
            </a:pPr>
            <a:r>
              <a:rPr lang="en-US" dirty="0"/>
              <a:t> asymmetric expansion:</a:t>
            </a:r>
          </a:p>
          <a:p>
            <a:pPr marL="0" indent="0">
              <a:buNone/>
            </a:pPr>
            <a:endParaRPr lang="en-US" dirty="0"/>
          </a:p>
          <a:p>
            <a:pPr marL="0" indent="0">
              <a:buNone/>
            </a:pPr>
            <a:endParaRPr lang="en-US" dirty="0"/>
          </a:p>
          <a:p>
            <a:pPr marL="0" indent="0">
              <a:buNone/>
            </a:pPr>
            <a:r>
              <a:rPr lang="en-US" dirty="0"/>
              <a:t>Paradoxical Movement :  Respiratory distress</a:t>
            </a:r>
          </a:p>
          <a:p>
            <a:pPr>
              <a:buFont typeface="Wingdings" charset="2"/>
              <a:buChar char="q"/>
            </a:pPr>
            <a:r>
              <a:rPr lang="en-US" dirty="0"/>
              <a:t> </a:t>
            </a:r>
            <a:r>
              <a:rPr lang="en-US" i="1" dirty="0">
                <a:effectLst>
                  <a:outerShdw blurRad="38100" dist="38100" dir="2700000" algn="tl">
                    <a:srgbClr val="000000">
                      <a:alpha val="43137"/>
                    </a:srgbClr>
                  </a:outerShdw>
                </a:effectLst>
              </a:rPr>
              <a:t>Auscultation </a:t>
            </a:r>
            <a:r>
              <a:rPr lang="en-US" dirty="0"/>
              <a:t>: to assess the symmetry and quality of air movement and presence of any added sounds</a:t>
            </a:r>
          </a:p>
          <a:p>
            <a:pPr marL="285750" indent="-285750">
              <a:lnSpc>
                <a:spcPct val="150000"/>
              </a:lnSpc>
            </a:pPr>
            <a:r>
              <a:rPr lang="en-US" dirty="0"/>
              <a:t> </a:t>
            </a:r>
            <a:r>
              <a:rPr lang="en-US" sz="2400" dirty="0"/>
              <a:t>expiratory wheezing: </a:t>
            </a:r>
            <a:r>
              <a:rPr lang="en-US" sz="1800" dirty="0"/>
              <a:t>disease of lower airway (Asthma)</a:t>
            </a:r>
          </a:p>
          <a:p>
            <a:pPr>
              <a:lnSpc>
                <a:spcPct val="150000"/>
              </a:lnSpc>
            </a:pPr>
            <a:r>
              <a:rPr lang="en-US" sz="2400" dirty="0"/>
              <a:t>Local or asymmetric wheezing: </a:t>
            </a:r>
            <a:r>
              <a:rPr lang="en-US" sz="1800" dirty="0"/>
              <a:t>airway obstruction (mass or foreign body)</a:t>
            </a:r>
          </a:p>
          <a:p>
            <a:pPr>
              <a:lnSpc>
                <a:spcPct val="160000"/>
              </a:lnSpc>
            </a:pPr>
            <a:r>
              <a:rPr lang="en-US" sz="2400" dirty="0"/>
              <a:t>Inspiratory stridor: </a:t>
            </a:r>
            <a:r>
              <a:rPr lang="en-US" sz="1800" dirty="0"/>
              <a:t>upper airway narrowing or obstruction(laryngomalacia, croup, tracheitis, subglottic stenosis, vascular rings)</a:t>
            </a:r>
          </a:p>
          <a:p>
            <a:pPr>
              <a:lnSpc>
                <a:spcPct val="150000"/>
              </a:lnSpc>
            </a:pPr>
            <a:r>
              <a:rPr lang="en-US" sz="2400" dirty="0"/>
              <a:t>Crackles or rales: </a:t>
            </a:r>
            <a:r>
              <a:rPr lang="en-US" sz="1800" dirty="0"/>
              <a:t>small airway disease (pneumonia, pulmonary fibrosis, Interstitial pulmonary process)</a:t>
            </a:r>
          </a:p>
        </p:txBody>
      </p:sp>
      <p:sp>
        <p:nvSpPr>
          <p:cNvPr id="6" name="TextBox 5"/>
          <p:cNvSpPr txBox="1"/>
          <p:nvPr/>
        </p:nvSpPr>
        <p:spPr>
          <a:xfrm>
            <a:off x="3895372" y="519844"/>
            <a:ext cx="7669925" cy="1200329"/>
          </a:xfrm>
          <a:prstGeom prst="rect">
            <a:avLst/>
          </a:prstGeom>
          <a:noFill/>
        </p:spPr>
        <p:txBody>
          <a:bodyPr wrap="square" rtlCol="0">
            <a:spAutoFit/>
          </a:bodyPr>
          <a:lstStyle/>
          <a:p>
            <a:pPr marL="285750" indent="-285750">
              <a:buFont typeface="Arial" charset="0"/>
              <a:buChar char="•"/>
            </a:pPr>
            <a:r>
              <a:rPr lang="en-US" dirty="0">
                <a:solidFill>
                  <a:prstClr val="black"/>
                </a:solidFill>
              </a:rPr>
              <a:t>Pneumothorax</a:t>
            </a:r>
          </a:p>
          <a:p>
            <a:pPr marL="285750" indent="-285750">
              <a:buFont typeface="Arial" charset="0"/>
              <a:buChar char="•"/>
            </a:pPr>
            <a:r>
              <a:rPr lang="en-US" dirty="0">
                <a:solidFill>
                  <a:prstClr val="black"/>
                </a:solidFill>
              </a:rPr>
              <a:t>Moderate to sever empyema</a:t>
            </a:r>
          </a:p>
          <a:p>
            <a:pPr marL="285750" indent="-285750">
              <a:buFont typeface="Arial" charset="0"/>
              <a:buChar char="•"/>
            </a:pPr>
            <a:r>
              <a:rPr lang="en-US" dirty="0">
                <a:solidFill>
                  <a:prstClr val="black"/>
                </a:solidFill>
              </a:rPr>
              <a:t>Pleural effusion</a:t>
            </a:r>
          </a:p>
          <a:p>
            <a:pPr marL="285750" indent="-285750">
              <a:buFont typeface="Arial" charset="0"/>
              <a:buChar char="•"/>
            </a:pPr>
            <a:r>
              <a:rPr lang="en-US" dirty="0">
                <a:solidFill>
                  <a:prstClr val="black"/>
                </a:solidFill>
              </a:rPr>
              <a:t>Chest trauma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674917"/>
            <a:ext cx="7886700" cy="5502049"/>
          </a:xfrm>
        </p:spPr>
        <p:txBody>
          <a:bodyPr/>
          <a:lstStyle/>
          <a:p>
            <a:pPr>
              <a:buFont typeface="Wingdings" charset="2"/>
              <a:buChar char="q"/>
            </a:pPr>
            <a:r>
              <a:rPr lang="en-US" i="1" dirty="0">
                <a:effectLst>
                  <a:outerShdw blurRad="38100" dist="38100" dir="2700000" algn="tl">
                    <a:srgbClr val="000000">
                      <a:alpha val="43137"/>
                    </a:srgbClr>
                  </a:outerShdw>
                </a:effectLst>
              </a:rPr>
              <a:t>Cardiac Examination</a:t>
            </a:r>
          </a:p>
          <a:p>
            <a:pPr>
              <a:buFont typeface="Wingdings" charset="2"/>
              <a:buChar char="q"/>
            </a:pPr>
            <a:endParaRPr lang="en-US" dirty="0"/>
          </a:p>
          <a:p>
            <a:pPr>
              <a:buFont typeface="Wingdings" charset="2"/>
              <a:buChar char="q"/>
            </a:pPr>
            <a:r>
              <a:rPr lang="en-US" i="1" dirty="0">
                <a:effectLst>
                  <a:outerShdw blurRad="38100" dist="38100" dir="2700000" algn="tl">
                    <a:srgbClr val="000000">
                      <a:alpha val="43137"/>
                    </a:srgbClr>
                  </a:outerShdw>
                </a:effectLst>
              </a:rPr>
              <a:t>Neurological Examination</a:t>
            </a:r>
            <a:r>
              <a:rPr lang="en-US" dirty="0"/>
              <a:t>:</a:t>
            </a:r>
          </a:p>
          <a:p>
            <a:pPr marL="0" indent="0">
              <a:buNone/>
            </a:pPr>
            <a:r>
              <a:rPr lang="en-US" dirty="0"/>
              <a:t>GCS :8 or below needs intubation and mechanical ventilation</a:t>
            </a:r>
          </a:p>
          <a:p>
            <a:pPr marL="0" indent="0">
              <a:buNone/>
            </a:pPr>
            <a:endParaRPr lang="en-US" dirty="0"/>
          </a:p>
          <a:p>
            <a:pPr marL="0" indent="0">
              <a:buNone/>
            </a:pPr>
            <a:r>
              <a:rPr lang="en-US" dirty="0"/>
              <a:t>Muscle strength decreased in:</a:t>
            </a:r>
          </a:p>
          <a:p>
            <a:pPr>
              <a:buFont typeface="Wingdings" charset="2"/>
              <a:buChar char="q"/>
            </a:pPr>
            <a:endParaRPr lang="en-US" dirty="0"/>
          </a:p>
        </p:txBody>
      </p:sp>
      <p:sp>
        <p:nvSpPr>
          <p:cNvPr id="8" name="TextBox 7"/>
          <p:cNvSpPr txBox="1"/>
          <p:nvPr/>
        </p:nvSpPr>
        <p:spPr>
          <a:xfrm rot="10800000" flipH="1" flipV="1">
            <a:off x="1547664" y="4149080"/>
            <a:ext cx="2227217" cy="2031325"/>
          </a:xfrm>
          <a:prstGeom prst="rect">
            <a:avLst/>
          </a:prstGeom>
          <a:noFill/>
        </p:spPr>
        <p:txBody>
          <a:bodyPr wrap="square" rtlCol="0">
            <a:spAutoFit/>
          </a:bodyPr>
          <a:lstStyle/>
          <a:p>
            <a:pPr marL="285750" indent="-285750">
              <a:buFont typeface="Arial" charset="0"/>
              <a:buChar char="•"/>
            </a:pPr>
            <a:r>
              <a:rPr lang="en-US" dirty="0">
                <a:solidFill>
                  <a:prstClr val="black"/>
                </a:solidFill>
              </a:rPr>
              <a:t>Mitochondrial disease </a:t>
            </a:r>
          </a:p>
          <a:p>
            <a:pPr marL="285750" indent="-285750">
              <a:buFont typeface="Arial" charset="0"/>
              <a:buChar char="•"/>
            </a:pPr>
            <a:r>
              <a:rPr lang="en-US" dirty="0">
                <a:solidFill>
                  <a:prstClr val="black"/>
                </a:solidFill>
              </a:rPr>
              <a:t>GBS</a:t>
            </a:r>
          </a:p>
          <a:p>
            <a:pPr marL="285750" indent="-285750">
              <a:buFont typeface="Arial" charset="0"/>
              <a:buChar char="•"/>
            </a:pPr>
            <a:r>
              <a:rPr lang="en-US" dirty="0">
                <a:solidFill>
                  <a:prstClr val="black"/>
                </a:solidFill>
              </a:rPr>
              <a:t>Spinal muscular atrophy</a:t>
            </a:r>
          </a:p>
          <a:p>
            <a:pPr marL="285750" indent="-285750">
              <a:buFont typeface="Arial" charset="0"/>
              <a:buChar char="•"/>
            </a:pPr>
            <a:r>
              <a:rPr lang="en-US" dirty="0">
                <a:solidFill>
                  <a:prstClr val="black"/>
                </a:solidFill>
              </a:rPr>
              <a:t>Duchene muscular dystrophy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2" name="Rectangle 8"/>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408936" y="221742"/>
            <a:ext cx="8326128" cy="3207258"/>
          </a:xfrm>
        </p:spPr>
        <p:txBody>
          <a:bodyPr anchor="t">
            <a:normAutofit/>
          </a:bodyPr>
          <a:lstStyle/>
          <a:p>
            <a:pPr>
              <a:buFont typeface="Wingdings" charset="2"/>
              <a:buChar char="v"/>
            </a:pPr>
            <a:r>
              <a:rPr lang="en-US" b="0" i="0" u="none" strike="noStrike" baseline="0" dirty="0">
                <a:latin typeface="AdvOT196bed05"/>
              </a:rPr>
              <a:t>Laboratory and radiographic studies are helpful in the </a:t>
            </a:r>
            <a:r>
              <a:rPr lang="en-US" b="0" i="0" u="none" strike="noStrike" baseline="0" dirty="0">
                <a:solidFill>
                  <a:srgbClr val="0070C0"/>
                </a:solidFill>
                <a:latin typeface="AdvOT196bed05"/>
              </a:rPr>
              <a:t>assessment </a:t>
            </a:r>
            <a:r>
              <a:rPr lang="en-US" b="0" i="0" u="none" strike="noStrike" baseline="0" dirty="0">
                <a:latin typeface="AdvOT196bed05"/>
              </a:rPr>
              <a:t>of respiratory failure and the </a:t>
            </a:r>
            <a:r>
              <a:rPr lang="en-US" dirty="0">
                <a:solidFill>
                  <a:srgbClr val="0070C0"/>
                </a:solidFill>
                <a:latin typeface="AdvOT196bed05"/>
              </a:rPr>
              <a:t>monitoring</a:t>
            </a:r>
            <a:r>
              <a:rPr lang="en-US" b="0" i="0" u="none" strike="noStrike" baseline="0" dirty="0">
                <a:latin typeface="AdvOT196bed05"/>
              </a:rPr>
              <a:t> of the response to therapeutic management.</a:t>
            </a:r>
          </a:p>
          <a:p>
            <a:pPr>
              <a:buFont typeface="Wingdings" charset="2"/>
              <a:buChar char="v"/>
            </a:pPr>
            <a:r>
              <a:rPr lang="en-US" b="0" i="0" u="none" strike="noStrike" baseline="0" dirty="0">
                <a:latin typeface="AdvOT196bed05"/>
              </a:rPr>
              <a:t> However, emergency respiratory support should be initiated when indicated and </a:t>
            </a:r>
            <a:r>
              <a:rPr lang="en-US" b="0" i="0" u="none" strike="noStrike" baseline="0" dirty="0">
                <a:solidFill>
                  <a:srgbClr val="FF0000"/>
                </a:solidFill>
                <a:latin typeface="AdvOT196bed05"/>
              </a:rPr>
              <a:t>not be delayed </a:t>
            </a:r>
            <a:r>
              <a:rPr lang="en-US" b="0" i="0" u="none" strike="noStrike" baseline="0" dirty="0">
                <a:latin typeface="AdvOT196bed05"/>
              </a:rPr>
              <a:t>while awaiting results of diagnostic studies.</a:t>
            </a:r>
            <a:endParaRPr lang="en-US" dirty="0"/>
          </a:p>
        </p:txBody>
      </p:sp>
      <p:sp>
        <p:nvSpPr>
          <p:cNvPr id="8" name="Title 1"/>
          <p:cNvSpPr txBox="1"/>
          <p:nvPr/>
        </p:nvSpPr>
        <p:spPr>
          <a:xfrm>
            <a:off x="2843808" y="-1602067"/>
            <a:ext cx="3017520" cy="32041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sz="4800" b="0" i="0" u="none" strike="noStrike" kern="1200" cap="none" spc="0" normalizeH="0" baseline="0" noProof="0" smtClean="0">
                <a:ln>
                  <a:noFill/>
                </a:ln>
                <a:solidFill>
                  <a:sysClr val="window" lastClr="FFFFFF"/>
                </a:solidFill>
                <a:effectLst/>
                <a:uLnTx/>
                <a:uFillTx/>
                <a:latin typeface="Calibri Light"/>
                <a:ea typeface="+mj-ea"/>
                <a:cs typeface="+mj-cs"/>
              </a:rPr>
              <a:t>Diagnosis </a:t>
            </a:r>
            <a:endParaRPr kumimoji="0" lang="en-US" sz="4800" b="0" i="0" u="none" strike="noStrike" kern="1200" cap="none" spc="0" normalizeH="0" baseline="0" noProof="0" dirty="0">
              <a:ln>
                <a:noFill/>
              </a:ln>
              <a:solidFill>
                <a:sysClr val="window" lastClr="FFFFFF"/>
              </a:solidFill>
              <a:effectLst/>
              <a:uLnTx/>
              <a:uFillTx/>
              <a:latin typeface="Calibri Light"/>
              <a:ea typeface="+mj-ea"/>
              <a:cs typeface="+mj-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84784"/>
            <a:ext cx="9036496" cy="5373216"/>
          </a:xfrm>
        </p:spPr>
        <p:txBody>
          <a:bodyPr>
            <a:normAutofit/>
          </a:bodyPr>
          <a:lstStyle/>
          <a:p>
            <a:r>
              <a:rPr lang="en-US" dirty="0">
                <a:latin typeface="AdvOT196bed05"/>
              </a:rPr>
              <a:t> (2) </a:t>
            </a:r>
            <a:r>
              <a:rPr lang="en-US" dirty="0" err="1">
                <a:solidFill>
                  <a:srgbClr val="FF0000"/>
                </a:solidFill>
                <a:latin typeface="AdvOT196bed05"/>
              </a:rPr>
              <a:t>hypercapnic</a:t>
            </a:r>
            <a:r>
              <a:rPr lang="en-US" dirty="0">
                <a:latin typeface="AdvOT196bed05"/>
              </a:rPr>
              <a:t> respiratory failure, which is a result     of respiratory pump failure</a:t>
            </a:r>
            <a:r>
              <a:rPr lang="en-US" dirty="0" smtClean="0">
                <a:solidFill>
                  <a:srgbClr val="FF0000"/>
                </a:solidFill>
              </a:rPr>
              <a:t> </a:t>
            </a:r>
          </a:p>
          <a:p>
            <a:r>
              <a:rPr lang="en-US" dirty="0" smtClean="0">
                <a:solidFill>
                  <a:srgbClr val="FF0000"/>
                </a:solidFill>
              </a:rPr>
              <a:t>Type II respiratory failure  </a:t>
            </a:r>
            <a:r>
              <a:rPr lang="en-US" dirty="0" smtClean="0"/>
              <a:t>is also known as ‘</a:t>
            </a:r>
            <a:r>
              <a:rPr lang="en-US" dirty="0" err="1" smtClean="0"/>
              <a:t>ventilatory</a:t>
            </a:r>
            <a:r>
              <a:rPr lang="en-US" dirty="0" smtClean="0"/>
              <a:t> failure’. It occurs when alveolar ventilation is insufficient to excrete the carbon dioxide being produced. Inadequate ventilation is due to reduced </a:t>
            </a:r>
            <a:r>
              <a:rPr lang="en-US" dirty="0" err="1" smtClean="0"/>
              <a:t>ventilatory</a:t>
            </a:r>
            <a:r>
              <a:rPr lang="en-US" dirty="0" smtClean="0"/>
              <a:t> effort, or inability to overcome increased resistance to ventilation – it affects the lung as a whole, and thus carbon dioxide accumulates. Complications include: damage to vital organs due to </a:t>
            </a:r>
            <a:r>
              <a:rPr lang="en-US" dirty="0" err="1" smtClean="0"/>
              <a:t>hypoxaemia</a:t>
            </a:r>
            <a:r>
              <a:rPr lang="en-US" dirty="0" smtClean="0"/>
              <a:t>, CNS depression due to increased carbon dioxide levels, respiratory acidosis (carbon dioxide retention). This is ultimately fatal unless treated. </a:t>
            </a:r>
            <a:endParaRPr lang="en-US" dirty="0"/>
          </a:p>
        </p:txBody>
      </p:sp>
      <p:sp>
        <p:nvSpPr>
          <p:cNvPr id="2" name="Title 1"/>
          <p:cNvSpPr>
            <a:spLocks noGrp="1"/>
          </p:cNvSpPr>
          <p:nvPr>
            <p:ph type="title"/>
          </p:nvPr>
        </p:nvSpPr>
        <p:spPr/>
        <p:txBody>
          <a:bodyPr>
            <a:normAutofit/>
          </a:bodyPr>
          <a:lstStyle/>
          <a:p>
            <a:r>
              <a:rPr lang="en-US" sz="3200" b="1" dirty="0">
                <a:solidFill>
                  <a:srgbClr val="FF0000"/>
                </a:solidFill>
                <a:ea typeface="+mn-ea"/>
                <a:cs typeface="+mn-cs"/>
              </a:rPr>
              <a:t>Type II respiratory failure</a:t>
            </a:r>
            <a:endParaRPr lang="en-US" sz="3200"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Laboratory studies</a:t>
            </a:r>
          </a:p>
        </p:txBody>
      </p:sp>
      <p:sp>
        <p:nvSpPr>
          <p:cNvPr id="3" name="Content Placeholder 2"/>
          <p:cNvSpPr>
            <a:spLocks noGrp="1"/>
          </p:cNvSpPr>
          <p:nvPr>
            <p:ph idx="1"/>
          </p:nvPr>
        </p:nvSpPr>
        <p:spPr/>
        <p:txBody>
          <a:bodyPr/>
          <a:lstStyle/>
          <a:p>
            <a:r>
              <a:rPr lang="en-US" sz="1800" b="0" i="0" u="none" strike="noStrike" baseline="0" dirty="0">
                <a:latin typeface="AdvOT196bed05"/>
              </a:rPr>
              <a:t>  </a:t>
            </a:r>
            <a:r>
              <a:rPr lang="en-US" sz="1800" dirty="0">
                <a:latin typeface="AdvOT196bed05"/>
              </a:rPr>
              <a:t>A</a:t>
            </a:r>
            <a:r>
              <a:rPr lang="en-US" sz="1800" b="0" i="0" u="none" strike="noStrike" baseline="0" dirty="0">
                <a:latin typeface="AdvOT196bed05"/>
              </a:rPr>
              <a:t>rterial blood gas</a:t>
            </a:r>
          </a:p>
          <a:p>
            <a:r>
              <a:rPr lang="en-US" sz="1800" b="0" i="0" u="none" strike="noStrike" baseline="0" dirty="0">
                <a:latin typeface="AdvOT196bed05"/>
              </a:rPr>
              <a:t> End tidal</a:t>
            </a:r>
            <a:r>
              <a:rPr lang="en-US" sz="1800" dirty="0">
                <a:latin typeface="AdvOT196bed05"/>
              </a:rPr>
              <a:t> </a:t>
            </a:r>
            <a:r>
              <a:rPr lang="en-US" sz="1800" b="0" i="0" u="none" strike="noStrike" baseline="0" dirty="0">
                <a:latin typeface="AdvOT196bed05"/>
              </a:rPr>
              <a:t>carbon dioxide</a:t>
            </a:r>
          </a:p>
          <a:p>
            <a:r>
              <a:rPr lang="en-US" sz="1800" b="0" i="0" u="none" strike="noStrike" baseline="0" dirty="0">
                <a:latin typeface="AdvOT196bed05"/>
              </a:rPr>
              <a:t> Oxygen saturation</a:t>
            </a:r>
          </a:p>
          <a:p>
            <a:r>
              <a:rPr lang="en-US" sz="1800" b="0" i="0" u="none" strike="noStrike" baseline="0" dirty="0">
                <a:latin typeface="AdvOT196bed05"/>
              </a:rPr>
              <a:t> </a:t>
            </a:r>
            <a:r>
              <a:rPr lang="en-US" sz="1800" dirty="0">
                <a:latin typeface="AdvOT196bed05"/>
              </a:rPr>
              <a:t>C</a:t>
            </a:r>
            <a:r>
              <a:rPr lang="en-US" sz="1800" b="0" i="0" u="none" strike="noStrike" baseline="0" dirty="0">
                <a:latin typeface="AdvOT196bed05"/>
              </a:rPr>
              <a:t>omplete blood cell count with differential</a:t>
            </a:r>
          </a:p>
          <a:p>
            <a:r>
              <a:rPr lang="en-US" sz="1800" b="0" i="0" u="none" strike="noStrike" baseline="0" dirty="0">
                <a:latin typeface="AdvOT196bed05"/>
              </a:rPr>
              <a:t> </a:t>
            </a:r>
            <a:r>
              <a:rPr lang="en-US" sz="1800" dirty="0">
                <a:latin typeface="AdvOT196bed05"/>
              </a:rPr>
              <a:t>R</a:t>
            </a:r>
            <a:r>
              <a:rPr lang="en-US" sz="1800" b="0" i="0" u="none" strike="noStrike" baseline="0" dirty="0">
                <a:latin typeface="AdvOT196bed05"/>
              </a:rPr>
              <a:t>enal and liver function Tests</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1500" indent="-571500">
              <a:buFont typeface="Wingdings" charset="2"/>
              <a:buChar char="q"/>
            </a:pPr>
            <a:r>
              <a:rPr lang="en-US" dirty="0"/>
              <a:t>ABG</a:t>
            </a:r>
          </a:p>
        </p:txBody>
      </p:sp>
      <p:sp>
        <p:nvSpPr>
          <p:cNvPr id="3" name="Content Placeholder 2"/>
          <p:cNvSpPr>
            <a:spLocks noGrp="1"/>
          </p:cNvSpPr>
          <p:nvPr>
            <p:ph idx="1"/>
          </p:nvPr>
        </p:nvSpPr>
        <p:spPr>
          <a:xfrm>
            <a:off x="628650" y="1825625"/>
            <a:ext cx="7886700" cy="4351338"/>
          </a:xfrm>
        </p:spPr>
        <p:txBody>
          <a:bodyPr>
            <a:normAutofit fontScale="92500" lnSpcReduction="20000"/>
          </a:bodyPr>
          <a:lstStyle/>
          <a:p>
            <a:pPr>
              <a:lnSpc>
                <a:spcPct val="150000"/>
              </a:lnSpc>
            </a:pPr>
            <a:r>
              <a:rPr lang="en-US" sz="2000" b="0" i="0" u="none" strike="noStrike" baseline="0" dirty="0">
                <a:latin typeface="AdvOT196bed05"/>
              </a:rPr>
              <a:t>The arterial blood gas accurately measures the </a:t>
            </a:r>
            <a:r>
              <a:rPr lang="en-US" sz="2000" b="0" i="0" u="none" strike="noStrike" baseline="0" dirty="0">
                <a:solidFill>
                  <a:schemeClr val="accent2">
                    <a:lumMod val="60000"/>
                    <a:lumOff val="40000"/>
                  </a:schemeClr>
                </a:solidFill>
                <a:latin typeface="AdvOT196bed05"/>
              </a:rPr>
              <a:t>extent</a:t>
            </a:r>
            <a:r>
              <a:rPr lang="en-US" sz="2000" b="0" i="0" u="none" strike="noStrike" baseline="0" dirty="0">
                <a:latin typeface="AdvOT196bed05"/>
              </a:rPr>
              <a:t> of the gas exchange abnormality and con</a:t>
            </a:r>
            <a:r>
              <a:rPr lang="en-US" sz="2000" b="0" i="0" u="none" strike="noStrike" baseline="0" dirty="0">
                <a:latin typeface="AdvOT196bed05+fb"/>
              </a:rPr>
              <a:t>fi</a:t>
            </a:r>
            <a:r>
              <a:rPr lang="en-US" sz="2000" b="0" i="0" u="none" strike="noStrike" baseline="0" dirty="0">
                <a:latin typeface="AdvOT196bed05"/>
              </a:rPr>
              <a:t>rms the </a:t>
            </a:r>
            <a:r>
              <a:rPr lang="en-US" sz="2000" b="0" i="0" u="none" strike="noStrike" baseline="0" dirty="0">
                <a:solidFill>
                  <a:schemeClr val="accent2">
                    <a:lumMod val="60000"/>
                    <a:lumOff val="40000"/>
                  </a:schemeClr>
                </a:solidFill>
                <a:latin typeface="AdvOT196bed05"/>
              </a:rPr>
              <a:t>type</a:t>
            </a:r>
            <a:r>
              <a:rPr lang="en-US" sz="2000" b="0" i="0" u="none" strike="noStrike" baseline="0" dirty="0">
                <a:latin typeface="AdvOT196bed05"/>
              </a:rPr>
              <a:t> and </a:t>
            </a:r>
            <a:r>
              <a:rPr lang="en-US" sz="2000" b="0" i="0" u="none" strike="noStrike" baseline="0" dirty="0">
                <a:solidFill>
                  <a:schemeClr val="accent2">
                    <a:lumMod val="60000"/>
                    <a:lumOff val="40000"/>
                  </a:schemeClr>
                </a:solidFill>
                <a:latin typeface="AdvOT196bed05"/>
              </a:rPr>
              <a:t>chronicity</a:t>
            </a:r>
            <a:r>
              <a:rPr lang="en-US" sz="2000" b="0" i="0" u="none" strike="noStrike" baseline="0" dirty="0">
                <a:latin typeface="AdvOT196bed05"/>
              </a:rPr>
              <a:t> of respiratory failure.</a:t>
            </a:r>
          </a:p>
          <a:p>
            <a:pPr>
              <a:lnSpc>
                <a:spcPct val="150000"/>
              </a:lnSpc>
            </a:pPr>
            <a:r>
              <a:rPr lang="en-US" sz="2000" b="0" i="0" u="none" strike="noStrike" baseline="0" dirty="0">
                <a:latin typeface="AdvOT196bed05"/>
              </a:rPr>
              <a:t> </a:t>
            </a:r>
            <a:r>
              <a:rPr lang="en-US" sz="2000" b="0" i="0" u="none" strike="noStrike" baseline="0" dirty="0">
                <a:solidFill>
                  <a:srgbClr val="00B050"/>
                </a:solidFill>
                <a:latin typeface="AdvOT196bed05"/>
              </a:rPr>
              <a:t>Normal</a:t>
            </a:r>
            <a:r>
              <a:rPr lang="en-US" sz="2000" b="0" i="0" u="none" strike="noStrike" baseline="0" dirty="0">
                <a:latin typeface="AdvOT196bed05"/>
              </a:rPr>
              <a:t> arterial blood gas values are as follows:</a:t>
            </a:r>
          </a:p>
          <a:p>
            <a:pPr>
              <a:lnSpc>
                <a:spcPct val="150000"/>
              </a:lnSpc>
              <a:buFont typeface="Wingdings" charset="2"/>
              <a:buChar char="ü"/>
            </a:pPr>
            <a:r>
              <a:rPr lang="en-US" sz="2000" b="0" i="0" u="none" strike="noStrike" baseline="0" dirty="0">
                <a:latin typeface="AdvOT196bed05"/>
              </a:rPr>
              <a:t> pH 7.4 (reference range, 7.38</a:t>
            </a:r>
            <a:r>
              <a:rPr lang="en-US" sz="2000" b="0" i="0" u="none" strike="noStrike" baseline="0" dirty="0">
                <a:latin typeface="AdvOT196bed05+20"/>
              </a:rPr>
              <a:t>–</a:t>
            </a:r>
            <a:r>
              <a:rPr lang="en-US" sz="2000" b="0" i="0" u="none" strike="noStrike" baseline="0" dirty="0">
                <a:latin typeface="AdvOT196bed05"/>
              </a:rPr>
              <a:t>7.42)</a:t>
            </a:r>
          </a:p>
          <a:p>
            <a:pPr>
              <a:lnSpc>
                <a:spcPct val="150000"/>
              </a:lnSpc>
              <a:buFont typeface="Wingdings" charset="2"/>
              <a:buChar char="ü"/>
            </a:pPr>
            <a:r>
              <a:rPr lang="en-US" sz="2000" b="0" i="0" u="none" strike="noStrike" baseline="0" dirty="0">
                <a:latin typeface="AdvOT196bed05"/>
              </a:rPr>
              <a:t> PO2, 80to 100mmHg</a:t>
            </a:r>
          </a:p>
          <a:p>
            <a:pPr>
              <a:lnSpc>
                <a:spcPct val="150000"/>
              </a:lnSpc>
              <a:buFont typeface="Wingdings" charset="2"/>
              <a:buChar char="ü"/>
            </a:pPr>
            <a:r>
              <a:rPr lang="en-US" sz="2000" b="0" i="0" u="none" strike="noStrike" baseline="0" dirty="0">
                <a:latin typeface="AdvOT196bed05"/>
              </a:rPr>
              <a:t> PCO2, 35 to 45 mm Hg</a:t>
            </a:r>
          </a:p>
          <a:p>
            <a:pPr>
              <a:lnSpc>
                <a:spcPct val="150000"/>
              </a:lnSpc>
              <a:buFont typeface="Wingdings" charset="2"/>
              <a:buChar char="ü"/>
            </a:pPr>
            <a:r>
              <a:rPr lang="en-US" sz="2000" b="0" i="0" u="none" strike="noStrike" baseline="0" dirty="0">
                <a:latin typeface="AdvOT196bed05"/>
              </a:rPr>
              <a:t> oxygen saturation, 95% on room air</a:t>
            </a:r>
          </a:p>
          <a:p>
            <a:pPr>
              <a:lnSpc>
                <a:spcPct val="150000"/>
              </a:lnSpc>
              <a:buFont typeface="Wingdings" charset="2"/>
              <a:buChar char="ü"/>
            </a:pPr>
            <a:r>
              <a:rPr lang="en-US" sz="2000" b="0" i="0" u="none" strike="noStrike" baseline="0" dirty="0">
                <a:latin typeface="AdvOT196bed05"/>
              </a:rPr>
              <a:t> bicarbonate, 22 to 26mEq/L; and base excess,2 to</a:t>
            </a:r>
            <a:r>
              <a:rPr lang="en-US" sz="2000" b="0" i="0" u="none" strike="noStrike" baseline="0" dirty="0">
                <a:latin typeface="AdvP4C4E74"/>
              </a:rPr>
              <a:t>þ</a:t>
            </a:r>
            <a:r>
              <a:rPr lang="en-US" sz="2000" b="0" i="0" u="none" strike="noStrike" baseline="0" dirty="0">
                <a:latin typeface="AdvOT196bed05"/>
              </a:rPr>
              <a:t>2mEq/L.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978" y="284086"/>
            <a:ext cx="7886700" cy="6733712"/>
          </a:xfrm>
        </p:spPr>
        <p:txBody>
          <a:bodyPr>
            <a:normAutofit fontScale="92500" lnSpcReduction="10000"/>
          </a:bodyPr>
          <a:lstStyle/>
          <a:p>
            <a:r>
              <a:rPr lang="en-US" sz="2800" b="0" i="0" u="none" strike="noStrike" baseline="0" dirty="0">
                <a:latin typeface="AdvOT196bed05"/>
              </a:rPr>
              <a:t>In </a:t>
            </a:r>
            <a:r>
              <a:rPr lang="en-US" sz="2800" b="0" i="0" u="none" strike="noStrike" baseline="0" dirty="0">
                <a:solidFill>
                  <a:srgbClr val="C00000"/>
                </a:solidFill>
                <a:latin typeface="AdvOT196bed05"/>
              </a:rPr>
              <a:t>acute respiratory failure</a:t>
            </a:r>
            <a:r>
              <a:rPr lang="en-US" sz="2800" b="0" i="0" u="none" strike="noStrike" baseline="0" dirty="0">
                <a:latin typeface="AdvOT196bed05"/>
              </a:rPr>
              <a:t>, PaO2 is less than 60 mm Hg, pH is below 7.35, PaCO2 is greater than 50 mm Hg, and serum bicarbonate concentration is low or normal.</a:t>
            </a:r>
          </a:p>
          <a:p>
            <a:r>
              <a:rPr lang="en-US" sz="2800" b="0" i="0" u="none" strike="noStrike" baseline="0" dirty="0">
                <a:latin typeface="AdvOT196bed05"/>
              </a:rPr>
              <a:t> In </a:t>
            </a:r>
            <a:r>
              <a:rPr lang="en-US" sz="2800" b="0" i="0" u="none" strike="noStrike" baseline="0" dirty="0">
                <a:solidFill>
                  <a:srgbClr val="C00000"/>
                </a:solidFill>
                <a:latin typeface="AdvOT196bed05"/>
              </a:rPr>
              <a:t>chronic carbon dioxide retention</a:t>
            </a:r>
            <a:r>
              <a:rPr lang="en-US" sz="2800" b="0" i="0" u="none" strike="noStrike" baseline="0" dirty="0">
                <a:latin typeface="AdvOT196bed05"/>
              </a:rPr>
              <a:t>, carbon dioxide is increased, pH is normal, and serum bicarbonate concentration and base excess are increased.</a:t>
            </a:r>
          </a:p>
          <a:p>
            <a:endParaRPr lang="en-US" sz="2800" b="0" i="0" u="none" strike="noStrike" baseline="0" dirty="0">
              <a:latin typeface="AdvOT196bed05"/>
            </a:endParaRPr>
          </a:p>
          <a:p>
            <a:r>
              <a:rPr lang="en-US" sz="2800" b="0" i="0" u="none" strike="noStrike" baseline="0" dirty="0">
                <a:latin typeface="AdvOT196bed05"/>
              </a:rPr>
              <a:t> The arterial blood gas of the patient with an </a:t>
            </a:r>
            <a:r>
              <a:rPr lang="en-US" sz="2800" b="0" i="0" u="none" strike="noStrike" baseline="0" dirty="0">
                <a:solidFill>
                  <a:srgbClr val="C00000"/>
                </a:solidFill>
                <a:latin typeface="AdvOT196bed05"/>
              </a:rPr>
              <a:t>opiate overdose </a:t>
            </a:r>
            <a:r>
              <a:rPr lang="en-US" sz="2800" b="0" i="0" u="none" strike="noStrike" baseline="0" dirty="0">
                <a:latin typeface="AdvOT196bed05"/>
              </a:rPr>
              <a:t>differs based on the severity of the overdose:</a:t>
            </a:r>
          </a:p>
          <a:p>
            <a:pPr>
              <a:buFont typeface="Wingdings" charset="2"/>
              <a:buChar char="Ø"/>
            </a:pPr>
            <a:r>
              <a:rPr lang="en-US" sz="2800" b="0" i="0" u="none" strike="noStrike" baseline="0" dirty="0">
                <a:latin typeface="AdvOT196bed05"/>
              </a:rPr>
              <a:t> In </a:t>
            </a:r>
            <a:r>
              <a:rPr lang="en-US" sz="2800" b="0" i="1" u="none" strike="noStrike" baseline="0" dirty="0">
                <a:effectLst>
                  <a:outerShdw blurRad="38100" dist="38100" dir="2700000" algn="tl">
                    <a:srgbClr val="000000">
                      <a:alpha val="43137"/>
                    </a:srgbClr>
                  </a:outerShdw>
                </a:effectLst>
                <a:latin typeface="AdvOT196bed05"/>
              </a:rPr>
              <a:t>mild to moderate </a:t>
            </a:r>
            <a:r>
              <a:rPr lang="en-US" sz="2800" b="0" i="0" u="none" strike="noStrike" baseline="0" dirty="0">
                <a:latin typeface="AdvOT196bed05"/>
              </a:rPr>
              <a:t>opiate overdose, respiratory acidosis is observed with a pH below 7.35, PaCO2 greater than 50 mm Hg, and a low or normal serum bicarbonate concentration.</a:t>
            </a:r>
          </a:p>
          <a:p>
            <a:pPr>
              <a:buFont typeface="Wingdings" charset="2"/>
              <a:buChar char="Ø"/>
            </a:pPr>
            <a:r>
              <a:rPr lang="en-US" sz="2800" b="0" i="0" u="none" strike="noStrike" baseline="0" dirty="0">
                <a:latin typeface="AdvOT196bed05"/>
              </a:rPr>
              <a:t> In </a:t>
            </a:r>
            <a:r>
              <a:rPr lang="en-US" i="1" dirty="0">
                <a:effectLst>
                  <a:outerShdw blurRad="38100" dist="38100" dir="2700000" algn="tl">
                    <a:srgbClr val="000000">
                      <a:alpha val="43137"/>
                    </a:srgbClr>
                  </a:outerShdw>
                </a:effectLst>
                <a:latin typeface="AdvOT196bed05"/>
              </a:rPr>
              <a:t>severe</a:t>
            </a:r>
            <a:r>
              <a:rPr lang="en-US" sz="2800" b="0" i="0" u="none" strike="noStrike" baseline="0" dirty="0">
                <a:latin typeface="AdvOT196bed05"/>
              </a:rPr>
              <a:t> opiate overdose, a mixed respiratory and metabolic acidosis is observed.</a:t>
            </a:r>
            <a:endParaRPr lang="en-US" sz="2800" dirty="0"/>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Table&#10;&#10;Description automatically generated"/>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5" y="259873"/>
            <a:ext cx="8773090" cy="6265471"/>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1500" indent="-571500">
              <a:buFont typeface="Wingdings" charset="2"/>
              <a:buChar char="q"/>
            </a:pPr>
            <a:r>
              <a:rPr lang="en-US" sz="4400" b="0" i="0" u="none" strike="noStrike" baseline="0" dirty="0">
                <a:latin typeface="AdvOT196bed05"/>
              </a:rPr>
              <a:t>End-tidal carbon dioxide</a:t>
            </a:r>
            <a:br>
              <a:rPr lang="en-US" sz="4400" b="0" i="0" u="none" strike="noStrike" baseline="0" dirty="0">
                <a:latin typeface="AdvOT196bed05"/>
              </a:rPr>
            </a:br>
            <a:endParaRPr lang="en-US" dirty="0"/>
          </a:p>
        </p:txBody>
      </p:sp>
      <p:sp>
        <p:nvSpPr>
          <p:cNvPr id="3" name="Content Placeholder 2"/>
          <p:cNvSpPr>
            <a:spLocks noGrp="1"/>
          </p:cNvSpPr>
          <p:nvPr>
            <p:ph idx="1"/>
          </p:nvPr>
        </p:nvSpPr>
        <p:spPr/>
        <p:txBody>
          <a:bodyPr>
            <a:normAutofit/>
          </a:bodyPr>
          <a:lstStyle/>
          <a:p>
            <a:pPr marL="0" indent="0" algn="l">
              <a:buNone/>
            </a:pPr>
            <a:r>
              <a:rPr lang="en-US" sz="2000" b="0" i="0" u="none" strike="noStrike" baseline="0" dirty="0">
                <a:latin typeface="AdvOT196bed05"/>
              </a:rPr>
              <a:t>is measured from expired air from the nose by a capnometer</a:t>
            </a:r>
          </a:p>
          <a:p>
            <a:pPr marL="0" indent="0" algn="l">
              <a:buNone/>
            </a:pPr>
            <a:r>
              <a:rPr lang="en-US" sz="2000" b="0" i="0" u="none" strike="noStrike" baseline="0" dirty="0">
                <a:latin typeface="AdvOT196bed05"/>
              </a:rPr>
              <a:t>and is a common and reliable tool used in the emergency</a:t>
            </a:r>
          </a:p>
          <a:p>
            <a:pPr marL="0" indent="0" algn="l">
              <a:buNone/>
            </a:pPr>
            <a:r>
              <a:rPr lang="en-US" sz="2000" b="0" i="0" u="none" strike="noStrike" baseline="0" dirty="0">
                <a:latin typeface="AdvOT196bed05"/>
              </a:rPr>
              <a:t>department and critical care setting.</a:t>
            </a:r>
            <a:endParaRPr lang="en-US" sz="20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84745"/>
            <a:ext cx="7886700" cy="5692221"/>
          </a:xfrm>
        </p:spPr>
        <p:txBody>
          <a:bodyPr>
            <a:normAutofit fontScale="92500" lnSpcReduction="10000"/>
          </a:bodyPr>
          <a:lstStyle/>
          <a:p>
            <a:pPr>
              <a:buFont typeface="Wingdings" charset="2"/>
              <a:buChar char="q"/>
            </a:pPr>
            <a:r>
              <a:rPr lang="en-US" dirty="0">
                <a:latin typeface="AdvOT196bed05"/>
              </a:rPr>
              <a:t>The complete blood cell count helps to assess such causes as infection, anemia, or polycythemia. </a:t>
            </a:r>
          </a:p>
          <a:p>
            <a:pPr>
              <a:buFont typeface="Wingdings" charset="2"/>
              <a:buChar char="q"/>
            </a:pPr>
            <a:endParaRPr lang="en-US" dirty="0">
              <a:latin typeface="AdvOT196bed05"/>
            </a:endParaRPr>
          </a:p>
          <a:p>
            <a:pPr>
              <a:buFont typeface="Wingdings" charset="2"/>
              <a:buChar char="q"/>
            </a:pPr>
            <a:r>
              <a:rPr lang="en-US" dirty="0">
                <a:latin typeface="AdvOT196bed05"/>
              </a:rPr>
              <a:t>In addition, respiratory, blood, urine, and pleural cultures and polymerase chain reaction can be performed when indicated to identify the specific bacterial cause.</a:t>
            </a:r>
          </a:p>
          <a:p>
            <a:pPr marL="0" indent="0">
              <a:buNone/>
            </a:pPr>
            <a:endParaRPr lang="en-US" dirty="0">
              <a:latin typeface="AdvOT196bed05"/>
            </a:endParaRPr>
          </a:p>
          <a:p>
            <a:pPr>
              <a:buFont typeface="Wingdings" charset="2"/>
              <a:buChar char="q"/>
            </a:pPr>
            <a:r>
              <a:rPr lang="en-US" sz="2800" b="0" i="0" u="none" strike="noStrike" baseline="0" dirty="0">
                <a:latin typeface="AdvOT196bed05"/>
              </a:rPr>
              <a:t>Renal and liver function tests provide clues to the cause of or identify complications associated with respiratory failure</a:t>
            </a:r>
          </a:p>
          <a:p>
            <a:endParaRPr lang="en-US" sz="2800" dirty="0">
              <a:latin typeface="AdvOT196bed05"/>
            </a:endParaRPr>
          </a:p>
          <a:p>
            <a:pPr>
              <a:buFont typeface="Wingdings" charset="2"/>
              <a:buChar char="q"/>
            </a:pPr>
            <a:r>
              <a:rPr lang="en-US" sz="2800" b="0" i="0" u="none" strike="noStrike" baseline="0" dirty="0">
                <a:latin typeface="AdvOT196bed05"/>
              </a:rPr>
              <a:t>Electrolyte abnormalities, such as hypernatremia or hyponatremia, cause seizures, and hyperkalemia causes cardiac arrhythmia</a:t>
            </a:r>
            <a:endParaRPr lang="en-US" dirty="0"/>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416"/>
            <a:ext cx="7886700" cy="1325563"/>
          </a:xfrm>
        </p:spPr>
        <p:txBody>
          <a:bodyPr/>
          <a:lstStyle/>
          <a:p>
            <a:r>
              <a:rPr lang="en-US" dirty="0"/>
              <a:t>Radiography</a:t>
            </a:r>
          </a:p>
        </p:txBody>
      </p:sp>
      <p:sp>
        <p:nvSpPr>
          <p:cNvPr id="3" name="Content Placeholder 2"/>
          <p:cNvSpPr>
            <a:spLocks noGrp="1"/>
          </p:cNvSpPr>
          <p:nvPr>
            <p:ph idx="1"/>
          </p:nvPr>
        </p:nvSpPr>
        <p:spPr>
          <a:xfrm>
            <a:off x="507" y="764704"/>
            <a:ext cx="6814365" cy="6192688"/>
          </a:xfrm>
        </p:spPr>
        <p:txBody>
          <a:bodyPr>
            <a:normAutofit/>
          </a:bodyPr>
          <a:lstStyle/>
          <a:p>
            <a:pPr marL="0" lvl="0" indent="0">
              <a:lnSpc>
                <a:spcPct val="100000"/>
              </a:lnSpc>
              <a:spcBef>
                <a:spcPts val="600"/>
              </a:spcBef>
              <a:buClr>
                <a:srgbClr val="FE8637"/>
              </a:buClr>
              <a:buSzPct val="70000"/>
              <a:buNone/>
            </a:pPr>
            <a:r>
              <a:rPr lang="en-US" sz="1800" b="1" i="0" u="none" strike="noStrike" baseline="0" dirty="0" smtClean="0">
                <a:latin typeface="AdvOT196bed05"/>
              </a:rPr>
              <a:t>- Chest </a:t>
            </a:r>
            <a:r>
              <a:rPr lang="en-US" sz="1800" b="1" i="0" u="none" strike="noStrike" baseline="0" dirty="0">
                <a:latin typeface="AdvOT196bed05"/>
              </a:rPr>
              <a:t>radiography </a:t>
            </a:r>
            <a:r>
              <a:rPr lang="en-US" sz="1800" b="0" i="0" u="none" strike="noStrike" baseline="0" dirty="0">
                <a:latin typeface="AdvOT196bed05"/>
              </a:rPr>
              <a:t>should be performed in patients who present with respiratory failure to help identify or con</a:t>
            </a:r>
            <a:r>
              <a:rPr lang="en-US" sz="1800" b="0" i="0" u="none" strike="noStrike" baseline="0" dirty="0">
                <a:latin typeface="AdvOT196bed05+fb"/>
              </a:rPr>
              <a:t>fi</a:t>
            </a:r>
            <a:r>
              <a:rPr lang="en-US" sz="1800" b="0" i="0" u="none" strike="noStrike" baseline="0" dirty="0">
                <a:latin typeface="AdvOT196bed05"/>
              </a:rPr>
              <a:t>rm the </a:t>
            </a:r>
            <a:r>
              <a:rPr lang="en-US" sz="1800" b="1" i="0" u="none" strike="noStrike" baseline="0" dirty="0">
                <a:latin typeface="AdvOT196bed05"/>
              </a:rPr>
              <a:t>cause</a:t>
            </a:r>
            <a:r>
              <a:rPr lang="en-US" sz="1800" b="0" i="0" u="none" strike="noStrike" baseline="0" dirty="0">
                <a:latin typeface="AdvOT196bed05"/>
              </a:rPr>
              <a:t> of the respiratory </a:t>
            </a:r>
            <a:r>
              <a:rPr lang="en-US" sz="1800" b="0" i="0" u="none" strike="noStrike" baseline="0" dirty="0" smtClean="0">
                <a:latin typeface="AdvOT196bed05"/>
              </a:rPr>
              <a:t>failure</a:t>
            </a:r>
            <a:r>
              <a:rPr lang="en-US" sz="1800" dirty="0" smtClean="0">
                <a:latin typeface="AdvOT196bed05"/>
              </a:rPr>
              <a:t>.</a:t>
            </a:r>
          </a:p>
          <a:p>
            <a:pPr marL="0" lvl="0" indent="0">
              <a:lnSpc>
                <a:spcPct val="100000"/>
              </a:lnSpc>
              <a:spcBef>
                <a:spcPts val="600"/>
              </a:spcBef>
              <a:buClr>
                <a:srgbClr val="FE8637"/>
              </a:buClr>
              <a:buSzPct val="70000"/>
              <a:buNone/>
            </a:pPr>
            <a:endParaRPr lang="en-US" sz="2100" dirty="0" smtClean="0">
              <a:solidFill>
                <a:prstClr val="black"/>
              </a:solidFill>
              <a:latin typeface="Century Schoolbook"/>
            </a:endParaRPr>
          </a:p>
          <a:p>
            <a:pPr marL="274320" lvl="0" indent="-274320">
              <a:lnSpc>
                <a:spcPct val="100000"/>
              </a:lnSpc>
              <a:spcBef>
                <a:spcPts val="600"/>
              </a:spcBef>
              <a:buClr>
                <a:srgbClr val="FE8637"/>
              </a:buClr>
              <a:buSzPct val="70000"/>
              <a:buFont typeface="Wingdings" charset="2"/>
              <a:buChar char=""/>
            </a:pPr>
            <a:r>
              <a:rPr lang="en-US" sz="2100" b="1" dirty="0" smtClean="0">
                <a:solidFill>
                  <a:prstClr val="black"/>
                </a:solidFill>
                <a:latin typeface="Century Schoolbook"/>
              </a:rPr>
              <a:t>ARDS:</a:t>
            </a:r>
          </a:p>
          <a:p>
            <a:pPr marL="0" lvl="0" indent="0">
              <a:lnSpc>
                <a:spcPct val="100000"/>
              </a:lnSpc>
              <a:spcBef>
                <a:spcPts val="600"/>
              </a:spcBef>
              <a:buClr>
                <a:srgbClr val="FE8637"/>
              </a:buClr>
              <a:buSzPct val="70000"/>
              <a:buNone/>
            </a:pPr>
            <a:r>
              <a:rPr lang="en-US" sz="2100" dirty="0" smtClean="0">
                <a:solidFill>
                  <a:prstClr val="black"/>
                </a:solidFill>
                <a:latin typeface="Century Schoolbook"/>
              </a:rPr>
              <a:t>Bilateral </a:t>
            </a:r>
            <a:r>
              <a:rPr lang="en-US" sz="2100" dirty="0">
                <a:solidFill>
                  <a:prstClr val="black"/>
                </a:solidFill>
                <a:latin typeface="Century Schoolbook"/>
              </a:rPr>
              <a:t>airspace </a:t>
            </a:r>
            <a:r>
              <a:rPr lang="en-US" sz="2100" dirty="0" smtClean="0">
                <a:solidFill>
                  <a:prstClr val="black"/>
                </a:solidFill>
                <a:latin typeface="Century Schoolbook"/>
              </a:rPr>
              <a:t>infiltrate</a:t>
            </a:r>
            <a:endParaRPr lang="en-US" sz="2100" dirty="0">
              <a:solidFill>
                <a:prstClr val="black"/>
              </a:solidFill>
              <a:latin typeface="Century Schoolbook"/>
            </a:endParaRPr>
          </a:p>
          <a:p>
            <a:pPr marL="274320" lvl="0" indent="-274320">
              <a:lnSpc>
                <a:spcPct val="100000"/>
              </a:lnSpc>
              <a:spcBef>
                <a:spcPts val="600"/>
              </a:spcBef>
              <a:buClr>
                <a:srgbClr val="FE8637"/>
              </a:buClr>
              <a:buSzPct val="70000"/>
              <a:buFont typeface="Wingdings" charset="2"/>
              <a:buChar char=""/>
            </a:pPr>
            <a:r>
              <a:rPr lang="en-US" sz="2100" b="1" dirty="0">
                <a:solidFill>
                  <a:prstClr val="black"/>
                </a:solidFill>
                <a:latin typeface="Century Schoolbook"/>
              </a:rPr>
              <a:t>Pneumonia:</a:t>
            </a:r>
          </a:p>
          <a:p>
            <a:pPr marL="0" lvl="0" indent="0">
              <a:lnSpc>
                <a:spcPct val="100000"/>
              </a:lnSpc>
              <a:spcBef>
                <a:spcPts val="600"/>
              </a:spcBef>
              <a:buClr>
                <a:srgbClr val="FE8637"/>
              </a:buClr>
              <a:buSzPct val="70000"/>
              <a:buNone/>
            </a:pPr>
            <a:r>
              <a:rPr lang="en-US" sz="2100" dirty="0">
                <a:solidFill>
                  <a:prstClr val="black"/>
                </a:solidFill>
                <a:latin typeface="Century Schoolbook"/>
              </a:rPr>
              <a:t>Extensive left lung pneumonia caused respiratory failure (Hypoxia is due to intrapulmonary shunting)</a:t>
            </a:r>
          </a:p>
          <a:p>
            <a:pPr marL="274320" lvl="0" indent="-274320">
              <a:lnSpc>
                <a:spcPct val="100000"/>
              </a:lnSpc>
              <a:spcBef>
                <a:spcPts val="600"/>
              </a:spcBef>
              <a:buClr>
                <a:srgbClr val="FE8637"/>
              </a:buClr>
              <a:buSzPct val="70000"/>
              <a:buFont typeface="Wingdings" charset="2"/>
              <a:buChar char=""/>
            </a:pPr>
            <a:r>
              <a:rPr lang="en-US" sz="2100" b="1" dirty="0">
                <a:solidFill>
                  <a:prstClr val="black"/>
                </a:solidFill>
                <a:latin typeface="Century Schoolbook"/>
              </a:rPr>
              <a:t>SLE:</a:t>
            </a:r>
          </a:p>
          <a:p>
            <a:pPr marL="0" lvl="0" indent="0">
              <a:lnSpc>
                <a:spcPct val="100000"/>
              </a:lnSpc>
              <a:spcBef>
                <a:spcPts val="600"/>
              </a:spcBef>
              <a:buClr>
                <a:srgbClr val="FE8637"/>
              </a:buClr>
              <a:buSzPct val="70000"/>
              <a:buNone/>
            </a:pPr>
            <a:r>
              <a:rPr lang="en-US" sz="2100" dirty="0">
                <a:solidFill>
                  <a:prstClr val="black"/>
                </a:solidFill>
                <a:latin typeface="Century Schoolbook"/>
              </a:rPr>
              <a:t>Diffuse alveolar damage </a:t>
            </a:r>
            <a:r>
              <a:rPr lang="en-US" sz="2100" dirty="0">
                <a:solidFill>
                  <a:srgbClr val="2A2A2A"/>
                </a:solidFill>
                <a:latin typeface="proxima_nova_rgregular"/>
              </a:rPr>
              <a:t>characteristic lesion of acute lupus pneumonitis.</a:t>
            </a:r>
            <a:endParaRPr lang="en-US" sz="2100" dirty="0">
              <a:solidFill>
                <a:prstClr val="black"/>
              </a:solidFill>
              <a:latin typeface="Century Schoolbook"/>
            </a:endParaRPr>
          </a:p>
          <a:p>
            <a:pPr marL="0" lvl="0" indent="0">
              <a:lnSpc>
                <a:spcPct val="100000"/>
              </a:lnSpc>
              <a:spcBef>
                <a:spcPts val="600"/>
              </a:spcBef>
              <a:buClr>
                <a:srgbClr val="FE8637"/>
              </a:buClr>
              <a:buSzPct val="70000"/>
              <a:buNone/>
            </a:pPr>
            <a:r>
              <a:rPr lang="en-US" sz="2100" dirty="0">
                <a:solidFill>
                  <a:prstClr val="black"/>
                </a:solidFill>
                <a:latin typeface="Century Schoolbook"/>
              </a:rPr>
              <a:t> </a:t>
            </a:r>
            <a:endParaRPr lang="en-US" sz="2100" dirty="0" smtClean="0">
              <a:solidFill>
                <a:prstClr val="black"/>
              </a:solidFill>
              <a:latin typeface="Century Schoolbook"/>
            </a:endParaRPr>
          </a:p>
          <a:p>
            <a:pPr marL="0" lvl="0" indent="0">
              <a:lnSpc>
                <a:spcPct val="100000"/>
              </a:lnSpc>
              <a:spcBef>
                <a:spcPts val="600"/>
              </a:spcBef>
              <a:buClr>
                <a:srgbClr val="FE8637"/>
              </a:buClr>
              <a:buSzPct val="70000"/>
              <a:buNone/>
            </a:pPr>
            <a:r>
              <a:rPr lang="en-US" sz="2100" b="0" i="0" u="none" strike="noStrike" baseline="0" dirty="0" smtClean="0">
                <a:solidFill>
                  <a:prstClr val="black"/>
                </a:solidFill>
                <a:latin typeface="Century Schoolbook"/>
              </a:rPr>
              <a:t>- </a:t>
            </a:r>
            <a:r>
              <a:rPr lang="en-US" sz="1800" b="0" i="0" u="none" strike="noStrike" baseline="0" dirty="0" smtClean="0">
                <a:latin typeface="AdvOT196bed05"/>
              </a:rPr>
              <a:t>If </a:t>
            </a:r>
            <a:r>
              <a:rPr lang="en-US" sz="1800" b="0" i="0" u="none" strike="noStrike" baseline="0" dirty="0">
                <a:latin typeface="AdvOT196bed05"/>
              </a:rPr>
              <a:t>a </a:t>
            </a:r>
            <a:r>
              <a:rPr lang="en-US" sz="1800" b="1" i="0" u="none" strike="noStrike" baseline="0" dirty="0">
                <a:latin typeface="AdvOT196bed05"/>
              </a:rPr>
              <a:t>cardiac cause </a:t>
            </a:r>
            <a:r>
              <a:rPr lang="en-US" sz="1800" b="0" i="0" u="none" strike="noStrike" baseline="0" dirty="0">
                <a:latin typeface="AdvOT196bed05"/>
              </a:rPr>
              <a:t>of acute respiratory failure is suspected, electrocardiography and echocardiography should be performed</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4872" y="344"/>
            <a:ext cx="2329128" cy="212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873" y="2127394"/>
            <a:ext cx="2329128" cy="1949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4873" y="4077072"/>
            <a:ext cx="2329127"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i="0" u="none" strike="noStrike" baseline="0" dirty="0">
                <a:latin typeface="AdvOT196bed05"/>
              </a:rPr>
              <a:t>Pulmonary function testing</a:t>
            </a:r>
            <a:endParaRPr lang="en-US" dirty="0"/>
          </a:p>
        </p:txBody>
      </p:sp>
      <p:sp>
        <p:nvSpPr>
          <p:cNvPr id="3" name="Content Placeholder 2"/>
          <p:cNvSpPr>
            <a:spLocks noGrp="1"/>
          </p:cNvSpPr>
          <p:nvPr>
            <p:ph idx="1"/>
          </p:nvPr>
        </p:nvSpPr>
        <p:spPr/>
        <p:txBody>
          <a:bodyPr>
            <a:normAutofit/>
          </a:bodyPr>
          <a:lstStyle/>
          <a:p>
            <a:r>
              <a:rPr lang="en-US" sz="2400" b="0" i="0" u="none" strike="noStrike" baseline="0" dirty="0">
                <a:latin typeface="AdvOT196bed05"/>
              </a:rPr>
              <a:t>Pulmonary function testing evaluates the functional status of the respiratory system by measuring the volume and </a:t>
            </a:r>
            <a:r>
              <a:rPr lang="en-US" sz="2400" b="0" i="0" u="none" strike="noStrike" baseline="0" dirty="0">
                <a:latin typeface="AdvOT196bed05+fb"/>
              </a:rPr>
              <a:t>fl</a:t>
            </a:r>
            <a:r>
              <a:rPr lang="en-US" sz="2400" b="0" i="0" u="none" strike="noStrike" baseline="0" dirty="0">
                <a:latin typeface="AdvOT196bed05"/>
              </a:rPr>
              <a:t>ow of air movement, gas exchange, and strength of the respiratory muscles. Pulmonary function testing includes a group of tests, such as spirometry, lung volumes, diffusion capacity, and maximal respiratory pressures, among others. It helps to determine the characteristics of the respiratory disease and to guide management</a:t>
            </a:r>
          </a:p>
          <a:p>
            <a:endParaRPr lang="en-US" sz="2400" dirty="0">
              <a:latin typeface="AdvOT196bed05"/>
            </a:endParaRPr>
          </a:p>
          <a:p>
            <a:pPr algn="l"/>
            <a:r>
              <a:rPr lang="en-US" sz="2400" b="0" i="0" u="none" strike="noStrike" baseline="0" dirty="0">
                <a:latin typeface="AdvOT196bed05"/>
              </a:rPr>
              <a:t>Pulmonary function testing is not typically performed when the patient is critically ill. </a:t>
            </a:r>
          </a:p>
          <a:p>
            <a:pPr algn="l"/>
            <a:endParaRPr lang="en-US" sz="2400" dirty="0">
              <a:latin typeface="AdvOT196bed05"/>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b="0" i="0" u="none" strike="noStrike" baseline="0" dirty="0">
                <a:latin typeface="AdvOT196bed05"/>
              </a:rPr>
              <a:t>Flexible bronchoscopy can also be performed to aid in diagnosis and therapeutic management</a:t>
            </a:r>
            <a:endParaRPr lang="en-US" sz="2400" dirty="0"/>
          </a:p>
          <a:p>
            <a:pPr algn="l"/>
            <a:endParaRPr lang="en-US" sz="2400" b="0" i="0" u="none" strike="noStrike" baseline="0" dirty="0">
              <a:latin typeface="AdvOT196bed05"/>
            </a:endParaRPr>
          </a:p>
          <a:p>
            <a:pPr marL="0" indent="0" algn="l">
              <a:buNone/>
            </a:pPr>
            <a:endParaRPr lang="en-US" sz="2400" b="0" i="0" u="none" strike="noStrike" baseline="0" dirty="0">
              <a:latin typeface="AdvOT196bed05"/>
            </a:endParaRPr>
          </a:p>
          <a:p>
            <a:pPr algn="l"/>
            <a:r>
              <a:rPr lang="en-US" sz="2400" b="0" i="0" u="none" strike="noStrike" baseline="0" dirty="0">
                <a:latin typeface="AdvOT196bed05"/>
              </a:rPr>
              <a:t>Biopsies and bronchoalveolar lavage for microbiologic, cytologic, and histologic testing can be obtained with bronchoscopy. </a:t>
            </a:r>
          </a:p>
          <a:p>
            <a:pPr algn="l"/>
            <a:endParaRPr lang="en-US" sz="2400" dirty="0">
              <a:latin typeface="AdvOT196bed05"/>
            </a:endParaRPr>
          </a:p>
          <a:p>
            <a:pPr algn="l"/>
            <a:r>
              <a:rPr lang="en-US" sz="2400" b="0" i="0" u="none" strike="noStrike" baseline="0" dirty="0">
                <a:latin typeface="AdvOT196bed05"/>
              </a:rPr>
              <a:t>When a patient is critically ill, it may not be safe to perform the bronchoscopy because manipulation of the airway may induce bronchospasm or atelectasis</a:t>
            </a:r>
            <a:endParaRPr lang="en-US" sz="2400" dirty="0"/>
          </a:p>
        </p:txBody>
      </p:sp>
      <p:sp>
        <p:nvSpPr>
          <p:cNvPr id="5" name="Title 1"/>
          <p:cNvSpPr>
            <a:spLocks noGrp="1"/>
          </p:cNvSpPr>
          <p:nvPr>
            <p:ph type="title"/>
          </p:nvPr>
        </p:nvSpPr>
        <p:spPr>
          <a:xfrm>
            <a:off x="628650" y="365128"/>
            <a:ext cx="7886700" cy="1325563"/>
          </a:xfrm>
        </p:spPr>
        <p:txBody>
          <a:bodyPr/>
          <a:lstStyle/>
          <a:p>
            <a:r>
              <a:rPr lang="en-US" sz="4400" b="0" i="0" u="none" strike="noStrike" baseline="0" dirty="0">
                <a:latin typeface="AdvOT196bed05"/>
              </a:rPr>
              <a:t>Bronchoscopy</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3910" y="825450"/>
            <a:ext cx="6560128" cy="1470025"/>
          </a:xfrm>
        </p:spPr>
        <p:txBody>
          <a:bodyPr>
            <a:normAutofit fontScale="90000"/>
          </a:bodyPr>
          <a:lstStyle/>
          <a:p>
            <a:r>
              <a:rPr lang="en-US" dirty="0" smtClean="0">
                <a:latin typeface="Arial Black" pitchFamily="34" charset="0"/>
              </a:rPr>
              <a:t>Management of respiratory failure</a:t>
            </a:r>
            <a:br>
              <a:rPr lang="en-US" dirty="0" smtClean="0">
                <a:latin typeface="Arial Black" pitchFamily="34" charset="0"/>
              </a:rPr>
            </a:br>
            <a:r>
              <a:rPr lang="en-US" dirty="0">
                <a:latin typeface="Arial Black" pitchFamily="34" charset="0"/>
              </a:rPr>
              <a:t/>
            </a:r>
            <a:br>
              <a:rPr lang="en-US" dirty="0">
                <a:latin typeface="Arial Black" pitchFamily="34" charset="0"/>
              </a:rPr>
            </a:br>
            <a:r>
              <a:rPr lang="en-US" dirty="0" smtClean="0">
                <a:latin typeface="Arial Black" pitchFamily="34" charset="0"/>
              </a:rPr>
              <a:t> </a:t>
            </a:r>
            <a:endParaRPr lang="en-US" dirty="0">
              <a:latin typeface="Arial Black" pitchFamily="34" charset="0"/>
            </a:endParaRPr>
          </a:p>
        </p:txBody>
      </p:sp>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346" t="2955" r="2313" b="53441"/>
          <a:stretch>
            <a:fillRect/>
          </a:stretch>
        </p:blipFill>
        <p:spPr bwMode="auto">
          <a:xfrm>
            <a:off x="6488858" y="620688"/>
            <a:ext cx="2424545"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0000"/>
          <a:stretch>
            <a:fillRect/>
          </a:stretch>
        </p:blipFill>
        <p:spPr bwMode="auto">
          <a:xfrm>
            <a:off x="683568" y="2492896"/>
            <a:ext cx="3744416" cy="372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Types of lung failure | Respiratory therapy student, Respiratory therapist  student, Respiratory therapy notes"/>
          <p:cNvPicPr>
            <a:picLocks noGrp="1" noChangeAspect="1" noChangeArrowheads="1"/>
          </p:cNvPicPr>
          <p:nvPr>
            <p:ph idx="1"/>
          </p:nvPr>
        </p:nvPicPr>
        <p:blipFill>
          <a:blip r:embed="rId2" cstate="print"/>
          <a:stretch>
            <a:fillRect/>
          </a:stretch>
        </p:blipFill>
        <p:spPr bwMode="auto">
          <a:xfrm>
            <a:off x="611560" y="476672"/>
            <a:ext cx="8076952" cy="6064045"/>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0300" y="764708"/>
            <a:ext cx="8892480" cy="4431983"/>
          </a:xfrm>
          <a:prstGeom prst="rect">
            <a:avLst/>
          </a:prstGeom>
        </p:spPr>
        <p:txBody>
          <a:bodyPr wrap="square">
            <a:spAutoFit/>
          </a:bodyPr>
          <a:lstStyle/>
          <a:p>
            <a:endParaRPr lang="en-US" dirty="0">
              <a:solidFill>
                <a:prstClr val="black"/>
              </a:solidFill>
            </a:endParaRPr>
          </a:p>
          <a:p>
            <a:r>
              <a:rPr lang="en-US" sz="2000" dirty="0" smtClean="0">
                <a:solidFill>
                  <a:prstClr val="black"/>
                </a:solidFill>
              </a:rPr>
              <a:t>- </a:t>
            </a:r>
            <a:r>
              <a:rPr lang="en-US" sz="2400" dirty="0" smtClean="0">
                <a:solidFill>
                  <a:prstClr val="black"/>
                </a:solidFill>
              </a:rPr>
              <a:t>Early </a:t>
            </a:r>
            <a:r>
              <a:rPr lang="en-US" sz="2400" dirty="0">
                <a:solidFill>
                  <a:prstClr val="black"/>
                </a:solidFill>
              </a:rPr>
              <a:t>diagnosis, close </a:t>
            </a:r>
            <a:r>
              <a:rPr lang="en-US" sz="2400" dirty="0" smtClean="0">
                <a:solidFill>
                  <a:prstClr val="black"/>
                </a:solidFill>
              </a:rPr>
              <a:t>monitoring , </a:t>
            </a:r>
            <a:r>
              <a:rPr lang="en-US" sz="2400" dirty="0">
                <a:solidFill>
                  <a:prstClr val="black"/>
                </a:solidFill>
              </a:rPr>
              <a:t>and timely intervention are of utmost importance in a patient presenting with respiratory distress. </a:t>
            </a:r>
          </a:p>
          <a:p>
            <a:r>
              <a:rPr lang="en-US" sz="2400" dirty="0" smtClean="0">
                <a:solidFill>
                  <a:prstClr val="black"/>
                </a:solidFill>
              </a:rPr>
              <a:t>- The </a:t>
            </a:r>
            <a:r>
              <a:rPr lang="en-US" sz="2400" dirty="0">
                <a:solidFill>
                  <a:prstClr val="black"/>
                </a:solidFill>
              </a:rPr>
              <a:t>primary cause of cardiopulmonary arrest in children is </a:t>
            </a:r>
            <a:r>
              <a:rPr lang="en-US" sz="2400" dirty="0">
                <a:solidFill>
                  <a:srgbClr val="FF0000"/>
                </a:solidFill>
              </a:rPr>
              <a:t>unrecognized respiratory failure.</a:t>
            </a:r>
          </a:p>
          <a:p>
            <a:r>
              <a:rPr lang="en-US" sz="2400" dirty="0" smtClean="0">
                <a:solidFill>
                  <a:prstClr val="black"/>
                </a:solidFill>
              </a:rPr>
              <a:t>- Interventions </a:t>
            </a:r>
            <a:r>
              <a:rPr lang="en-US" sz="2400" dirty="0">
                <a:solidFill>
                  <a:prstClr val="black"/>
                </a:solidFill>
              </a:rPr>
              <a:t>in a patient with respiratory failure range from </a:t>
            </a:r>
            <a:r>
              <a:rPr lang="en-US" sz="2400" dirty="0">
                <a:solidFill>
                  <a:srgbClr val="FF0000"/>
                </a:solidFill>
              </a:rPr>
              <a:t>close monitoring and supplemental oxygen</a:t>
            </a:r>
            <a:r>
              <a:rPr lang="en-US" sz="2400" dirty="0">
                <a:solidFill>
                  <a:prstClr val="black"/>
                </a:solidFill>
              </a:rPr>
              <a:t> to </a:t>
            </a:r>
            <a:r>
              <a:rPr lang="en-US" sz="2400" dirty="0">
                <a:solidFill>
                  <a:srgbClr val="FF0000"/>
                </a:solidFill>
              </a:rPr>
              <a:t>full respiratory support with mechanical ventilation</a:t>
            </a:r>
            <a:r>
              <a:rPr lang="en-US" sz="2400" dirty="0">
                <a:solidFill>
                  <a:prstClr val="black"/>
                </a:solidFill>
              </a:rPr>
              <a:t>. </a:t>
            </a:r>
          </a:p>
          <a:p>
            <a:r>
              <a:rPr lang="en-US" sz="2400" dirty="0" smtClean="0">
                <a:solidFill>
                  <a:prstClr val="black"/>
                </a:solidFill>
              </a:rPr>
              <a:t>- The </a:t>
            </a:r>
            <a:r>
              <a:rPr lang="en-US" sz="2400" dirty="0">
                <a:solidFill>
                  <a:srgbClr val="FF0000"/>
                </a:solidFill>
              </a:rPr>
              <a:t>initial step </a:t>
            </a:r>
            <a:r>
              <a:rPr lang="en-US" sz="2400" dirty="0">
                <a:solidFill>
                  <a:prstClr val="black"/>
                </a:solidFill>
              </a:rPr>
              <a:t>in the treatment of a patient with respiratory failure </a:t>
            </a:r>
            <a:r>
              <a:rPr lang="en-US" sz="2400" dirty="0" smtClean="0">
                <a:solidFill>
                  <a:prstClr val="black"/>
                </a:solidFill>
              </a:rPr>
              <a:t>is rapid </a:t>
            </a:r>
            <a:r>
              <a:rPr lang="en-US" sz="2400" dirty="0">
                <a:solidFill>
                  <a:prstClr val="black"/>
                </a:solidFill>
              </a:rPr>
              <a:t>assessment of </a:t>
            </a:r>
            <a:r>
              <a:rPr lang="en-US" sz="2400" dirty="0">
                <a:solidFill>
                  <a:srgbClr val="FF0000"/>
                </a:solidFill>
              </a:rPr>
              <a:t>airway, breathing, and circulation</a:t>
            </a:r>
            <a:r>
              <a:rPr lang="en-US" sz="2400" dirty="0">
                <a:solidFill>
                  <a:prstClr val="black"/>
                </a:solidFill>
              </a:rPr>
              <a:t> to determine whether the patient needs urgent intervention.</a:t>
            </a:r>
          </a:p>
          <a:p>
            <a:endParaRPr lang="en-US" sz="2400" dirty="0">
              <a:solidFill>
                <a:prstClr val="black"/>
              </a:solidFill>
            </a:endParaRPr>
          </a:p>
        </p:txBody>
      </p:sp>
      <p:sp>
        <p:nvSpPr>
          <p:cNvPr id="3" name="Rectangle 2"/>
          <p:cNvSpPr/>
          <p:nvPr/>
        </p:nvSpPr>
        <p:spPr>
          <a:xfrm>
            <a:off x="251522" y="188640"/>
            <a:ext cx="3390095" cy="707886"/>
          </a:xfrm>
          <a:prstGeom prst="rect">
            <a:avLst/>
          </a:prstGeom>
        </p:spPr>
        <p:txBody>
          <a:bodyPr wrap="none">
            <a:spAutoFit/>
          </a:bodyPr>
          <a:lstStyle/>
          <a:p>
            <a:r>
              <a:rPr lang="en-US" sz="4000" dirty="0">
                <a:solidFill>
                  <a:prstClr val="black"/>
                </a:solidFill>
              </a:rPr>
              <a:t>MANAGEMENT</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715" y="5613293"/>
            <a:ext cx="616426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5509" y="471223"/>
            <a:ext cx="9036496" cy="6217087"/>
          </a:xfrm>
          <a:prstGeom prst="rect">
            <a:avLst/>
          </a:prstGeom>
        </p:spPr>
        <p:txBody>
          <a:bodyPr wrap="square">
            <a:spAutoFit/>
          </a:bodyPr>
          <a:lstStyle/>
          <a:p>
            <a:endParaRPr lang="en-US" sz="2000" b="0" i="0" u="none" strike="noStrike" baseline="0" dirty="0" smtClean="0">
              <a:solidFill>
                <a:srgbClr val="000000"/>
              </a:solidFill>
              <a:latin typeface="Times New Roman"/>
            </a:endParaRPr>
          </a:p>
          <a:p>
            <a:r>
              <a:rPr lang="en-US" b="0" i="0" u="none" strike="noStrike" baseline="0" dirty="0" smtClean="0">
                <a:solidFill>
                  <a:srgbClr val="000000"/>
                </a:solidFill>
                <a:latin typeface="Times New Roman"/>
              </a:rPr>
              <a:t>- The administration of oxygen to children requires the selection of an oxygen delivery system that suits the child’s </a:t>
            </a:r>
            <a:r>
              <a:rPr lang="en-US" b="0" i="0" u="none" strike="noStrike" baseline="0" dirty="0" smtClean="0">
                <a:solidFill>
                  <a:srgbClr val="FF0000"/>
                </a:solidFill>
                <a:latin typeface="Times New Roman"/>
              </a:rPr>
              <a:t>age, size, needs, clinical condition, and therapeutic goals. </a:t>
            </a:r>
          </a:p>
          <a:p>
            <a:endParaRPr lang="en-US" dirty="0" smtClean="0">
              <a:solidFill>
                <a:srgbClr val="000000"/>
              </a:solidFill>
              <a:latin typeface="Times New Roman"/>
            </a:endParaRPr>
          </a:p>
          <a:p>
            <a:r>
              <a:rPr lang="en-US" b="0" i="0" u="none" strike="noStrike" baseline="0" dirty="0" smtClean="0">
                <a:solidFill>
                  <a:srgbClr val="000000"/>
                </a:solidFill>
                <a:latin typeface="Times New Roman"/>
              </a:rPr>
              <a:t>- Oxygen delivery systems are categorized as low-flow (variable performance) systems or high-flow (fixed performance) systems.</a:t>
            </a:r>
            <a:r>
              <a:rPr lang="en-US" b="0" i="0" u="none" strike="noStrike" dirty="0" smtClean="0">
                <a:solidFill>
                  <a:srgbClr val="000000"/>
                </a:solidFill>
                <a:latin typeface="Times New Roman"/>
              </a:rPr>
              <a:t> </a:t>
            </a:r>
          </a:p>
          <a:p>
            <a:pPr marL="285750" indent="-285750">
              <a:buFontTx/>
              <a:buChar char="-"/>
            </a:pPr>
            <a:endParaRPr lang="en-US" baseline="0" dirty="0">
              <a:solidFill>
                <a:srgbClr val="000000"/>
              </a:solidFill>
              <a:latin typeface="Times New Roman"/>
            </a:endParaRPr>
          </a:p>
          <a:p>
            <a:pPr marL="285750" indent="-285750">
              <a:buFontTx/>
              <a:buChar char="-"/>
            </a:pPr>
            <a:r>
              <a:rPr lang="en-US" b="1" i="0" u="none" strike="noStrike" baseline="0" dirty="0" smtClean="0">
                <a:solidFill>
                  <a:schemeClr val="accent1">
                    <a:lumMod val="75000"/>
                  </a:schemeClr>
                </a:solidFill>
                <a:latin typeface="Times New Roman"/>
              </a:rPr>
              <a:t>low-flow systems</a:t>
            </a:r>
            <a:r>
              <a:rPr lang="en-US" dirty="0">
                <a:solidFill>
                  <a:srgbClr val="000000"/>
                </a:solidFill>
                <a:latin typeface="Times New Roman"/>
              </a:rPr>
              <a:t> </a:t>
            </a:r>
            <a:r>
              <a:rPr lang="en-US" dirty="0" smtClean="0">
                <a:solidFill>
                  <a:srgbClr val="000000"/>
                </a:solidFill>
                <a:latin typeface="Times New Roman"/>
              </a:rPr>
              <a:t>: </a:t>
            </a:r>
            <a:r>
              <a:rPr lang="en-US" b="0" i="0" u="none" strike="noStrike" baseline="0" dirty="0" smtClean="0">
                <a:solidFill>
                  <a:srgbClr val="FF0000"/>
                </a:solidFill>
                <a:latin typeface="Times New Roman"/>
              </a:rPr>
              <a:t>100% oxygen mixes with room air during inspiration</a:t>
            </a:r>
            <a:r>
              <a:rPr lang="en-US" b="0" i="0" u="none" strike="noStrike" baseline="0" dirty="0" smtClean="0">
                <a:solidFill>
                  <a:srgbClr val="000000"/>
                </a:solidFill>
                <a:latin typeface="Times New Roman"/>
              </a:rPr>
              <a:t>, and room air is entrained, making the percentage of delivered oxygen variable.</a:t>
            </a:r>
          </a:p>
          <a:p>
            <a:pPr marL="285750" indent="-285750">
              <a:buFontTx/>
              <a:buChar char="-"/>
            </a:pPr>
            <a:endParaRPr lang="en-US" dirty="0">
              <a:solidFill>
                <a:srgbClr val="000000"/>
              </a:solidFill>
              <a:latin typeface="Times New Roman"/>
            </a:endParaRPr>
          </a:p>
          <a:p>
            <a:pPr marL="285750" indent="-285750">
              <a:buFontTx/>
              <a:buChar char="-"/>
            </a:pPr>
            <a:r>
              <a:rPr lang="en-US" b="1" i="0" u="none" strike="noStrike" baseline="0" dirty="0" smtClean="0">
                <a:solidFill>
                  <a:schemeClr val="accent1">
                    <a:lumMod val="75000"/>
                  </a:schemeClr>
                </a:solidFill>
                <a:latin typeface="Times New Roman"/>
              </a:rPr>
              <a:t> High-flow devices :</a:t>
            </a:r>
            <a:r>
              <a:rPr lang="en-US" b="0" i="0" u="none" strike="noStrike" baseline="0" dirty="0" smtClean="0">
                <a:solidFill>
                  <a:srgbClr val="000000"/>
                </a:solidFill>
                <a:latin typeface="Times New Roman"/>
              </a:rPr>
              <a:t> provide such a high flow of premixed gas that the </a:t>
            </a:r>
            <a:r>
              <a:rPr lang="en-US" b="0" i="0" u="none" strike="noStrike" baseline="0" dirty="0" smtClean="0">
                <a:solidFill>
                  <a:srgbClr val="FF0000"/>
                </a:solidFill>
                <a:latin typeface="Times New Roman"/>
              </a:rPr>
              <a:t>child is not required to inhale room air. </a:t>
            </a:r>
          </a:p>
          <a:p>
            <a:pPr marL="285750" indent="-285750">
              <a:buFontTx/>
              <a:buChar char="-"/>
            </a:pPr>
            <a:endParaRPr lang="en-US" dirty="0">
              <a:solidFill>
                <a:srgbClr val="000000"/>
              </a:solidFill>
              <a:latin typeface="Times New Roman"/>
            </a:endParaRPr>
          </a:p>
          <a:p>
            <a:r>
              <a:rPr lang="en-US" b="0" i="0" u="none" strike="noStrike" baseline="0" dirty="0" smtClean="0">
                <a:solidFill>
                  <a:srgbClr val="000000"/>
                </a:solidFill>
                <a:latin typeface="Times New Roman"/>
              </a:rPr>
              <a:t>- </a:t>
            </a:r>
            <a:r>
              <a:rPr lang="en-US" b="0" i="0" u="none" strike="noStrike" baseline="0" dirty="0" smtClean="0">
                <a:solidFill>
                  <a:srgbClr val="FF0000"/>
                </a:solidFill>
                <a:latin typeface="Times New Roman"/>
              </a:rPr>
              <a:t>Supplemental oxygen therapy </a:t>
            </a:r>
            <a:r>
              <a:rPr lang="en-US" b="0" i="0" u="none" strike="noStrike" baseline="0" dirty="0" smtClean="0">
                <a:solidFill>
                  <a:srgbClr val="000000"/>
                </a:solidFill>
                <a:latin typeface="Times New Roman"/>
              </a:rPr>
              <a:t>is often recommended for children when peripheral oxygen </a:t>
            </a:r>
            <a:r>
              <a:rPr lang="en-US" b="0" i="0" u="none" strike="noStrike" baseline="0" dirty="0" smtClean="0">
                <a:solidFill>
                  <a:srgbClr val="FF0000"/>
                </a:solidFill>
                <a:latin typeface="Times New Roman"/>
              </a:rPr>
              <a:t>saturation is consistently below 94%.</a:t>
            </a:r>
          </a:p>
          <a:p>
            <a:r>
              <a:rPr lang="en-US" b="0" i="0" u="none" strike="noStrike" baseline="0" dirty="0" smtClean="0">
                <a:solidFill>
                  <a:srgbClr val="000000"/>
                </a:solidFill>
                <a:latin typeface="Times New Roman"/>
              </a:rPr>
              <a:t> </a:t>
            </a:r>
          </a:p>
          <a:p>
            <a:r>
              <a:rPr lang="en-US" dirty="0" smtClean="0">
                <a:solidFill>
                  <a:srgbClr val="000000"/>
                </a:solidFill>
                <a:latin typeface="Times New Roman"/>
              </a:rPr>
              <a:t>- </a:t>
            </a:r>
            <a:r>
              <a:rPr lang="en-US" b="0" i="0" u="none" strike="noStrike" baseline="0" dirty="0" smtClean="0">
                <a:solidFill>
                  <a:srgbClr val="000000"/>
                </a:solidFill>
                <a:latin typeface="Times New Roman"/>
              </a:rPr>
              <a:t>A nasal cannula, oxygen mask (e.g., simple face mask, partial rebreathing mask with reservoir, a </a:t>
            </a:r>
            <a:r>
              <a:rPr lang="en-US" b="0" i="0" u="none" strike="noStrike" baseline="0" dirty="0" err="1" smtClean="0">
                <a:solidFill>
                  <a:srgbClr val="000000"/>
                </a:solidFill>
                <a:latin typeface="Times New Roman"/>
              </a:rPr>
              <a:t>nonrebreathing</a:t>
            </a:r>
            <a:r>
              <a:rPr lang="en-US" b="0" i="0" u="none" strike="noStrike" baseline="0" dirty="0" smtClean="0">
                <a:solidFill>
                  <a:srgbClr val="000000"/>
                </a:solidFill>
                <a:latin typeface="Times New Roman"/>
              </a:rPr>
              <a:t> mask with reservoir, </a:t>
            </a:r>
            <a:r>
              <a:rPr lang="en-US" b="0" i="0" u="none" strike="noStrike" baseline="0" dirty="0" err="1" smtClean="0">
                <a:solidFill>
                  <a:srgbClr val="000000"/>
                </a:solidFill>
                <a:latin typeface="Times New Roman"/>
              </a:rPr>
              <a:t>Venturi</a:t>
            </a:r>
            <a:r>
              <a:rPr lang="en-US" b="0" i="0" u="none" strike="noStrike" baseline="0" dirty="0" smtClean="0">
                <a:solidFill>
                  <a:srgbClr val="000000"/>
                </a:solidFill>
                <a:latin typeface="Times New Roman"/>
              </a:rPr>
              <a:t> mask), face tent, and oxygen hood deliver supplemental oxygen to children to treat hypoxia, respiratory distress, and respiratory failure. </a:t>
            </a:r>
          </a:p>
          <a:p>
            <a:endParaRPr lang="en-US" dirty="0">
              <a:solidFill>
                <a:srgbClr val="000000"/>
              </a:solidFill>
              <a:latin typeface="Times New Roman"/>
            </a:endParaRPr>
          </a:p>
          <a:p>
            <a:r>
              <a:rPr lang="en-US" b="0" i="0" u="none" strike="noStrike" baseline="0" dirty="0" smtClean="0">
                <a:solidFill>
                  <a:srgbClr val="000000"/>
                </a:solidFill>
                <a:latin typeface="Times New Roman"/>
              </a:rPr>
              <a:t>- Because oxygen can dry the respiratory system, many oxygen delivery systems allow for </a:t>
            </a:r>
            <a:r>
              <a:rPr lang="en-US" b="0" i="0" u="none" strike="noStrike" baseline="0" dirty="0" smtClean="0">
                <a:solidFill>
                  <a:srgbClr val="FF0000"/>
                </a:solidFill>
                <a:latin typeface="Times New Roman"/>
              </a:rPr>
              <a:t>humidification</a:t>
            </a:r>
            <a:r>
              <a:rPr lang="en-US" b="0" i="0" u="none" strike="noStrike" baseline="0" dirty="0" smtClean="0">
                <a:solidFill>
                  <a:srgbClr val="000000"/>
                </a:solidFill>
                <a:latin typeface="Times New Roman"/>
              </a:rPr>
              <a:t>. </a:t>
            </a:r>
            <a:endParaRPr lang="en-US" dirty="0"/>
          </a:p>
        </p:txBody>
      </p:sp>
      <p:sp>
        <p:nvSpPr>
          <p:cNvPr id="3" name="TextBox 2"/>
          <p:cNvSpPr txBox="1"/>
          <p:nvPr/>
        </p:nvSpPr>
        <p:spPr>
          <a:xfrm>
            <a:off x="79020" y="4"/>
            <a:ext cx="2736304" cy="584775"/>
          </a:xfrm>
          <a:prstGeom prst="rect">
            <a:avLst/>
          </a:prstGeom>
          <a:noFill/>
        </p:spPr>
        <p:txBody>
          <a:bodyPr wrap="square" rtlCol="0">
            <a:spAutoFit/>
          </a:bodyPr>
          <a:lstStyle/>
          <a:p>
            <a:r>
              <a:rPr lang="en-US" sz="3200" b="1" dirty="0" smtClean="0"/>
              <a:t>Introduction :</a:t>
            </a:r>
            <a:endParaRPr lang="en-US" sz="32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51521" y="1124744"/>
            <a:ext cx="8712968" cy="1938992"/>
          </a:xfrm>
          <a:prstGeom prst="rect">
            <a:avLst/>
          </a:prstGeom>
        </p:spPr>
        <p:txBody>
          <a:bodyPr wrap="square">
            <a:spAutoFit/>
          </a:bodyPr>
          <a:lstStyle/>
          <a:p>
            <a:r>
              <a:rPr lang="en-US" sz="2400" dirty="0"/>
              <a:t>Once patients are evaluated and emergency intervention with intubation and mechanical ventilation is not indicated, </a:t>
            </a:r>
            <a:r>
              <a:rPr lang="en-US" sz="2400" b="1" dirty="0">
                <a:solidFill>
                  <a:srgbClr val="FF0000"/>
                </a:solidFill>
              </a:rPr>
              <a:t>mild</a:t>
            </a:r>
            <a:r>
              <a:rPr lang="en-US" sz="2400" dirty="0">
                <a:solidFill>
                  <a:srgbClr val="FF0000"/>
                </a:solidFill>
              </a:rPr>
              <a:t> cases of respiratory failure may require only close monitoring and supplemental oxygen </a:t>
            </a:r>
            <a:r>
              <a:rPr lang="en-US" sz="2400" dirty="0"/>
              <a:t>as needed by </a:t>
            </a:r>
            <a:r>
              <a:rPr lang="en-US" sz="2400" dirty="0" err="1"/>
              <a:t>lowor</a:t>
            </a:r>
            <a:r>
              <a:rPr lang="en-US" sz="2400" dirty="0"/>
              <a:t> high-flow nasal </a:t>
            </a:r>
            <a:r>
              <a:rPr lang="en-US" sz="2400" dirty="0" err="1"/>
              <a:t>canula</a:t>
            </a:r>
            <a:r>
              <a:rPr lang="en-US" sz="2400" dirty="0"/>
              <a:t> or a </a:t>
            </a:r>
            <a:r>
              <a:rPr lang="en-US" sz="2400" dirty="0" err="1"/>
              <a:t>nonrebreather</a:t>
            </a:r>
            <a:r>
              <a:rPr lang="en-US" sz="2400" dirty="0"/>
              <a:t> mask</a:t>
            </a:r>
            <a:r>
              <a:rPr lang="en-US" dirty="0"/>
              <a:t>. </a:t>
            </a:r>
          </a:p>
        </p:txBody>
      </p:sp>
      <p:sp>
        <p:nvSpPr>
          <p:cNvPr id="3" name="Rectangle 2"/>
          <p:cNvSpPr/>
          <p:nvPr/>
        </p:nvSpPr>
        <p:spPr>
          <a:xfrm>
            <a:off x="251521" y="3789040"/>
            <a:ext cx="8712968" cy="2677656"/>
          </a:xfrm>
          <a:prstGeom prst="rect">
            <a:avLst/>
          </a:prstGeom>
          <a:solidFill>
            <a:schemeClr val="bg2">
              <a:lumMod val="90000"/>
            </a:schemeClr>
          </a:solidFill>
        </p:spPr>
        <p:txBody>
          <a:bodyPr wrap="square">
            <a:spAutoFit/>
          </a:bodyPr>
          <a:lstStyle/>
          <a:p>
            <a:r>
              <a:rPr lang="en-US" sz="2400" dirty="0" smtClean="0"/>
              <a:t>NOTE :</a:t>
            </a:r>
          </a:p>
          <a:p>
            <a:r>
              <a:rPr lang="en-US" sz="2400" dirty="0" smtClean="0"/>
              <a:t>Respiratory </a:t>
            </a:r>
            <a:r>
              <a:rPr lang="en-US" sz="2400" dirty="0"/>
              <a:t>drive in patients with chronic respiratory failure is stimulated primarily by hypoxia. Improving oxygenation in these patients can lead to blunting of the hypoxic drive of the respiratory center, resulting in decreased alveolar ventilation and increased carbon dioxide retention and leading to acute respiratory failure on top of chronic respiratory failure.</a:t>
            </a:r>
          </a:p>
        </p:txBody>
      </p:sp>
      <p:sp>
        <p:nvSpPr>
          <p:cNvPr id="4" name="TextBox 3"/>
          <p:cNvSpPr txBox="1"/>
          <p:nvPr/>
        </p:nvSpPr>
        <p:spPr>
          <a:xfrm>
            <a:off x="251520" y="188641"/>
            <a:ext cx="6264696" cy="584775"/>
          </a:xfrm>
          <a:prstGeom prst="rect">
            <a:avLst/>
          </a:prstGeom>
          <a:noFill/>
        </p:spPr>
        <p:txBody>
          <a:bodyPr wrap="square" rtlCol="0">
            <a:spAutoFit/>
          </a:bodyPr>
          <a:lstStyle/>
          <a:p>
            <a:r>
              <a:rPr lang="en-US" sz="3200" b="1" dirty="0" smtClean="0"/>
              <a:t>cont. introduction </a:t>
            </a:r>
            <a:endParaRPr lang="en-US" sz="3200" b="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631" y="1052739"/>
            <a:ext cx="9143583" cy="5632311"/>
          </a:xfrm>
          <a:prstGeom prst="rect">
            <a:avLst/>
          </a:prstGeom>
        </p:spPr>
        <p:txBody>
          <a:bodyPr wrap="square">
            <a:spAutoFit/>
          </a:bodyPr>
          <a:lstStyle/>
          <a:p>
            <a:pPr lvl="0"/>
            <a:r>
              <a:rPr lang="en-US" sz="2400" dirty="0" smtClean="0">
                <a:solidFill>
                  <a:srgbClr val="FF0000"/>
                </a:solidFill>
              </a:rPr>
              <a:t>Low-flow</a:t>
            </a:r>
            <a:r>
              <a:rPr lang="en-US" sz="2400" dirty="0" smtClean="0">
                <a:solidFill>
                  <a:prstClr val="black"/>
                </a:solidFill>
              </a:rPr>
              <a:t> </a:t>
            </a:r>
            <a:r>
              <a:rPr lang="en-US" sz="2400" dirty="0">
                <a:solidFill>
                  <a:prstClr val="black"/>
                </a:solidFill>
              </a:rPr>
              <a:t>nasal cannula remains one of the most common and widely used oxygen delivery devices </a:t>
            </a:r>
            <a:endParaRPr lang="en-US" sz="2400" dirty="0" smtClean="0">
              <a:solidFill>
                <a:prstClr val="black"/>
              </a:solidFill>
            </a:endParaRPr>
          </a:p>
          <a:p>
            <a:pPr lvl="0"/>
            <a:r>
              <a:rPr lang="en-US" sz="2400" b="1" dirty="0" smtClean="0">
                <a:solidFill>
                  <a:srgbClr val="FF0000"/>
                </a:solidFill>
              </a:rPr>
              <a:t>Definition</a:t>
            </a:r>
            <a:r>
              <a:rPr lang="en-US" sz="2400" dirty="0" smtClean="0">
                <a:solidFill>
                  <a:srgbClr val="FF0000"/>
                </a:solidFill>
              </a:rPr>
              <a:t> </a:t>
            </a:r>
            <a:r>
              <a:rPr lang="en-US" sz="2400" dirty="0" smtClean="0">
                <a:solidFill>
                  <a:prstClr val="black"/>
                </a:solidFill>
              </a:rPr>
              <a:t>: </a:t>
            </a:r>
            <a:r>
              <a:rPr lang="en-US" sz="2400" b="0" i="0" u="none" strike="noStrike" baseline="0" dirty="0" smtClean="0">
                <a:solidFill>
                  <a:srgbClr val="000000"/>
                </a:solidFill>
                <a:latin typeface="Times New Roman"/>
              </a:rPr>
              <a:t>low-flow oxygen </a:t>
            </a:r>
            <a:r>
              <a:rPr lang="en-US" sz="2400" dirty="0" smtClean="0">
                <a:solidFill>
                  <a:prstClr val="black"/>
                </a:solidFill>
              </a:rPr>
              <a:t>device </a:t>
            </a:r>
            <a:r>
              <a:rPr lang="en-US" sz="2400" dirty="0">
                <a:solidFill>
                  <a:prstClr val="black"/>
                </a:solidFill>
              </a:rPr>
              <a:t>that ends in two short tapered tubes (about 1 cm in </a:t>
            </a:r>
            <a:r>
              <a:rPr lang="en-US" sz="2400" dirty="0" smtClean="0">
                <a:solidFill>
                  <a:prstClr val="black"/>
                </a:solidFill>
              </a:rPr>
              <a:t>length) </a:t>
            </a:r>
            <a:r>
              <a:rPr lang="en-US" sz="2400" dirty="0">
                <a:solidFill>
                  <a:prstClr val="black"/>
                </a:solidFill>
              </a:rPr>
              <a:t>that distributes </a:t>
            </a:r>
            <a:r>
              <a:rPr lang="en-US" sz="2400" dirty="0" smtClean="0">
                <a:solidFill>
                  <a:prstClr val="black"/>
                </a:solidFill>
              </a:rPr>
              <a:t>oxygen </a:t>
            </a:r>
            <a:r>
              <a:rPr lang="en-US" sz="2400" dirty="0" smtClean="0">
                <a:solidFill>
                  <a:srgbClr val="FF0000"/>
                </a:solidFill>
              </a:rPr>
              <a:t>concentrations </a:t>
            </a:r>
            <a:r>
              <a:rPr lang="en-US" sz="2400" dirty="0">
                <a:solidFill>
                  <a:srgbClr val="FF0000"/>
                </a:solidFill>
              </a:rPr>
              <a:t>of 24% to 44</a:t>
            </a:r>
            <a:r>
              <a:rPr lang="en-US" sz="2400" dirty="0" smtClean="0">
                <a:solidFill>
                  <a:srgbClr val="FF0000"/>
                </a:solidFill>
              </a:rPr>
              <a:t>% </a:t>
            </a:r>
            <a:r>
              <a:rPr lang="en-US" sz="2000" dirty="0" smtClean="0">
                <a:solidFill>
                  <a:prstClr val="black"/>
                </a:solidFill>
              </a:rPr>
              <a:t>.</a:t>
            </a:r>
            <a:r>
              <a:rPr lang="en-US" sz="2400" dirty="0" smtClean="0">
                <a:solidFill>
                  <a:prstClr val="black"/>
                </a:solidFill>
              </a:rPr>
              <a:t>designed </a:t>
            </a:r>
            <a:r>
              <a:rPr lang="en-US" sz="2400" dirty="0">
                <a:solidFill>
                  <a:prstClr val="black"/>
                </a:solidFill>
              </a:rPr>
              <a:t>to lie just within the </a:t>
            </a:r>
            <a:r>
              <a:rPr lang="en-US" sz="2400" dirty="0" smtClean="0">
                <a:solidFill>
                  <a:prstClr val="black"/>
                </a:solidFill>
              </a:rPr>
              <a:t>nostrils . </a:t>
            </a:r>
            <a:r>
              <a:rPr lang="en-US" sz="2400" dirty="0">
                <a:solidFill>
                  <a:prstClr val="black"/>
                </a:solidFill>
              </a:rPr>
              <a:t>They are also called nasal </a:t>
            </a:r>
            <a:r>
              <a:rPr lang="en-US" sz="2400" dirty="0" smtClean="0">
                <a:solidFill>
                  <a:prstClr val="black"/>
                </a:solidFill>
              </a:rPr>
              <a:t>prongs.</a:t>
            </a:r>
            <a:endParaRPr lang="en-US" sz="2400" dirty="0">
              <a:solidFill>
                <a:prstClr val="black"/>
              </a:solidFill>
            </a:endParaRPr>
          </a:p>
          <a:p>
            <a:r>
              <a:rPr lang="en-US" sz="2400" b="1" dirty="0">
                <a:solidFill>
                  <a:srgbClr val="FF0000"/>
                </a:solidFill>
              </a:rPr>
              <a:t>Standard flow rates through nasal prongs </a:t>
            </a:r>
            <a:r>
              <a:rPr lang="en-US" sz="2400" b="1" dirty="0" smtClean="0">
                <a:solidFill>
                  <a:srgbClr val="FF0000"/>
                </a:solidFill>
              </a:rPr>
              <a:t> are </a:t>
            </a:r>
            <a:r>
              <a:rPr lang="en-US" sz="2400" dirty="0" smtClean="0">
                <a:solidFill>
                  <a:prstClr val="black"/>
                </a:solidFill>
              </a:rPr>
              <a:t>: </a:t>
            </a:r>
          </a:p>
          <a:p>
            <a:r>
              <a:rPr lang="en-US" sz="2400" dirty="0" smtClean="0">
                <a:solidFill>
                  <a:prstClr val="black"/>
                </a:solidFill>
              </a:rPr>
              <a:t> </a:t>
            </a:r>
            <a:r>
              <a:rPr lang="en-US" sz="2400" dirty="0">
                <a:solidFill>
                  <a:schemeClr val="accent4">
                    <a:lumMod val="60000"/>
                    <a:lumOff val="40000"/>
                  </a:schemeClr>
                </a:solidFill>
              </a:rPr>
              <a:t>0.5–1 L/min for </a:t>
            </a:r>
            <a:r>
              <a:rPr lang="en-US" sz="2400" dirty="0" smtClean="0">
                <a:solidFill>
                  <a:schemeClr val="accent4">
                    <a:lumMod val="60000"/>
                    <a:lumOff val="40000"/>
                  </a:schemeClr>
                </a:solidFill>
              </a:rPr>
              <a:t>neonates</a:t>
            </a:r>
          </a:p>
          <a:p>
            <a:r>
              <a:rPr lang="en-US" sz="2400" dirty="0" smtClean="0">
                <a:solidFill>
                  <a:prstClr val="black"/>
                </a:solidFill>
              </a:rPr>
              <a:t> </a:t>
            </a:r>
            <a:r>
              <a:rPr lang="en-US" sz="2400" dirty="0">
                <a:solidFill>
                  <a:schemeClr val="accent3">
                    <a:lumMod val="75000"/>
                  </a:schemeClr>
                </a:solidFill>
              </a:rPr>
              <a:t>1–2 L/min </a:t>
            </a:r>
            <a:r>
              <a:rPr lang="en-US" sz="2400" dirty="0" smtClean="0">
                <a:solidFill>
                  <a:schemeClr val="accent3">
                    <a:lumMod val="75000"/>
                  </a:schemeClr>
                </a:solidFill>
              </a:rPr>
              <a:t>for infants</a:t>
            </a:r>
          </a:p>
          <a:p>
            <a:r>
              <a:rPr lang="en-US" sz="2400" dirty="0" smtClean="0">
                <a:solidFill>
                  <a:prstClr val="black"/>
                </a:solidFill>
              </a:rPr>
              <a:t> </a:t>
            </a:r>
            <a:r>
              <a:rPr lang="en-US" sz="2400" dirty="0">
                <a:solidFill>
                  <a:schemeClr val="accent2">
                    <a:lumMod val="60000"/>
                    <a:lumOff val="40000"/>
                  </a:schemeClr>
                </a:solidFill>
              </a:rPr>
              <a:t>1–4 L/min for older children</a:t>
            </a:r>
            <a:r>
              <a:rPr lang="en-US" sz="2400" dirty="0">
                <a:solidFill>
                  <a:prstClr val="black"/>
                </a:solidFill>
              </a:rPr>
              <a:t>.</a:t>
            </a:r>
          </a:p>
          <a:p>
            <a:r>
              <a:rPr lang="en-US" sz="2400" dirty="0">
                <a:solidFill>
                  <a:prstClr val="black"/>
                </a:solidFill>
              </a:rPr>
              <a:t>There is </a:t>
            </a:r>
            <a:r>
              <a:rPr lang="en-US" sz="2400" dirty="0">
                <a:solidFill>
                  <a:srgbClr val="FF0000"/>
                </a:solidFill>
              </a:rPr>
              <a:t>no risk of gastric distension </a:t>
            </a:r>
            <a:r>
              <a:rPr lang="en-US" sz="2400" dirty="0">
                <a:solidFill>
                  <a:prstClr val="black"/>
                </a:solidFill>
              </a:rPr>
              <a:t>at standard flow rates, as they cannot </a:t>
            </a:r>
            <a:r>
              <a:rPr lang="en-US" sz="2400" dirty="0" smtClean="0">
                <a:solidFill>
                  <a:prstClr val="black"/>
                </a:solidFill>
              </a:rPr>
              <a:t>be inserted </a:t>
            </a:r>
            <a:r>
              <a:rPr lang="en-US" sz="2400" dirty="0">
                <a:solidFill>
                  <a:prstClr val="black"/>
                </a:solidFill>
              </a:rPr>
              <a:t>too far into the nasal passage</a:t>
            </a:r>
            <a:r>
              <a:rPr lang="en-US" sz="2400" dirty="0" smtClean="0">
                <a:solidFill>
                  <a:prstClr val="black"/>
                </a:solidFill>
              </a:rPr>
              <a:t>.</a:t>
            </a:r>
          </a:p>
          <a:p>
            <a:r>
              <a:rPr lang="en-US" sz="2400" dirty="0" smtClean="0">
                <a:solidFill>
                  <a:prstClr val="black"/>
                </a:solidFill>
              </a:rPr>
              <a:t> </a:t>
            </a:r>
            <a:r>
              <a:rPr lang="en-US" sz="2400" dirty="0">
                <a:solidFill>
                  <a:srgbClr val="FF0000"/>
                </a:solidFill>
              </a:rPr>
              <a:t>Humidification is not required</a:t>
            </a:r>
            <a:r>
              <a:rPr lang="en-US" sz="2400" dirty="0">
                <a:solidFill>
                  <a:prstClr val="black"/>
                </a:solidFill>
              </a:rPr>
              <a:t> with </a:t>
            </a:r>
            <a:r>
              <a:rPr lang="en-US" sz="2400" dirty="0" smtClean="0">
                <a:solidFill>
                  <a:prstClr val="black"/>
                </a:solidFill>
              </a:rPr>
              <a:t>standard oxygen </a:t>
            </a:r>
            <a:r>
              <a:rPr lang="en-US" sz="2400" dirty="0">
                <a:solidFill>
                  <a:prstClr val="black"/>
                </a:solidFill>
              </a:rPr>
              <a:t>flow rates, as the natural </a:t>
            </a:r>
            <a:r>
              <a:rPr lang="en-US" sz="2400" dirty="0" smtClean="0">
                <a:solidFill>
                  <a:prstClr val="black"/>
                </a:solidFill>
              </a:rPr>
              <a:t>nasal mechanisms </a:t>
            </a:r>
            <a:r>
              <a:rPr lang="en-US" sz="2400" dirty="0">
                <a:solidFill>
                  <a:prstClr val="black"/>
                </a:solidFill>
              </a:rPr>
              <a:t>heat and humidify the inspired</a:t>
            </a:r>
          </a:p>
          <a:p>
            <a:r>
              <a:rPr lang="en-US" sz="2400" dirty="0" smtClean="0">
                <a:solidFill>
                  <a:prstClr val="black"/>
                </a:solidFill>
              </a:rPr>
              <a:t>oxygen</a:t>
            </a:r>
            <a:endParaRPr lang="en-US" sz="2400" dirty="0">
              <a:solidFill>
                <a:prstClr val="black"/>
              </a:solidFill>
            </a:endParaRPr>
          </a:p>
        </p:txBody>
      </p:sp>
      <p:sp>
        <p:nvSpPr>
          <p:cNvPr id="3" name="Rectangle 2"/>
          <p:cNvSpPr/>
          <p:nvPr/>
        </p:nvSpPr>
        <p:spPr>
          <a:xfrm>
            <a:off x="13916" y="30222"/>
            <a:ext cx="8158485" cy="646331"/>
          </a:xfrm>
          <a:prstGeom prst="rect">
            <a:avLst/>
          </a:prstGeom>
        </p:spPr>
        <p:txBody>
          <a:bodyPr wrap="square">
            <a:spAutoFit/>
          </a:bodyPr>
          <a:lstStyle/>
          <a:p>
            <a:pPr lvl="0"/>
            <a:r>
              <a:rPr lang="en-US" sz="3600" b="1" dirty="0" smtClean="0">
                <a:solidFill>
                  <a:prstClr val="black"/>
                </a:solidFill>
              </a:rPr>
              <a:t>1- Low-Flow </a:t>
            </a:r>
            <a:r>
              <a:rPr lang="en-US" sz="3600" b="1" dirty="0">
                <a:solidFill>
                  <a:prstClr val="black"/>
                </a:solidFill>
              </a:rPr>
              <a:t>Nasal Cannula</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5677" y="2944966"/>
            <a:ext cx="14382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82" y="0"/>
            <a:ext cx="4572000" cy="1631216"/>
          </a:xfrm>
          <a:prstGeom prst="rect">
            <a:avLst/>
          </a:prstGeom>
          <a:ln>
            <a:solidFill>
              <a:schemeClr val="tx1">
                <a:lumMod val="65000"/>
                <a:lumOff val="35000"/>
              </a:schemeClr>
            </a:solidFill>
          </a:ln>
        </p:spPr>
        <p:txBody>
          <a:bodyPr>
            <a:spAutoFit/>
          </a:bodyPr>
          <a:lstStyle/>
          <a:p>
            <a:r>
              <a:rPr lang="en-US" sz="2800" b="1" dirty="0" smtClean="0"/>
              <a:t>Indications</a:t>
            </a:r>
            <a:endParaRPr lang="en-US" sz="2800" b="1" dirty="0"/>
          </a:p>
          <a:p>
            <a:r>
              <a:rPr lang="en-US" dirty="0" smtClean="0"/>
              <a:t>-Low </a:t>
            </a:r>
            <a:r>
              <a:rPr lang="en-US" dirty="0"/>
              <a:t>to moderate oxygen requirement</a:t>
            </a:r>
          </a:p>
          <a:p>
            <a:r>
              <a:rPr lang="en-US" dirty="0" smtClean="0"/>
              <a:t>-No </a:t>
            </a:r>
            <a:r>
              <a:rPr lang="en-US" dirty="0"/>
              <a:t>or mild respiratory distress</a:t>
            </a:r>
          </a:p>
          <a:p>
            <a:r>
              <a:rPr lang="en-US" dirty="0" smtClean="0"/>
              <a:t>-Long </a:t>
            </a:r>
            <a:r>
              <a:rPr lang="en-US" dirty="0"/>
              <a:t>term oxygen </a:t>
            </a:r>
            <a:r>
              <a:rPr lang="en-US" dirty="0" smtClean="0"/>
              <a:t>therapy</a:t>
            </a:r>
          </a:p>
          <a:p>
            <a:endParaRPr lang="en-US" dirty="0"/>
          </a:p>
        </p:txBody>
      </p:sp>
      <p:sp>
        <p:nvSpPr>
          <p:cNvPr id="3" name="Rectangle 2"/>
          <p:cNvSpPr/>
          <p:nvPr/>
        </p:nvSpPr>
        <p:spPr>
          <a:xfrm>
            <a:off x="5940153" y="138503"/>
            <a:ext cx="3114862" cy="1908215"/>
          </a:xfrm>
          <a:prstGeom prst="rect">
            <a:avLst/>
          </a:prstGeom>
          <a:ln>
            <a:solidFill>
              <a:schemeClr val="tx1">
                <a:lumMod val="65000"/>
                <a:lumOff val="35000"/>
              </a:schemeClr>
            </a:solidFill>
          </a:ln>
        </p:spPr>
        <p:txBody>
          <a:bodyPr wrap="square">
            <a:spAutoFit/>
          </a:bodyPr>
          <a:lstStyle/>
          <a:p>
            <a:r>
              <a:rPr lang="en-US" sz="2800" b="1" dirty="0" smtClean="0">
                <a:solidFill>
                  <a:srgbClr val="000000"/>
                </a:solidFill>
              </a:rPr>
              <a:t>Advantages</a:t>
            </a:r>
            <a:endParaRPr lang="en-US" sz="2800" b="1" dirty="0">
              <a:solidFill>
                <a:srgbClr val="000000"/>
              </a:solidFill>
            </a:endParaRPr>
          </a:p>
          <a:p>
            <a:r>
              <a:rPr lang="en-US" dirty="0" smtClean="0">
                <a:solidFill>
                  <a:srgbClr val="000000"/>
                </a:solidFill>
              </a:rPr>
              <a:t>-Less </a:t>
            </a:r>
            <a:r>
              <a:rPr lang="en-US" dirty="0">
                <a:solidFill>
                  <a:srgbClr val="000000"/>
                </a:solidFill>
              </a:rPr>
              <a:t>expensive </a:t>
            </a:r>
            <a:endParaRPr lang="en-US" dirty="0" smtClean="0">
              <a:solidFill>
                <a:srgbClr val="000000"/>
              </a:solidFill>
            </a:endParaRPr>
          </a:p>
          <a:p>
            <a:r>
              <a:rPr lang="en-US" dirty="0" smtClean="0">
                <a:solidFill>
                  <a:srgbClr val="000000"/>
                </a:solidFill>
              </a:rPr>
              <a:t>-Comfortable</a:t>
            </a:r>
            <a:r>
              <a:rPr lang="en-US" dirty="0">
                <a:solidFill>
                  <a:srgbClr val="000000"/>
                </a:solidFill>
              </a:rPr>
              <a:t>, well </a:t>
            </a:r>
            <a:r>
              <a:rPr lang="en-US" dirty="0" smtClean="0">
                <a:solidFill>
                  <a:srgbClr val="000000"/>
                </a:solidFill>
              </a:rPr>
              <a:t>tolerated (</a:t>
            </a:r>
            <a:r>
              <a:rPr lang="en-US" dirty="0">
                <a:solidFill>
                  <a:srgbClr val="000000"/>
                </a:solidFill>
                <a:latin typeface="Times New Roman"/>
              </a:rPr>
              <a:t>For infants and toddlers who may poorly tolerate a </a:t>
            </a:r>
            <a:r>
              <a:rPr lang="en-US" dirty="0" smtClean="0">
                <a:solidFill>
                  <a:srgbClr val="000000"/>
                </a:solidFill>
                <a:latin typeface="Times New Roman"/>
              </a:rPr>
              <a:t>mask )</a:t>
            </a:r>
            <a:endParaRPr lang="en-US" dirty="0">
              <a:solidFill>
                <a:srgbClr val="000000"/>
              </a:solidFill>
            </a:endParaRPr>
          </a:p>
          <a:p>
            <a:r>
              <a:rPr lang="en-US" dirty="0" smtClean="0">
                <a:solidFill>
                  <a:srgbClr val="000000"/>
                </a:solidFill>
              </a:rPr>
              <a:t>-Able </a:t>
            </a:r>
            <a:r>
              <a:rPr lang="en-US" dirty="0">
                <a:solidFill>
                  <a:srgbClr val="000000"/>
                </a:solidFill>
              </a:rPr>
              <a:t>to talk and eat</a:t>
            </a:r>
            <a:endParaRPr lang="en-US" dirty="0"/>
          </a:p>
        </p:txBody>
      </p:sp>
      <p:sp>
        <p:nvSpPr>
          <p:cNvPr id="4" name="Rectangle 3"/>
          <p:cNvSpPr/>
          <p:nvPr/>
        </p:nvSpPr>
        <p:spPr>
          <a:xfrm>
            <a:off x="5053" y="5151737"/>
            <a:ext cx="3506269" cy="1354217"/>
          </a:xfrm>
          <a:prstGeom prst="rect">
            <a:avLst/>
          </a:prstGeom>
          <a:ln>
            <a:solidFill>
              <a:schemeClr val="tx1">
                <a:lumMod val="65000"/>
                <a:lumOff val="35000"/>
              </a:schemeClr>
            </a:solidFill>
          </a:ln>
        </p:spPr>
        <p:txBody>
          <a:bodyPr wrap="square">
            <a:spAutoFit/>
          </a:bodyPr>
          <a:lstStyle/>
          <a:p>
            <a:r>
              <a:rPr lang="en-US" sz="2800" b="1" dirty="0" smtClean="0"/>
              <a:t>Contraindications</a:t>
            </a:r>
            <a:endParaRPr lang="en-US" sz="2800" b="1" dirty="0"/>
          </a:p>
          <a:p>
            <a:r>
              <a:rPr lang="en-US" dirty="0" smtClean="0"/>
              <a:t>- Poor </a:t>
            </a:r>
            <a:r>
              <a:rPr lang="en-US" dirty="0"/>
              <a:t>efforts, </a:t>
            </a:r>
            <a:r>
              <a:rPr lang="en-US" dirty="0" smtClean="0"/>
              <a:t>apnea</a:t>
            </a:r>
          </a:p>
          <a:p>
            <a:r>
              <a:rPr lang="en-US" dirty="0" smtClean="0"/>
              <a:t>- </a:t>
            </a:r>
            <a:r>
              <a:rPr lang="en-US" dirty="0"/>
              <a:t>severe hypoxia</a:t>
            </a:r>
          </a:p>
          <a:p>
            <a:r>
              <a:rPr lang="en-US" dirty="0" smtClean="0"/>
              <a:t>- Mouth breathing</a:t>
            </a:r>
          </a:p>
        </p:txBody>
      </p:sp>
      <p:sp>
        <p:nvSpPr>
          <p:cNvPr id="5" name="Rectangle 4"/>
          <p:cNvSpPr/>
          <p:nvPr/>
        </p:nvSpPr>
        <p:spPr>
          <a:xfrm>
            <a:off x="4518216" y="5145908"/>
            <a:ext cx="4572000" cy="1631216"/>
          </a:xfrm>
          <a:prstGeom prst="rect">
            <a:avLst/>
          </a:prstGeom>
          <a:ln>
            <a:solidFill>
              <a:schemeClr val="tx1">
                <a:lumMod val="65000"/>
                <a:lumOff val="35000"/>
              </a:schemeClr>
            </a:solidFill>
          </a:ln>
        </p:spPr>
        <p:txBody>
          <a:bodyPr>
            <a:spAutoFit/>
          </a:bodyPr>
          <a:lstStyle/>
          <a:p>
            <a:r>
              <a:rPr lang="en-US" sz="2800" b="1" dirty="0" smtClean="0"/>
              <a:t>Disadvantages</a:t>
            </a:r>
          </a:p>
          <a:p>
            <a:r>
              <a:rPr lang="en-US" dirty="0" smtClean="0"/>
              <a:t>-Doesn't deliver high FiO2</a:t>
            </a:r>
          </a:p>
          <a:p>
            <a:r>
              <a:rPr lang="en-US" dirty="0" smtClean="0"/>
              <a:t>-Irritation and nasal obstruction</a:t>
            </a:r>
          </a:p>
          <a:p>
            <a:r>
              <a:rPr lang="en-US" dirty="0" smtClean="0"/>
              <a:t>-Less FiO2 in nasal obstruction</a:t>
            </a:r>
          </a:p>
          <a:p>
            <a:r>
              <a:rPr lang="en-US" dirty="0" smtClean="0"/>
              <a:t>-FiO2 varies with breathing efforts</a:t>
            </a:r>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563" y="1604966"/>
            <a:ext cx="242887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27584" y="3167390"/>
            <a:ext cx="2215158" cy="523220"/>
          </a:xfrm>
          <a:prstGeom prst="rect">
            <a:avLst/>
          </a:prstGeom>
          <a:solidFill>
            <a:schemeClr val="bg2">
              <a:lumMod val="90000"/>
            </a:schemeClr>
          </a:solidFill>
        </p:spPr>
        <p:txBody>
          <a:bodyPr wrap="none">
            <a:spAutoFit/>
          </a:bodyPr>
          <a:lstStyle/>
          <a:p>
            <a:r>
              <a:rPr lang="en-US" sz="2800" b="1" dirty="0">
                <a:solidFill>
                  <a:srgbClr val="FF0000"/>
                </a:solidFill>
              </a:rPr>
              <a:t>nasal cannula</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1"/>
          <a:stretch>
            <a:fillRect/>
          </a:stretch>
        </p:blipFill>
        <p:spPr bwMode="auto">
          <a:xfrm>
            <a:off x="96982" y="4149080"/>
            <a:ext cx="9047018" cy="258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1763689" y="5733256"/>
            <a:ext cx="2856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63689" y="6057292"/>
            <a:ext cx="30963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27784" y="6314093"/>
            <a:ext cx="1728192" cy="0"/>
          </a:xfrm>
          <a:prstGeom prst="line">
            <a:avLst/>
          </a:prstGeom>
        </p:spPr>
        <p:style>
          <a:lnRef idx="1">
            <a:schemeClr val="accent1"/>
          </a:lnRef>
          <a:fillRef idx="0">
            <a:schemeClr val="accent1"/>
          </a:fillRef>
          <a:effectRef idx="0">
            <a:schemeClr val="accent1"/>
          </a:effectRef>
          <a:fontRef idx="minor">
            <a:schemeClr val="tx1"/>
          </a:fontRef>
        </p:style>
      </p:cxn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7" y="571669"/>
            <a:ext cx="4603406" cy="3234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57" y="3429000"/>
            <a:ext cx="8802687" cy="315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719976"/>
            <a:ext cx="9144000" cy="2985433"/>
          </a:xfrm>
          <a:prstGeom prst="rect">
            <a:avLst/>
          </a:prstGeom>
        </p:spPr>
        <p:txBody>
          <a:bodyPr wrap="square">
            <a:spAutoFit/>
          </a:bodyPr>
          <a:lstStyle/>
          <a:p>
            <a:r>
              <a:rPr lang="en-US" sz="2800" b="1" dirty="0" smtClean="0">
                <a:latin typeface="Times New Roman"/>
              </a:rPr>
              <a:t>-</a:t>
            </a:r>
            <a:r>
              <a:rPr lang="en-US" sz="2800" b="1" dirty="0" smtClean="0">
                <a:solidFill>
                  <a:srgbClr val="FF0000"/>
                </a:solidFill>
                <a:latin typeface="Times New Roman"/>
              </a:rPr>
              <a:t> </a:t>
            </a:r>
            <a:r>
              <a:rPr lang="en-US" sz="2000" b="1" dirty="0" smtClean="0">
                <a:solidFill>
                  <a:srgbClr val="FF0000"/>
                </a:solidFill>
                <a:latin typeface="Times New Roman"/>
              </a:rPr>
              <a:t>Definition</a:t>
            </a:r>
            <a:r>
              <a:rPr lang="en-US" sz="2000" dirty="0" smtClean="0">
                <a:solidFill>
                  <a:srgbClr val="000000"/>
                </a:solidFill>
                <a:latin typeface="Times New Roman"/>
              </a:rPr>
              <a:t> : is </a:t>
            </a:r>
            <a:r>
              <a:rPr lang="en-US" sz="2000" dirty="0">
                <a:solidFill>
                  <a:srgbClr val="000000"/>
                </a:solidFill>
                <a:latin typeface="Times New Roman"/>
              </a:rPr>
              <a:t>a </a:t>
            </a:r>
            <a:r>
              <a:rPr lang="en-US" sz="2000" dirty="0">
                <a:solidFill>
                  <a:srgbClr val="FF0000"/>
                </a:solidFill>
                <a:latin typeface="Times New Roman"/>
              </a:rPr>
              <a:t>low-flow</a:t>
            </a:r>
            <a:r>
              <a:rPr lang="en-US" sz="2000" dirty="0">
                <a:solidFill>
                  <a:srgbClr val="000000"/>
                </a:solidFill>
                <a:latin typeface="Times New Roman"/>
              </a:rPr>
              <a:t> oxygen </a:t>
            </a:r>
            <a:r>
              <a:rPr lang="en-US" sz="2000" dirty="0" smtClean="0">
                <a:solidFill>
                  <a:srgbClr val="000000"/>
                </a:solidFill>
                <a:latin typeface="Times New Roman"/>
              </a:rPr>
              <a:t>device . </a:t>
            </a:r>
            <a:r>
              <a:rPr lang="en-US" sz="2000" dirty="0">
                <a:solidFill>
                  <a:prstClr val="black"/>
                </a:solidFill>
              </a:rPr>
              <a:t>plastic oxygen mask that covers the nose and mouth </a:t>
            </a:r>
            <a:r>
              <a:rPr lang="en-US" sz="2000" dirty="0" smtClean="0">
                <a:solidFill>
                  <a:prstClr val="black"/>
                </a:solidFill>
              </a:rPr>
              <a:t>.</a:t>
            </a:r>
          </a:p>
          <a:p>
            <a:r>
              <a:rPr lang="en-US" sz="2000" dirty="0" smtClean="0">
                <a:solidFill>
                  <a:srgbClr val="000000"/>
                </a:solidFill>
                <a:latin typeface="Times New Roman"/>
              </a:rPr>
              <a:t>- A </a:t>
            </a:r>
            <a:r>
              <a:rPr lang="en-US" sz="2000" dirty="0">
                <a:solidFill>
                  <a:srgbClr val="000000"/>
                </a:solidFill>
                <a:latin typeface="Times New Roman"/>
              </a:rPr>
              <a:t>simple face mask can deliver </a:t>
            </a:r>
            <a:r>
              <a:rPr lang="en-US" sz="2000" dirty="0">
                <a:solidFill>
                  <a:srgbClr val="FF0000"/>
                </a:solidFill>
                <a:latin typeface="Times New Roman"/>
              </a:rPr>
              <a:t>35% to 60% </a:t>
            </a:r>
            <a:r>
              <a:rPr lang="en-US" sz="2000" dirty="0">
                <a:solidFill>
                  <a:srgbClr val="000000"/>
                </a:solidFill>
                <a:latin typeface="Times New Roman"/>
              </a:rPr>
              <a:t>oxygen with an appropriate </a:t>
            </a:r>
            <a:r>
              <a:rPr lang="en-US" sz="2000" dirty="0">
                <a:solidFill>
                  <a:srgbClr val="FF0000"/>
                </a:solidFill>
                <a:latin typeface="Times New Roman"/>
              </a:rPr>
              <a:t>flow rate of 6 to 10 L/minute</a:t>
            </a:r>
            <a:r>
              <a:rPr lang="en-US" sz="2000" dirty="0" smtClean="0">
                <a:solidFill>
                  <a:srgbClr val="FF0000"/>
                </a:solidFill>
                <a:latin typeface="Times New Roman"/>
              </a:rPr>
              <a:t>.</a:t>
            </a:r>
          </a:p>
          <a:p>
            <a:r>
              <a:rPr lang="en-US" sz="2000" dirty="0" smtClean="0">
                <a:solidFill>
                  <a:srgbClr val="000000"/>
                </a:solidFill>
                <a:latin typeface="Times New Roman"/>
              </a:rPr>
              <a:t> - A </a:t>
            </a:r>
            <a:r>
              <a:rPr lang="en-US" sz="2000" dirty="0">
                <a:solidFill>
                  <a:srgbClr val="000000"/>
                </a:solidFill>
                <a:latin typeface="Times New Roman"/>
              </a:rPr>
              <a:t>minimum of </a:t>
            </a:r>
            <a:r>
              <a:rPr lang="en-US" sz="2000" dirty="0" smtClean="0">
                <a:solidFill>
                  <a:srgbClr val="000000"/>
                </a:solidFill>
                <a:latin typeface="Times New Roman"/>
              </a:rPr>
              <a:t> 6 </a:t>
            </a:r>
            <a:r>
              <a:rPr lang="en-US" sz="2000" dirty="0">
                <a:solidFill>
                  <a:srgbClr val="000000"/>
                </a:solidFill>
                <a:latin typeface="Times New Roman"/>
              </a:rPr>
              <a:t>L/minute of oxygen flow is needed to prevent rebreathing of exhaled carbon </a:t>
            </a:r>
            <a:r>
              <a:rPr lang="en-US" sz="2000" dirty="0" smtClean="0">
                <a:solidFill>
                  <a:srgbClr val="000000"/>
                </a:solidFill>
                <a:latin typeface="Times New Roman"/>
              </a:rPr>
              <a:t>dioxide .</a:t>
            </a:r>
            <a:endParaRPr lang="en-US" sz="2000" dirty="0">
              <a:solidFill>
                <a:srgbClr val="000000"/>
              </a:solidFill>
              <a:latin typeface="Times New Roman"/>
            </a:endParaRPr>
          </a:p>
          <a:p>
            <a:r>
              <a:rPr lang="en-US" sz="2000" dirty="0" smtClean="0">
                <a:solidFill>
                  <a:srgbClr val="000000"/>
                </a:solidFill>
                <a:latin typeface="Times New Roman"/>
              </a:rPr>
              <a:t>- </a:t>
            </a:r>
            <a:r>
              <a:rPr lang="en-US" sz="2000" dirty="0" smtClean="0">
                <a:solidFill>
                  <a:prstClr val="black"/>
                </a:solidFill>
              </a:rPr>
              <a:t>The </a:t>
            </a:r>
            <a:r>
              <a:rPr lang="en-US" sz="2000" dirty="0">
                <a:solidFill>
                  <a:prstClr val="black"/>
                </a:solidFill>
              </a:rPr>
              <a:t>mask has </a:t>
            </a:r>
            <a:r>
              <a:rPr lang="en-US" sz="2000" dirty="0">
                <a:solidFill>
                  <a:srgbClr val="FF0000"/>
                </a:solidFill>
              </a:rPr>
              <a:t>exhalation ports </a:t>
            </a:r>
            <a:r>
              <a:rPr lang="en-US" sz="2000" dirty="0">
                <a:solidFill>
                  <a:prstClr val="black"/>
                </a:solidFill>
              </a:rPr>
              <a:t>to allow carbon dioxide to escape as well as mixing delivered oxygen with room air.</a:t>
            </a:r>
          </a:p>
          <a:p>
            <a:endParaRPr lang="en-US" sz="2000" dirty="0"/>
          </a:p>
        </p:txBody>
      </p:sp>
      <p:sp>
        <p:nvSpPr>
          <p:cNvPr id="3" name="Rectangle 2"/>
          <p:cNvSpPr/>
          <p:nvPr/>
        </p:nvSpPr>
        <p:spPr>
          <a:xfrm>
            <a:off x="41565" y="116636"/>
            <a:ext cx="7770796" cy="584775"/>
          </a:xfrm>
          <a:prstGeom prst="rect">
            <a:avLst/>
          </a:prstGeom>
        </p:spPr>
        <p:txBody>
          <a:bodyPr wrap="square">
            <a:spAutoFit/>
          </a:bodyPr>
          <a:lstStyle/>
          <a:p>
            <a:pPr lvl="0"/>
            <a:r>
              <a:rPr lang="en-US" sz="3200" b="1" dirty="0">
                <a:solidFill>
                  <a:prstClr val="black"/>
                </a:solidFill>
              </a:rPr>
              <a:t>2- Simple Oxygen Face Mask</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5" y="4437114"/>
            <a:ext cx="2200275"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07504" y="44028"/>
            <a:ext cx="4572000" cy="1692771"/>
          </a:xfrm>
          <a:prstGeom prst="rect">
            <a:avLst/>
          </a:prstGeom>
          <a:ln>
            <a:solidFill>
              <a:schemeClr val="tx1">
                <a:lumMod val="65000"/>
                <a:lumOff val="35000"/>
              </a:schemeClr>
            </a:solidFill>
          </a:ln>
        </p:spPr>
        <p:txBody>
          <a:bodyPr>
            <a:spAutoFit/>
          </a:bodyPr>
          <a:lstStyle/>
          <a:p>
            <a:r>
              <a:rPr lang="en-US" sz="3200" b="1" dirty="0" smtClean="0"/>
              <a:t>Indications</a:t>
            </a:r>
            <a:r>
              <a:rPr lang="en-US" dirty="0" smtClean="0"/>
              <a:t>: </a:t>
            </a:r>
          </a:p>
          <a:p>
            <a:r>
              <a:rPr lang="en-US" dirty="0" smtClean="0"/>
              <a:t>Medium flow oxygen desired, mild to moderate respiratory distress </a:t>
            </a:r>
          </a:p>
          <a:p>
            <a:r>
              <a:rPr lang="en-US" dirty="0" smtClean="0"/>
              <a:t>• When increased oxygen delivery for short period </a:t>
            </a:r>
            <a:endParaRPr lang="en-US" dirty="0"/>
          </a:p>
        </p:txBody>
      </p:sp>
      <p:sp>
        <p:nvSpPr>
          <p:cNvPr id="3" name="Rectangle 2"/>
          <p:cNvSpPr/>
          <p:nvPr/>
        </p:nvSpPr>
        <p:spPr>
          <a:xfrm>
            <a:off x="5580112" y="44026"/>
            <a:ext cx="3270332" cy="1107996"/>
          </a:xfrm>
          <a:prstGeom prst="rect">
            <a:avLst/>
          </a:prstGeom>
          <a:ln>
            <a:solidFill>
              <a:schemeClr val="tx1">
                <a:lumMod val="65000"/>
                <a:lumOff val="35000"/>
              </a:schemeClr>
            </a:solidFill>
          </a:ln>
        </p:spPr>
        <p:txBody>
          <a:bodyPr wrap="square">
            <a:spAutoFit/>
          </a:bodyPr>
          <a:lstStyle/>
          <a:p>
            <a:r>
              <a:rPr lang="en-US" sz="3200" b="1" dirty="0">
                <a:solidFill>
                  <a:srgbClr val="000000"/>
                </a:solidFill>
              </a:rPr>
              <a:t>Advantage:</a:t>
            </a:r>
          </a:p>
          <a:p>
            <a:r>
              <a:rPr lang="en-US" sz="1600" dirty="0" smtClean="0">
                <a:solidFill>
                  <a:srgbClr val="000000"/>
                </a:solidFill>
              </a:rPr>
              <a:t>-Less </a:t>
            </a:r>
            <a:r>
              <a:rPr lang="en-US" sz="1600" dirty="0">
                <a:solidFill>
                  <a:srgbClr val="000000"/>
                </a:solidFill>
              </a:rPr>
              <a:t>expensive </a:t>
            </a:r>
            <a:endParaRPr lang="en-US" sz="1600" dirty="0" smtClean="0">
              <a:solidFill>
                <a:srgbClr val="000000"/>
              </a:solidFill>
            </a:endParaRPr>
          </a:p>
          <a:p>
            <a:r>
              <a:rPr lang="en-US" dirty="0" smtClean="0">
                <a:solidFill>
                  <a:srgbClr val="000000"/>
                </a:solidFill>
              </a:rPr>
              <a:t>-Can </a:t>
            </a:r>
            <a:r>
              <a:rPr lang="en-US" dirty="0">
                <a:solidFill>
                  <a:srgbClr val="000000"/>
                </a:solidFill>
              </a:rPr>
              <a:t>be used in </a:t>
            </a:r>
            <a:r>
              <a:rPr lang="en-US" dirty="0" smtClean="0">
                <a:solidFill>
                  <a:srgbClr val="000000"/>
                </a:solidFill>
              </a:rPr>
              <a:t>mouth breathers</a:t>
            </a:r>
            <a:endParaRPr lang="en-US" dirty="0"/>
          </a:p>
        </p:txBody>
      </p:sp>
      <p:sp>
        <p:nvSpPr>
          <p:cNvPr id="4" name="Rectangle 3"/>
          <p:cNvSpPr/>
          <p:nvPr/>
        </p:nvSpPr>
        <p:spPr>
          <a:xfrm>
            <a:off x="5469338" y="5579460"/>
            <a:ext cx="3491880" cy="1138773"/>
          </a:xfrm>
          <a:prstGeom prst="rect">
            <a:avLst/>
          </a:prstGeom>
          <a:ln>
            <a:solidFill>
              <a:schemeClr val="tx1">
                <a:lumMod val="65000"/>
                <a:lumOff val="35000"/>
              </a:schemeClr>
            </a:solidFill>
          </a:ln>
        </p:spPr>
        <p:txBody>
          <a:bodyPr wrap="square">
            <a:spAutoFit/>
          </a:bodyPr>
          <a:lstStyle/>
          <a:p>
            <a:r>
              <a:rPr lang="en-US" sz="3200" b="1" dirty="0" smtClean="0"/>
              <a:t>Contraindications:</a:t>
            </a:r>
          </a:p>
          <a:p>
            <a:r>
              <a:rPr lang="en-US" dirty="0" smtClean="0"/>
              <a:t>Poor respiratory efforts, apnea</a:t>
            </a:r>
          </a:p>
          <a:p>
            <a:r>
              <a:rPr lang="en-US" dirty="0" smtClean="0"/>
              <a:t>, severe hypoxia</a:t>
            </a:r>
            <a:endParaRPr lang="en-US" dirty="0"/>
          </a:p>
        </p:txBody>
      </p:sp>
      <p:sp>
        <p:nvSpPr>
          <p:cNvPr id="5" name="Rectangle 4"/>
          <p:cNvSpPr/>
          <p:nvPr/>
        </p:nvSpPr>
        <p:spPr>
          <a:xfrm>
            <a:off x="8563" y="4194461"/>
            <a:ext cx="4824536" cy="2523768"/>
          </a:xfrm>
          <a:prstGeom prst="rect">
            <a:avLst/>
          </a:prstGeom>
          <a:ln>
            <a:solidFill>
              <a:schemeClr val="tx1">
                <a:lumMod val="65000"/>
                <a:lumOff val="35000"/>
              </a:schemeClr>
            </a:solidFill>
          </a:ln>
        </p:spPr>
        <p:txBody>
          <a:bodyPr wrap="square">
            <a:spAutoFit/>
          </a:bodyPr>
          <a:lstStyle/>
          <a:p>
            <a:r>
              <a:rPr lang="en-US" sz="3200" b="1" dirty="0"/>
              <a:t>Disadvantage</a:t>
            </a:r>
          </a:p>
          <a:p>
            <a:r>
              <a:rPr lang="en-US" dirty="0" smtClean="0"/>
              <a:t>- Uncomfortable</a:t>
            </a:r>
            <a:endParaRPr lang="en-US" dirty="0"/>
          </a:p>
          <a:p>
            <a:r>
              <a:rPr lang="en-US" dirty="0" smtClean="0"/>
              <a:t>- Require </a:t>
            </a:r>
            <a:r>
              <a:rPr lang="en-US" dirty="0"/>
              <a:t>tight seal</a:t>
            </a:r>
          </a:p>
          <a:p>
            <a:r>
              <a:rPr lang="en-US" dirty="0" smtClean="0"/>
              <a:t>- Do not </a:t>
            </a:r>
            <a:r>
              <a:rPr lang="en-US" dirty="0"/>
              <a:t>deliver high FiO2</a:t>
            </a:r>
          </a:p>
          <a:p>
            <a:r>
              <a:rPr lang="en-US" dirty="0" smtClean="0"/>
              <a:t>- FiO2 </a:t>
            </a:r>
            <a:r>
              <a:rPr lang="en-US" dirty="0"/>
              <a:t>varies with breathing efforts</a:t>
            </a:r>
          </a:p>
          <a:p>
            <a:r>
              <a:rPr lang="en-US" dirty="0" smtClean="0"/>
              <a:t>- Interfere </a:t>
            </a:r>
            <a:r>
              <a:rPr lang="en-US" dirty="0"/>
              <a:t>with eating, </a:t>
            </a:r>
            <a:r>
              <a:rPr lang="en-US" dirty="0" smtClean="0"/>
              <a:t>drinking, communication</a:t>
            </a:r>
            <a:endParaRPr lang="en-US" dirty="0"/>
          </a:p>
          <a:p>
            <a:r>
              <a:rPr lang="en-US" dirty="0" smtClean="0"/>
              <a:t>- Difficult </a:t>
            </a:r>
            <a:r>
              <a:rPr lang="en-US" dirty="0"/>
              <a:t>to keep in position for </a:t>
            </a:r>
            <a:r>
              <a:rPr lang="en-US" dirty="0" smtClean="0"/>
              <a:t>long time</a:t>
            </a:r>
            <a:endParaRPr lang="en-US" dirty="0"/>
          </a:p>
          <a:p>
            <a:r>
              <a:rPr lang="en-US" dirty="0" smtClean="0"/>
              <a:t>- Skin </a:t>
            </a:r>
            <a:r>
              <a:rPr lang="en-US" dirty="0"/>
              <a:t>breakdown</a:t>
            </a:r>
          </a:p>
        </p:txBody>
      </p:sp>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42" t="1663" r="2272" b="-1663"/>
          <a:stretch>
            <a:fillRect/>
          </a:stretch>
        </p:blipFill>
        <p:spPr bwMode="auto">
          <a:xfrm>
            <a:off x="3342324" y="1628804"/>
            <a:ext cx="2669836"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043610" y="2551842"/>
            <a:ext cx="1957587" cy="584775"/>
          </a:xfrm>
          <a:prstGeom prst="rect">
            <a:avLst/>
          </a:prstGeom>
          <a:solidFill>
            <a:schemeClr val="bg2">
              <a:lumMod val="90000"/>
            </a:schemeClr>
          </a:solidFill>
        </p:spPr>
        <p:txBody>
          <a:bodyPr wrap="none">
            <a:spAutoFit/>
          </a:bodyPr>
          <a:lstStyle/>
          <a:p>
            <a:r>
              <a:rPr lang="en-US" sz="3200" b="1" dirty="0">
                <a:solidFill>
                  <a:srgbClr val="FF0000"/>
                </a:solidFill>
              </a:rPr>
              <a:t>Face Mask</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47" y="2852936"/>
            <a:ext cx="8895669" cy="3878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6787" y="1047564"/>
            <a:ext cx="9030953" cy="1569660"/>
          </a:xfrm>
          <a:prstGeom prst="rect">
            <a:avLst/>
          </a:prstGeom>
        </p:spPr>
        <p:txBody>
          <a:bodyPr wrap="square">
            <a:spAutoFit/>
          </a:bodyPr>
          <a:lstStyle/>
          <a:p>
            <a:r>
              <a:rPr lang="en-US" sz="2400" dirty="0" smtClean="0">
                <a:solidFill>
                  <a:prstClr val="black"/>
                </a:solidFill>
              </a:rPr>
              <a:t>- A </a:t>
            </a:r>
            <a:r>
              <a:rPr lang="en-US" sz="2400" i="1" dirty="0" err="1">
                <a:solidFill>
                  <a:prstClr val="black"/>
                </a:solidFill>
              </a:rPr>
              <a:t>nonrebreathing</a:t>
            </a:r>
            <a:r>
              <a:rPr lang="en-US" sz="2400" i="1" dirty="0">
                <a:solidFill>
                  <a:prstClr val="black"/>
                </a:solidFill>
              </a:rPr>
              <a:t> mask with reservoir </a:t>
            </a:r>
            <a:r>
              <a:rPr lang="en-US" sz="2400" dirty="0">
                <a:solidFill>
                  <a:prstClr val="black"/>
                </a:solidFill>
              </a:rPr>
              <a:t>is a </a:t>
            </a:r>
            <a:r>
              <a:rPr lang="en-US" sz="2400" dirty="0">
                <a:solidFill>
                  <a:srgbClr val="FF0000"/>
                </a:solidFill>
              </a:rPr>
              <a:t>high-flow</a:t>
            </a:r>
            <a:r>
              <a:rPr lang="en-US" sz="2400" dirty="0">
                <a:solidFill>
                  <a:prstClr val="black"/>
                </a:solidFill>
              </a:rPr>
              <a:t> oxygen delivery device used for children requiring a </a:t>
            </a:r>
            <a:r>
              <a:rPr lang="en-US" sz="2400" dirty="0">
                <a:solidFill>
                  <a:srgbClr val="FF0000"/>
                </a:solidFill>
              </a:rPr>
              <a:t>higher concentration </a:t>
            </a:r>
            <a:r>
              <a:rPr lang="en-US" sz="2400" dirty="0">
                <a:solidFill>
                  <a:prstClr val="black"/>
                </a:solidFill>
              </a:rPr>
              <a:t>of oxygen. </a:t>
            </a:r>
            <a:endParaRPr lang="en-US" sz="2400" dirty="0" smtClean="0">
              <a:solidFill>
                <a:prstClr val="black"/>
              </a:solidFill>
            </a:endParaRPr>
          </a:p>
          <a:p>
            <a:r>
              <a:rPr lang="en-US" sz="2400" dirty="0" smtClean="0">
                <a:solidFill>
                  <a:prstClr val="black"/>
                </a:solidFill>
              </a:rPr>
              <a:t>- A </a:t>
            </a:r>
            <a:r>
              <a:rPr lang="en-US" sz="2400" dirty="0" err="1">
                <a:solidFill>
                  <a:prstClr val="black"/>
                </a:solidFill>
              </a:rPr>
              <a:t>nonrebreathing</a:t>
            </a:r>
            <a:r>
              <a:rPr lang="en-US" sz="2400" dirty="0">
                <a:solidFill>
                  <a:prstClr val="black"/>
                </a:solidFill>
              </a:rPr>
              <a:t> mask can deliver a </a:t>
            </a:r>
            <a:r>
              <a:rPr lang="en-US" sz="2400" dirty="0">
                <a:solidFill>
                  <a:srgbClr val="FF0000"/>
                </a:solidFill>
              </a:rPr>
              <a:t>concentration of up to 95</a:t>
            </a:r>
            <a:r>
              <a:rPr lang="en-US" sz="2400" dirty="0" smtClean="0">
                <a:solidFill>
                  <a:srgbClr val="FF0000"/>
                </a:solidFill>
              </a:rPr>
              <a:t>%-100%  </a:t>
            </a:r>
            <a:r>
              <a:rPr lang="en-US" sz="2400" dirty="0">
                <a:solidFill>
                  <a:prstClr val="black"/>
                </a:solidFill>
              </a:rPr>
              <a:t>oxygen with an oxygen </a:t>
            </a:r>
            <a:r>
              <a:rPr lang="en-US" sz="2400" dirty="0">
                <a:solidFill>
                  <a:srgbClr val="FF0000"/>
                </a:solidFill>
              </a:rPr>
              <a:t>flow rate of 10 to 15 L/minute.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99" y="4077072"/>
            <a:ext cx="1556024"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3047" y="216569"/>
            <a:ext cx="6763209" cy="830997"/>
          </a:xfrm>
          <a:prstGeom prst="rect">
            <a:avLst/>
          </a:prstGeom>
        </p:spPr>
        <p:txBody>
          <a:bodyPr wrap="square">
            <a:spAutoFit/>
          </a:bodyPr>
          <a:lstStyle/>
          <a:p>
            <a:pPr lvl="0"/>
            <a:r>
              <a:rPr lang="en-US" sz="4800" b="1" dirty="0">
                <a:solidFill>
                  <a:prstClr val="black"/>
                </a:solidFill>
              </a:rPr>
              <a:t>3- Non re-breather mask</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9" y="3371747"/>
            <a:ext cx="3389362" cy="338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156" y="1203052"/>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71800" y="2463592"/>
            <a:ext cx="216024" cy="369332"/>
          </a:xfrm>
          <a:prstGeom prst="rect">
            <a:avLst/>
          </a:prstGeom>
          <a:noFill/>
        </p:spPr>
        <p:txBody>
          <a:bodyPr wrap="square" rtlCol="1">
            <a:spAutoFit/>
          </a:bodyPr>
          <a:lstStyle/>
          <a:p>
            <a:r>
              <a:rPr lang="en-US" dirty="0" smtClean="0">
                <a:solidFill>
                  <a:srgbClr val="FF0000"/>
                </a:solidFill>
              </a:rPr>
              <a:t>1</a:t>
            </a:r>
            <a:endParaRPr lang="ar-JO" dirty="0">
              <a:solidFill>
                <a:srgbClr val="FF0000"/>
              </a:solidFill>
            </a:endParaRPr>
          </a:p>
        </p:txBody>
      </p:sp>
      <p:sp>
        <p:nvSpPr>
          <p:cNvPr id="3" name="TextBox 2"/>
          <p:cNvSpPr txBox="1"/>
          <p:nvPr/>
        </p:nvSpPr>
        <p:spPr>
          <a:xfrm>
            <a:off x="4644008" y="2533546"/>
            <a:ext cx="288032" cy="369332"/>
          </a:xfrm>
          <a:prstGeom prst="rect">
            <a:avLst/>
          </a:prstGeom>
          <a:noFill/>
        </p:spPr>
        <p:txBody>
          <a:bodyPr wrap="square" rtlCol="1">
            <a:spAutoFit/>
          </a:bodyPr>
          <a:lstStyle/>
          <a:p>
            <a:r>
              <a:rPr lang="en-US" dirty="0" smtClean="0">
                <a:solidFill>
                  <a:srgbClr val="FF0000"/>
                </a:solidFill>
              </a:rPr>
              <a:t>2</a:t>
            </a:r>
            <a:endParaRPr lang="ar-JO" dirty="0">
              <a:solidFill>
                <a:srgbClr val="FF0000"/>
              </a:solidFill>
            </a:endParaRPr>
          </a:p>
        </p:txBody>
      </p:sp>
      <p:sp>
        <p:nvSpPr>
          <p:cNvPr id="4" name="TextBox 3"/>
          <p:cNvSpPr txBox="1"/>
          <p:nvPr/>
        </p:nvSpPr>
        <p:spPr>
          <a:xfrm>
            <a:off x="971600" y="1186780"/>
            <a:ext cx="1908212" cy="2031325"/>
          </a:xfrm>
          <a:prstGeom prst="rect">
            <a:avLst/>
          </a:prstGeom>
          <a:noFill/>
        </p:spPr>
        <p:txBody>
          <a:bodyPr wrap="square" rtlCol="1">
            <a:spAutoFit/>
          </a:bodyPr>
          <a:lstStyle/>
          <a:p>
            <a:r>
              <a:rPr lang="en-US" dirty="0" smtClean="0"/>
              <a:t>Exhalation port</a:t>
            </a:r>
          </a:p>
          <a:p>
            <a:r>
              <a:rPr lang="en-US" dirty="0" smtClean="0"/>
              <a:t>No valve </a:t>
            </a:r>
          </a:p>
          <a:p>
            <a:r>
              <a:rPr lang="en-US" dirty="0" smtClean="0"/>
              <a:t>Allows room air entry if the O2 inflow is accidentally interrupted  </a:t>
            </a:r>
            <a:endParaRPr lang="ar-JO" dirty="0"/>
          </a:p>
        </p:txBody>
      </p:sp>
      <p:sp>
        <p:nvSpPr>
          <p:cNvPr id="5" name="TextBox 4"/>
          <p:cNvSpPr txBox="1"/>
          <p:nvPr/>
        </p:nvSpPr>
        <p:spPr>
          <a:xfrm>
            <a:off x="6374656" y="1340768"/>
            <a:ext cx="2301800" cy="1200329"/>
          </a:xfrm>
          <a:prstGeom prst="rect">
            <a:avLst/>
          </a:prstGeom>
          <a:noFill/>
        </p:spPr>
        <p:txBody>
          <a:bodyPr wrap="square" rtlCol="1">
            <a:spAutoFit/>
          </a:bodyPr>
          <a:lstStyle/>
          <a:p>
            <a:r>
              <a:rPr lang="en-US" dirty="0" smtClean="0"/>
              <a:t>Exhalation port </a:t>
            </a:r>
          </a:p>
          <a:p>
            <a:r>
              <a:rPr lang="en-US" dirty="0" smtClean="0"/>
              <a:t>One-way valve </a:t>
            </a:r>
          </a:p>
          <a:p>
            <a:r>
              <a:rPr lang="en-US" dirty="0" smtClean="0"/>
              <a:t>Prevents room air entry  </a:t>
            </a:r>
            <a:endParaRPr lang="ar-JO" dirty="0"/>
          </a:p>
        </p:txBody>
      </p:sp>
      <p:sp>
        <p:nvSpPr>
          <p:cNvPr id="6" name="TextBox 5"/>
          <p:cNvSpPr txBox="1"/>
          <p:nvPr/>
        </p:nvSpPr>
        <p:spPr>
          <a:xfrm>
            <a:off x="6156176" y="3501008"/>
            <a:ext cx="2592288" cy="923330"/>
          </a:xfrm>
          <a:prstGeom prst="rect">
            <a:avLst/>
          </a:prstGeom>
          <a:noFill/>
        </p:spPr>
        <p:txBody>
          <a:bodyPr wrap="square" rtlCol="1">
            <a:spAutoFit/>
          </a:bodyPr>
          <a:lstStyle/>
          <a:p>
            <a:r>
              <a:rPr lang="en-US" dirty="0" smtClean="0"/>
              <a:t>One –way valve </a:t>
            </a:r>
          </a:p>
          <a:p>
            <a:r>
              <a:rPr lang="en-US" dirty="0" smtClean="0"/>
              <a:t>Prevents flow of exhaled gas into the reservoir  </a:t>
            </a:r>
            <a:endParaRPr lang="ar-JO" dirty="0"/>
          </a:p>
        </p:txBody>
      </p:sp>
      <p:sp>
        <p:nvSpPr>
          <p:cNvPr id="7" name="Right Arrow 6"/>
          <p:cNvSpPr/>
          <p:nvPr/>
        </p:nvSpPr>
        <p:spPr>
          <a:xfrm>
            <a:off x="1751162" y="3554735"/>
            <a:ext cx="35252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8" name="Rectangle 7"/>
          <p:cNvSpPr/>
          <p:nvPr/>
        </p:nvSpPr>
        <p:spPr>
          <a:xfrm>
            <a:off x="539552" y="3501008"/>
            <a:ext cx="121161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Oxygen feeding line </a:t>
            </a:r>
            <a:endParaRPr lang="ar-JO" dirty="0"/>
          </a:p>
        </p:txBody>
      </p:sp>
      <p:sp>
        <p:nvSpPr>
          <p:cNvPr id="9" name="Rectangle 8"/>
          <p:cNvSpPr/>
          <p:nvPr/>
        </p:nvSpPr>
        <p:spPr>
          <a:xfrm>
            <a:off x="6228184" y="5373216"/>
            <a:ext cx="252028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Oxygen reservoir bag </a:t>
            </a:r>
            <a:endParaRPr lang="ar-JO" dirty="0"/>
          </a:p>
        </p:txBody>
      </p:sp>
    </p:spTree>
    <p:extLst>
      <p:ext uri="{BB962C8B-B14F-4D97-AF65-F5344CB8AC3E}">
        <p14:creationId xmlns:p14="http://schemas.microsoft.com/office/powerpoint/2010/main" val="379834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404664"/>
            <a:ext cx="7596832" cy="5721499"/>
          </a:xfrm>
        </p:spPr>
        <p:txBody>
          <a:bodyPr>
            <a:normAutofit/>
          </a:bodyPr>
          <a:lstStyle/>
          <a:p>
            <a:r>
              <a:rPr lang="en-US" sz="2800" dirty="0"/>
              <a:t>In </a:t>
            </a:r>
            <a:r>
              <a:rPr lang="en-US" sz="2800" b="1" dirty="0">
                <a:solidFill>
                  <a:srgbClr val="FF0000"/>
                </a:solidFill>
              </a:rPr>
              <a:t>hypoxemic</a:t>
            </a:r>
            <a:r>
              <a:rPr lang="en-US" sz="2800" dirty="0"/>
              <a:t> respiratory failure, ventilation-perfusion (</a:t>
            </a:r>
            <a:r>
              <a:rPr lang="en-US" sz="2800" dirty="0" smtClean="0"/>
              <a:t>V /Q </a:t>
            </a:r>
            <a:r>
              <a:rPr lang="en-US" sz="2800" dirty="0"/>
              <a:t>) </a:t>
            </a:r>
            <a:r>
              <a:rPr lang="en-US" sz="2800" dirty="0" smtClean="0"/>
              <a:t>mismatch results </a:t>
            </a:r>
            <a:r>
              <a:rPr lang="en-US" sz="2800" dirty="0"/>
              <a:t>in the decrease of </a:t>
            </a:r>
            <a:r>
              <a:rPr lang="en-US" sz="2800" dirty="0" smtClean="0"/>
              <a:t>PaO2 </a:t>
            </a:r>
            <a:r>
              <a:rPr lang="en-US" sz="2800" dirty="0"/>
              <a:t>to below 60 mm Hg with normal or low PaCO2.</a:t>
            </a:r>
          </a:p>
          <a:p>
            <a:r>
              <a:rPr lang="en-US" sz="2800" dirty="0" smtClean="0"/>
              <a:t>In </a:t>
            </a:r>
            <a:r>
              <a:rPr lang="en-US" sz="2800" b="1" dirty="0" err="1">
                <a:solidFill>
                  <a:srgbClr val="FF0000"/>
                </a:solidFill>
              </a:rPr>
              <a:t>hypercapnic</a:t>
            </a:r>
            <a:r>
              <a:rPr lang="en-US" sz="2800" dirty="0">
                <a:solidFill>
                  <a:srgbClr val="FF0000"/>
                </a:solidFill>
              </a:rPr>
              <a:t> </a:t>
            </a:r>
            <a:r>
              <a:rPr lang="en-US" sz="2800" dirty="0"/>
              <a:t>respiratory failure, </a:t>
            </a:r>
            <a:r>
              <a:rPr lang="en-US" sz="2800" dirty="0" smtClean="0"/>
              <a:t>V / Q </a:t>
            </a:r>
            <a:r>
              <a:rPr lang="en-US" sz="2800" dirty="0"/>
              <a:t>mismatch results in the increase </a:t>
            </a:r>
            <a:r>
              <a:rPr lang="en-US" sz="2800" dirty="0" smtClean="0"/>
              <a:t>of PaCO2 </a:t>
            </a:r>
            <a:r>
              <a:rPr lang="en-US" sz="2800" dirty="0"/>
              <a:t>to above 50 mm Hg</a:t>
            </a:r>
            <a:r>
              <a:rPr lang="en-US" sz="2800" dirty="0" smtClean="0"/>
              <a:t>.</a:t>
            </a:r>
          </a:p>
          <a:p>
            <a:pPr marL="0" indent="0">
              <a:buNone/>
            </a:pPr>
            <a:r>
              <a:rPr lang="en-US" sz="2800" dirty="0" smtClean="0"/>
              <a:t> </a:t>
            </a:r>
          </a:p>
          <a:p>
            <a:pPr marL="0" indent="0">
              <a:buNone/>
            </a:pPr>
            <a:r>
              <a:rPr lang="en-US" sz="2800" dirty="0" smtClean="0">
                <a:solidFill>
                  <a:schemeClr val="accent5">
                    <a:lumMod val="50000"/>
                  </a:schemeClr>
                </a:solidFill>
              </a:rPr>
              <a:t>Either </a:t>
            </a:r>
            <a:r>
              <a:rPr lang="en-US" sz="2800" dirty="0">
                <a:solidFill>
                  <a:schemeClr val="accent5">
                    <a:lumMod val="50000"/>
                  </a:schemeClr>
                </a:solidFill>
              </a:rPr>
              <a:t>hypoxemic or </a:t>
            </a:r>
            <a:r>
              <a:rPr lang="en-US" sz="2800" dirty="0" err="1">
                <a:solidFill>
                  <a:schemeClr val="accent5">
                    <a:lumMod val="50000"/>
                  </a:schemeClr>
                </a:solidFill>
              </a:rPr>
              <a:t>hypercapnic</a:t>
            </a:r>
            <a:r>
              <a:rPr lang="en-US" sz="2800" dirty="0">
                <a:solidFill>
                  <a:schemeClr val="accent5">
                    <a:lumMod val="50000"/>
                  </a:schemeClr>
                </a:solidFill>
              </a:rPr>
              <a:t> respiratory failure</a:t>
            </a:r>
          </a:p>
          <a:p>
            <a:pPr marL="0" indent="0">
              <a:buNone/>
            </a:pPr>
            <a:r>
              <a:rPr lang="en-US" sz="2800" dirty="0">
                <a:solidFill>
                  <a:schemeClr val="accent5">
                    <a:lumMod val="50000"/>
                  </a:schemeClr>
                </a:solidFill>
              </a:rPr>
              <a:t>can be acute or chronic.</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6504" y="2348880"/>
            <a:ext cx="3337496" cy="450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48734" y="458957"/>
            <a:ext cx="5935433" cy="5709255"/>
          </a:xfrm>
          <a:prstGeom prst="rect">
            <a:avLst/>
          </a:prstGeom>
        </p:spPr>
        <p:txBody>
          <a:bodyPr wrap="square">
            <a:spAutoFit/>
          </a:bodyPr>
          <a:lstStyle/>
          <a:p>
            <a:pPr marL="274320" indent="-274320">
              <a:spcBef>
                <a:spcPts val="600"/>
              </a:spcBef>
              <a:buClr>
                <a:srgbClr val="FE8637"/>
              </a:buClr>
              <a:buSzPct val="70000"/>
              <a:buFont typeface="Wingdings" charset="2"/>
              <a:buChar char=""/>
            </a:pPr>
            <a:r>
              <a:rPr lang="en-US" sz="2000" b="1" dirty="0">
                <a:solidFill>
                  <a:prstClr val="black"/>
                </a:solidFill>
                <a:latin typeface="Century Schoolbook"/>
              </a:rPr>
              <a:t>Non-</a:t>
            </a:r>
            <a:r>
              <a:rPr lang="en-US" sz="2000" b="1" dirty="0" err="1">
                <a:solidFill>
                  <a:prstClr val="black"/>
                </a:solidFill>
                <a:latin typeface="Century Schoolbook"/>
              </a:rPr>
              <a:t>rebreather</a:t>
            </a:r>
            <a:r>
              <a:rPr lang="en-US" sz="2000" b="1" dirty="0">
                <a:solidFill>
                  <a:prstClr val="black"/>
                </a:solidFill>
                <a:latin typeface="Century Schoolbook"/>
              </a:rPr>
              <a:t> </a:t>
            </a:r>
            <a:r>
              <a:rPr lang="en-US" sz="2000" b="1" dirty="0" smtClean="0">
                <a:solidFill>
                  <a:prstClr val="black"/>
                </a:solidFill>
                <a:latin typeface="Century Schoolbook"/>
              </a:rPr>
              <a:t>masks</a:t>
            </a:r>
            <a:r>
              <a:rPr lang="en-US" sz="2000" dirty="0">
                <a:solidFill>
                  <a:prstClr val="black"/>
                </a:solidFill>
                <a:latin typeface="Century Schoolbook"/>
              </a:rPr>
              <a:t>.. include </a:t>
            </a:r>
            <a:r>
              <a:rPr lang="en-US" sz="2000" dirty="0">
                <a:solidFill>
                  <a:srgbClr val="FF0000"/>
                </a:solidFill>
                <a:latin typeface="Century Schoolbook"/>
              </a:rPr>
              <a:t>2 one-way valves</a:t>
            </a:r>
            <a:r>
              <a:rPr lang="en-US" sz="2000" dirty="0" smtClean="0">
                <a:solidFill>
                  <a:prstClr val="black"/>
                </a:solidFill>
                <a:latin typeface="Century Schoolbook"/>
              </a:rPr>
              <a:t>, 1 </a:t>
            </a:r>
            <a:r>
              <a:rPr lang="en-US" sz="2000" dirty="0">
                <a:solidFill>
                  <a:prstClr val="black"/>
                </a:solidFill>
                <a:latin typeface="Century Schoolbook"/>
              </a:rPr>
              <a:t>between the oxygen reservoir bag and the mask and the other on 1 of the 2 exhalation ports This arrangement minimizes mixing of exhaled and fresh gas and entrainment of room air during inspiration</a:t>
            </a:r>
            <a:endParaRPr lang="en-US" sz="2000" dirty="0"/>
          </a:p>
          <a:p>
            <a:pPr marL="274320" lvl="0" indent="-274320">
              <a:spcBef>
                <a:spcPts val="600"/>
              </a:spcBef>
              <a:buClr>
                <a:srgbClr val="FE8637"/>
              </a:buClr>
              <a:buSzPct val="70000"/>
              <a:buFont typeface="Wingdings" charset="2"/>
              <a:buChar char=""/>
            </a:pPr>
            <a:r>
              <a:rPr lang="en-US" sz="2000" dirty="0" smtClean="0">
                <a:solidFill>
                  <a:prstClr val="black"/>
                </a:solidFill>
                <a:latin typeface="Century Schoolbook"/>
              </a:rPr>
              <a:t>The </a:t>
            </a:r>
            <a:r>
              <a:rPr lang="en-US" sz="2000" dirty="0" smtClean="0">
                <a:solidFill>
                  <a:srgbClr val="FF0000"/>
                </a:solidFill>
                <a:latin typeface="Century Schoolbook"/>
              </a:rPr>
              <a:t>2nd exhalation </a:t>
            </a:r>
            <a:r>
              <a:rPr lang="en-US" sz="2000" dirty="0">
                <a:solidFill>
                  <a:srgbClr val="FF0000"/>
                </a:solidFill>
                <a:latin typeface="Century Schoolbook"/>
              </a:rPr>
              <a:t>port has no valve</a:t>
            </a:r>
            <a:r>
              <a:rPr lang="en-US" sz="2000" dirty="0">
                <a:solidFill>
                  <a:prstClr val="black"/>
                </a:solidFill>
                <a:latin typeface="Century Schoolbook"/>
              </a:rPr>
              <a:t>, a safeguard to allow some </a:t>
            </a:r>
            <a:r>
              <a:rPr lang="en-US" sz="2000" dirty="0">
                <a:solidFill>
                  <a:srgbClr val="FF0000"/>
                </a:solidFill>
                <a:latin typeface="Century Schoolbook"/>
              </a:rPr>
              <a:t>room air to enter the mask in the event of disconnection from the oxygen source</a:t>
            </a:r>
            <a:r>
              <a:rPr lang="en-US" sz="2000" dirty="0">
                <a:solidFill>
                  <a:prstClr val="black"/>
                </a:solidFill>
                <a:latin typeface="Century Schoolbook"/>
              </a:rPr>
              <a:t>. A non- </a:t>
            </a:r>
            <a:r>
              <a:rPr lang="en-US" sz="2000" dirty="0" err="1">
                <a:solidFill>
                  <a:prstClr val="black"/>
                </a:solidFill>
                <a:latin typeface="Century Schoolbook"/>
              </a:rPr>
              <a:t>rebreather</a:t>
            </a:r>
            <a:r>
              <a:rPr lang="en-US" sz="2000" dirty="0">
                <a:solidFill>
                  <a:prstClr val="black"/>
                </a:solidFill>
                <a:latin typeface="Century Schoolbook"/>
              </a:rPr>
              <a:t> mask can provide FIO 2 up to 0.95. The use of a non-</a:t>
            </a:r>
            <a:r>
              <a:rPr lang="en-US" sz="2000" dirty="0" err="1">
                <a:solidFill>
                  <a:prstClr val="black"/>
                </a:solidFill>
                <a:latin typeface="Century Schoolbook"/>
              </a:rPr>
              <a:t>rebreather</a:t>
            </a:r>
            <a:r>
              <a:rPr lang="en-US" sz="2000" dirty="0">
                <a:solidFill>
                  <a:prstClr val="black"/>
                </a:solidFill>
                <a:latin typeface="Century Schoolbook"/>
              </a:rPr>
              <a:t> mask in conjunction with an oxygen blender allows delivery of FIO 2 between 0.50 and 0.95 (Table 89.8 ). When supplemental oxygen alone is inadequate to improve oxygenation, or when ventilation problems coexist, additional therapies may be necessary.</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0166" y="0"/>
            <a:ext cx="4572000" cy="861774"/>
          </a:xfrm>
          <a:prstGeom prst="rect">
            <a:avLst/>
          </a:prstGeom>
          <a:ln>
            <a:solidFill>
              <a:schemeClr val="tx1">
                <a:lumMod val="65000"/>
                <a:lumOff val="35000"/>
              </a:schemeClr>
            </a:solidFill>
          </a:ln>
        </p:spPr>
        <p:txBody>
          <a:bodyPr>
            <a:spAutoFit/>
          </a:bodyPr>
          <a:lstStyle/>
          <a:p>
            <a:r>
              <a:rPr lang="en-US" sz="3200" b="1" dirty="0">
                <a:solidFill>
                  <a:prstClr val="black"/>
                </a:solidFill>
              </a:rPr>
              <a:t>Indications</a:t>
            </a:r>
            <a:r>
              <a:rPr lang="en-US" dirty="0">
                <a:solidFill>
                  <a:prstClr val="black"/>
                </a:solidFill>
              </a:rPr>
              <a:t>:</a:t>
            </a:r>
          </a:p>
          <a:p>
            <a:r>
              <a:rPr lang="en-US" dirty="0">
                <a:solidFill>
                  <a:prstClr val="black"/>
                </a:solidFill>
              </a:rPr>
              <a:t>-High FiO2 requirement &gt;40%</a:t>
            </a:r>
          </a:p>
        </p:txBody>
      </p:sp>
      <p:sp>
        <p:nvSpPr>
          <p:cNvPr id="3" name="Rectangle 2"/>
          <p:cNvSpPr/>
          <p:nvPr/>
        </p:nvSpPr>
        <p:spPr>
          <a:xfrm>
            <a:off x="6588225" y="2"/>
            <a:ext cx="2555776" cy="2246769"/>
          </a:xfrm>
          <a:prstGeom prst="rect">
            <a:avLst/>
          </a:prstGeom>
          <a:ln>
            <a:solidFill>
              <a:schemeClr val="tx1">
                <a:lumMod val="65000"/>
                <a:lumOff val="35000"/>
              </a:schemeClr>
            </a:solidFill>
          </a:ln>
        </p:spPr>
        <p:txBody>
          <a:bodyPr wrap="square">
            <a:spAutoFit/>
          </a:bodyPr>
          <a:lstStyle/>
          <a:p>
            <a:r>
              <a:rPr lang="en-US" sz="3200" b="1" dirty="0">
                <a:solidFill>
                  <a:prstClr val="black"/>
                </a:solidFill>
              </a:rPr>
              <a:t>Advantage:</a:t>
            </a:r>
          </a:p>
          <a:p>
            <a:r>
              <a:rPr lang="en-US" dirty="0">
                <a:solidFill>
                  <a:prstClr val="black"/>
                </a:solidFill>
              </a:rPr>
              <a:t>-Highest possible FiO2 without intubation</a:t>
            </a:r>
          </a:p>
          <a:p>
            <a:r>
              <a:rPr lang="en-US" dirty="0">
                <a:solidFill>
                  <a:prstClr val="black"/>
                </a:solidFill>
              </a:rPr>
              <a:t>-Suitable for spontaneously breathing patients with</a:t>
            </a:r>
          </a:p>
          <a:p>
            <a:r>
              <a:rPr lang="en-US" dirty="0">
                <a:solidFill>
                  <a:prstClr val="black"/>
                </a:solidFill>
              </a:rPr>
              <a:t>severe hypoxia</a:t>
            </a:r>
          </a:p>
        </p:txBody>
      </p:sp>
      <p:sp>
        <p:nvSpPr>
          <p:cNvPr id="4" name="Rectangle 3"/>
          <p:cNvSpPr/>
          <p:nvPr/>
        </p:nvSpPr>
        <p:spPr>
          <a:xfrm>
            <a:off x="5872662" y="5713645"/>
            <a:ext cx="3240360" cy="1138773"/>
          </a:xfrm>
          <a:prstGeom prst="rect">
            <a:avLst/>
          </a:prstGeom>
          <a:ln>
            <a:solidFill>
              <a:schemeClr val="tx1">
                <a:lumMod val="65000"/>
                <a:lumOff val="35000"/>
              </a:schemeClr>
            </a:solidFill>
          </a:ln>
        </p:spPr>
        <p:txBody>
          <a:bodyPr wrap="square">
            <a:spAutoFit/>
          </a:bodyPr>
          <a:lstStyle/>
          <a:p>
            <a:r>
              <a:rPr lang="en-US" sz="3200" b="1" dirty="0">
                <a:solidFill>
                  <a:prstClr val="black"/>
                </a:solidFill>
              </a:rPr>
              <a:t>Contraindications</a:t>
            </a:r>
          </a:p>
          <a:p>
            <a:r>
              <a:rPr lang="en-US" dirty="0">
                <a:solidFill>
                  <a:prstClr val="black"/>
                </a:solidFill>
              </a:rPr>
              <a:t>Poor respiratory efforts, apnea, severe </a:t>
            </a:r>
            <a:r>
              <a:rPr lang="en-US" dirty="0" smtClean="0">
                <a:solidFill>
                  <a:prstClr val="black"/>
                </a:solidFill>
              </a:rPr>
              <a:t>hypoxia</a:t>
            </a:r>
            <a:endParaRPr lang="en-US" dirty="0">
              <a:solidFill>
                <a:prstClr val="black"/>
              </a:solidFill>
            </a:endParaRPr>
          </a:p>
        </p:txBody>
      </p:sp>
      <p:sp>
        <p:nvSpPr>
          <p:cNvPr id="5" name="Rectangle 4"/>
          <p:cNvSpPr/>
          <p:nvPr/>
        </p:nvSpPr>
        <p:spPr>
          <a:xfrm>
            <a:off x="10168" y="3429002"/>
            <a:ext cx="2761634" cy="3077766"/>
          </a:xfrm>
          <a:prstGeom prst="rect">
            <a:avLst/>
          </a:prstGeom>
          <a:ln>
            <a:solidFill>
              <a:schemeClr val="tx1">
                <a:lumMod val="65000"/>
                <a:lumOff val="35000"/>
              </a:schemeClr>
            </a:solidFill>
          </a:ln>
        </p:spPr>
        <p:txBody>
          <a:bodyPr wrap="square">
            <a:spAutoFit/>
          </a:bodyPr>
          <a:lstStyle/>
          <a:p>
            <a:r>
              <a:rPr lang="en-US" sz="3200" b="1" dirty="0">
                <a:solidFill>
                  <a:srgbClr val="000000"/>
                </a:solidFill>
              </a:rPr>
              <a:t>Disadvantage</a:t>
            </a:r>
          </a:p>
          <a:p>
            <a:r>
              <a:rPr lang="en-US" dirty="0">
                <a:solidFill>
                  <a:srgbClr val="000000"/>
                </a:solidFill>
              </a:rPr>
              <a:t>-Expensive </a:t>
            </a:r>
          </a:p>
          <a:p>
            <a:r>
              <a:rPr lang="en-US" dirty="0">
                <a:solidFill>
                  <a:srgbClr val="000000"/>
                </a:solidFill>
              </a:rPr>
              <a:t>-Require tight seal, Uncomfortable</a:t>
            </a:r>
          </a:p>
          <a:p>
            <a:r>
              <a:rPr lang="en-US" dirty="0">
                <a:solidFill>
                  <a:srgbClr val="000000"/>
                </a:solidFill>
              </a:rPr>
              <a:t>-Interfere with eating and drinking</a:t>
            </a:r>
          </a:p>
          <a:p>
            <a:r>
              <a:rPr lang="en-US" dirty="0">
                <a:solidFill>
                  <a:srgbClr val="000000"/>
                </a:solidFill>
              </a:rPr>
              <a:t>-Not suitable for long term use</a:t>
            </a:r>
          </a:p>
          <a:p>
            <a:r>
              <a:rPr lang="en-US" dirty="0">
                <a:solidFill>
                  <a:srgbClr val="000000"/>
                </a:solidFill>
              </a:rPr>
              <a:t>-Malfunction can cause CO2 buildup, suffocation</a:t>
            </a:r>
            <a:endParaRPr lang="en-US" dirty="0">
              <a:solidFill>
                <a:prstClr val="black"/>
              </a:solidFill>
            </a:endParaRPr>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581"/>
          <a:stretch>
            <a:fillRect/>
          </a:stretch>
        </p:blipFill>
        <p:spPr bwMode="auto">
          <a:xfrm>
            <a:off x="2890246" y="1016464"/>
            <a:ext cx="2982416" cy="482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6848" y="1988841"/>
            <a:ext cx="2604953" cy="954107"/>
          </a:xfrm>
          <a:prstGeom prst="rect">
            <a:avLst/>
          </a:prstGeom>
          <a:solidFill>
            <a:schemeClr val="bg2">
              <a:lumMod val="90000"/>
            </a:schemeClr>
          </a:solidFill>
        </p:spPr>
        <p:txBody>
          <a:bodyPr wrap="square">
            <a:spAutoFit/>
          </a:bodyPr>
          <a:lstStyle/>
          <a:p>
            <a:r>
              <a:rPr lang="en-US" sz="2800" b="1" dirty="0">
                <a:solidFill>
                  <a:srgbClr val="FF0000"/>
                </a:solidFill>
              </a:rPr>
              <a:t>Non re-breather mask</a:t>
            </a:r>
            <a:endParaRPr lang="en-US" sz="2800" dirty="0">
              <a:solidFill>
                <a:srgbClr val="FF00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9512" y="115673"/>
            <a:ext cx="8208912" cy="1077218"/>
          </a:xfrm>
          <a:prstGeom prst="rect">
            <a:avLst/>
          </a:prstGeom>
        </p:spPr>
        <p:txBody>
          <a:bodyPr wrap="square">
            <a:spAutoFit/>
          </a:bodyPr>
          <a:lstStyle/>
          <a:p>
            <a:r>
              <a:rPr lang="en-US" sz="3200" b="1" dirty="0" smtClean="0"/>
              <a:t>4- Partial </a:t>
            </a:r>
            <a:r>
              <a:rPr lang="en-US" sz="3200" b="1" dirty="0"/>
              <a:t>rebreathing mask with a reservoir bag 	</a:t>
            </a:r>
          </a:p>
        </p:txBody>
      </p:sp>
      <p:sp>
        <p:nvSpPr>
          <p:cNvPr id="3" name="Rectangle 2"/>
          <p:cNvSpPr/>
          <p:nvPr/>
        </p:nvSpPr>
        <p:spPr>
          <a:xfrm>
            <a:off x="51175" y="763155"/>
            <a:ext cx="8935525" cy="6001643"/>
          </a:xfrm>
          <a:prstGeom prst="rect">
            <a:avLst/>
          </a:prstGeom>
        </p:spPr>
        <p:txBody>
          <a:bodyPr wrap="square">
            <a:spAutoFit/>
          </a:bodyPr>
          <a:lstStyle/>
          <a:p>
            <a:r>
              <a:rPr lang="en-US" sz="2400" dirty="0" smtClean="0"/>
              <a:t>- A </a:t>
            </a:r>
            <a:r>
              <a:rPr lang="en-US" sz="2400" i="1" dirty="0"/>
              <a:t>partial rebreathing mask with a reservoir bag </a:t>
            </a:r>
            <a:r>
              <a:rPr lang="en-US" sz="2400" dirty="0"/>
              <a:t>is a face mask that delivers moderate to high concentrations of oxygen. </a:t>
            </a:r>
            <a:endParaRPr lang="en-US" sz="2400" dirty="0" smtClean="0"/>
          </a:p>
          <a:p>
            <a:r>
              <a:rPr lang="en-US" sz="2400" dirty="0" smtClean="0"/>
              <a:t>-the mask have </a:t>
            </a:r>
            <a:r>
              <a:rPr lang="en-US" sz="2400" dirty="0" smtClean="0">
                <a:solidFill>
                  <a:srgbClr val="FF0000"/>
                </a:solidFill>
              </a:rPr>
              <a:t>2 open exhalation ports </a:t>
            </a:r>
            <a:r>
              <a:rPr lang="en-US" sz="2400" dirty="0" smtClean="0"/>
              <a:t>and contain a </a:t>
            </a:r>
            <a:r>
              <a:rPr lang="en-US" sz="2400" dirty="0" err="1" smtClean="0">
                <a:solidFill>
                  <a:srgbClr val="FF0000"/>
                </a:solidFill>
              </a:rPr>
              <a:t>valveless</a:t>
            </a:r>
            <a:r>
              <a:rPr lang="en-US" sz="2400" dirty="0" smtClean="0">
                <a:solidFill>
                  <a:srgbClr val="FF0000"/>
                </a:solidFill>
              </a:rPr>
              <a:t> oxygen reservoir bag</a:t>
            </a:r>
            <a:r>
              <a:rPr lang="en-US" sz="2400" dirty="0" smtClean="0"/>
              <a:t> .</a:t>
            </a:r>
          </a:p>
          <a:p>
            <a:r>
              <a:rPr lang="en-US" sz="2400" dirty="0" smtClean="0"/>
              <a:t>- Some exhaled gas can mix with reservoir gas, although most exhaled gas exits the mask via the </a:t>
            </a:r>
            <a:r>
              <a:rPr lang="en-US" sz="2400" dirty="0"/>
              <a:t>exhalation </a:t>
            </a:r>
            <a:r>
              <a:rPr lang="en-US" sz="2400" dirty="0" smtClean="0"/>
              <a:t>ports .  </a:t>
            </a:r>
          </a:p>
          <a:p>
            <a:r>
              <a:rPr lang="en-US" sz="2400" dirty="0" smtClean="0"/>
              <a:t>-Through </a:t>
            </a:r>
            <a:r>
              <a:rPr lang="en-US" sz="2400" dirty="0"/>
              <a:t>these same ports, room air is entrained, and the partial </a:t>
            </a:r>
            <a:r>
              <a:rPr lang="en-US" sz="2400" dirty="0" err="1"/>
              <a:t>rebreather</a:t>
            </a:r>
            <a:r>
              <a:rPr lang="en-US" sz="2400" dirty="0"/>
              <a:t> mask can provide </a:t>
            </a:r>
            <a:r>
              <a:rPr lang="en-US" sz="2400" dirty="0">
                <a:solidFill>
                  <a:srgbClr val="FF0000"/>
                </a:solidFill>
              </a:rPr>
              <a:t>FIO 2 up to 0.60</a:t>
            </a:r>
            <a:r>
              <a:rPr lang="en-US" sz="2400" dirty="0"/>
              <a:t>, for as long as oxygen flow is adequate to keep the bag from collapsing (</a:t>
            </a:r>
            <a:r>
              <a:rPr lang="en-US" sz="2400" dirty="0">
                <a:solidFill>
                  <a:srgbClr val="FF0000"/>
                </a:solidFill>
              </a:rPr>
              <a:t>typically 10-15 L/ min</a:t>
            </a:r>
            <a:r>
              <a:rPr lang="en-US" sz="2400" dirty="0"/>
              <a:t>). As with nasal cannulas, smaller children with smaller tidal volumes entrain less room air, and their Fio2 values will be higher.</a:t>
            </a:r>
          </a:p>
          <a:p>
            <a:r>
              <a:rPr lang="en-US" sz="2400" dirty="0" smtClean="0">
                <a:solidFill>
                  <a:srgbClr val="FF0000"/>
                </a:solidFill>
              </a:rPr>
              <a:t>- Frequent inspection </a:t>
            </a:r>
            <a:r>
              <a:rPr lang="en-US" sz="2400" dirty="0" smtClean="0"/>
              <a:t>of the reservoir bag is required to ensure that it remains inflated; if it is </a:t>
            </a:r>
            <a:r>
              <a:rPr lang="en-US" sz="2400" dirty="0" smtClean="0">
                <a:solidFill>
                  <a:srgbClr val="FF0000"/>
                </a:solidFill>
              </a:rPr>
              <a:t>deflated, exhaled air collects in it</a:t>
            </a:r>
            <a:r>
              <a:rPr lang="en-US" sz="2400" dirty="0" smtClean="0"/>
              <a:t>, which results in the child rebreathing large amounts of exhaled carbon dioxide.</a:t>
            </a:r>
          </a:p>
          <a:p>
            <a:r>
              <a:rPr lang="en-US" sz="2400" dirty="0" smtClean="0"/>
              <a:t>- </a:t>
            </a:r>
            <a:r>
              <a:rPr lang="en-US" sz="2400" dirty="0"/>
              <a:t>The delivered oxygen percentage varies, depending on the rate and depth of the child's breathing.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038" y="11214"/>
            <a:ext cx="49069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231" r="11629"/>
          <a:stretch>
            <a:fillRect/>
          </a:stretch>
        </p:blipFill>
        <p:spPr bwMode="auto">
          <a:xfrm>
            <a:off x="82133" y="2095500"/>
            <a:ext cx="415490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9512" y="260651"/>
            <a:ext cx="4608512" cy="6740307"/>
          </a:xfrm>
          <a:prstGeom prst="rect">
            <a:avLst/>
          </a:prstGeom>
        </p:spPr>
        <p:txBody>
          <a:bodyPr wrap="square">
            <a:spAutoFit/>
          </a:bodyPr>
          <a:lstStyle/>
          <a:p>
            <a:pPr lvl="0"/>
            <a:r>
              <a:rPr lang="en-US" sz="4000" b="1" dirty="0" smtClean="0"/>
              <a:t>5- Oxygen tent</a:t>
            </a:r>
          </a:p>
          <a:p>
            <a:pPr lvl="0"/>
            <a:endParaRPr lang="en-US" sz="4000" b="1" dirty="0">
              <a:solidFill>
                <a:prstClr val="black"/>
              </a:solidFill>
            </a:endParaRPr>
          </a:p>
          <a:p>
            <a:pPr lvl="0"/>
            <a:r>
              <a:rPr lang="en-US" sz="2400" dirty="0" smtClean="0">
                <a:solidFill>
                  <a:prstClr val="black"/>
                </a:solidFill>
              </a:rPr>
              <a:t>-Oxygen </a:t>
            </a:r>
            <a:r>
              <a:rPr lang="en-US" sz="2400" dirty="0">
                <a:solidFill>
                  <a:prstClr val="black"/>
                </a:solidFill>
              </a:rPr>
              <a:t>tents and hoods can provide </a:t>
            </a:r>
            <a:r>
              <a:rPr lang="en-US" sz="2400" b="1" dirty="0">
                <a:solidFill>
                  <a:prstClr val="black"/>
                </a:solidFill>
              </a:rPr>
              <a:t>high concentrations of humidified oxygen</a:t>
            </a:r>
            <a:r>
              <a:rPr lang="en-US" sz="2400" dirty="0">
                <a:solidFill>
                  <a:prstClr val="black"/>
                </a:solidFill>
              </a:rPr>
              <a:t>, which is </a:t>
            </a:r>
            <a:r>
              <a:rPr lang="en-US" sz="2400" dirty="0">
                <a:solidFill>
                  <a:srgbClr val="FF0000"/>
                </a:solidFill>
              </a:rPr>
              <a:t>useful in a child with airway inflammation, epiglottitis (croup), or other respiratory tract infections.</a:t>
            </a:r>
          </a:p>
          <a:p>
            <a:pPr lvl="0"/>
            <a:endParaRPr lang="en-US" sz="2400" b="1" dirty="0">
              <a:solidFill>
                <a:prstClr val="black"/>
              </a:solidFill>
            </a:endParaRPr>
          </a:p>
          <a:p>
            <a:pPr lvl="0"/>
            <a:r>
              <a:rPr lang="en-US" sz="2400" dirty="0" smtClean="0">
                <a:solidFill>
                  <a:prstClr val="black"/>
                </a:solidFill>
              </a:rPr>
              <a:t>-Clear </a:t>
            </a:r>
            <a:r>
              <a:rPr lang="en-US" sz="2400" dirty="0">
                <a:solidFill>
                  <a:prstClr val="black"/>
                </a:solidFill>
              </a:rPr>
              <a:t>plastic sheet that cover child’s upper body</a:t>
            </a:r>
          </a:p>
          <a:p>
            <a:pPr lvl="0"/>
            <a:r>
              <a:rPr lang="en-US" sz="2400" dirty="0" smtClean="0">
                <a:solidFill>
                  <a:prstClr val="black"/>
                </a:solidFill>
              </a:rPr>
              <a:t>-FiO2 </a:t>
            </a:r>
            <a:r>
              <a:rPr lang="en-US" sz="2400" dirty="0">
                <a:solidFill>
                  <a:prstClr val="black"/>
                </a:solidFill>
              </a:rPr>
              <a:t>50%</a:t>
            </a:r>
          </a:p>
          <a:p>
            <a:pPr lvl="0"/>
            <a:r>
              <a:rPr lang="en-US" sz="2400" dirty="0" smtClean="0">
                <a:solidFill>
                  <a:prstClr val="black"/>
                </a:solidFill>
              </a:rPr>
              <a:t>-Not </a:t>
            </a:r>
            <a:r>
              <a:rPr lang="en-US" sz="2400" dirty="0">
                <a:solidFill>
                  <a:prstClr val="black"/>
                </a:solidFill>
              </a:rPr>
              <a:t>reliable</a:t>
            </a:r>
          </a:p>
          <a:p>
            <a:pPr lvl="0"/>
            <a:r>
              <a:rPr lang="en-US" sz="2400" dirty="0" smtClean="0">
                <a:solidFill>
                  <a:prstClr val="black"/>
                </a:solidFill>
              </a:rPr>
              <a:t>-Limit </a:t>
            </a:r>
            <a:r>
              <a:rPr lang="en-US" sz="2400" dirty="0">
                <a:solidFill>
                  <a:prstClr val="black"/>
                </a:solidFill>
              </a:rPr>
              <a:t>access to patient</a:t>
            </a:r>
          </a:p>
          <a:p>
            <a:pPr lvl="0"/>
            <a:r>
              <a:rPr lang="en-US" sz="2400" dirty="0" smtClean="0">
                <a:solidFill>
                  <a:prstClr val="black"/>
                </a:solidFill>
              </a:rPr>
              <a:t>-Not </a:t>
            </a:r>
            <a:r>
              <a:rPr lang="en-US" sz="2400" dirty="0">
                <a:solidFill>
                  <a:prstClr val="black"/>
                </a:solidFill>
              </a:rPr>
              <a:t>useful in emergency situations</a:t>
            </a:r>
          </a:p>
          <a:p>
            <a:pPr lvl="0"/>
            <a:endParaRPr lang="en-US" sz="4000" b="1"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476672"/>
            <a:ext cx="3828330" cy="305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651771"/>
            <a:ext cx="3579763" cy="267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 y="23377"/>
            <a:ext cx="6084167" cy="2616101"/>
          </a:xfrm>
          <a:prstGeom prst="rect">
            <a:avLst/>
          </a:prstGeom>
        </p:spPr>
        <p:txBody>
          <a:bodyPr wrap="square">
            <a:spAutoFit/>
          </a:bodyPr>
          <a:lstStyle/>
          <a:p>
            <a:r>
              <a:rPr lang="en-US" sz="4400" b="1" dirty="0" smtClean="0"/>
              <a:t>6- Face </a:t>
            </a:r>
            <a:r>
              <a:rPr lang="en-US" sz="4400" b="1" dirty="0"/>
              <a:t>tent/face </a:t>
            </a:r>
            <a:r>
              <a:rPr lang="en-US" sz="4400" b="1" dirty="0" smtClean="0"/>
              <a:t>shield</a:t>
            </a:r>
          </a:p>
          <a:p>
            <a:r>
              <a:rPr lang="en-US" sz="2400" dirty="0" smtClean="0"/>
              <a:t>High </a:t>
            </a:r>
            <a:r>
              <a:rPr lang="en-US" sz="2400" dirty="0"/>
              <a:t>flow soft plastic bucket</a:t>
            </a:r>
          </a:p>
          <a:p>
            <a:r>
              <a:rPr lang="en-US" sz="2400" dirty="0"/>
              <a:t>Well tolerated by children than face mask</a:t>
            </a:r>
          </a:p>
          <a:p>
            <a:r>
              <a:rPr lang="en-US" sz="2400" dirty="0" smtClean="0"/>
              <a:t>Flow: </a:t>
            </a:r>
            <a:r>
              <a:rPr lang="en-US" sz="2400" dirty="0" smtClean="0">
                <a:solidFill>
                  <a:srgbClr val="FF0000"/>
                </a:solidFill>
              </a:rPr>
              <a:t>10-15 </a:t>
            </a:r>
            <a:r>
              <a:rPr lang="en-US" sz="2400" dirty="0">
                <a:solidFill>
                  <a:srgbClr val="FF0000"/>
                </a:solidFill>
              </a:rPr>
              <a:t>L/min, 40% FiO2</a:t>
            </a:r>
          </a:p>
          <a:p>
            <a:r>
              <a:rPr lang="en-US" sz="2400" dirty="0"/>
              <a:t>Access for suctioning without need for </a:t>
            </a:r>
            <a:r>
              <a:rPr lang="en-US" sz="2400" dirty="0" smtClean="0"/>
              <a:t>interrupting oxygen</a:t>
            </a:r>
            <a:endParaRPr lang="en-US"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54919"/>
            <a:ext cx="9124497" cy="431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577932"/>
            <a:ext cx="28575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680" y="63938"/>
            <a:ext cx="2962275"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224" y="30059"/>
            <a:ext cx="6769769" cy="3293209"/>
          </a:xfrm>
          <a:prstGeom prst="rect">
            <a:avLst/>
          </a:prstGeom>
        </p:spPr>
        <p:txBody>
          <a:bodyPr wrap="square">
            <a:spAutoFit/>
          </a:bodyPr>
          <a:lstStyle/>
          <a:p>
            <a:pPr lvl="0"/>
            <a:r>
              <a:rPr lang="en-US" sz="3200" b="1" dirty="0" smtClean="0">
                <a:solidFill>
                  <a:prstClr val="black"/>
                </a:solidFill>
                <a:latin typeface="Gulim"/>
              </a:rPr>
              <a:t>7- </a:t>
            </a:r>
            <a:r>
              <a:rPr lang="en-US" sz="3200" b="1" dirty="0" err="1" smtClean="0">
                <a:solidFill>
                  <a:prstClr val="black"/>
                </a:solidFill>
                <a:latin typeface="Gulim"/>
              </a:rPr>
              <a:t>Venturi</a:t>
            </a:r>
            <a:r>
              <a:rPr lang="en-US" sz="3200" b="1" dirty="0" smtClean="0">
                <a:solidFill>
                  <a:prstClr val="black"/>
                </a:solidFill>
                <a:latin typeface="Gulim"/>
              </a:rPr>
              <a:t> Mask:</a:t>
            </a:r>
          </a:p>
          <a:p>
            <a:pPr lvl="0"/>
            <a:r>
              <a:rPr lang="en-US" sz="3200" b="1" dirty="0">
                <a:solidFill>
                  <a:prstClr val="black"/>
                </a:solidFill>
                <a:latin typeface="Gulim"/>
              </a:rPr>
              <a:t> </a:t>
            </a:r>
            <a:r>
              <a:rPr lang="en-US" sz="2400" dirty="0" smtClean="0">
                <a:solidFill>
                  <a:srgbClr val="000000"/>
                </a:solidFill>
                <a:latin typeface="Times New Roman"/>
              </a:rPr>
              <a:t>A </a:t>
            </a:r>
            <a:r>
              <a:rPr lang="en-US" sz="2400" i="1" dirty="0" err="1">
                <a:solidFill>
                  <a:srgbClr val="000000"/>
                </a:solidFill>
                <a:latin typeface="Times New Roman"/>
              </a:rPr>
              <a:t>Venturi</a:t>
            </a:r>
            <a:r>
              <a:rPr lang="en-US" sz="2400" i="1" dirty="0">
                <a:solidFill>
                  <a:srgbClr val="000000"/>
                </a:solidFill>
                <a:latin typeface="Times New Roman"/>
              </a:rPr>
              <a:t> mask </a:t>
            </a:r>
            <a:r>
              <a:rPr lang="en-US" sz="2400" dirty="0">
                <a:solidFill>
                  <a:srgbClr val="000000"/>
                </a:solidFill>
                <a:latin typeface="Times New Roman"/>
              </a:rPr>
              <a:t>is a cone-shaped device with entrainment ports of various sizes at its base. The entrainment ports adjust to deliver </a:t>
            </a:r>
            <a:r>
              <a:rPr lang="en-US" sz="2400" dirty="0">
                <a:solidFill>
                  <a:srgbClr val="FF0000"/>
                </a:solidFill>
                <a:latin typeface="Times New Roman"/>
              </a:rPr>
              <a:t>various oxygen concentrations</a:t>
            </a:r>
            <a:r>
              <a:rPr lang="en-US" sz="2400" dirty="0">
                <a:solidFill>
                  <a:srgbClr val="000000"/>
                </a:solidFill>
                <a:latin typeface="Times New Roman"/>
              </a:rPr>
              <a:t>. The mask is useful because it delivers a more </a:t>
            </a:r>
            <a:r>
              <a:rPr lang="en-US" sz="2400" dirty="0">
                <a:solidFill>
                  <a:srgbClr val="FF0000"/>
                </a:solidFill>
                <a:latin typeface="Times New Roman"/>
              </a:rPr>
              <a:t>precise concentration of oxygen </a:t>
            </a:r>
            <a:r>
              <a:rPr lang="en-US" sz="2400" dirty="0">
                <a:solidFill>
                  <a:srgbClr val="000000"/>
                </a:solidFill>
                <a:latin typeface="Times New Roman"/>
              </a:rPr>
              <a:t>to the child. </a:t>
            </a:r>
          </a:p>
          <a:p>
            <a:r>
              <a:rPr lang="en-US" sz="2400" dirty="0" smtClean="0">
                <a:solidFill>
                  <a:srgbClr val="000000"/>
                </a:solidFill>
                <a:latin typeface="Arial" charset="0"/>
                <a:cs typeface="Arial" charset="0"/>
              </a:rPr>
              <a:t>•</a:t>
            </a:r>
            <a:r>
              <a:rPr lang="en-US" sz="2400" dirty="0">
                <a:solidFill>
                  <a:srgbClr val="000000"/>
                </a:solidFill>
                <a:latin typeface="Gulim"/>
                <a:cs typeface="Arial" charset="0"/>
              </a:rPr>
              <a:t>Often used when a clinician has a concern about </a:t>
            </a:r>
            <a:r>
              <a:rPr lang="en-US" sz="2400" dirty="0">
                <a:solidFill>
                  <a:srgbClr val="FF0000"/>
                </a:solidFill>
                <a:latin typeface="Gulim"/>
                <a:cs typeface="Arial" charset="0"/>
              </a:rPr>
              <a:t>CO2 retention</a:t>
            </a:r>
            <a:endParaRPr lang="en-US" sz="2400" dirty="0">
              <a:solidFill>
                <a:srgbClr val="FF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4" y="3717032"/>
            <a:ext cx="9036496" cy="310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8" y="4268316"/>
            <a:ext cx="15906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364090" y="116632"/>
            <a:ext cx="3627676" cy="3077766"/>
          </a:xfrm>
          <a:prstGeom prst="rect">
            <a:avLst/>
          </a:prstGeom>
          <a:ln>
            <a:solidFill>
              <a:schemeClr val="tx1">
                <a:lumMod val="65000"/>
                <a:lumOff val="35000"/>
              </a:schemeClr>
            </a:solidFill>
          </a:ln>
        </p:spPr>
        <p:txBody>
          <a:bodyPr wrap="square">
            <a:spAutoFit/>
          </a:bodyPr>
          <a:lstStyle/>
          <a:p>
            <a:r>
              <a:rPr lang="en-US" sz="3200" b="1" dirty="0" smtClean="0">
                <a:solidFill>
                  <a:prstClr val="black"/>
                </a:solidFill>
              </a:rPr>
              <a:t>Advantage</a:t>
            </a:r>
            <a:r>
              <a:rPr lang="en-US" sz="3200" b="1" dirty="0">
                <a:solidFill>
                  <a:prstClr val="black"/>
                </a:solidFill>
              </a:rPr>
              <a:t>:</a:t>
            </a:r>
          </a:p>
          <a:p>
            <a:r>
              <a:rPr lang="ar-JO" dirty="0" smtClean="0">
                <a:solidFill>
                  <a:prstClr val="black"/>
                </a:solidFill>
              </a:rPr>
              <a:t>-</a:t>
            </a:r>
            <a:r>
              <a:rPr lang="en-US" dirty="0" smtClean="0">
                <a:solidFill>
                  <a:prstClr val="black"/>
                </a:solidFill>
              </a:rPr>
              <a:t>Fine </a:t>
            </a:r>
            <a:r>
              <a:rPr lang="en-US" dirty="0">
                <a:solidFill>
                  <a:prstClr val="black"/>
                </a:solidFill>
              </a:rPr>
              <a:t>control of FiO2 at fixed flow</a:t>
            </a:r>
          </a:p>
          <a:p>
            <a:r>
              <a:rPr lang="ar-JO" dirty="0" smtClean="0">
                <a:solidFill>
                  <a:prstClr val="black"/>
                </a:solidFill>
              </a:rPr>
              <a:t>-</a:t>
            </a:r>
            <a:r>
              <a:rPr lang="en-US" dirty="0" smtClean="0">
                <a:solidFill>
                  <a:prstClr val="black"/>
                </a:solidFill>
              </a:rPr>
              <a:t>Fixed</a:t>
            </a:r>
            <a:r>
              <a:rPr lang="en-US" dirty="0">
                <a:solidFill>
                  <a:prstClr val="black"/>
                </a:solidFill>
              </a:rPr>
              <a:t>, reliable, and precise FiO2</a:t>
            </a:r>
          </a:p>
          <a:p>
            <a:r>
              <a:rPr lang="ar-JO" dirty="0" smtClean="0">
                <a:solidFill>
                  <a:prstClr val="black"/>
                </a:solidFill>
              </a:rPr>
              <a:t>-</a:t>
            </a:r>
            <a:r>
              <a:rPr lang="en-US" dirty="0" smtClean="0">
                <a:solidFill>
                  <a:prstClr val="black"/>
                </a:solidFill>
              </a:rPr>
              <a:t>Doesn't </a:t>
            </a:r>
            <a:r>
              <a:rPr lang="en-US" dirty="0">
                <a:solidFill>
                  <a:prstClr val="black"/>
                </a:solidFill>
              </a:rPr>
              <a:t>dry mucus membranes</a:t>
            </a:r>
          </a:p>
          <a:p>
            <a:r>
              <a:rPr lang="ar-JO" dirty="0" smtClean="0">
                <a:solidFill>
                  <a:prstClr val="black"/>
                </a:solidFill>
              </a:rPr>
              <a:t>-</a:t>
            </a:r>
            <a:r>
              <a:rPr lang="en-US" dirty="0" smtClean="0">
                <a:solidFill>
                  <a:prstClr val="black"/>
                </a:solidFill>
              </a:rPr>
              <a:t>High </a:t>
            </a:r>
            <a:r>
              <a:rPr lang="en-US" dirty="0">
                <a:solidFill>
                  <a:prstClr val="black"/>
                </a:solidFill>
              </a:rPr>
              <a:t>flow comes from the air, saving the oxygen cost</a:t>
            </a:r>
          </a:p>
          <a:p>
            <a:r>
              <a:rPr lang="ar-JO" dirty="0" smtClean="0">
                <a:solidFill>
                  <a:prstClr val="black"/>
                </a:solidFill>
              </a:rPr>
              <a:t>-</a:t>
            </a:r>
            <a:r>
              <a:rPr lang="en-US" dirty="0" smtClean="0">
                <a:solidFill>
                  <a:prstClr val="black"/>
                </a:solidFill>
              </a:rPr>
              <a:t>Can </a:t>
            </a:r>
            <a:r>
              <a:rPr lang="en-US" dirty="0">
                <a:solidFill>
                  <a:prstClr val="black"/>
                </a:solidFill>
              </a:rPr>
              <a:t>be used for low FiO2 </a:t>
            </a:r>
            <a:endParaRPr lang="ar-JO" dirty="0" smtClean="0">
              <a:solidFill>
                <a:prstClr val="black"/>
              </a:solidFill>
            </a:endParaRPr>
          </a:p>
          <a:p>
            <a:r>
              <a:rPr lang="ar-JO" dirty="0" smtClean="0">
                <a:solidFill>
                  <a:prstClr val="black"/>
                </a:solidFill>
              </a:rPr>
              <a:t>-</a:t>
            </a:r>
            <a:r>
              <a:rPr lang="en-US" dirty="0" smtClean="0">
                <a:solidFill>
                  <a:prstClr val="black"/>
                </a:solidFill>
              </a:rPr>
              <a:t>Helps </a:t>
            </a:r>
            <a:r>
              <a:rPr lang="en-US" dirty="0">
                <a:solidFill>
                  <a:prstClr val="black"/>
                </a:solidFill>
              </a:rPr>
              <a:t>in deciding whether the oxygen requirement is increasing or</a:t>
            </a:r>
          </a:p>
          <a:p>
            <a:r>
              <a:rPr lang="en-US" dirty="0">
                <a:solidFill>
                  <a:prstClr val="black"/>
                </a:solidFill>
              </a:rPr>
              <a:t>decreasing</a:t>
            </a:r>
          </a:p>
        </p:txBody>
      </p:sp>
      <p:sp>
        <p:nvSpPr>
          <p:cNvPr id="3" name="Rectangle 2"/>
          <p:cNvSpPr/>
          <p:nvPr/>
        </p:nvSpPr>
        <p:spPr>
          <a:xfrm>
            <a:off x="5724128" y="4869162"/>
            <a:ext cx="3267636" cy="1415772"/>
          </a:xfrm>
          <a:prstGeom prst="rect">
            <a:avLst/>
          </a:prstGeom>
          <a:ln>
            <a:solidFill>
              <a:schemeClr val="tx1">
                <a:lumMod val="65000"/>
                <a:lumOff val="35000"/>
              </a:schemeClr>
            </a:solidFill>
          </a:ln>
        </p:spPr>
        <p:txBody>
          <a:bodyPr wrap="square">
            <a:spAutoFit/>
          </a:bodyPr>
          <a:lstStyle/>
          <a:p>
            <a:r>
              <a:rPr lang="en-US" sz="3200" b="1" dirty="0">
                <a:solidFill>
                  <a:prstClr val="black"/>
                </a:solidFill>
              </a:rPr>
              <a:t>Contraindications</a:t>
            </a:r>
          </a:p>
          <a:p>
            <a:r>
              <a:rPr lang="en-US" dirty="0">
                <a:solidFill>
                  <a:prstClr val="black"/>
                </a:solidFill>
              </a:rPr>
              <a:t>Poor respiratory efforts, apnea, severe</a:t>
            </a:r>
          </a:p>
          <a:p>
            <a:r>
              <a:rPr lang="en-US" dirty="0" smtClean="0">
                <a:solidFill>
                  <a:prstClr val="black"/>
                </a:solidFill>
              </a:rPr>
              <a:t>hypoxia</a:t>
            </a:r>
            <a:endParaRPr lang="en-US" dirty="0">
              <a:solidFill>
                <a:prstClr val="black"/>
              </a:solidFill>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36" t="7236" r="30000" b="5601"/>
          <a:stretch>
            <a:fillRect/>
          </a:stretch>
        </p:blipFill>
        <p:spPr bwMode="auto">
          <a:xfrm>
            <a:off x="3016710" y="1498329"/>
            <a:ext cx="2299368" cy="331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847" y="116634"/>
            <a:ext cx="3599076" cy="1138773"/>
          </a:xfrm>
          <a:prstGeom prst="rect">
            <a:avLst/>
          </a:prstGeom>
          <a:ln>
            <a:solidFill>
              <a:schemeClr val="tx1">
                <a:lumMod val="65000"/>
                <a:lumOff val="35000"/>
              </a:schemeClr>
            </a:solidFill>
          </a:ln>
        </p:spPr>
        <p:txBody>
          <a:bodyPr wrap="square">
            <a:spAutoFit/>
          </a:bodyPr>
          <a:lstStyle/>
          <a:p>
            <a:pPr lvl="0"/>
            <a:r>
              <a:rPr lang="en-US" sz="3200" b="1" dirty="0">
                <a:solidFill>
                  <a:prstClr val="black"/>
                </a:solidFill>
              </a:rPr>
              <a:t>indications</a:t>
            </a:r>
            <a:r>
              <a:rPr lang="en-US" dirty="0">
                <a:solidFill>
                  <a:prstClr val="black"/>
                </a:solidFill>
              </a:rPr>
              <a:t>:</a:t>
            </a:r>
          </a:p>
          <a:p>
            <a:pPr lvl="0"/>
            <a:r>
              <a:rPr lang="en-US" dirty="0">
                <a:solidFill>
                  <a:prstClr val="black"/>
                </a:solidFill>
              </a:rPr>
              <a:t>Desire to deliver </a:t>
            </a:r>
            <a:r>
              <a:rPr lang="en-US" dirty="0">
                <a:solidFill>
                  <a:srgbClr val="FF0000"/>
                </a:solidFill>
              </a:rPr>
              <a:t>exact</a:t>
            </a:r>
            <a:r>
              <a:rPr lang="en-US" dirty="0">
                <a:solidFill>
                  <a:prstClr val="black"/>
                </a:solidFill>
              </a:rPr>
              <a:t> amount of FiO2</a:t>
            </a:r>
          </a:p>
        </p:txBody>
      </p:sp>
      <p:sp>
        <p:nvSpPr>
          <p:cNvPr id="5" name="Rectangle 4"/>
          <p:cNvSpPr/>
          <p:nvPr/>
        </p:nvSpPr>
        <p:spPr>
          <a:xfrm>
            <a:off x="179512" y="4990830"/>
            <a:ext cx="4572000" cy="1692771"/>
          </a:xfrm>
          <a:prstGeom prst="rect">
            <a:avLst/>
          </a:prstGeom>
          <a:ln>
            <a:solidFill>
              <a:schemeClr val="tx1">
                <a:lumMod val="65000"/>
                <a:lumOff val="35000"/>
              </a:schemeClr>
            </a:solidFill>
          </a:ln>
        </p:spPr>
        <p:txBody>
          <a:bodyPr>
            <a:spAutoFit/>
          </a:bodyPr>
          <a:lstStyle/>
          <a:p>
            <a:pPr lvl="0"/>
            <a:r>
              <a:rPr lang="en-US" sz="3200" b="1" dirty="0">
                <a:solidFill>
                  <a:prstClr val="black"/>
                </a:solidFill>
              </a:rPr>
              <a:t>Disadvantage</a:t>
            </a:r>
          </a:p>
          <a:p>
            <a:pPr lvl="0"/>
            <a:r>
              <a:rPr lang="ar-JO" dirty="0" smtClean="0">
                <a:solidFill>
                  <a:prstClr val="black"/>
                </a:solidFill>
              </a:rPr>
              <a:t>-</a:t>
            </a:r>
            <a:r>
              <a:rPr lang="en-US" dirty="0" smtClean="0">
                <a:solidFill>
                  <a:prstClr val="black"/>
                </a:solidFill>
              </a:rPr>
              <a:t>Uncomfortable</a:t>
            </a:r>
            <a:endParaRPr lang="en-US" dirty="0">
              <a:solidFill>
                <a:prstClr val="black"/>
              </a:solidFill>
            </a:endParaRPr>
          </a:p>
          <a:p>
            <a:pPr lvl="0"/>
            <a:r>
              <a:rPr lang="ar-JO" dirty="0" smtClean="0">
                <a:solidFill>
                  <a:prstClr val="black"/>
                </a:solidFill>
              </a:rPr>
              <a:t>-</a:t>
            </a:r>
            <a:r>
              <a:rPr lang="en-US" dirty="0" smtClean="0">
                <a:solidFill>
                  <a:prstClr val="black"/>
                </a:solidFill>
              </a:rPr>
              <a:t>Expensive</a:t>
            </a:r>
            <a:endParaRPr lang="ar-JO" dirty="0" smtClean="0">
              <a:solidFill>
                <a:prstClr val="black"/>
              </a:solidFill>
            </a:endParaRPr>
          </a:p>
          <a:p>
            <a:pPr lvl="0"/>
            <a:r>
              <a:rPr lang="ar-JO" dirty="0">
                <a:solidFill>
                  <a:prstClr val="black"/>
                </a:solidFill>
              </a:rPr>
              <a:t>-</a:t>
            </a:r>
            <a:r>
              <a:rPr lang="en-US" dirty="0" smtClean="0">
                <a:solidFill>
                  <a:prstClr val="black"/>
                </a:solidFill>
              </a:rPr>
              <a:t> Cannot </a:t>
            </a:r>
            <a:r>
              <a:rPr lang="en-US" dirty="0">
                <a:solidFill>
                  <a:prstClr val="black"/>
                </a:solidFill>
              </a:rPr>
              <a:t>deliver high FiO2</a:t>
            </a:r>
          </a:p>
          <a:p>
            <a:pPr lvl="0"/>
            <a:r>
              <a:rPr lang="ar-JO" dirty="0" smtClean="0">
                <a:solidFill>
                  <a:prstClr val="black"/>
                </a:solidFill>
              </a:rPr>
              <a:t>-</a:t>
            </a:r>
            <a:r>
              <a:rPr lang="en-US" dirty="0" smtClean="0">
                <a:solidFill>
                  <a:prstClr val="black"/>
                </a:solidFill>
              </a:rPr>
              <a:t>Interfere </a:t>
            </a:r>
            <a:r>
              <a:rPr lang="en-US" dirty="0">
                <a:solidFill>
                  <a:prstClr val="black"/>
                </a:solidFill>
              </a:rPr>
              <a:t>with eating and drinking</a:t>
            </a:r>
          </a:p>
        </p:txBody>
      </p:sp>
      <p:sp>
        <p:nvSpPr>
          <p:cNvPr id="6" name="Rectangle 5"/>
          <p:cNvSpPr/>
          <p:nvPr/>
        </p:nvSpPr>
        <p:spPr>
          <a:xfrm>
            <a:off x="29847" y="3158380"/>
            <a:ext cx="2985048" cy="584775"/>
          </a:xfrm>
          <a:prstGeom prst="rect">
            <a:avLst/>
          </a:prstGeom>
          <a:solidFill>
            <a:schemeClr val="bg2">
              <a:lumMod val="90000"/>
            </a:schemeClr>
          </a:solidFill>
        </p:spPr>
        <p:txBody>
          <a:bodyPr wrap="square">
            <a:spAutoFit/>
          </a:bodyPr>
          <a:lstStyle/>
          <a:p>
            <a:pPr lvl="0"/>
            <a:r>
              <a:rPr lang="en-US" sz="3200" b="1" dirty="0" err="1">
                <a:solidFill>
                  <a:srgbClr val="FF0000"/>
                </a:solidFill>
                <a:latin typeface="Gulim"/>
              </a:rPr>
              <a:t>Venturi</a:t>
            </a:r>
            <a:r>
              <a:rPr lang="en-US" sz="3200" b="1" dirty="0">
                <a:solidFill>
                  <a:srgbClr val="FF0000"/>
                </a:solidFill>
                <a:latin typeface="Gulim"/>
              </a:rPr>
              <a:t> Mask:</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Pin on Medic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70" y="548680"/>
            <a:ext cx="8620239" cy="59046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
            <a:ext cx="9144000" cy="6678751"/>
          </a:xfrm>
          <a:prstGeom prst="rect">
            <a:avLst/>
          </a:prstGeom>
        </p:spPr>
        <p:txBody>
          <a:bodyPr wrap="square">
            <a:spAutoFit/>
          </a:bodyPr>
          <a:lstStyle/>
          <a:p>
            <a:r>
              <a:rPr lang="en-US" sz="4400" b="1" dirty="0" smtClean="0"/>
              <a:t>Non-Invasive </a:t>
            </a:r>
            <a:r>
              <a:rPr lang="en-US" sz="4400" b="1" dirty="0"/>
              <a:t>Ventilation in </a:t>
            </a:r>
            <a:r>
              <a:rPr lang="en-US" sz="4400" b="1" dirty="0" smtClean="0"/>
              <a:t>(NIV) </a:t>
            </a:r>
          </a:p>
          <a:p>
            <a:r>
              <a:rPr lang="en-US" sz="4000" dirty="0" smtClean="0">
                <a:solidFill>
                  <a:srgbClr val="FF0000"/>
                </a:solidFill>
              </a:rPr>
              <a:t>Definition:</a:t>
            </a:r>
            <a:endParaRPr lang="en-US" sz="4000" dirty="0">
              <a:solidFill>
                <a:srgbClr val="FF0000"/>
              </a:solidFill>
            </a:endParaRPr>
          </a:p>
          <a:p>
            <a:r>
              <a:rPr lang="en-US" sz="4000" dirty="0"/>
              <a:t>•</a:t>
            </a:r>
            <a:r>
              <a:rPr lang="en-US" sz="3200" dirty="0"/>
              <a:t>Mechanical respiratory support </a:t>
            </a:r>
            <a:r>
              <a:rPr lang="en-US" sz="3200" dirty="0" smtClean="0"/>
              <a:t>without endotracheal </a:t>
            </a:r>
            <a:r>
              <a:rPr lang="en-US" sz="3200" dirty="0"/>
              <a:t>intubation</a:t>
            </a:r>
          </a:p>
          <a:p>
            <a:r>
              <a:rPr lang="en-US" sz="4000" dirty="0"/>
              <a:t>•</a:t>
            </a:r>
            <a:r>
              <a:rPr lang="en-US" sz="3200" dirty="0"/>
              <a:t>Positive airway pressure (PAP) delivered through an </a:t>
            </a:r>
            <a:r>
              <a:rPr lang="en-US" sz="3200" dirty="0" smtClean="0"/>
              <a:t>interface.</a:t>
            </a:r>
            <a:endParaRPr lang="en-US" sz="2800" dirty="0" smtClean="0"/>
          </a:p>
          <a:p>
            <a:r>
              <a:rPr lang="en-US" sz="2800" dirty="0" smtClean="0"/>
              <a:t>  Interfaces: </a:t>
            </a:r>
            <a:endParaRPr lang="ar-JO" sz="2800" dirty="0" smtClean="0"/>
          </a:p>
          <a:p>
            <a:r>
              <a:rPr lang="en-US" sz="2800" dirty="0" smtClean="0"/>
              <a:t>› </a:t>
            </a:r>
            <a:r>
              <a:rPr lang="en-US" sz="2800" dirty="0"/>
              <a:t>Nasal pillows </a:t>
            </a:r>
            <a:endParaRPr lang="ar-JO" sz="2800" dirty="0" smtClean="0"/>
          </a:p>
          <a:p>
            <a:r>
              <a:rPr lang="en-US" sz="2800" dirty="0" smtClean="0"/>
              <a:t>› </a:t>
            </a:r>
            <a:r>
              <a:rPr lang="en-US" sz="2800" dirty="0"/>
              <a:t>Nasal mask </a:t>
            </a:r>
            <a:endParaRPr lang="ar-JO" sz="2800" dirty="0" smtClean="0"/>
          </a:p>
          <a:p>
            <a:r>
              <a:rPr lang="en-US" sz="2800" dirty="0" smtClean="0"/>
              <a:t>› </a:t>
            </a:r>
            <a:r>
              <a:rPr lang="en-US" sz="2800" dirty="0"/>
              <a:t>Full face </a:t>
            </a:r>
            <a:r>
              <a:rPr lang="en-US" sz="2800" dirty="0" smtClean="0"/>
              <a:t>mask </a:t>
            </a:r>
            <a:endParaRPr lang="ar-JO" sz="2800" dirty="0" smtClean="0"/>
          </a:p>
          <a:p>
            <a:r>
              <a:rPr lang="en-US" sz="2800" dirty="0" smtClean="0"/>
              <a:t>› </a:t>
            </a:r>
            <a:r>
              <a:rPr lang="en-US" sz="2800" dirty="0"/>
              <a:t>HFNC </a:t>
            </a:r>
            <a:endParaRPr lang="ar-JO" sz="2800" dirty="0" smtClean="0"/>
          </a:p>
          <a:p>
            <a:r>
              <a:rPr lang="en-US" sz="2800" dirty="0" smtClean="0"/>
              <a:t>› </a:t>
            </a:r>
            <a:r>
              <a:rPr lang="en-US" sz="2800" dirty="0"/>
              <a:t>Mouth piece (daytime</a:t>
            </a:r>
            <a:r>
              <a:rPr lang="en-US" sz="2800" dirty="0" smtClean="0"/>
              <a:t>)</a:t>
            </a:r>
          </a:p>
          <a:p>
            <a:r>
              <a:rPr lang="en-US" sz="3200" dirty="0" smtClean="0"/>
              <a:t>•</a:t>
            </a:r>
            <a:r>
              <a:rPr lang="en-US" sz="3200" dirty="0">
                <a:solidFill>
                  <a:srgbClr val="FF0000"/>
                </a:solidFill>
              </a:rPr>
              <a:t>Usually refers to Continuous (CPAP) or </a:t>
            </a:r>
            <a:r>
              <a:rPr lang="en-US" sz="3200" dirty="0" err="1" smtClean="0">
                <a:solidFill>
                  <a:srgbClr val="FF0000"/>
                </a:solidFill>
              </a:rPr>
              <a:t>BiLevel</a:t>
            </a:r>
            <a:r>
              <a:rPr lang="en-US" sz="3200" dirty="0" smtClean="0">
                <a:solidFill>
                  <a:srgbClr val="FF0000"/>
                </a:solidFill>
              </a:rPr>
              <a:t> (</a:t>
            </a:r>
            <a:r>
              <a:rPr lang="en-US" sz="3200" dirty="0">
                <a:solidFill>
                  <a:srgbClr val="FF0000"/>
                </a:solidFill>
              </a:rPr>
              <a:t>BPAP)</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140968"/>
            <a:ext cx="5143500"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3" y="1484784"/>
            <a:ext cx="8712968" cy="4641379"/>
          </a:xfrm>
        </p:spPr>
        <p:txBody>
          <a:bodyPr>
            <a:normAutofit/>
          </a:bodyPr>
          <a:lstStyle/>
          <a:p>
            <a:r>
              <a:rPr lang="en-US" sz="2800" b="1" dirty="0">
                <a:solidFill>
                  <a:schemeClr val="accent5">
                    <a:lumMod val="50000"/>
                  </a:schemeClr>
                </a:solidFill>
              </a:rPr>
              <a:t>Acute</a:t>
            </a:r>
            <a:r>
              <a:rPr lang="en-US" sz="2800" dirty="0"/>
              <a:t> respiratory failure develops in minutes to hours,</a:t>
            </a:r>
          </a:p>
          <a:p>
            <a:r>
              <a:rPr lang="en-US" sz="2800" dirty="0"/>
              <a:t>whereas </a:t>
            </a:r>
            <a:r>
              <a:rPr lang="en-US" sz="2800" b="1" dirty="0">
                <a:solidFill>
                  <a:schemeClr val="accent5">
                    <a:lumMod val="50000"/>
                  </a:schemeClr>
                </a:solidFill>
              </a:rPr>
              <a:t>chronic</a:t>
            </a:r>
            <a:r>
              <a:rPr lang="en-US" sz="2800" dirty="0"/>
              <a:t> respiratory failure develops in several days or longer. </a:t>
            </a:r>
            <a:endParaRPr lang="en-US" sz="2800" dirty="0" smtClean="0"/>
          </a:p>
          <a:p>
            <a:endParaRPr lang="ar-JO" sz="2800" dirty="0" smtClean="0"/>
          </a:p>
          <a:p>
            <a:r>
              <a:rPr lang="en-US" sz="2800" dirty="0" smtClean="0"/>
              <a:t>In acute</a:t>
            </a:r>
            <a:r>
              <a:rPr lang="ar-JO" sz="2800" dirty="0" smtClean="0"/>
              <a:t> </a:t>
            </a:r>
            <a:r>
              <a:rPr lang="en-US" sz="2800" dirty="0" err="1" smtClean="0"/>
              <a:t>hypercapnic</a:t>
            </a:r>
            <a:r>
              <a:rPr lang="en-US" sz="2800" dirty="0" smtClean="0"/>
              <a:t> </a:t>
            </a:r>
            <a:r>
              <a:rPr lang="en-US" sz="2800" dirty="0"/>
              <a:t>respiratory failure, the pH decreases below </a:t>
            </a:r>
            <a:r>
              <a:rPr lang="en-US" sz="2800" dirty="0" smtClean="0"/>
              <a:t>7.35  and </a:t>
            </a:r>
            <a:r>
              <a:rPr lang="en-US" sz="2800" dirty="0"/>
              <a:t>for </a:t>
            </a:r>
            <a:r>
              <a:rPr lang="en-US" sz="2800" dirty="0" smtClean="0"/>
              <a:t>patients with </a:t>
            </a:r>
            <a:r>
              <a:rPr lang="en-US" sz="2800" dirty="0"/>
              <a:t>underlying chronic respiratory failure, the PaCO2 increases by 20 mm </a:t>
            </a:r>
            <a:r>
              <a:rPr lang="en-US" sz="2800" dirty="0" smtClean="0"/>
              <a:t>Hg from </a:t>
            </a:r>
            <a:r>
              <a:rPr lang="en-US" sz="2800" dirty="0"/>
              <a:t>baseline.</a:t>
            </a:r>
          </a:p>
        </p:txBody>
      </p:sp>
      <p:sp>
        <p:nvSpPr>
          <p:cNvPr id="2" name="Title 1"/>
          <p:cNvSpPr>
            <a:spLocks noGrp="1"/>
          </p:cNvSpPr>
          <p:nvPr>
            <p:ph type="title"/>
          </p:nvPr>
        </p:nvSpPr>
        <p:spPr/>
        <p:txBody>
          <a:bodyPr/>
          <a:lstStyle/>
          <a:p>
            <a:r>
              <a:rPr lang="en-US" dirty="0" smtClean="0">
                <a:solidFill>
                  <a:srgbClr val="FF0000"/>
                </a:solidFill>
              </a:rPr>
              <a:t>Acute VS Chronic</a:t>
            </a:r>
            <a:endParaRPr lang="en-US" dirty="0">
              <a:solidFill>
                <a:srgbClr val="FF00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75382" y="1828399"/>
            <a:ext cx="8727988" cy="1723549"/>
          </a:xfrm>
          <a:prstGeom prst="rect">
            <a:avLst/>
          </a:prstGeom>
          <a:ln>
            <a:solidFill>
              <a:srgbClr val="FF0000"/>
            </a:solidFill>
          </a:ln>
        </p:spPr>
        <p:txBody>
          <a:bodyPr wrap="square">
            <a:spAutoFit/>
          </a:bodyPr>
          <a:lstStyle/>
          <a:p>
            <a:endParaRPr lang="en-US" sz="1000" dirty="0">
              <a:solidFill>
                <a:srgbClr val="FF0000"/>
              </a:solidFill>
              <a:latin typeface="Arial" charset="0"/>
            </a:endParaRPr>
          </a:p>
          <a:p>
            <a:r>
              <a:rPr lang="en-US" sz="2400" dirty="0">
                <a:latin typeface="Arial" charset="0"/>
              </a:rPr>
              <a:t>•</a:t>
            </a:r>
            <a:r>
              <a:rPr lang="en-US" sz="2400" dirty="0"/>
              <a:t>Relieves some work of breathing by providing some pressure support</a:t>
            </a:r>
          </a:p>
          <a:p>
            <a:r>
              <a:rPr lang="en-US" sz="2400" dirty="0">
                <a:latin typeface="Arial" charset="0"/>
              </a:rPr>
              <a:t>•</a:t>
            </a:r>
            <a:r>
              <a:rPr lang="en-US" sz="2400" dirty="0"/>
              <a:t>Stent airway open throughout the respiratory system</a:t>
            </a:r>
          </a:p>
          <a:p>
            <a:r>
              <a:rPr lang="en-US" sz="2400" dirty="0">
                <a:latin typeface="Arial" charset="0"/>
              </a:rPr>
              <a:t>•</a:t>
            </a:r>
            <a:r>
              <a:rPr lang="en-US" sz="2400" dirty="0"/>
              <a:t>Recruitment and improved oxygenation</a:t>
            </a:r>
          </a:p>
        </p:txBody>
      </p:sp>
      <p:sp>
        <p:nvSpPr>
          <p:cNvPr id="5" name="Rectangle 4"/>
          <p:cNvSpPr/>
          <p:nvPr/>
        </p:nvSpPr>
        <p:spPr>
          <a:xfrm>
            <a:off x="416012" y="1196754"/>
            <a:ext cx="5467074" cy="461665"/>
          </a:xfrm>
          <a:prstGeom prst="rect">
            <a:avLst/>
          </a:prstGeom>
        </p:spPr>
        <p:txBody>
          <a:bodyPr wrap="none">
            <a:spAutoFit/>
          </a:bodyPr>
          <a:lstStyle/>
          <a:p>
            <a:r>
              <a:rPr lang="en-US" sz="2400" dirty="0">
                <a:solidFill>
                  <a:srgbClr val="FF0000"/>
                </a:solidFill>
              </a:rPr>
              <a:t>General benefits of mechanical ventilation</a:t>
            </a:r>
          </a:p>
        </p:txBody>
      </p:sp>
      <p:sp>
        <p:nvSpPr>
          <p:cNvPr id="6" name="Rectangle 5"/>
          <p:cNvSpPr/>
          <p:nvPr/>
        </p:nvSpPr>
        <p:spPr>
          <a:xfrm>
            <a:off x="891014" y="332658"/>
            <a:ext cx="2364365" cy="584775"/>
          </a:xfrm>
          <a:prstGeom prst="rect">
            <a:avLst/>
          </a:prstGeom>
        </p:spPr>
        <p:txBody>
          <a:bodyPr wrap="none">
            <a:spAutoFit/>
          </a:bodyPr>
          <a:lstStyle/>
          <a:p>
            <a:r>
              <a:rPr lang="en-US" sz="3200" dirty="0"/>
              <a:t>NIV -Benefits</a:t>
            </a:r>
          </a:p>
        </p:txBody>
      </p:sp>
      <p:sp>
        <p:nvSpPr>
          <p:cNvPr id="7" name="Rectangle 6"/>
          <p:cNvSpPr/>
          <p:nvPr/>
        </p:nvSpPr>
        <p:spPr>
          <a:xfrm>
            <a:off x="191424" y="4581128"/>
            <a:ext cx="8727988" cy="1477328"/>
          </a:xfrm>
          <a:prstGeom prst="rect">
            <a:avLst/>
          </a:prstGeom>
          <a:ln>
            <a:solidFill>
              <a:srgbClr val="00B050"/>
            </a:solidFill>
          </a:ln>
        </p:spPr>
        <p:txBody>
          <a:bodyPr wrap="square">
            <a:spAutoFit/>
          </a:bodyPr>
          <a:lstStyle/>
          <a:p>
            <a:endParaRPr lang="en-US" dirty="0"/>
          </a:p>
          <a:p>
            <a:r>
              <a:rPr lang="en-US" sz="2400" dirty="0"/>
              <a:t>•No sedation or paralysis needed</a:t>
            </a:r>
          </a:p>
          <a:p>
            <a:r>
              <a:rPr lang="en-US" sz="2400" dirty="0"/>
              <a:t>•Intact natural airway clearance mechanisms (no plugging of ETT, …)</a:t>
            </a:r>
          </a:p>
          <a:p>
            <a:r>
              <a:rPr lang="en-US" sz="2400" dirty="0"/>
              <a:t>•No mechanical trauma related to ETT placement</a:t>
            </a:r>
          </a:p>
        </p:txBody>
      </p:sp>
      <p:sp>
        <p:nvSpPr>
          <p:cNvPr id="8" name="Rectangle 7"/>
          <p:cNvSpPr/>
          <p:nvPr/>
        </p:nvSpPr>
        <p:spPr>
          <a:xfrm>
            <a:off x="416012" y="3936833"/>
            <a:ext cx="4579972" cy="461665"/>
          </a:xfrm>
          <a:prstGeom prst="rect">
            <a:avLst/>
          </a:prstGeom>
          <a:ln>
            <a:solidFill>
              <a:schemeClr val="bg1"/>
            </a:solidFill>
          </a:ln>
        </p:spPr>
        <p:txBody>
          <a:bodyPr wrap="none">
            <a:spAutoFit/>
          </a:bodyPr>
          <a:lstStyle/>
          <a:p>
            <a:r>
              <a:rPr lang="en-US" sz="2400" dirty="0">
                <a:solidFill>
                  <a:srgbClr val="00B050"/>
                </a:solidFill>
              </a:rPr>
              <a:t>General risks of invasive ventilation</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
            <a:ext cx="9144000" cy="6370975"/>
          </a:xfrm>
          <a:prstGeom prst="rect">
            <a:avLst/>
          </a:prstGeom>
        </p:spPr>
        <p:txBody>
          <a:bodyPr wrap="square">
            <a:spAutoFit/>
          </a:bodyPr>
          <a:lstStyle/>
          <a:p>
            <a:r>
              <a:rPr lang="en-US" sz="3600" b="1" dirty="0"/>
              <a:t>Continuous Positive Airway Pressure (CPAP</a:t>
            </a:r>
            <a:r>
              <a:rPr lang="en-US" sz="3600" b="1" dirty="0" smtClean="0"/>
              <a:t>)</a:t>
            </a:r>
          </a:p>
          <a:p>
            <a:endParaRPr lang="en-US" sz="3600" b="1" dirty="0"/>
          </a:p>
          <a:p>
            <a:r>
              <a:rPr lang="en-US" sz="2400" dirty="0" smtClean="0"/>
              <a:t> - </a:t>
            </a:r>
            <a:r>
              <a:rPr lang="en-US" sz="2800" dirty="0" smtClean="0"/>
              <a:t>primarily </a:t>
            </a:r>
            <a:r>
              <a:rPr lang="en-US" sz="2800" dirty="0"/>
              <a:t>indicated for use in treating respiratory distress</a:t>
            </a:r>
            <a:r>
              <a:rPr lang="en-US" sz="2800" dirty="0" smtClean="0"/>
              <a:t>.</a:t>
            </a:r>
          </a:p>
          <a:p>
            <a:r>
              <a:rPr lang="en-US" sz="2800" dirty="0" smtClean="0"/>
              <a:t> - CPAP </a:t>
            </a:r>
            <a:r>
              <a:rPr lang="en-US" sz="2800" dirty="0"/>
              <a:t>was adapted for infants in the 1970’s as an alternative to the more invasive mechanical ventilation</a:t>
            </a:r>
            <a:r>
              <a:rPr lang="en-US" sz="2800" dirty="0" smtClean="0"/>
              <a:t>.</a:t>
            </a:r>
          </a:p>
          <a:p>
            <a:r>
              <a:rPr lang="en-US" sz="2800" dirty="0" smtClean="0"/>
              <a:t> - Its </a:t>
            </a:r>
            <a:r>
              <a:rPr lang="en-US" sz="2800" dirty="0"/>
              <a:t>primary function is to </a:t>
            </a:r>
            <a:r>
              <a:rPr lang="en-US" sz="2800" dirty="0">
                <a:solidFill>
                  <a:srgbClr val="FF0000"/>
                </a:solidFill>
              </a:rPr>
              <a:t>establish an open airway</a:t>
            </a:r>
            <a:r>
              <a:rPr lang="en-US" sz="2800" dirty="0" smtClean="0">
                <a:solidFill>
                  <a:srgbClr val="FF0000"/>
                </a:solidFill>
              </a:rPr>
              <a:t>.</a:t>
            </a:r>
          </a:p>
          <a:p>
            <a:r>
              <a:rPr lang="en-US" sz="2800" dirty="0" smtClean="0"/>
              <a:t> - The </a:t>
            </a:r>
            <a:r>
              <a:rPr lang="en-US" sz="2800" dirty="0"/>
              <a:t>circuit is structured such that a </a:t>
            </a:r>
            <a:r>
              <a:rPr lang="en-US" sz="2800" dirty="0">
                <a:solidFill>
                  <a:srgbClr val="FF0000"/>
                </a:solidFill>
              </a:rPr>
              <a:t>continuous flow </a:t>
            </a:r>
            <a:r>
              <a:rPr lang="en-US" sz="2800" dirty="0"/>
              <a:t>of </a:t>
            </a:r>
            <a:r>
              <a:rPr lang="en-US" sz="2800" dirty="0">
                <a:solidFill>
                  <a:srgbClr val="FF0000"/>
                </a:solidFill>
              </a:rPr>
              <a:t>humidified oxygen</a:t>
            </a:r>
            <a:r>
              <a:rPr lang="en-US" sz="2800" dirty="0"/>
              <a:t> in combination with other </a:t>
            </a:r>
            <a:r>
              <a:rPr lang="en-US" sz="2800" dirty="0">
                <a:solidFill>
                  <a:srgbClr val="FF0000"/>
                </a:solidFill>
              </a:rPr>
              <a:t>compressed gases </a:t>
            </a:r>
            <a:r>
              <a:rPr lang="en-US" sz="2800" dirty="0"/>
              <a:t>is delivered</a:t>
            </a:r>
            <a:r>
              <a:rPr lang="en-US" sz="2800" dirty="0" smtClean="0"/>
              <a:t>.</a:t>
            </a:r>
          </a:p>
          <a:p>
            <a:r>
              <a:rPr lang="en-US" sz="2800" dirty="0" smtClean="0"/>
              <a:t> - CPAP </a:t>
            </a:r>
            <a:r>
              <a:rPr lang="en-US" sz="2800" dirty="0"/>
              <a:t>applies </a:t>
            </a:r>
            <a:r>
              <a:rPr lang="en-US" sz="2800" dirty="0">
                <a:solidFill>
                  <a:srgbClr val="FF0000"/>
                </a:solidFill>
              </a:rPr>
              <a:t>continuous positive distending pressure to the airways</a:t>
            </a:r>
            <a:r>
              <a:rPr lang="en-US" sz="2800" dirty="0"/>
              <a:t>. </a:t>
            </a:r>
            <a:endParaRPr lang="en-US" sz="2800" dirty="0" smtClean="0"/>
          </a:p>
          <a:p>
            <a:r>
              <a:rPr lang="en-US" sz="2800" dirty="0" smtClean="0"/>
              <a:t> - CPAP </a:t>
            </a:r>
            <a:r>
              <a:rPr lang="en-US" sz="2800" dirty="0"/>
              <a:t>is </a:t>
            </a:r>
            <a:r>
              <a:rPr lang="en-US" sz="2800" dirty="0">
                <a:solidFill>
                  <a:srgbClr val="FF0000"/>
                </a:solidFill>
              </a:rPr>
              <a:t>used during spontaneous breathing to prevent the need for mechanical ventilation</a:t>
            </a:r>
            <a:r>
              <a:rPr lang="en-US" sz="2800" dirty="0" smtClean="0">
                <a:solidFill>
                  <a:srgbClr val="FF0000"/>
                </a:solidFill>
              </a:rPr>
              <a:t>.</a:t>
            </a:r>
          </a:p>
          <a:p>
            <a:r>
              <a:rPr lang="en-US" sz="2800" dirty="0" smtClean="0">
                <a:solidFill>
                  <a:srgbClr val="000000"/>
                </a:solidFill>
                <a:latin typeface="Times New Roman"/>
              </a:rPr>
              <a:t>. </a:t>
            </a:r>
            <a:endParaRPr lang="en-US" sz="28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6913" y="188640"/>
            <a:ext cx="9036496" cy="4832092"/>
          </a:xfrm>
          <a:prstGeom prst="rect">
            <a:avLst/>
          </a:prstGeom>
        </p:spPr>
        <p:txBody>
          <a:bodyPr wrap="square">
            <a:spAutoFit/>
          </a:bodyPr>
          <a:lstStyle/>
          <a:p>
            <a:pPr lvl="0"/>
            <a:r>
              <a:rPr lang="en-US" sz="2400" dirty="0">
                <a:solidFill>
                  <a:prstClr val="black"/>
                </a:solidFill>
              </a:rPr>
              <a:t>- </a:t>
            </a:r>
            <a:r>
              <a:rPr lang="en-US" sz="2800" dirty="0">
                <a:solidFill>
                  <a:prstClr val="black"/>
                </a:solidFill>
              </a:rPr>
              <a:t>CPAP does </a:t>
            </a:r>
            <a:r>
              <a:rPr lang="en-US" sz="2800" dirty="0">
                <a:solidFill>
                  <a:srgbClr val="FF0000"/>
                </a:solidFill>
              </a:rPr>
              <a:t>not have the same risk of barotrauma </a:t>
            </a:r>
            <a:r>
              <a:rPr lang="en-US" sz="2800" dirty="0">
                <a:solidFill>
                  <a:prstClr val="black"/>
                </a:solidFill>
              </a:rPr>
              <a:t>as does mechanical ventilation.</a:t>
            </a:r>
          </a:p>
          <a:p>
            <a:pPr lvl="0"/>
            <a:r>
              <a:rPr lang="en-US" sz="2800" dirty="0">
                <a:solidFill>
                  <a:prstClr val="black"/>
                </a:solidFill>
              </a:rPr>
              <a:t> - Also, if </a:t>
            </a:r>
            <a:r>
              <a:rPr lang="en-US" sz="2800" dirty="0">
                <a:solidFill>
                  <a:srgbClr val="FF0000"/>
                </a:solidFill>
              </a:rPr>
              <a:t>nasal prongs </a:t>
            </a:r>
            <a:r>
              <a:rPr lang="en-US" sz="2800" dirty="0">
                <a:solidFill>
                  <a:prstClr val="black"/>
                </a:solidFill>
              </a:rPr>
              <a:t>are used instead of an endotracheal tube, the chance of </a:t>
            </a:r>
            <a:r>
              <a:rPr lang="en-US" sz="2800" dirty="0">
                <a:solidFill>
                  <a:srgbClr val="FF0000"/>
                </a:solidFill>
              </a:rPr>
              <a:t>infection decreases</a:t>
            </a:r>
            <a:r>
              <a:rPr lang="en-US" sz="2800" dirty="0">
                <a:solidFill>
                  <a:prstClr val="black"/>
                </a:solidFill>
              </a:rPr>
              <a:t>. Less invasive equals less danger to the patient. Endotracheal tubes often create a ridge in the soft palate of the neonate when the need for mechanical ventilation is lengthy. </a:t>
            </a:r>
          </a:p>
          <a:p>
            <a:pPr lvl="0"/>
            <a:r>
              <a:rPr lang="en-US" sz="2800" dirty="0">
                <a:solidFill>
                  <a:srgbClr val="000000"/>
                </a:solidFill>
                <a:latin typeface="Times New Roman"/>
              </a:rPr>
              <a:t>Typically, CPAP settings would begin with </a:t>
            </a:r>
            <a:r>
              <a:rPr lang="en-US" sz="2800" dirty="0">
                <a:solidFill>
                  <a:srgbClr val="FF0000"/>
                </a:solidFill>
                <a:latin typeface="Times New Roman"/>
              </a:rPr>
              <a:t>expiratory positive airway pressure of 4 to 6 cm H</a:t>
            </a:r>
            <a:r>
              <a:rPr lang="en-US" sz="2800" baseline="-25000" dirty="0">
                <a:solidFill>
                  <a:srgbClr val="FF0000"/>
                </a:solidFill>
                <a:latin typeface="Times New Roman"/>
              </a:rPr>
              <a:t>2</a:t>
            </a:r>
            <a:r>
              <a:rPr lang="en-US" sz="2800" dirty="0">
                <a:solidFill>
                  <a:srgbClr val="FF0000"/>
                </a:solidFill>
                <a:latin typeface="Times New Roman"/>
              </a:rPr>
              <a:t>O</a:t>
            </a:r>
            <a:r>
              <a:rPr lang="en-US" sz="2800" dirty="0">
                <a:solidFill>
                  <a:srgbClr val="000000"/>
                </a:solidFill>
                <a:latin typeface="Times New Roman"/>
              </a:rPr>
              <a:t>. This pressure is delivered to the patient continuously through the respiratory cycle on inspiration and expiration</a:t>
            </a:r>
            <a:endParaRPr lang="en-US" sz="2800" dirty="0"/>
          </a:p>
        </p:txBody>
      </p:sp>
      <p:sp>
        <p:nvSpPr>
          <p:cNvPr id="4" name="Rectangle 3"/>
          <p:cNvSpPr/>
          <p:nvPr/>
        </p:nvSpPr>
        <p:spPr>
          <a:xfrm>
            <a:off x="251520" y="5157192"/>
            <a:ext cx="8568952" cy="1631216"/>
          </a:xfrm>
          <a:prstGeom prst="rect">
            <a:avLst/>
          </a:prstGeom>
          <a:solidFill>
            <a:schemeClr val="bg2"/>
          </a:solidFill>
        </p:spPr>
        <p:txBody>
          <a:bodyPr wrap="square">
            <a:spAutoFit/>
          </a:bodyPr>
          <a:lstStyle/>
          <a:p>
            <a:r>
              <a:rPr lang="en-US" sz="2000" dirty="0"/>
              <a:t>Continuous positive pressure ventilation (CPAP) provides a set positive airway pressure throughout the patient’s breathing cycle. It is commonly used for patients who </a:t>
            </a:r>
            <a:r>
              <a:rPr lang="en-US" sz="2000" dirty="0">
                <a:solidFill>
                  <a:srgbClr val="FF0000"/>
                </a:solidFill>
              </a:rPr>
              <a:t>experience sleep apnea</a:t>
            </a:r>
            <a:r>
              <a:rPr lang="en-US" sz="2000" dirty="0"/>
              <a:t> </a:t>
            </a:r>
            <a:r>
              <a:rPr lang="en-US" sz="2000" b="1" dirty="0"/>
              <a:t>because the continuous positive pressure keeps the airway open and prevents the upper airway from collapsing</a:t>
            </a:r>
            <a:r>
              <a:rPr lang="en-US" sz="2000" dirty="0" smtClean="0"/>
              <a:t>.  </a:t>
            </a:r>
            <a:r>
              <a:rPr lang="en-US" sz="2000" dirty="0"/>
              <a:t>The usual CPAP pressure is between 5 and 20 cm of water.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63688" y="93426"/>
            <a:ext cx="5698098" cy="646331"/>
          </a:xfrm>
          <a:prstGeom prst="rect">
            <a:avLst/>
          </a:prstGeom>
        </p:spPr>
        <p:txBody>
          <a:bodyPr wrap="none">
            <a:spAutoFit/>
          </a:bodyPr>
          <a:lstStyle/>
          <a:p>
            <a:r>
              <a:rPr lang="en-US" sz="3600" b="1" dirty="0"/>
              <a:t>Methods for Delivering CPAP</a:t>
            </a:r>
          </a:p>
        </p:txBody>
      </p:sp>
      <p:sp>
        <p:nvSpPr>
          <p:cNvPr id="3" name="Rectangle 2"/>
          <p:cNvSpPr/>
          <p:nvPr/>
        </p:nvSpPr>
        <p:spPr>
          <a:xfrm>
            <a:off x="0" y="905233"/>
            <a:ext cx="8784976" cy="2831544"/>
          </a:xfrm>
          <a:prstGeom prst="rect">
            <a:avLst/>
          </a:prstGeom>
        </p:spPr>
        <p:txBody>
          <a:bodyPr wrap="square">
            <a:spAutoFit/>
          </a:bodyPr>
          <a:lstStyle/>
          <a:p>
            <a:pPr marL="274320" lvl="0" indent="-274320">
              <a:spcBef>
                <a:spcPts val="600"/>
              </a:spcBef>
              <a:buClr>
                <a:srgbClr val="FE8637"/>
              </a:buClr>
              <a:buSzPct val="70000"/>
              <a:buFont typeface="Wingdings" charset="2"/>
              <a:buChar char=""/>
            </a:pPr>
            <a:r>
              <a:rPr lang="en-US" sz="2400" dirty="0">
                <a:solidFill>
                  <a:prstClr val="black"/>
                </a:solidFill>
                <a:latin typeface="Times New Roman"/>
              </a:rPr>
              <a:t>CPAP is accomplished by a variety of methods. In one of these, </a:t>
            </a:r>
            <a:r>
              <a:rPr lang="en-US" sz="2400" dirty="0">
                <a:solidFill>
                  <a:srgbClr val="FF0000"/>
                </a:solidFill>
                <a:latin typeface="Times New Roman"/>
              </a:rPr>
              <a:t>nasopharyngeal prongs </a:t>
            </a:r>
            <a:r>
              <a:rPr lang="en-US" sz="2400" dirty="0">
                <a:solidFill>
                  <a:prstClr val="black"/>
                </a:solidFill>
                <a:latin typeface="Times New Roman"/>
              </a:rPr>
              <a:t>that span from the nares to the </a:t>
            </a:r>
            <a:r>
              <a:rPr lang="en-US" sz="2400" dirty="0" err="1">
                <a:solidFill>
                  <a:prstClr val="black"/>
                </a:solidFill>
                <a:latin typeface="Times New Roman"/>
              </a:rPr>
              <a:t>nasopharynx</a:t>
            </a:r>
            <a:r>
              <a:rPr lang="en-US" sz="2400" dirty="0">
                <a:solidFill>
                  <a:prstClr val="black"/>
                </a:solidFill>
                <a:latin typeface="Times New Roman"/>
              </a:rPr>
              <a:t> are used.  </a:t>
            </a:r>
          </a:p>
          <a:p>
            <a:pPr marL="274320" lvl="0" indent="-274320">
              <a:spcBef>
                <a:spcPts val="600"/>
              </a:spcBef>
              <a:buClr>
                <a:srgbClr val="FE8637"/>
              </a:buClr>
              <a:buSzPct val="70000"/>
              <a:buFont typeface="Wingdings" charset="2"/>
              <a:buChar char=""/>
            </a:pPr>
            <a:r>
              <a:rPr lang="en-US" sz="2400" dirty="0">
                <a:solidFill>
                  <a:prstClr val="black"/>
                </a:solidFill>
                <a:latin typeface="Times New Roman"/>
              </a:rPr>
              <a:t>Due to their long length, the airway resistance is higher when compared to other methods.  Additionally, they are </a:t>
            </a:r>
            <a:r>
              <a:rPr lang="en-US" sz="2400" dirty="0">
                <a:solidFill>
                  <a:srgbClr val="FF0000"/>
                </a:solidFill>
                <a:latin typeface="Times New Roman"/>
              </a:rPr>
              <a:t>difficult to insert. </a:t>
            </a:r>
          </a:p>
          <a:p>
            <a:pPr marL="274320" lvl="0" indent="-274320">
              <a:spcBef>
                <a:spcPts val="600"/>
              </a:spcBef>
              <a:buClr>
                <a:srgbClr val="FE8637"/>
              </a:buClr>
              <a:buSzPct val="70000"/>
              <a:buFont typeface="Wingdings" charset="2"/>
              <a:buChar char=""/>
            </a:pPr>
            <a:r>
              <a:rPr lang="en-US" sz="2400" dirty="0">
                <a:solidFill>
                  <a:prstClr val="black"/>
                </a:solidFill>
                <a:latin typeface="Times New Roman"/>
              </a:rPr>
              <a:t>The most popular methods utilizes either </a:t>
            </a:r>
            <a:r>
              <a:rPr lang="en-US" sz="2400" dirty="0">
                <a:solidFill>
                  <a:srgbClr val="FF0000"/>
                </a:solidFill>
                <a:latin typeface="Times New Roman"/>
              </a:rPr>
              <a:t>nasal prongs </a:t>
            </a:r>
            <a:r>
              <a:rPr lang="en-US" sz="2400" dirty="0">
                <a:solidFill>
                  <a:prstClr val="black"/>
                </a:solidFill>
                <a:latin typeface="Times New Roman"/>
              </a:rPr>
              <a:t>or a </a:t>
            </a:r>
            <a:r>
              <a:rPr lang="en-US" sz="2400" dirty="0">
                <a:solidFill>
                  <a:srgbClr val="FF0000"/>
                </a:solidFill>
                <a:latin typeface="Times New Roman"/>
              </a:rPr>
              <a:t>mask.</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02" t="28071" r="21228" b="12046"/>
          <a:stretch>
            <a:fillRect/>
          </a:stretch>
        </p:blipFill>
        <p:spPr bwMode="auto">
          <a:xfrm>
            <a:off x="5974560" y="4293096"/>
            <a:ext cx="2810417" cy="2173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908" y="3975114"/>
            <a:ext cx="3744416" cy="280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51520" y="212735"/>
            <a:ext cx="8892480" cy="4364272"/>
          </a:xfrm>
          <a:prstGeom prst="rect">
            <a:avLst/>
          </a:prstGeom>
        </p:spPr>
        <p:txBody>
          <a:bodyPr wrap="square">
            <a:spAutoFit/>
          </a:bodyPr>
          <a:lstStyle/>
          <a:p>
            <a:pPr marL="274320" lvl="0" indent="-274320">
              <a:lnSpc>
                <a:spcPct val="80000"/>
              </a:lnSpc>
              <a:spcBef>
                <a:spcPts val="600"/>
              </a:spcBef>
              <a:buClr>
                <a:srgbClr val="FE8637"/>
              </a:buClr>
              <a:buSzPct val="70000"/>
              <a:buFont typeface="Wingdings" charset="2"/>
              <a:buChar char=""/>
            </a:pPr>
            <a:r>
              <a:rPr lang="en-US" sz="2800" dirty="0">
                <a:solidFill>
                  <a:prstClr val="black"/>
                </a:solidFill>
                <a:latin typeface="Times New Roman"/>
              </a:rPr>
              <a:t>Endotracheal Tube</a:t>
            </a:r>
          </a:p>
          <a:p>
            <a:pPr marL="640080" lvl="1" indent="-274320">
              <a:lnSpc>
                <a:spcPct val="80000"/>
              </a:lnSpc>
              <a:spcBef>
                <a:spcPct val="20000"/>
              </a:spcBef>
              <a:buClr>
                <a:srgbClr val="FE8637"/>
              </a:buClr>
              <a:buSzPct val="80000"/>
              <a:buFont typeface="Wingdings 2"/>
              <a:buChar char=""/>
            </a:pPr>
            <a:r>
              <a:rPr lang="en-US" sz="2400" dirty="0">
                <a:solidFill>
                  <a:prstClr val="black"/>
                </a:solidFill>
                <a:latin typeface="Times New Roman"/>
              </a:rPr>
              <a:t>Patent airway, airway clearance</a:t>
            </a:r>
          </a:p>
          <a:p>
            <a:pPr marL="640080" lvl="1" indent="-274320">
              <a:lnSpc>
                <a:spcPct val="80000"/>
              </a:lnSpc>
              <a:spcBef>
                <a:spcPct val="20000"/>
              </a:spcBef>
              <a:buClr>
                <a:srgbClr val="FE8637"/>
              </a:buClr>
              <a:buSzPct val="80000"/>
              <a:buFont typeface="Wingdings 2"/>
              <a:buChar char=""/>
            </a:pPr>
            <a:r>
              <a:rPr lang="en-US" sz="2400" dirty="0">
                <a:solidFill>
                  <a:prstClr val="black"/>
                </a:solidFill>
                <a:latin typeface="Times New Roman"/>
              </a:rPr>
              <a:t>Disadvantage: plugging, </a:t>
            </a:r>
            <a:r>
              <a:rPr lang="en-US" sz="2400" dirty="0" err="1">
                <a:solidFill>
                  <a:prstClr val="black"/>
                </a:solidFill>
                <a:latin typeface="Times New Roman"/>
              </a:rPr>
              <a:t>malacia</a:t>
            </a:r>
            <a:r>
              <a:rPr lang="en-US" sz="2400" dirty="0">
                <a:solidFill>
                  <a:prstClr val="black"/>
                </a:solidFill>
                <a:latin typeface="Times New Roman"/>
              </a:rPr>
              <a:t>, infection</a:t>
            </a:r>
          </a:p>
          <a:p>
            <a:pPr marL="274320" lvl="0" indent="-274320">
              <a:lnSpc>
                <a:spcPct val="80000"/>
              </a:lnSpc>
              <a:spcBef>
                <a:spcPts val="600"/>
              </a:spcBef>
              <a:buClr>
                <a:srgbClr val="FE8637"/>
              </a:buClr>
              <a:buSzPct val="70000"/>
              <a:buFont typeface="Wingdings" charset="2"/>
              <a:buChar char=""/>
            </a:pPr>
            <a:r>
              <a:rPr lang="en-US" sz="2800" dirty="0">
                <a:solidFill>
                  <a:prstClr val="black"/>
                </a:solidFill>
                <a:latin typeface="Times New Roman"/>
              </a:rPr>
              <a:t>Nasal Prongs</a:t>
            </a:r>
          </a:p>
          <a:p>
            <a:pPr marL="640080" lvl="1" indent="-274320">
              <a:lnSpc>
                <a:spcPct val="80000"/>
              </a:lnSpc>
              <a:spcBef>
                <a:spcPct val="20000"/>
              </a:spcBef>
              <a:buClr>
                <a:srgbClr val="FE8637"/>
              </a:buClr>
              <a:buSzPct val="80000"/>
              <a:buFont typeface="Wingdings 2"/>
              <a:buChar char=""/>
            </a:pPr>
            <a:r>
              <a:rPr lang="en-US" sz="2400" dirty="0">
                <a:solidFill>
                  <a:prstClr val="black"/>
                </a:solidFill>
                <a:latin typeface="Times New Roman"/>
              </a:rPr>
              <a:t>Decrease infection, no </a:t>
            </a:r>
            <a:r>
              <a:rPr lang="en-US" sz="2400" dirty="0" err="1">
                <a:solidFill>
                  <a:prstClr val="black"/>
                </a:solidFill>
                <a:latin typeface="Times New Roman"/>
              </a:rPr>
              <a:t>malacia</a:t>
            </a:r>
            <a:endParaRPr lang="en-US" sz="2400" dirty="0">
              <a:solidFill>
                <a:prstClr val="black"/>
              </a:solidFill>
              <a:latin typeface="Times New Roman"/>
            </a:endParaRPr>
          </a:p>
          <a:p>
            <a:pPr marL="640080" lvl="1" indent="-274320">
              <a:lnSpc>
                <a:spcPct val="80000"/>
              </a:lnSpc>
              <a:spcBef>
                <a:spcPct val="20000"/>
              </a:spcBef>
              <a:buClr>
                <a:srgbClr val="FE8637"/>
              </a:buClr>
              <a:buSzPct val="80000"/>
              <a:buFont typeface="Wingdings 2"/>
              <a:buChar char=""/>
            </a:pPr>
            <a:r>
              <a:rPr lang="en-US" sz="2400" dirty="0">
                <a:solidFill>
                  <a:prstClr val="black"/>
                </a:solidFill>
                <a:latin typeface="Times New Roman"/>
              </a:rPr>
              <a:t>Disadvantage = plugging, pressure necrosis, gastric distention</a:t>
            </a:r>
          </a:p>
          <a:p>
            <a:pPr marL="274320" lvl="0" indent="-274320">
              <a:lnSpc>
                <a:spcPct val="80000"/>
              </a:lnSpc>
              <a:spcBef>
                <a:spcPts val="600"/>
              </a:spcBef>
              <a:buClr>
                <a:srgbClr val="FE8637"/>
              </a:buClr>
              <a:buSzPct val="70000"/>
              <a:buFont typeface="Wingdings" charset="2"/>
              <a:buChar char=""/>
            </a:pPr>
            <a:r>
              <a:rPr lang="en-US" sz="2800" dirty="0" smtClean="0">
                <a:solidFill>
                  <a:prstClr val="black"/>
                </a:solidFill>
                <a:latin typeface="Times New Roman"/>
              </a:rPr>
              <a:t>Nasopharyngeal prongs</a:t>
            </a:r>
            <a:endParaRPr lang="en-US" sz="2800" dirty="0">
              <a:solidFill>
                <a:prstClr val="black"/>
              </a:solidFill>
              <a:latin typeface="Times New Roman"/>
            </a:endParaRPr>
          </a:p>
          <a:p>
            <a:pPr marL="640080" lvl="1" indent="-274320">
              <a:lnSpc>
                <a:spcPct val="80000"/>
              </a:lnSpc>
              <a:spcBef>
                <a:spcPct val="20000"/>
              </a:spcBef>
              <a:buClr>
                <a:srgbClr val="FE8637"/>
              </a:buClr>
              <a:buSzPct val="80000"/>
              <a:buFont typeface="Wingdings 2"/>
              <a:buChar char=""/>
            </a:pPr>
            <a:r>
              <a:rPr lang="en-US" sz="2400" dirty="0">
                <a:solidFill>
                  <a:prstClr val="black"/>
                </a:solidFill>
                <a:latin typeface="Times New Roman"/>
              </a:rPr>
              <a:t>Pressure necrosis, infection</a:t>
            </a:r>
          </a:p>
          <a:p>
            <a:pPr marL="274320" lvl="0" indent="-274320">
              <a:lnSpc>
                <a:spcPct val="80000"/>
              </a:lnSpc>
              <a:spcBef>
                <a:spcPts val="600"/>
              </a:spcBef>
              <a:buClr>
                <a:srgbClr val="FE8637"/>
              </a:buClr>
              <a:buSzPct val="70000"/>
              <a:buFont typeface="Wingdings" charset="2"/>
              <a:buChar char=""/>
            </a:pPr>
            <a:r>
              <a:rPr lang="en-US" sz="2800" dirty="0">
                <a:solidFill>
                  <a:prstClr val="black"/>
                </a:solidFill>
                <a:latin typeface="Times New Roman"/>
              </a:rPr>
              <a:t>Face Mask</a:t>
            </a:r>
          </a:p>
          <a:p>
            <a:pPr marL="640080" lvl="1" indent="-274320">
              <a:lnSpc>
                <a:spcPct val="80000"/>
              </a:lnSpc>
              <a:spcBef>
                <a:spcPct val="20000"/>
              </a:spcBef>
              <a:buClr>
                <a:srgbClr val="FE8637"/>
              </a:buClr>
              <a:buSzPct val="80000"/>
              <a:buFont typeface="Wingdings 2"/>
              <a:buChar char=""/>
            </a:pPr>
            <a:r>
              <a:rPr lang="en-US" sz="2400" b="1" dirty="0">
                <a:solidFill>
                  <a:prstClr val="black"/>
                </a:solidFill>
                <a:latin typeface="Times New Roman"/>
              </a:rPr>
              <a:t>Temporary measure prior to intubation or for apnea episode</a:t>
            </a:r>
          </a:p>
          <a:p>
            <a:pPr marL="274320" lvl="0" indent="-274320">
              <a:spcBef>
                <a:spcPts val="600"/>
              </a:spcBef>
              <a:buClr>
                <a:srgbClr val="FE8637"/>
              </a:buClr>
              <a:buSzPct val="70000"/>
              <a:buFont typeface="Wingdings" charset="2"/>
              <a:buChar char=""/>
            </a:pPr>
            <a:endParaRPr lang="en-US" sz="2400" dirty="0">
              <a:solidFill>
                <a:prstClr val="black"/>
              </a:solidFill>
              <a:latin typeface="Times New Roman"/>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4509122"/>
            <a:ext cx="3098340" cy="212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9" y="4391219"/>
            <a:ext cx="3425825"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860" y="198795"/>
            <a:ext cx="2909888"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
            <a:ext cx="9144000" cy="6555641"/>
          </a:xfrm>
          <a:prstGeom prst="rect">
            <a:avLst/>
          </a:prstGeom>
        </p:spPr>
        <p:txBody>
          <a:bodyPr wrap="square">
            <a:spAutoFit/>
          </a:bodyPr>
          <a:lstStyle/>
          <a:p>
            <a:r>
              <a:rPr lang="en-US" sz="3600" b="1" dirty="0" err="1"/>
              <a:t>Bilevel</a:t>
            </a:r>
            <a:r>
              <a:rPr lang="en-US" sz="3600" b="1" dirty="0"/>
              <a:t> positive airway pressure </a:t>
            </a:r>
            <a:r>
              <a:rPr lang="en-US" sz="3600" b="1" dirty="0" smtClean="0"/>
              <a:t>(</a:t>
            </a:r>
            <a:r>
              <a:rPr lang="en-US" sz="3600" b="1" dirty="0">
                <a:solidFill>
                  <a:srgbClr val="000000"/>
                </a:solidFill>
              </a:rPr>
              <a:t>BPAP</a:t>
            </a:r>
            <a:r>
              <a:rPr lang="en-US" sz="3600" b="1" dirty="0" smtClean="0"/>
              <a:t>)</a:t>
            </a:r>
          </a:p>
          <a:p>
            <a:endParaRPr lang="en-US" sz="3600" b="1" dirty="0" smtClean="0"/>
          </a:p>
          <a:p>
            <a:r>
              <a:rPr lang="en-US" sz="3600" b="1" dirty="0" smtClean="0"/>
              <a:t>-</a:t>
            </a:r>
            <a:r>
              <a:rPr lang="en-US" sz="3600" dirty="0" smtClean="0"/>
              <a:t>provides </a:t>
            </a:r>
            <a:r>
              <a:rPr lang="en-US" sz="3600" dirty="0">
                <a:solidFill>
                  <a:srgbClr val="FF0000"/>
                </a:solidFill>
              </a:rPr>
              <a:t>inspiratory pressure (IPAP) </a:t>
            </a:r>
            <a:r>
              <a:rPr lang="en-US" sz="3600" dirty="0"/>
              <a:t>and </a:t>
            </a:r>
            <a:r>
              <a:rPr lang="en-US" sz="3600" dirty="0">
                <a:solidFill>
                  <a:srgbClr val="FF0000"/>
                </a:solidFill>
              </a:rPr>
              <a:t>expiratory pressure (EPAP</a:t>
            </a:r>
            <a:r>
              <a:rPr lang="en-US" sz="3600" dirty="0" smtClean="0">
                <a:solidFill>
                  <a:srgbClr val="FF0000"/>
                </a:solidFill>
              </a:rPr>
              <a:t>).</a:t>
            </a:r>
          </a:p>
          <a:p>
            <a:r>
              <a:rPr lang="en-US" sz="3600" dirty="0" smtClean="0"/>
              <a:t>-</a:t>
            </a:r>
            <a:r>
              <a:rPr lang="en-US" sz="3600" dirty="0" smtClean="0">
                <a:solidFill>
                  <a:srgbClr val="FF0000"/>
                </a:solidFill>
              </a:rPr>
              <a:t>IPAP</a:t>
            </a:r>
            <a:r>
              <a:rPr lang="en-US" sz="3600" dirty="0" smtClean="0"/>
              <a:t> </a:t>
            </a:r>
            <a:r>
              <a:rPr lang="en-US" sz="3600" dirty="0"/>
              <a:t>is triggered when the patient “pulls negative pressure” (begins inspiration) and provides a set amount of pressure. A standard setting in pediatrics is </a:t>
            </a:r>
            <a:r>
              <a:rPr lang="en-US" sz="3600" dirty="0">
                <a:solidFill>
                  <a:srgbClr val="FF0000"/>
                </a:solidFill>
              </a:rPr>
              <a:t>10 to 20cmH20</a:t>
            </a:r>
            <a:r>
              <a:rPr lang="en-US" sz="3600" dirty="0" smtClean="0"/>
              <a:t>.</a:t>
            </a:r>
            <a:r>
              <a:rPr lang="en-US" sz="2000" dirty="0">
                <a:solidFill>
                  <a:prstClr val="black"/>
                </a:solidFill>
              </a:rPr>
              <a:t> </a:t>
            </a:r>
            <a:r>
              <a:rPr lang="en-US" sz="2000" dirty="0" smtClean="0">
                <a:solidFill>
                  <a:prstClr val="black"/>
                </a:solidFill>
              </a:rPr>
              <a:t>(higher  </a:t>
            </a:r>
            <a:r>
              <a:rPr lang="en-US" sz="2000" dirty="0">
                <a:solidFill>
                  <a:prstClr val="black"/>
                </a:solidFill>
              </a:rPr>
              <a:t>pressure for </a:t>
            </a:r>
            <a:r>
              <a:rPr lang="en-US" sz="2000" dirty="0" smtClean="0">
                <a:solidFill>
                  <a:prstClr val="black"/>
                </a:solidFill>
              </a:rPr>
              <a:t>inhalation (IPAP</a:t>
            </a:r>
            <a:r>
              <a:rPr lang="en-US" sz="2000" dirty="0">
                <a:solidFill>
                  <a:prstClr val="black"/>
                </a:solidFill>
              </a:rPr>
              <a:t>))</a:t>
            </a:r>
            <a:endParaRPr lang="en-US" sz="3600" dirty="0" smtClean="0"/>
          </a:p>
          <a:p>
            <a:r>
              <a:rPr lang="en-US" sz="3600" dirty="0"/>
              <a:t>-</a:t>
            </a:r>
            <a:r>
              <a:rPr lang="en-US" sz="3600" dirty="0" smtClean="0"/>
              <a:t> </a:t>
            </a:r>
            <a:r>
              <a:rPr lang="en-US" sz="3600" dirty="0">
                <a:solidFill>
                  <a:srgbClr val="FF0000"/>
                </a:solidFill>
              </a:rPr>
              <a:t>EPAP</a:t>
            </a:r>
            <a:r>
              <a:rPr lang="en-US" sz="3600" dirty="0"/>
              <a:t> is equivalent to CPAP in providing a constant set pressure stenting the airway open</a:t>
            </a:r>
            <a:r>
              <a:rPr lang="en-US" sz="3600" dirty="0" smtClean="0"/>
              <a:t>.</a:t>
            </a:r>
            <a:r>
              <a:rPr lang="en-US" sz="3600" dirty="0"/>
              <a:t> </a:t>
            </a:r>
            <a:r>
              <a:rPr lang="en-US" sz="2000" dirty="0" smtClean="0"/>
              <a:t>(lower </a:t>
            </a:r>
            <a:r>
              <a:rPr lang="en-US" sz="2000" dirty="0"/>
              <a:t>pressure for exhalation (EPAP</a:t>
            </a:r>
            <a:r>
              <a:rPr lang="en-US" sz="2000" dirty="0" smtClean="0"/>
              <a:t>)).</a:t>
            </a:r>
            <a:endParaRPr lang="en-US" sz="2000" dirty="0"/>
          </a:p>
          <a:p>
            <a:endParaRPr lang="en-US" sz="20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a:xfrm>
            <a:off x="539552" y="-171400"/>
            <a:ext cx="8229600" cy="1143000"/>
          </a:xfrm>
        </p:spPr>
        <p:txBody>
          <a:bodyPr/>
          <a:lstStyle/>
          <a:p>
            <a:pPr eaLnBrk="1" hangingPunct="1"/>
            <a:r>
              <a:rPr lang="en-US" dirty="0" err="1" smtClean="0">
                <a:latin typeface="Calisto MT" pitchFamily="18" charset="0"/>
              </a:rPr>
              <a:t>Bilevel</a:t>
            </a:r>
            <a:r>
              <a:rPr lang="en-US" dirty="0" smtClean="0">
                <a:latin typeface="Calisto MT" pitchFamily="18" charset="0"/>
              </a:rPr>
              <a:t> PAP adjust setting</a:t>
            </a:r>
          </a:p>
        </p:txBody>
      </p:sp>
      <p:sp>
        <p:nvSpPr>
          <p:cNvPr id="3" name="Content Placeholder 2"/>
          <p:cNvSpPr>
            <a:spLocks noGrp="1"/>
          </p:cNvSpPr>
          <p:nvPr>
            <p:ph idx="1"/>
          </p:nvPr>
        </p:nvSpPr>
        <p:spPr>
          <a:xfrm>
            <a:off x="235986" y="725549"/>
            <a:ext cx="4952143" cy="4525963"/>
          </a:xfrm>
        </p:spPr>
        <p:txBody>
          <a:bodyPr rtlCol="0">
            <a:normAutofit lnSpcReduction="10000"/>
          </a:bodyPr>
          <a:lstStyle/>
          <a:p>
            <a:pPr eaLnBrk="1" fontAlgn="auto" hangingPunct="1">
              <a:spcAft>
                <a:spcPts val="0"/>
              </a:spcAft>
              <a:buFont typeface="Arial" charset="0"/>
              <a:buChar char="•"/>
              <a:defRPr/>
            </a:pPr>
            <a:r>
              <a:rPr lang="en-US" dirty="0" smtClean="0">
                <a:latin typeface="Cambria Math" pitchFamily="18" charset="0"/>
                <a:ea typeface="Cambria Math" pitchFamily="18" charset="0"/>
              </a:rPr>
              <a:t>it is best to </a:t>
            </a:r>
            <a:r>
              <a:rPr lang="en-US" dirty="0" smtClean="0">
                <a:solidFill>
                  <a:srgbClr val="FF0000"/>
                </a:solidFill>
                <a:latin typeface="Cambria Math" pitchFamily="18" charset="0"/>
                <a:ea typeface="Cambria Math" pitchFamily="18" charset="0"/>
              </a:rPr>
              <a:t>start at low pressures </a:t>
            </a:r>
            <a:r>
              <a:rPr lang="en-US" dirty="0" smtClean="0">
                <a:latin typeface="Cambria Math" pitchFamily="18" charset="0"/>
                <a:ea typeface="Cambria Math" pitchFamily="18" charset="0"/>
              </a:rPr>
              <a:t>and gradually </a:t>
            </a:r>
            <a:r>
              <a:rPr lang="en-US" dirty="0" smtClean="0">
                <a:solidFill>
                  <a:srgbClr val="FF0000"/>
                </a:solidFill>
                <a:latin typeface="Cambria Math" pitchFamily="18" charset="0"/>
                <a:ea typeface="Cambria Math" pitchFamily="18" charset="0"/>
              </a:rPr>
              <a:t>increase the </a:t>
            </a:r>
            <a:r>
              <a:rPr lang="en-US" dirty="0" err="1" smtClean="0">
                <a:solidFill>
                  <a:srgbClr val="FF0000"/>
                </a:solidFill>
                <a:latin typeface="Cambria Math" pitchFamily="18" charset="0"/>
                <a:ea typeface="Cambria Math" pitchFamily="18" charset="0"/>
              </a:rPr>
              <a:t>inspiratory</a:t>
            </a:r>
            <a:r>
              <a:rPr lang="en-US" dirty="0" smtClean="0">
                <a:solidFill>
                  <a:srgbClr val="FF0000"/>
                </a:solidFill>
                <a:latin typeface="Cambria Math" pitchFamily="18" charset="0"/>
                <a:ea typeface="Cambria Math" pitchFamily="18" charset="0"/>
              </a:rPr>
              <a:t> pressure </a:t>
            </a:r>
            <a:r>
              <a:rPr lang="en-US" dirty="0" smtClean="0">
                <a:latin typeface="Cambria Math" pitchFamily="18" charset="0"/>
                <a:ea typeface="Cambria Math" pitchFamily="18" charset="0"/>
              </a:rPr>
              <a:t>(usually to </a:t>
            </a:r>
            <a:r>
              <a:rPr lang="en-US" dirty="0" smtClean="0">
                <a:solidFill>
                  <a:srgbClr val="FF0000"/>
                </a:solidFill>
                <a:latin typeface="Cambria Math" pitchFamily="18" charset="0"/>
                <a:ea typeface="Cambria Math" pitchFamily="18" charset="0"/>
              </a:rPr>
              <a:t>8 to 14 cm </a:t>
            </a:r>
            <a:r>
              <a:rPr lang="en-US" dirty="0" smtClean="0">
                <a:latin typeface="Cambria Math" pitchFamily="18" charset="0"/>
                <a:ea typeface="Cambria Math" pitchFamily="18" charset="0"/>
              </a:rPr>
              <a:t>of water) and the </a:t>
            </a:r>
            <a:r>
              <a:rPr lang="en-US" dirty="0" smtClean="0">
                <a:solidFill>
                  <a:srgbClr val="FF0000"/>
                </a:solidFill>
                <a:latin typeface="Cambria Math" pitchFamily="18" charset="0"/>
                <a:ea typeface="Cambria Math" pitchFamily="18" charset="0"/>
              </a:rPr>
              <a:t>end-expiratory pressure </a:t>
            </a:r>
            <a:r>
              <a:rPr lang="en-US" dirty="0" smtClean="0">
                <a:latin typeface="Cambria Math" pitchFamily="18" charset="0"/>
                <a:ea typeface="Cambria Math" pitchFamily="18" charset="0"/>
              </a:rPr>
              <a:t>(usually to </a:t>
            </a:r>
            <a:r>
              <a:rPr lang="en-US" dirty="0" smtClean="0">
                <a:solidFill>
                  <a:srgbClr val="FF0000"/>
                </a:solidFill>
                <a:latin typeface="Cambria Math" pitchFamily="18" charset="0"/>
                <a:ea typeface="Cambria Math" pitchFamily="18" charset="0"/>
              </a:rPr>
              <a:t>4 to 6</a:t>
            </a:r>
            <a:r>
              <a:rPr lang="en-US" dirty="0" smtClean="0">
                <a:latin typeface="Cambria Math" pitchFamily="18" charset="0"/>
                <a:ea typeface="Cambria Math" pitchFamily="18" charset="0"/>
              </a:rPr>
              <a:t> cm of water).</a:t>
            </a:r>
          </a:p>
          <a:p>
            <a:pPr marL="0" indent="0">
              <a:buNone/>
              <a:defRPr/>
            </a:pPr>
            <a:r>
              <a:rPr lang="en-US" dirty="0" smtClean="0">
                <a:latin typeface="Comic Sans MS" pitchFamily="2" charset="0"/>
              </a:rPr>
              <a:t> </a:t>
            </a:r>
            <a:endParaRPr lang="en-US" dirty="0">
              <a:latin typeface="Comic Sans MS" pitchFamily="2"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6653" y="1124744"/>
            <a:ext cx="3620610" cy="241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5379" y="4149080"/>
            <a:ext cx="3919758" cy="22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1033" y="4725144"/>
            <a:ext cx="4572000" cy="2031325"/>
          </a:xfrm>
          <a:prstGeom prst="rect">
            <a:avLst/>
          </a:prstGeom>
          <a:solidFill>
            <a:schemeClr val="bg2"/>
          </a:solidFill>
        </p:spPr>
        <p:txBody>
          <a:bodyPr>
            <a:spAutoFit/>
          </a:bodyPr>
          <a:lstStyle/>
          <a:p>
            <a:r>
              <a:rPr lang="en-US" dirty="0" err="1"/>
              <a:t>Bilevel</a:t>
            </a:r>
            <a:r>
              <a:rPr lang="en-US" dirty="0"/>
              <a:t> positive airway pressure (</a:t>
            </a:r>
            <a:r>
              <a:rPr lang="en-US" dirty="0" err="1"/>
              <a:t>BiPAP</a:t>
            </a:r>
            <a:r>
              <a:rPr lang="en-US" dirty="0"/>
              <a:t>) provides assistance during inspiration and keeps the airway from closing during expiration. </a:t>
            </a:r>
            <a:r>
              <a:rPr lang="en-US" b="1" dirty="0"/>
              <a:t>The benefits of </a:t>
            </a:r>
            <a:r>
              <a:rPr lang="en-US" b="1" dirty="0" err="1"/>
              <a:t>BiPAP</a:t>
            </a:r>
            <a:r>
              <a:rPr lang="en-US" b="1" dirty="0"/>
              <a:t> include an increase in the amount of air in the lungs at the end of expiration, reduced airway closure, and improved oxygenation</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1566" y="116636"/>
            <a:ext cx="7050716" cy="584775"/>
          </a:xfrm>
          <a:prstGeom prst="rect">
            <a:avLst/>
          </a:prstGeom>
        </p:spPr>
        <p:txBody>
          <a:bodyPr wrap="square">
            <a:spAutoFit/>
          </a:bodyPr>
          <a:lstStyle/>
          <a:p>
            <a:pPr lvl="0"/>
            <a:r>
              <a:rPr lang="en-US" sz="3200" b="1" dirty="0" smtClean="0">
                <a:solidFill>
                  <a:prstClr val="black"/>
                </a:solidFill>
              </a:rPr>
              <a:t> </a:t>
            </a:r>
            <a:r>
              <a:rPr lang="en-US" sz="3200" b="1" dirty="0">
                <a:solidFill>
                  <a:prstClr val="black"/>
                </a:solidFill>
              </a:rPr>
              <a:t>high-flow nasal cannula (HFNC)</a:t>
            </a:r>
          </a:p>
        </p:txBody>
      </p:sp>
      <p:sp>
        <p:nvSpPr>
          <p:cNvPr id="4" name="Rectangle 3"/>
          <p:cNvSpPr/>
          <p:nvPr/>
        </p:nvSpPr>
        <p:spPr>
          <a:xfrm>
            <a:off x="48640" y="759246"/>
            <a:ext cx="8994932" cy="6370975"/>
          </a:xfrm>
          <a:prstGeom prst="rect">
            <a:avLst/>
          </a:prstGeom>
        </p:spPr>
        <p:txBody>
          <a:bodyPr wrap="square">
            <a:spAutoFit/>
          </a:bodyPr>
          <a:lstStyle/>
          <a:p>
            <a:r>
              <a:rPr lang="en-US" sz="2400" dirty="0" smtClean="0"/>
              <a:t>- Noninvasive </a:t>
            </a:r>
            <a:r>
              <a:rPr lang="en-US" sz="2400" dirty="0"/>
              <a:t>positive pressure respiratory </a:t>
            </a:r>
            <a:r>
              <a:rPr lang="en-US" sz="2400" dirty="0" smtClean="0"/>
              <a:t>support</a:t>
            </a:r>
            <a:r>
              <a:rPr lang="en-US" sz="2400" dirty="0"/>
              <a:t> is useful in treating </a:t>
            </a:r>
            <a:r>
              <a:rPr lang="en-US" sz="2400" dirty="0" smtClean="0"/>
              <a:t>both </a:t>
            </a:r>
            <a:r>
              <a:rPr lang="en-US" sz="2400" dirty="0" smtClean="0">
                <a:solidFill>
                  <a:srgbClr val="FF0000"/>
                </a:solidFill>
              </a:rPr>
              <a:t>hypoxemic</a:t>
            </a:r>
            <a:r>
              <a:rPr lang="en-US" sz="2400" dirty="0" smtClean="0"/>
              <a:t> </a:t>
            </a:r>
            <a:r>
              <a:rPr lang="en-US" sz="2400" dirty="0"/>
              <a:t>and </a:t>
            </a:r>
            <a:r>
              <a:rPr lang="en-US" sz="2400" dirty="0" err="1">
                <a:solidFill>
                  <a:srgbClr val="FF0000"/>
                </a:solidFill>
              </a:rPr>
              <a:t>hypoventilatory</a:t>
            </a:r>
            <a:r>
              <a:rPr lang="en-US" sz="2400" dirty="0">
                <a:solidFill>
                  <a:srgbClr val="FF0000"/>
                </a:solidFill>
              </a:rPr>
              <a:t> </a:t>
            </a:r>
            <a:r>
              <a:rPr lang="en-US" sz="2400" dirty="0"/>
              <a:t>respiratory </a:t>
            </a:r>
            <a:r>
              <a:rPr lang="en-US" sz="2400" dirty="0" smtClean="0"/>
              <a:t>failure</a:t>
            </a:r>
          </a:p>
          <a:p>
            <a:r>
              <a:rPr lang="en-US" sz="2400" b="1" dirty="0" smtClean="0"/>
              <a:t>Positive </a:t>
            </a:r>
            <a:r>
              <a:rPr lang="en-US" sz="2400" b="1" dirty="0"/>
              <a:t>airway </a:t>
            </a:r>
            <a:r>
              <a:rPr lang="en-US" sz="2400" b="1" dirty="0" smtClean="0"/>
              <a:t>pressure helps </a:t>
            </a:r>
            <a:r>
              <a:rPr lang="en-US" sz="2400" b="1" dirty="0"/>
              <a:t>with aeration of partially </a:t>
            </a:r>
            <a:r>
              <a:rPr lang="en-US" sz="2400" b="1" dirty="0" err="1"/>
              <a:t>atelectatic</a:t>
            </a:r>
            <a:r>
              <a:rPr lang="en-US" sz="2400" b="1" dirty="0"/>
              <a:t> or filled </a:t>
            </a:r>
            <a:r>
              <a:rPr lang="en-US" sz="2400" b="1" dirty="0" smtClean="0"/>
              <a:t>alveoli, prevention </a:t>
            </a:r>
            <a:r>
              <a:rPr lang="en-US" sz="2400" b="1" dirty="0"/>
              <a:t>of </a:t>
            </a:r>
            <a:r>
              <a:rPr lang="en-US" sz="2400" b="1" dirty="0" smtClean="0"/>
              <a:t>alveolar collapse </a:t>
            </a:r>
            <a:r>
              <a:rPr lang="en-US" sz="2400" b="1" dirty="0"/>
              <a:t>at end-exhalation, and increase in functional residual capacity (FRC</a:t>
            </a:r>
            <a:r>
              <a:rPr lang="en-US" sz="2400" b="1" dirty="0" smtClean="0"/>
              <a:t>).</a:t>
            </a:r>
          </a:p>
          <a:p>
            <a:r>
              <a:rPr lang="en-US" sz="2400" dirty="0" smtClean="0"/>
              <a:t>-</a:t>
            </a:r>
            <a:r>
              <a:rPr lang="en-US" sz="2400" dirty="0" smtClean="0">
                <a:solidFill>
                  <a:srgbClr val="FF0000"/>
                </a:solidFill>
              </a:rPr>
              <a:t>These </a:t>
            </a:r>
            <a:r>
              <a:rPr lang="en-US" sz="2400" dirty="0">
                <a:solidFill>
                  <a:srgbClr val="FF0000"/>
                </a:solidFill>
              </a:rPr>
              <a:t>actions improve pulmonary compliance and hypoxemia, as well </a:t>
            </a:r>
            <a:r>
              <a:rPr lang="en-US" sz="2400" dirty="0" smtClean="0">
                <a:solidFill>
                  <a:srgbClr val="FF0000"/>
                </a:solidFill>
              </a:rPr>
              <a:t>as decrease </a:t>
            </a:r>
            <a:r>
              <a:rPr lang="en-US" sz="2400" dirty="0">
                <a:solidFill>
                  <a:srgbClr val="FF0000"/>
                </a:solidFill>
              </a:rPr>
              <a:t>intrapulmonary </a:t>
            </a:r>
            <a:r>
              <a:rPr lang="en-US" sz="2400" dirty="0" smtClean="0">
                <a:solidFill>
                  <a:srgbClr val="FF0000"/>
                </a:solidFill>
              </a:rPr>
              <a:t>shunt</a:t>
            </a:r>
          </a:p>
          <a:p>
            <a:r>
              <a:rPr lang="en-US" sz="2400" dirty="0" smtClean="0"/>
              <a:t>-In </a:t>
            </a:r>
            <a:r>
              <a:rPr lang="en-US" sz="2400" dirty="0"/>
              <a:t>addition, positive pressure ventilation </a:t>
            </a:r>
            <a:r>
              <a:rPr lang="en-US" sz="2400" dirty="0" smtClean="0"/>
              <a:t>is useful </a:t>
            </a:r>
            <a:r>
              <a:rPr lang="en-US" sz="2400" dirty="0"/>
              <a:t>in preventing collapse of </a:t>
            </a:r>
            <a:r>
              <a:rPr lang="en-US" sz="2400" dirty="0" err="1"/>
              <a:t>extrathoracic</a:t>
            </a:r>
            <a:r>
              <a:rPr lang="en-US" sz="2400" dirty="0"/>
              <a:t> airways by maintaining </a:t>
            </a:r>
            <a:r>
              <a:rPr lang="en-US" sz="2400" dirty="0" smtClean="0"/>
              <a:t>positive airway </a:t>
            </a:r>
            <a:r>
              <a:rPr lang="en-US" sz="2400" dirty="0"/>
              <a:t>pressure during inspiration</a:t>
            </a:r>
            <a:r>
              <a:rPr lang="en-US" sz="2400" dirty="0" smtClean="0"/>
              <a:t>.</a:t>
            </a:r>
            <a:r>
              <a:rPr lang="en-US" sz="2400" dirty="0"/>
              <a:t> Improving compliance and </a:t>
            </a:r>
            <a:r>
              <a:rPr lang="en-US" sz="2400" dirty="0" smtClean="0"/>
              <a:t>overcoming airway </a:t>
            </a:r>
            <a:r>
              <a:rPr lang="en-US" sz="2400" dirty="0"/>
              <a:t>resistance also improves tidal volume and therefore </a:t>
            </a:r>
            <a:r>
              <a:rPr lang="en-US" sz="2400" dirty="0" smtClean="0"/>
              <a:t>ventilation</a:t>
            </a:r>
          </a:p>
          <a:p>
            <a:r>
              <a:rPr lang="en-US" sz="2400" dirty="0"/>
              <a:t>-A </a:t>
            </a:r>
            <a:r>
              <a:rPr lang="en-US" sz="2400" dirty="0" err="1" smtClean="0"/>
              <a:t>highflow</a:t>
            </a:r>
            <a:r>
              <a:rPr lang="en-US" sz="2400" dirty="0" smtClean="0"/>
              <a:t> nasal </a:t>
            </a:r>
            <a:r>
              <a:rPr lang="en-US" sz="2400" dirty="0"/>
              <a:t>cannula delivers </a:t>
            </a:r>
            <a:r>
              <a:rPr lang="en-US" sz="2400" dirty="0">
                <a:solidFill>
                  <a:srgbClr val="FF0000"/>
                </a:solidFill>
              </a:rPr>
              <a:t>gas flow at 4-16 </a:t>
            </a:r>
            <a:r>
              <a:rPr lang="en-US" sz="2400" dirty="0" smtClean="0">
                <a:solidFill>
                  <a:srgbClr val="FF0000"/>
                </a:solidFill>
              </a:rPr>
              <a:t>L/min and </a:t>
            </a:r>
            <a:r>
              <a:rPr lang="en-US" sz="2400" dirty="0">
                <a:solidFill>
                  <a:srgbClr val="FF0000"/>
                </a:solidFill>
              </a:rPr>
              <a:t>up to 60 </a:t>
            </a:r>
            <a:r>
              <a:rPr lang="en-US" sz="2400" dirty="0" smtClean="0">
                <a:solidFill>
                  <a:srgbClr val="FF0000"/>
                </a:solidFill>
              </a:rPr>
              <a:t>L/min</a:t>
            </a:r>
            <a:r>
              <a:rPr lang="en-US" sz="2400" dirty="0">
                <a:solidFill>
                  <a:srgbClr val="FF0000"/>
                </a:solidFill>
              </a:rPr>
              <a:t> </a:t>
            </a:r>
            <a:r>
              <a:rPr lang="en-US" sz="2400" b="1" dirty="0">
                <a:solidFill>
                  <a:srgbClr val="FF0000"/>
                </a:solidFill>
              </a:rPr>
              <a:t>(</a:t>
            </a:r>
            <a:r>
              <a:rPr lang="en-US" sz="2400" b="1" dirty="0" smtClean="0">
                <a:solidFill>
                  <a:srgbClr val="FF0000"/>
                </a:solidFill>
              </a:rPr>
              <a:t>1-2 Liter/kg/min.) </a:t>
            </a:r>
            <a:r>
              <a:rPr lang="en-US" sz="2400" dirty="0" smtClean="0">
                <a:solidFill>
                  <a:srgbClr val="FF0000"/>
                </a:solidFill>
              </a:rPr>
              <a:t>and it gives  100% oxygen concentration </a:t>
            </a:r>
            <a:r>
              <a:rPr lang="en-US" sz="2400" dirty="0" smtClean="0"/>
              <a:t>, with newer </a:t>
            </a:r>
            <a:r>
              <a:rPr lang="en-US" sz="2400" dirty="0"/>
              <a:t>systems for older children and adolescents, capable of </a:t>
            </a:r>
            <a:r>
              <a:rPr lang="en-US" sz="2400" dirty="0" smtClean="0"/>
              <a:t>providing significant </a:t>
            </a:r>
            <a:r>
              <a:rPr lang="en-US" sz="2400" dirty="0"/>
              <a:t>continuous positive airway pressure (CPAP</a:t>
            </a:r>
            <a:r>
              <a:rPr lang="en-US" sz="2400" dirty="0" smtClean="0"/>
              <a:t>)</a:t>
            </a:r>
          </a:p>
          <a:p>
            <a:endParaRPr lang="en-US" sz="2400" dirty="0"/>
          </a:p>
          <a:p>
            <a:r>
              <a:rPr lang="en-US" sz="2400" dirty="0" smtClean="0"/>
              <a:t> </a:t>
            </a:r>
            <a:endParaRPr lang="en-US" sz="24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
            <a:ext cx="9252520" cy="3323987"/>
          </a:xfrm>
          <a:prstGeom prst="rect">
            <a:avLst/>
          </a:prstGeom>
        </p:spPr>
        <p:txBody>
          <a:bodyPr wrap="square">
            <a:spAutoFit/>
          </a:bodyPr>
          <a:lstStyle/>
          <a:p>
            <a:endParaRPr lang="en-US" dirty="0"/>
          </a:p>
          <a:p>
            <a:r>
              <a:rPr lang="en-US" sz="3200" dirty="0" smtClean="0"/>
              <a:t>HFNC</a:t>
            </a:r>
            <a:endParaRPr lang="en-US" sz="3200" dirty="0"/>
          </a:p>
          <a:p>
            <a:r>
              <a:rPr lang="en-US" sz="2000" dirty="0"/>
              <a:t>•Often used to avoid intubation</a:t>
            </a:r>
          </a:p>
          <a:p>
            <a:r>
              <a:rPr lang="en-US" sz="2000" dirty="0"/>
              <a:t>•Air is heated &amp; humidified</a:t>
            </a:r>
          </a:p>
          <a:p>
            <a:r>
              <a:rPr lang="en-US" sz="2000" dirty="0"/>
              <a:t>•High flows are tolerated</a:t>
            </a:r>
          </a:p>
          <a:p>
            <a:r>
              <a:rPr lang="en-US" sz="2000" dirty="0"/>
              <a:t>•Maximum flow is determined by size of cannula</a:t>
            </a:r>
          </a:p>
          <a:p>
            <a:r>
              <a:rPr lang="en-US" sz="2000" dirty="0"/>
              <a:t>•Size of cannula is determined by patient size</a:t>
            </a:r>
          </a:p>
          <a:p>
            <a:r>
              <a:rPr lang="en-US" sz="2000" dirty="0"/>
              <a:t>•</a:t>
            </a:r>
            <a:r>
              <a:rPr lang="en-US" sz="2000" dirty="0">
                <a:solidFill>
                  <a:srgbClr val="FF0000"/>
                </a:solidFill>
              </a:rPr>
              <a:t>Flow &gt; 6 L/min may generate </a:t>
            </a:r>
            <a:r>
              <a:rPr lang="en-US" sz="2000" dirty="0" smtClean="0">
                <a:solidFill>
                  <a:srgbClr val="FF0000"/>
                </a:solidFill>
              </a:rPr>
              <a:t>PEEP (positive end expiratory pressure ) </a:t>
            </a:r>
            <a:r>
              <a:rPr lang="en-US" sz="2000" dirty="0">
                <a:solidFill>
                  <a:srgbClr val="FF0000"/>
                </a:solidFill>
              </a:rPr>
              <a:t>= 2-5 cm H2O</a:t>
            </a:r>
          </a:p>
          <a:p>
            <a:r>
              <a:rPr lang="en-US" sz="2000" dirty="0"/>
              <a:t>•For children &lt; 2 </a:t>
            </a:r>
            <a:r>
              <a:rPr lang="en-US" sz="2000" dirty="0" err="1"/>
              <a:t>yrs</a:t>
            </a:r>
            <a:r>
              <a:rPr lang="en-US" sz="2000" dirty="0"/>
              <a:t>, Flow is usually &lt; 8 L</a:t>
            </a:r>
          </a:p>
          <a:p>
            <a:r>
              <a:rPr lang="en-US" sz="2000" dirty="0"/>
              <a:t>•For older children and adults –flow can go up to 60 L</a:t>
            </a:r>
          </a:p>
        </p:txBody>
      </p:sp>
      <p:sp>
        <p:nvSpPr>
          <p:cNvPr id="3" name="Rectangle 2"/>
          <p:cNvSpPr/>
          <p:nvPr/>
        </p:nvSpPr>
        <p:spPr>
          <a:xfrm>
            <a:off x="0" y="3165826"/>
            <a:ext cx="9036496" cy="2585323"/>
          </a:xfrm>
          <a:prstGeom prst="rect">
            <a:avLst/>
          </a:prstGeom>
        </p:spPr>
        <p:txBody>
          <a:bodyPr wrap="square">
            <a:spAutoFit/>
          </a:bodyPr>
          <a:lstStyle/>
          <a:p>
            <a:endParaRPr lang="en-US" dirty="0"/>
          </a:p>
          <a:p>
            <a:r>
              <a:rPr lang="en-US" sz="2400" b="1" dirty="0"/>
              <a:t>However HFNC cannot be escaped in any </a:t>
            </a:r>
            <a:r>
              <a:rPr lang="en-US" sz="2400" b="1" dirty="0" err="1" smtClean="0"/>
              <a:t>peds</a:t>
            </a:r>
            <a:r>
              <a:rPr lang="en-US" sz="2400" b="1" dirty="0" smtClean="0"/>
              <a:t> environment …why ??</a:t>
            </a:r>
            <a:endParaRPr lang="en-US" sz="2400" b="1" dirty="0"/>
          </a:p>
          <a:p>
            <a:r>
              <a:rPr lang="en-US" sz="2000" dirty="0"/>
              <a:t>•Ease of availability</a:t>
            </a:r>
          </a:p>
          <a:p>
            <a:r>
              <a:rPr lang="en-US" sz="2000" dirty="0"/>
              <a:t>•Non invasive nature</a:t>
            </a:r>
          </a:p>
          <a:p>
            <a:r>
              <a:rPr lang="en-US" sz="2000" dirty="0"/>
              <a:t>•Possibility of use in various settings (ER, step down, PICU, transport,…)</a:t>
            </a:r>
          </a:p>
          <a:p>
            <a:r>
              <a:rPr lang="en-US" sz="2000" dirty="0"/>
              <a:t>•Ease of titration (or perceived ease at least)</a:t>
            </a:r>
          </a:p>
          <a:p>
            <a:r>
              <a:rPr lang="en-US" sz="2000" dirty="0"/>
              <a:t>•Titrated clinically (often synonymous with subjectively)</a:t>
            </a:r>
          </a:p>
          <a:p>
            <a:r>
              <a:rPr lang="en-US" sz="2000" dirty="0"/>
              <a:t>•Respiratory rate</a:t>
            </a:r>
          </a:p>
        </p:txBody>
      </p:sp>
      <p:sp>
        <p:nvSpPr>
          <p:cNvPr id="4" name="Rectangle 3"/>
          <p:cNvSpPr/>
          <p:nvPr/>
        </p:nvSpPr>
        <p:spPr>
          <a:xfrm>
            <a:off x="134653" y="5580439"/>
            <a:ext cx="8910627" cy="1107996"/>
          </a:xfrm>
          <a:prstGeom prst="rect">
            <a:avLst/>
          </a:prstGeom>
        </p:spPr>
        <p:txBody>
          <a:bodyPr wrap="square">
            <a:spAutoFit/>
          </a:bodyPr>
          <a:lstStyle/>
          <a:p>
            <a:endParaRPr lang="en-US" sz="1000" dirty="0">
              <a:solidFill>
                <a:srgbClr val="000000"/>
              </a:solidFill>
            </a:endParaRPr>
          </a:p>
          <a:p>
            <a:r>
              <a:rPr lang="en-US" sz="2800" dirty="0" smtClean="0">
                <a:solidFill>
                  <a:srgbClr val="FF0000"/>
                </a:solidFill>
              </a:rPr>
              <a:t>Note: HFNC Often </a:t>
            </a:r>
            <a:r>
              <a:rPr lang="en-US" sz="2800" dirty="0">
                <a:solidFill>
                  <a:srgbClr val="FF0000"/>
                </a:solidFill>
              </a:rPr>
              <a:t>used in an attempt to prevent invasive ventilation</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942" y="0"/>
            <a:ext cx="6132413" cy="684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052736"/>
            <a:ext cx="8640959" cy="4641379"/>
          </a:xfrm>
        </p:spPr>
        <p:txBody>
          <a:bodyPr>
            <a:noAutofit/>
          </a:bodyPr>
          <a:lstStyle/>
          <a:p>
            <a:pPr marL="0" indent="0">
              <a:buNone/>
            </a:pPr>
            <a:r>
              <a:rPr lang="en-US" sz="2400" dirty="0"/>
              <a:t>Infants and young children have a higher frequency of</a:t>
            </a:r>
          </a:p>
          <a:p>
            <a:pPr marL="0" indent="0">
              <a:buNone/>
            </a:pPr>
            <a:r>
              <a:rPr lang="en-US" sz="2400" dirty="0"/>
              <a:t>respiratory failure</a:t>
            </a:r>
            <a:r>
              <a:rPr lang="en-US" sz="2400" dirty="0" smtClean="0"/>
              <a:t>.</a:t>
            </a:r>
          </a:p>
          <a:p>
            <a:pPr marL="0" indent="0">
              <a:buNone/>
            </a:pPr>
            <a:r>
              <a:rPr lang="en-US" sz="2400" dirty="0" smtClean="0"/>
              <a:t> </a:t>
            </a:r>
          </a:p>
          <a:p>
            <a:pPr marL="0" indent="0">
              <a:buNone/>
            </a:pPr>
            <a:r>
              <a:rPr lang="en-US" sz="2400" dirty="0" smtClean="0"/>
              <a:t>Approximately </a:t>
            </a:r>
            <a:r>
              <a:rPr lang="en-US" sz="2400" dirty="0"/>
              <a:t>half of </a:t>
            </a:r>
            <a:r>
              <a:rPr lang="en-US" sz="2400" dirty="0" smtClean="0"/>
              <a:t>respiratory failure </a:t>
            </a:r>
            <a:r>
              <a:rPr lang="en-US" sz="2400" dirty="0"/>
              <a:t>cases are seen in the </a:t>
            </a:r>
            <a:r>
              <a:rPr lang="en-US" sz="2400" dirty="0">
                <a:solidFill>
                  <a:schemeClr val="accent3">
                    <a:lumMod val="75000"/>
                  </a:schemeClr>
                </a:solidFill>
              </a:rPr>
              <a:t>neonatal period</a:t>
            </a:r>
            <a:r>
              <a:rPr lang="en-US" sz="2400" dirty="0"/>
              <a:t>, resulting </a:t>
            </a:r>
            <a:r>
              <a:rPr lang="en-US" sz="2400" dirty="0" smtClean="0"/>
              <a:t>from complications </a:t>
            </a:r>
            <a:r>
              <a:rPr lang="en-US" sz="2400" dirty="0"/>
              <a:t>of prematurity and transitioning to </a:t>
            </a:r>
            <a:r>
              <a:rPr lang="en-US" sz="2400" dirty="0" err="1" smtClean="0"/>
              <a:t>extrauterine</a:t>
            </a:r>
            <a:r>
              <a:rPr lang="en-US" sz="2400" dirty="0" smtClean="0"/>
              <a:t> life.</a:t>
            </a:r>
          </a:p>
          <a:p>
            <a:pPr marL="0" indent="0">
              <a:buNone/>
            </a:pPr>
            <a:r>
              <a:rPr lang="en-US" sz="2400" dirty="0" smtClean="0"/>
              <a:t> </a:t>
            </a:r>
            <a:endParaRPr lang="ar-JO" sz="2400" dirty="0" smtClean="0"/>
          </a:p>
          <a:p>
            <a:pPr marL="0" indent="0">
              <a:buNone/>
            </a:pPr>
            <a:r>
              <a:rPr lang="en-US" sz="2400" dirty="0" smtClean="0"/>
              <a:t>In </a:t>
            </a:r>
            <a:r>
              <a:rPr lang="en-US" sz="2400" dirty="0"/>
              <a:t>addition, developmental differences between</a:t>
            </a:r>
          </a:p>
          <a:p>
            <a:pPr marL="0" indent="0">
              <a:buNone/>
            </a:pPr>
            <a:r>
              <a:rPr lang="en-US" sz="2400" dirty="0"/>
              <a:t>children and adults also explain the higher incidence. </a:t>
            </a:r>
            <a:endParaRPr lang="ar-JO" sz="2400" dirty="0" smtClean="0"/>
          </a:p>
          <a:p>
            <a:pPr marL="0" indent="0">
              <a:buNone/>
            </a:pPr>
            <a:endParaRPr lang="en-US" sz="1400" dirty="0"/>
          </a:p>
        </p:txBody>
      </p:sp>
      <p:sp>
        <p:nvSpPr>
          <p:cNvPr id="2" name="Title 1"/>
          <p:cNvSpPr>
            <a:spLocks noGrp="1"/>
          </p:cNvSpPr>
          <p:nvPr>
            <p:ph type="title"/>
          </p:nvPr>
        </p:nvSpPr>
        <p:spPr>
          <a:xfrm>
            <a:off x="467544" y="-171400"/>
            <a:ext cx="8229600" cy="1252728"/>
          </a:xfrm>
        </p:spPr>
        <p:txBody>
          <a:bodyPr/>
          <a:lstStyle/>
          <a:p>
            <a:r>
              <a:rPr lang="en-US" dirty="0">
                <a:solidFill>
                  <a:srgbClr val="FF0000"/>
                </a:solidFill>
              </a:rPr>
              <a:t>EPIDEMIOLOGY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9855" y="476672"/>
            <a:ext cx="4201493"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68338"/>
            <a:ext cx="4316327" cy="552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994" y="1"/>
            <a:ext cx="695600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6" y="188640"/>
            <a:ext cx="5827315"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098" y="1556339"/>
            <a:ext cx="2133895" cy="2246769"/>
          </a:xfrm>
          <a:prstGeom prst="rect">
            <a:avLst/>
          </a:prstGeom>
        </p:spPr>
        <p:txBody>
          <a:bodyPr wrap="square">
            <a:spAutoFit/>
          </a:bodyPr>
          <a:lstStyle/>
          <a:p>
            <a:r>
              <a:rPr lang="en-US" sz="2000" dirty="0"/>
              <a:t>Positive pressure ventilation or mechanical ventilation is most commonly used to manage acute respiratory failure.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
            <a:ext cx="9144000" cy="3662541"/>
          </a:xfrm>
          <a:prstGeom prst="rect">
            <a:avLst/>
          </a:prstGeom>
        </p:spPr>
        <p:txBody>
          <a:bodyPr wrap="square">
            <a:spAutoFit/>
          </a:bodyPr>
          <a:lstStyle/>
          <a:p>
            <a:r>
              <a:rPr lang="en-US" sz="3200" b="1" dirty="0">
                <a:solidFill>
                  <a:schemeClr val="accent5">
                    <a:lumMod val="75000"/>
                  </a:schemeClr>
                </a:solidFill>
              </a:rPr>
              <a:t>1. Introduction:</a:t>
            </a:r>
          </a:p>
          <a:p>
            <a:r>
              <a:rPr lang="en-US" sz="2400" dirty="0"/>
              <a:t>Mechanical ventilation </a:t>
            </a:r>
            <a:r>
              <a:rPr lang="en-US" sz="2400" dirty="0" smtClean="0"/>
              <a:t> :  refers </a:t>
            </a:r>
            <a:r>
              <a:rPr lang="en-US" sz="2400" dirty="0"/>
              <a:t>to the use of life-support technology to perform the work </a:t>
            </a:r>
            <a:r>
              <a:rPr lang="en-US" sz="2400" dirty="0" smtClean="0"/>
              <a:t>of breathing </a:t>
            </a:r>
            <a:r>
              <a:rPr lang="en-US" sz="2400" dirty="0"/>
              <a:t>for patients who are unable to do this on their own</a:t>
            </a:r>
            <a:r>
              <a:rPr lang="en-US" sz="2400" dirty="0" smtClean="0"/>
              <a:t>.</a:t>
            </a:r>
          </a:p>
          <a:p>
            <a:endParaRPr lang="en-US" sz="2400" dirty="0"/>
          </a:p>
          <a:p>
            <a:r>
              <a:rPr lang="en-US" sz="3200" b="1" dirty="0">
                <a:solidFill>
                  <a:schemeClr val="accent5">
                    <a:lumMod val="75000"/>
                  </a:schemeClr>
                </a:solidFill>
              </a:rPr>
              <a:t>2. Aim:</a:t>
            </a:r>
          </a:p>
          <a:p>
            <a:r>
              <a:rPr lang="en-US" sz="2400" dirty="0"/>
              <a:t>The overall goals of mechanical ventilation are to optimize gas exchange, patient work </a:t>
            </a:r>
            <a:r>
              <a:rPr lang="en-US" sz="2400" dirty="0" smtClean="0"/>
              <a:t>of breathing</a:t>
            </a:r>
            <a:r>
              <a:rPr lang="en-US" sz="2400" dirty="0"/>
              <a:t>, and patient comfort while </a:t>
            </a:r>
            <a:r>
              <a:rPr lang="en-US" sz="2400" dirty="0">
                <a:solidFill>
                  <a:srgbClr val="FF0000"/>
                </a:solidFill>
              </a:rPr>
              <a:t>minimizing ventilator-induced lung injury</a:t>
            </a:r>
            <a:r>
              <a:rPr lang="en-US" sz="2400" dirty="0" smtClean="0">
                <a:solidFill>
                  <a:srgbClr val="FF0000"/>
                </a:solidFill>
              </a:rPr>
              <a:t>.</a:t>
            </a:r>
            <a:endParaRPr lang="en-US" sz="2400" dirty="0">
              <a:solidFill>
                <a:srgbClr val="FF0000"/>
              </a:solidFill>
            </a:endParaRPr>
          </a:p>
        </p:txBody>
      </p:sp>
      <p:sp>
        <p:nvSpPr>
          <p:cNvPr id="6" name="Rectangle 5"/>
          <p:cNvSpPr/>
          <p:nvPr/>
        </p:nvSpPr>
        <p:spPr>
          <a:xfrm>
            <a:off x="1" y="3933058"/>
            <a:ext cx="9396536" cy="2800767"/>
          </a:xfrm>
          <a:prstGeom prst="rect">
            <a:avLst/>
          </a:prstGeom>
        </p:spPr>
        <p:txBody>
          <a:bodyPr wrap="square">
            <a:spAutoFit/>
          </a:bodyPr>
          <a:lstStyle/>
          <a:p>
            <a:r>
              <a:rPr lang="en-US" sz="3200" b="1" dirty="0" smtClean="0">
                <a:solidFill>
                  <a:schemeClr val="accent5">
                    <a:lumMod val="75000"/>
                  </a:schemeClr>
                </a:solidFill>
              </a:rPr>
              <a:t>3. The </a:t>
            </a:r>
            <a:r>
              <a:rPr lang="en-US" sz="3200" b="1" dirty="0">
                <a:solidFill>
                  <a:schemeClr val="accent5">
                    <a:lumMod val="75000"/>
                  </a:schemeClr>
                </a:solidFill>
              </a:rPr>
              <a:t>goal of mechanical </a:t>
            </a:r>
            <a:r>
              <a:rPr lang="en-US" sz="3200" b="1" dirty="0" smtClean="0">
                <a:solidFill>
                  <a:schemeClr val="accent5">
                    <a:lumMod val="75000"/>
                  </a:schemeClr>
                </a:solidFill>
              </a:rPr>
              <a:t>ventilation</a:t>
            </a:r>
          </a:p>
          <a:p>
            <a:r>
              <a:rPr lang="en-US" sz="2400" dirty="0" smtClean="0"/>
              <a:t>-relieve </a:t>
            </a:r>
            <a:r>
              <a:rPr lang="en-US" sz="2400" dirty="0"/>
              <a:t>respiratory distress by decreasing the inspiratory work of </a:t>
            </a:r>
            <a:r>
              <a:rPr lang="en-US" sz="2400" dirty="0" smtClean="0"/>
              <a:t>breathing</a:t>
            </a:r>
          </a:p>
          <a:p>
            <a:r>
              <a:rPr lang="en-US" sz="2400" dirty="0" smtClean="0"/>
              <a:t>-improving </a:t>
            </a:r>
            <a:r>
              <a:rPr lang="en-US" sz="2400" dirty="0"/>
              <a:t>pulmonary gas </a:t>
            </a:r>
            <a:r>
              <a:rPr lang="en-US" sz="2400" dirty="0" smtClean="0"/>
              <a:t>exchange</a:t>
            </a:r>
          </a:p>
          <a:p>
            <a:r>
              <a:rPr lang="en-US" sz="2400" dirty="0" smtClean="0"/>
              <a:t>-allowing </a:t>
            </a:r>
            <a:r>
              <a:rPr lang="en-US" sz="2400" dirty="0"/>
              <a:t>the lungs to </a:t>
            </a:r>
            <a:r>
              <a:rPr lang="en-US" sz="2400" dirty="0" smtClean="0"/>
              <a:t>heal</a:t>
            </a:r>
          </a:p>
          <a:p>
            <a:r>
              <a:rPr lang="en-US" sz="2400" dirty="0" smtClean="0"/>
              <a:t>-reversing </a:t>
            </a:r>
            <a:r>
              <a:rPr lang="en-US" sz="2400" dirty="0"/>
              <a:t>respiratory muscle </a:t>
            </a:r>
            <a:r>
              <a:rPr lang="en-US" sz="2400" dirty="0" smtClean="0"/>
              <a:t>fatigue</a:t>
            </a:r>
          </a:p>
          <a:p>
            <a:r>
              <a:rPr lang="en-US" sz="2400" dirty="0" smtClean="0"/>
              <a:t>-preventing </a:t>
            </a:r>
            <a:r>
              <a:rPr lang="en-US" sz="2400" dirty="0"/>
              <a:t>further complications due to abnormal gas exchange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890606" y="239264"/>
            <a:ext cx="7345537" cy="523220"/>
          </a:xfrm>
          <a:prstGeom prst="rect">
            <a:avLst/>
          </a:prstGeom>
        </p:spPr>
        <p:txBody>
          <a:bodyPr wrap="none">
            <a:spAutoFit/>
          </a:bodyPr>
          <a:lstStyle/>
          <a:p>
            <a:r>
              <a:rPr lang="en-US" sz="2800" dirty="0"/>
              <a:t>Mechanical </a:t>
            </a:r>
            <a:r>
              <a:rPr lang="en-US" sz="2800" dirty="0" smtClean="0"/>
              <a:t>Ventilation    VS     </a:t>
            </a:r>
            <a:r>
              <a:rPr lang="en-US" sz="2800" dirty="0"/>
              <a:t>Normal ventilation</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30" y="1772820"/>
            <a:ext cx="3960440" cy="353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4154" y="5499897"/>
            <a:ext cx="3569775" cy="923330"/>
          </a:xfrm>
          <a:prstGeom prst="rect">
            <a:avLst/>
          </a:prstGeom>
        </p:spPr>
        <p:txBody>
          <a:bodyPr wrap="square">
            <a:spAutoFit/>
          </a:bodyPr>
          <a:lstStyle/>
          <a:p>
            <a:pPr algn="ctr"/>
            <a:r>
              <a:rPr lang="en-US" b="1" dirty="0" smtClean="0"/>
              <a:t>Mechanical ventilation </a:t>
            </a:r>
          </a:p>
          <a:p>
            <a:pPr algn="ctr"/>
            <a:r>
              <a:rPr lang="en-US" dirty="0" smtClean="0"/>
              <a:t>Breath is initiated by some form of positive pressure support</a:t>
            </a: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72820"/>
            <a:ext cx="3744416" cy="353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36096" y="5502424"/>
            <a:ext cx="3024336" cy="1200329"/>
          </a:xfrm>
          <a:prstGeom prst="rect">
            <a:avLst/>
          </a:prstGeom>
        </p:spPr>
        <p:txBody>
          <a:bodyPr wrap="square">
            <a:spAutoFit/>
          </a:bodyPr>
          <a:lstStyle/>
          <a:p>
            <a:pPr algn="ctr"/>
            <a:r>
              <a:rPr lang="en-US" b="1" dirty="0" smtClean="0"/>
              <a:t>Normal ventilation</a:t>
            </a:r>
          </a:p>
          <a:p>
            <a:pPr algn="ctr"/>
            <a:r>
              <a:rPr lang="en-US" dirty="0" smtClean="0"/>
              <a:t>Breath is initiated by spontaneous negative pressure </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99592" y="332658"/>
            <a:ext cx="7488832" cy="646331"/>
          </a:xfrm>
          <a:prstGeom prst="rect">
            <a:avLst/>
          </a:prstGeom>
          <a:noFill/>
        </p:spPr>
        <p:txBody>
          <a:bodyPr wrap="square" rtlCol="0">
            <a:spAutoFit/>
          </a:bodyPr>
          <a:lstStyle/>
          <a:p>
            <a:pPr algn="ctr"/>
            <a:r>
              <a:rPr lang="en-US" sz="3600" b="1" dirty="0" smtClean="0"/>
              <a:t>Basic parameters in breathing </a:t>
            </a:r>
            <a:endParaRPr lang="en-US" sz="3600" b="1" dirty="0"/>
          </a:p>
        </p:txBody>
      </p:sp>
      <p:sp>
        <p:nvSpPr>
          <p:cNvPr id="3" name="TextBox 2"/>
          <p:cNvSpPr txBox="1"/>
          <p:nvPr/>
        </p:nvSpPr>
        <p:spPr>
          <a:xfrm>
            <a:off x="683568" y="1556794"/>
            <a:ext cx="7488832" cy="1692771"/>
          </a:xfrm>
          <a:prstGeom prst="rect">
            <a:avLst/>
          </a:prstGeom>
          <a:noFill/>
        </p:spPr>
        <p:txBody>
          <a:bodyPr wrap="square" rtlCol="0">
            <a:spAutoFit/>
          </a:bodyPr>
          <a:lstStyle/>
          <a:p>
            <a:r>
              <a:rPr lang="en-US" sz="3200" b="1" dirty="0" smtClean="0">
                <a:solidFill>
                  <a:schemeClr val="accent5">
                    <a:lumMod val="75000"/>
                  </a:schemeClr>
                </a:solidFill>
              </a:rPr>
              <a:t>1- oxygenation </a:t>
            </a:r>
          </a:p>
          <a:p>
            <a:r>
              <a:rPr lang="en-US" sz="2400" dirty="0" smtClean="0"/>
              <a:t>-deals with maintaining of normal blood </a:t>
            </a:r>
            <a:r>
              <a:rPr lang="en-US" sz="2400" dirty="0" smtClean="0">
                <a:solidFill>
                  <a:srgbClr val="FF0000"/>
                </a:solidFill>
              </a:rPr>
              <a:t>oxygen</a:t>
            </a:r>
            <a:r>
              <a:rPr lang="en-US" sz="2400" dirty="0" smtClean="0"/>
              <a:t> levels</a:t>
            </a:r>
          </a:p>
          <a:p>
            <a:r>
              <a:rPr lang="en-US" sz="2400" dirty="0" smtClean="0"/>
              <a:t>-problems with low oxygen levels in presence of normal CO2 levels is </a:t>
            </a:r>
            <a:r>
              <a:rPr lang="en-US" sz="2400" dirty="0" smtClean="0">
                <a:solidFill>
                  <a:srgbClr val="FF0000"/>
                </a:solidFill>
              </a:rPr>
              <a:t>type 1 RF</a:t>
            </a:r>
            <a:endParaRPr lang="en-US" sz="2400" dirty="0">
              <a:solidFill>
                <a:srgbClr val="FF0000"/>
              </a:solidFill>
            </a:endParaRPr>
          </a:p>
        </p:txBody>
      </p:sp>
      <p:sp>
        <p:nvSpPr>
          <p:cNvPr id="4" name="TextBox 3"/>
          <p:cNvSpPr txBox="1"/>
          <p:nvPr/>
        </p:nvSpPr>
        <p:spPr>
          <a:xfrm>
            <a:off x="683569" y="3645026"/>
            <a:ext cx="8136903" cy="1384995"/>
          </a:xfrm>
          <a:prstGeom prst="rect">
            <a:avLst/>
          </a:prstGeom>
          <a:noFill/>
        </p:spPr>
        <p:txBody>
          <a:bodyPr wrap="square" rtlCol="0">
            <a:spAutoFit/>
          </a:bodyPr>
          <a:lstStyle/>
          <a:p>
            <a:r>
              <a:rPr lang="en-US" sz="3600" b="1" dirty="0" smtClean="0">
                <a:solidFill>
                  <a:schemeClr val="accent5">
                    <a:lumMod val="75000"/>
                  </a:schemeClr>
                </a:solidFill>
              </a:rPr>
              <a:t>2- Ventilation</a:t>
            </a:r>
          </a:p>
          <a:p>
            <a:r>
              <a:rPr lang="en-US" sz="2400" dirty="0" smtClean="0"/>
              <a:t>-ventilation deals with maintaining of normal blood </a:t>
            </a:r>
            <a:r>
              <a:rPr lang="en-US" sz="2400" dirty="0" smtClean="0">
                <a:solidFill>
                  <a:srgbClr val="FF0000"/>
                </a:solidFill>
              </a:rPr>
              <a:t>co2</a:t>
            </a:r>
            <a:r>
              <a:rPr lang="en-US" sz="2400" dirty="0" smtClean="0"/>
              <a:t> levels </a:t>
            </a:r>
          </a:p>
          <a:p>
            <a:r>
              <a:rPr lang="en-US" sz="2400" dirty="0" smtClean="0"/>
              <a:t>-problems with high CO2 levels is called </a:t>
            </a:r>
            <a:r>
              <a:rPr lang="en-US" sz="2400" dirty="0" smtClean="0">
                <a:solidFill>
                  <a:srgbClr val="FF0000"/>
                </a:solidFill>
              </a:rPr>
              <a:t>type 2 RF </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p:cNvSpPr/>
          <p:nvPr/>
        </p:nvSpPr>
        <p:spPr>
          <a:xfrm>
            <a:off x="3091969" y="1340768"/>
            <a:ext cx="2426007" cy="72008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Basic concepts in respiration </a:t>
            </a:r>
          </a:p>
        </p:txBody>
      </p:sp>
      <p:sp>
        <p:nvSpPr>
          <p:cNvPr id="4" name="Rounded Rectangle 3"/>
          <p:cNvSpPr/>
          <p:nvPr/>
        </p:nvSpPr>
        <p:spPr>
          <a:xfrm>
            <a:off x="931729" y="2538013"/>
            <a:ext cx="2160240" cy="115212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517977" y="2538013"/>
            <a:ext cx="2088232" cy="115212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Ventilation (co2)</a:t>
            </a:r>
            <a:endParaRPr lang="en-US" b="1" dirty="0">
              <a:solidFill>
                <a:schemeClr val="tx1"/>
              </a:solidFill>
            </a:endParaRPr>
          </a:p>
        </p:txBody>
      </p:sp>
      <p:sp>
        <p:nvSpPr>
          <p:cNvPr id="6" name="Rounded Rectangle 5"/>
          <p:cNvSpPr/>
          <p:nvPr/>
        </p:nvSpPr>
        <p:spPr>
          <a:xfrm>
            <a:off x="242895" y="4836457"/>
            <a:ext cx="1762853" cy="60876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Spo2 &gt; 92%</a:t>
            </a:r>
            <a:endParaRPr lang="en-US" dirty="0">
              <a:solidFill>
                <a:schemeClr val="tx1"/>
              </a:solidFill>
            </a:endParaRPr>
          </a:p>
        </p:txBody>
      </p:sp>
      <p:sp>
        <p:nvSpPr>
          <p:cNvPr id="7" name="Rounded Rectangle 6"/>
          <p:cNvSpPr/>
          <p:nvPr/>
        </p:nvSpPr>
        <p:spPr>
          <a:xfrm>
            <a:off x="2520752" y="4836457"/>
            <a:ext cx="1944216" cy="60876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Pao2 &gt;60 mmHg</a:t>
            </a:r>
            <a:endParaRPr lang="en-US" dirty="0">
              <a:solidFill>
                <a:schemeClr val="tx1"/>
              </a:solidFill>
            </a:endParaRPr>
          </a:p>
        </p:txBody>
      </p:sp>
      <p:sp>
        <p:nvSpPr>
          <p:cNvPr id="8" name="Rounded Rectangle 7"/>
          <p:cNvSpPr/>
          <p:nvPr/>
        </p:nvSpPr>
        <p:spPr>
          <a:xfrm>
            <a:off x="5211599" y="4836458"/>
            <a:ext cx="1673130" cy="608767"/>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PH(7.35-7.45)</a:t>
            </a:r>
            <a:endParaRPr lang="en-US" dirty="0">
              <a:solidFill>
                <a:schemeClr val="tx1"/>
              </a:solidFill>
            </a:endParaRPr>
          </a:p>
        </p:txBody>
      </p:sp>
      <p:sp>
        <p:nvSpPr>
          <p:cNvPr id="9" name="Rounded Rectangle 8"/>
          <p:cNvSpPr/>
          <p:nvPr/>
        </p:nvSpPr>
        <p:spPr>
          <a:xfrm>
            <a:off x="7261716" y="4854178"/>
            <a:ext cx="1882285" cy="59104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Pco2(35-45) </a:t>
            </a:r>
            <a:r>
              <a:rPr lang="en-US" dirty="0" err="1" smtClean="0">
                <a:solidFill>
                  <a:schemeClr val="tx1"/>
                </a:solidFill>
              </a:rPr>
              <a:t>mmhg</a:t>
            </a:r>
            <a:endParaRPr lang="en-US" dirty="0">
              <a:solidFill>
                <a:schemeClr val="tx1"/>
              </a:solidFill>
            </a:endParaRPr>
          </a:p>
        </p:txBody>
      </p:sp>
      <p:sp>
        <p:nvSpPr>
          <p:cNvPr id="10" name="TextBox 9"/>
          <p:cNvSpPr txBox="1"/>
          <p:nvPr/>
        </p:nvSpPr>
        <p:spPr>
          <a:xfrm>
            <a:off x="925012" y="254807"/>
            <a:ext cx="6876764" cy="707886"/>
          </a:xfrm>
          <a:prstGeom prst="rect">
            <a:avLst/>
          </a:prstGeom>
          <a:noFill/>
        </p:spPr>
        <p:txBody>
          <a:bodyPr wrap="square" rtlCol="0">
            <a:spAutoFit/>
          </a:bodyPr>
          <a:lstStyle/>
          <a:p>
            <a:pPr algn="ctr"/>
            <a:r>
              <a:rPr lang="en-US" sz="3600" b="1" dirty="0" smtClean="0"/>
              <a:t>Basic concepts in </a:t>
            </a:r>
            <a:r>
              <a:rPr lang="en-US" sz="4000" b="1" dirty="0" smtClean="0"/>
              <a:t>respiration </a:t>
            </a:r>
            <a:endParaRPr lang="en-US" sz="4000" b="1" dirty="0"/>
          </a:p>
        </p:txBody>
      </p:sp>
      <p:cxnSp>
        <p:nvCxnSpPr>
          <p:cNvPr id="34" name="Straight Arrow Connector 33"/>
          <p:cNvCxnSpPr/>
          <p:nvPr/>
        </p:nvCxnSpPr>
        <p:spPr>
          <a:xfrm flipH="1">
            <a:off x="3216724" y="2204314"/>
            <a:ext cx="383169"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915094" y="2204314"/>
            <a:ext cx="432048"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096246" y="3839359"/>
            <a:ext cx="430917"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477090" y="3849917"/>
            <a:ext cx="510735" cy="803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868144" y="3910790"/>
            <a:ext cx="432048" cy="7423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261715" y="3889681"/>
            <a:ext cx="540060" cy="7634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311704" y="2852387"/>
            <a:ext cx="1388088" cy="646331"/>
          </a:xfrm>
          <a:prstGeom prst="rect">
            <a:avLst/>
          </a:prstGeom>
          <a:noFill/>
        </p:spPr>
        <p:txBody>
          <a:bodyPr wrap="square" rtlCol="0">
            <a:spAutoFit/>
          </a:bodyPr>
          <a:lstStyle/>
          <a:p>
            <a:pPr algn="ctr"/>
            <a:r>
              <a:rPr lang="en-US" b="1" dirty="0" smtClean="0"/>
              <a:t>Oxygenation (o2)</a:t>
            </a:r>
            <a:endParaRPr lang="en-US" b="1"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4181" y="45630"/>
            <a:ext cx="9013301" cy="769441"/>
          </a:xfrm>
          <a:prstGeom prst="rect">
            <a:avLst/>
          </a:prstGeom>
        </p:spPr>
        <p:txBody>
          <a:bodyPr wrap="none">
            <a:spAutoFit/>
          </a:bodyPr>
          <a:lstStyle/>
          <a:p>
            <a:pPr algn="ctr"/>
            <a:r>
              <a:rPr lang="en-US" sz="3600" b="1" dirty="0"/>
              <a:t>Basic concepts in </a:t>
            </a:r>
            <a:r>
              <a:rPr lang="en-US" sz="4400" b="1" dirty="0" smtClean="0"/>
              <a:t>Mechanical ventilation </a:t>
            </a:r>
            <a:endParaRPr lang="en-US" sz="4400" b="1" dirty="0"/>
          </a:p>
        </p:txBody>
      </p:sp>
      <p:sp>
        <p:nvSpPr>
          <p:cNvPr id="3" name="Rounded Rectangle 2"/>
          <p:cNvSpPr/>
          <p:nvPr/>
        </p:nvSpPr>
        <p:spPr>
          <a:xfrm>
            <a:off x="3091969" y="1124744"/>
            <a:ext cx="2426007" cy="93610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Basic concepts in </a:t>
            </a:r>
            <a:r>
              <a:rPr lang="en-US" b="1" dirty="0" smtClean="0">
                <a:solidFill>
                  <a:schemeClr val="tx1"/>
                </a:solidFill>
              </a:rPr>
              <a:t>mechanical ventilation  </a:t>
            </a:r>
            <a:endParaRPr lang="en-US" b="1" dirty="0">
              <a:solidFill>
                <a:schemeClr val="tx1"/>
              </a:solidFill>
            </a:endParaRPr>
          </a:p>
        </p:txBody>
      </p:sp>
      <p:sp>
        <p:nvSpPr>
          <p:cNvPr id="4" name="Rounded Rectangle 3"/>
          <p:cNvSpPr/>
          <p:nvPr/>
        </p:nvSpPr>
        <p:spPr>
          <a:xfrm>
            <a:off x="1056483" y="2698244"/>
            <a:ext cx="2160240" cy="115212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405682" y="2698244"/>
            <a:ext cx="2088232" cy="11523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Ventilation (co2)</a:t>
            </a:r>
            <a:endParaRPr lang="en-US" b="1" dirty="0">
              <a:solidFill>
                <a:schemeClr val="tx1"/>
              </a:solidFill>
            </a:endParaRPr>
          </a:p>
        </p:txBody>
      </p:sp>
      <p:sp>
        <p:nvSpPr>
          <p:cNvPr id="6" name="Rounded Rectangle 5"/>
          <p:cNvSpPr/>
          <p:nvPr/>
        </p:nvSpPr>
        <p:spPr>
          <a:xfrm>
            <a:off x="242895" y="4836457"/>
            <a:ext cx="1512168" cy="5040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fio2</a:t>
            </a:r>
            <a:endParaRPr lang="en-US" dirty="0">
              <a:solidFill>
                <a:schemeClr val="tx1"/>
              </a:solidFill>
            </a:endParaRPr>
          </a:p>
        </p:txBody>
      </p:sp>
      <p:sp>
        <p:nvSpPr>
          <p:cNvPr id="7" name="Rounded Rectangle 6"/>
          <p:cNvSpPr/>
          <p:nvPr/>
        </p:nvSpPr>
        <p:spPr>
          <a:xfrm>
            <a:off x="2520752" y="4757808"/>
            <a:ext cx="1944216" cy="202154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Mean airway pressure (MAP) which is : </a:t>
            </a:r>
          </a:p>
          <a:p>
            <a:r>
              <a:rPr lang="en-US" dirty="0">
                <a:solidFill>
                  <a:schemeClr val="tx1"/>
                </a:solidFill>
              </a:rPr>
              <a:t>–PEEP</a:t>
            </a:r>
          </a:p>
          <a:p>
            <a:r>
              <a:rPr lang="en-US" dirty="0">
                <a:solidFill>
                  <a:schemeClr val="tx1"/>
                </a:solidFill>
              </a:rPr>
              <a:t>–I:E time</a:t>
            </a:r>
          </a:p>
          <a:p>
            <a:r>
              <a:rPr lang="en-US" dirty="0">
                <a:solidFill>
                  <a:schemeClr val="tx1"/>
                </a:solidFill>
              </a:rPr>
              <a:t>–PIP</a:t>
            </a:r>
          </a:p>
          <a:p>
            <a:pPr algn="ctr"/>
            <a:endParaRPr lang="en-US" dirty="0"/>
          </a:p>
        </p:txBody>
      </p:sp>
      <p:sp>
        <p:nvSpPr>
          <p:cNvPr id="8" name="Rounded Rectangle 7"/>
          <p:cNvSpPr/>
          <p:nvPr/>
        </p:nvSpPr>
        <p:spPr>
          <a:xfrm>
            <a:off x="4947685" y="4883313"/>
            <a:ext cx="1673130" cy="9144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Tidal volume (TV)</a:t>
            </a:r>
            <a:endParaRPr lang="en-US" dirty="0">
              <a:solidFill>
                <a:schemeClr val="tx1"/>
              </a:solidFill>
            </a:endParaRPr>
          </a:p>
        </p:txBody>
      </p:sp>
      <p:sp>
        <p:nvSpPr>
          <p:cNvPr id="9" name="Rounded Rectangle 8"/>
          <p:cNvSpPr/>
          <p:nvPr/>
        </p:nvSpPr>
        <p:spPr>
          <a:xfrm>
            <a:off x="7223884" y="4836457"/>
            <a:ext cx="1584176" cy="9612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Respiratory rate </a:t>
            </a:r>
            <a:endParaRPr lang="en-US" dirty="0">
              <a:solidFill>
                <a:schemeClr val="tx1"/>
              </a:solidFill>
            </a:endParaRPr>
          </a:p>
        </p:txBody>
      </p:sp>
      <p:cxnSp>
        <p:nvCxnSpPr>
          <p:cNvPr id="10" name="Straight Arrow Connector 9"/>
          <p:cNvCxnSpPr/>
          <p:nvPr/>
        </p:nvCxnSpPr>
        <p:spPr>
          <a:xfrm flipH="1">
            <a:off x="3301275" y="2204314"/>
            <a:ext cx="38317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915094" y="2204314"/>
            <a:ext cx="432048"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096245" y="3839361"/>
            <a:ext cx="430918" cy="91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77090" y="3849915"/>
            <a:ext cx="438727" cy="8535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517975" y="3961109"/>
            <a:ext cx="432048" cy="7423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953853" y="3936131"/>
            <a:ext cx="540060" cy="7634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11704" y="2852387"/>
            <a:ext cx="1388088" cy="646331"/>
          </a:xfrm>
          <a:prstGeom prst="rect">
            <a:avLst/>
          </a:prstGeom>
          <a:noFill/>
        </p:spPr>
        <p:txBody>
          <a:bodyPr wrap="square" rtlCol="0">
            <a:spAutoFit/>
          </a:bodyPr>
          <a:lstStyle/>
          <a:p>
            <a:pPr algn="ctr"/>
            <a:r>
              <a:rPr lang="en-US" b="1" dirty="0" smtClean="0"/>
              <a:t>Oxygenation (o2)</a:t>
            </a:r>
            <a:endParaRPr lang="en-US" b="1" dirty="0"/>
          </a:p>
        </p:txBody>
      </p:sp>
      <p:sp>
        <p:nvSpPr>
          <p:cNvPr id="31" name="Rectangle 30"/>
          <p:cNvSpPr/>
          <p:nvPr/>
        </p:nvSpPr>
        <p:spPr>
          <a:xfrm>
            <a:off x="5820777" y="6097868"/>
            <a:ext cx="2266153" cy="646331"/>
          </a:xfrm>
          <a:prstGeom prst="rect">
            <a:avLst/>
          </a:prstGeom>
          <a:solidFill>
            <a:schemeClr val="tx2">
              <a:lumMod val="20000"/>
              <a:lumOff val="80000"/>
            </a:schemeClr>
          </a:solidFill>
          <a:ln>
            <a:solidFill>
              <a:schemeClr val="accent1"/>
            </a:solidFill>
          </a:ln>
        </p:spPr>
        <p:txBody>
          <a:bodyPr wrap="square">
            <a:spAutoFit/>
          </a:bodyPr>
          <a:lstStyle/>
          <a:p>
            <a:pPr algn="ctr"/>
            <a:r>
              <a:rPr lang="en-US" b="1" dirty="0" smtClean="0"/>
              <a:t>Minute </a:t>
            </a:r>
            <a:r>
              <a:rPr lang="en-US" b="1" dirty="0" err="1" smtClean="0"/>
              <a:t>ventillation</a:t>
            </a:r>
            <a:r>
              <a:rPr lang="en-US" b="1" dirty="0" smtClean="0"/>
              <a:t> (MV)</a:t>
            </a:r>
            <a:endParaRPr lang="en-US" dirty="0"/>
          </a:p>
        </p:txBody>
      </p:sp>
      <p:sp>
        <p:nvSpPr>
          <p:cNvPr id="43" name="Rectangle 42"/>
          <p:cNvSpPr/>
          <p:nvPr/>
        </p:nvSpPr>
        <p:spPr>
          <a:xfrm>
            <a:off x="1442277" y="3936129"/>
            <a:ext cx="1388653" cy="923330"/>
          </a:xfrm>
          <a:prstGeom prst="rect">
            <a:avLst/>
          </a:prstGeom>
        </p:spPr>
        <p:txBody>
          <a:bodyPr wrap="square">
            <a:spAutoFit/>
          </a:bodyPr>
          <a:lstStyle/>
          <a:p>
            <a:r>
              <a:rPr lang="en-US" dirty="0"/>
              <a:t>To affect </a:t>
            </a:r>
            <a:r>
              <a:rPr lang="en-US" dirty="0" smtClean="0"/>
              <a:t>oxygenation, adjust:</a:t>
            </a:r>
            <a:endParaRPr lang="en-US" dirty="0"/>
          </a:p>
        </p:txBody>
      </p:sp>
      <p:sp>
        <p:nvSpPr>
          <p:cNvPr id="49" name="Rectangle 48"/>
          <p:cNvSpPr/>
          <p:nvPr/>
        </p:nvSpPr>
        <p:spPr>
          <a:xfrm>
            <a:off x="6028555" y="3898373"/>
            <a:ext cx="1184520" cy="923330"/>
          </a:xfrm>
          <a:prstGeom prst="rect">
            <a:avLst/>
          </a:prstGeom>
        </p:spPr>
        <p:txBody>
          <a:bodyPr wrap="square">
            <a:spAutoFit/>
          </a:bodyPr>
          <a:lstStyle/>
          <a:p>
            <a:r>
              <a:rPr lang="en-US" dirty="0"/>
              <a:t>To affect ventilation, adjust:</a:t>
            </a:r>
          </a:p>
        </p:txBody>
      </p:sp>
      <p:cxnSp>
        <p:nvCxnSpPr>
          <p:cNvPr id="63" name="Straight Arrow Connector 62"/>
          <p:cNvCxnSpPr/>
          <p:nvPr/>
        </p:nvCxnSpPr>
        <p:spPr>
          <a:xfrm>
            <a:off x="6156176" y="5846381"/>
            <a:ext cx="0" cy="2514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7668344" y="5846381"/>
            <a:ext cx="0" cy="2514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39553" y="137630"/>
            <a:ext cx="8280920" cy="461665"/>
          </a:xfrm>
          <a:prstGeom prst="rect">
            <a:avLst/>
          </a:prstGeom>
          <a:noFill/>
        </p:spPr>
        <p:txBody>
          <a:bodyPr wrap="square" rtlCol="0">
            <a:spAutoFit/>
          </a:bodyPr>
          <a:lstStyle/>
          <a:p>
            <a:r>
              <a:rPr lang="en-US" sz="2400" b="1" dirty="0" smtClean="0">
                <a:latin typeface="Arial Black" pitchFamily="34" charset="0"/>
              </a:rPr>
              <a:t>Basic parameters to be set on ventilator </a:t>
            </a:r>
            <a:endParaRPr lang="en-US" sz="2400" b="1" dirty="0">
              <a:latin typeface="Arial Black" pitchFamily="34" charset="0"/>
            </a:endParaRPr>
          </a:p>
        </p:txBody>
      </p:sp>
      <p:graphicFrame>
        <p:nvGraphicFramePr>
          <p:cNvPr id="5" name="Table 4"/>
          <p:cNvGraphicFramePr>
            <a:graphicFrameLocks noGrp="1"/>
          </p:cNvGraphicFramePr>
          <p:nvPr/>
        </p:nvGraphicFramePr>
        <p:xfrm>
          <a:off x="683568" y="692698"/>
          <a:ext cx="7992888" cy="3979911"/>
        </p:xfrm>
        <a:graphic>
          <a:graphicData uri="http://schemas.openxmlformats.org/drawingml/2006/table">
            <a:tbl>
              <a:tblPr firstRow="1" bandRow="1">
                <a:tableStyleId>{5C22544A-7EE6-4342-B048-85BDC9FD1C3A}</a:tableStyleId>
              </a:tblPr>
              <a:tblGrid>
                <a:gridCol w="7992888"/>
              </a:tblGrid>
              <a:tr h="45151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b="1" dirty="0" smtClean="0">
                          <a:solidFill>
                            <a:schemeClr val="tx1"/>
                          </a:solidFill>
                        </a:rPr>
                        <a:t>•FIO2: fraction of inspired oxygen</a:t>
                      </a:r>
                    </a:p>
                    <a:p>
                      <a:endParaRPr lang="en-US" dirty="0">
                        <a:solidFill>
                          <a:schemeClr val="tx1"/>
                        </a:solidFill>
                      </a:endParaRPr>
                    </a:p>
                  </a:txBody>
                  <a:tcPr>
                    <a:solidFill>
                      <a:schemeClr val="accent5">
                        <a:lumMod val="20000"/>
                        <a:lumOff val="80000"/>
                      </a:schemeClr>
                    </a:solidFill>
                  </a:tcPr>
                </a:tc>
              </a:tr>
              <a:tr h="45951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b="1" dirty="0" smtClean="0"/>
                        <a:t>•respiratory rate :number of breaths per minute</a:t>
                      </a:r>
                    </a:p>
                    <a:p>
                      <a:endParaRPr lang="en-US" dirty="0"/>
                    </a:p>
                  </a:txBody>
                  <a:tcPr>
                    <a:solidFill>
                      <a:schemeClr val="accent5">
                        <a:lumMod val="40000"/>
                        <a:lumOff val="60000"/>
                      </a:schemeClr>
                    </a:solidFill>
                  </a:tcPr>
                </a:tc>
              </a:tr>
              <a:tr h="46888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b="1" dirty="0" smtClean="0"/>
                        <a:t>•Tidal Volume :volume of each breath</a:t>
                      </a:r>
                    </a:p>
                    <a:p>
                      <a:endParaRPr lang="en-US" dirty="0"/>
                    </a:p>
                  </a:txBody>
                  <a:tcPr>
                    <a:solidFill>
                      <a:schemeClr val="accent5">
                        <a:lumMod val="60000"/>
                        <a:lumOff val="40000"/>
                      </a:schemeClr>
                    </a:solidFill>
                  </a:tcPr>
                </a:tc>
              </a:tr>
              <a:tr h="55026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b="1" dirty="0" smtClean="0"/>
                        <a:t>•I:E Ratio -the inspiratory time compared to the expiratory time; I + E = total cycle time</a:t>
                      </a:r>
                    </a:p>
                    <a:p>
                      <a:endParaRPr lang="en-US" dirty="0"/>
                    </a:p>
                  </a:txBody>
                  <a:tcPr>
                    <a:solidFill>
                      <a:schemeClr val="accent3">
                        <a:lumMod val="20000"/>
                        <a:lumOff val="80000"/>
                      </a:schemeClr>
                    </a:solidFill>
                  </a:tcPr>
                </a:tc>
              </a:tr>
              <a:tr h="49995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b="1" dirty="0" smtClean="0"/>
                        <a:t>•PEEP: positive end expiratory pressure</a:t>
                      </a:r>
                    </a:p>
                    <a:p>
                      <a:endParaRPr lang="en-US" dirty="0"/>
                    </a:p>
                  </a:txBody>
                  <a:tcPr>
                    <a:solidFill>
                      <a:schemeClr val="accent3">
                        <a:lumMod val="40000"/>
                        <a:lumOff val="60000"/>
                      </a:schemeClr>
                    </a:solidFill>
                  </a:tcPr>
                </a:tc>
              </a:tr>
              <a:tr h="505191">
                <a:tc>
                  <a:txBody>
                    <a:bodyPr/>
                    <a:lstStyle/>
                    <a:p>
                      <a:r>
                        <a:rPr lang="en-US" b="1" dirty="0" smtClean="0"/>
                        <a:t>• mode :AC/PC</a:t>
                      </a:r>
                      <a:endParaRPr lang="en-US" dirty="0"/>
                    </a:p>
                  </a:txBody>
                  <a:tcPr>
                    <a:solidFill>
                      <a:schemeClr val="accent5">
                        <a:lumMod val="20000"/>
                        <a:lumOff val="80000"/>
                      </a:schemeClr>
                    </a:solidFill>
                  </a:tcPr>
                </a:tc>
              </a:tr>
            </a:tbl>
          </a:graphicData>
        </a:graphic>
      </p:graphicFrame>
      <p:graphicFrame>
        <p:nvGraphicFramePr>
          <p:cNvPr id="6" name="Table 5"/>
          <p:cNvGraphicFramePr>
            <a:graphicFrameLocks noGrp="1"/>
          </p:cNvGraphicFramePr>
          <p:nvPr/>
        </p:nvGraphicFramePr>
        <p:xfrm>
          <a:off x="683568" y="4648323"/>
          <a:ext cx="7992888" cy="2194560"/>
        </p:xfrm>
        <a:graphic>
          <a:graphicData uri="http://schemas.openxmlformats.org/drawingml/2006/table">
            <a:tbl>
              <a:tblPr firstRow="1" bandRow="1">
                <a:tableStyleId>{5C22544A-7EE6-4342-B048-85BDC9FD1C3A}</a:tableStyleId>
              </a:tblPr>
              <a:tblGrid>
                <a:gridCol w="7992888"/>
              </a:tblGrid>
              <a:tr h="432048">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b="1" dirty="0" smtClean="0">
                          <a:solidFill>
                            <a:schemeClr val="tx1"/>
                          </a:solidFill>
                        </a:rPr>
                        <a:t>•Sensitivity : how responsive the ventilator is to the patient’s efforts</a:t>
                      </a:r>
                    </a:p>
                    <a:p>
                      <a:endParaRPr lang="en-US" dirty="0"/>
                    </a:p>
                  </a:txBody>
                  <a:tcPr>
                    <a:solidFill>
                      <a:schemeClr val="accent5">
                        <a:lumMod val="40000"/>
                        <a:lumOff val="60000"/>
                      </a:schemeClr>
                    </a:solidFill>
                  </a:tcPr>
                </a:tc>
              </a:tr>
              <a:tr h="31795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b="1" dirty="0" smtClean="0"/>
                        <a:t>•PIP :maximum amount of pressured delivered during each breath</a:t>
                      </a:r>
                    </a:p>
                    <a:p>
                      <a:endParaRPr lang="en-US" dirty="0"/>
                    </a:p>
                  </a:txBody>
                  <a:tcPr>
                    <a:solidFill>
                      <a:schemeClr val="accent5">
                        <a:lumMod val="60000"/>
                        <a:lumOff val="40000"/>
                      </a:schemeClr>
                    </a:solidFill>
                  </a:tcPr>
                </a:tc>
              </a:tr>
              <a:tr h="31795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b="1" dirty="0" smtClean="0"/>
                        <a:t>•Inspiratory Time (I time)-the time spent in the inspiratory phase of the </a:t>
                      </a:r>
                      <a:r>
                        <a:rPr lang="en-US" b="1" dirty="0" err="1" smtClean="0"/>
                        <a:t>ventilatory</a:t>
                      </a:r>
                      <a:r>
                        <a:rPr lang="en-US" b="1" dirty="0" smtClean="0"/>
                        <a:t> cycle</a:t>
                      </a:r>
                    </a:p>
                    <a:p>
                      <a:endParaRPr lang="en-US" dirty="0"/>
                    </a:p>
                  </a:txBody>
                  <a:tcPr>
                    <a:solidFill>
                      <a:schemeClr val="accent3">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31841" y="116634"/>
            <a:ext cx="4104455" cy="584775"/>
          </a:xfrm>
          <a:prstGeom prst="rect">
            <a:avLst/>
          </a:prstGeom>
        </p:spPr>
        <p:txBody>
          <a:bodyPr wrap="square">
            <a:spAutoFit/>
          </a:bodyPr>
          <a:lstStyle/>
          <a:p>
            <a:r>
              <a:rPr lang="en-US" sz="3200" b="1" dirty="0">
                <a:solidFill>
                  <a:srgbClr val="000000"/>
                </a:solidFill>
                <a:latin typeface="Times New Roman"/>
              </a:rPr>
              <a:t>Initial Settings</a:t>
            </a:r>
            <a:endParaRPr lang="en-US" sz="3200" dirty="0"/>
          </a:p>
        </p:txBody>
      </p:sp>
      <p:sp>
        <p:nvSpPr>
          <p:cNvPr id="3" name="Rectangle 2"/>
          <p:cNvSpPr/>
          <p:nvPr/>
        </p:nvSpPr>
        <p:spPr>
          <a:xfrm>
            <a:off x="344143" y="1052738"/>
            <a:ext cx="8424936" cy="5324535"/>
          </a:xfrm>
          <a:prstGeom prst="rect">
            <a:avLst/>
          </a:prstGeom>
          <a:solidFill>
            <a:schemeClr val="bg2"/>
          </a:solidFill>
        </p:spPr>
        <p:txBody>
          <a:bodyPr wrap="square">
            <a:spAutoFit/>
          </a:bodyPr>
          <a:lstStyle/>
          <a:p>
            <a:r>
              <a:rPr lang="en-US" sz="3200" u="sng" dirty="0">
                <a:solidFill>
                  <a:schemeClr val="accent6"/>
                </a:solidFill>
              </a:rPr>
              <a:t>Settings</a:t>
            </a:r>
          </a:p>
          <a:p>
            <a:r>
              <a:rPr lang="en-US" sz="2800" b="1" dirty="0" smtClean="0"/>
              <a:t>1–Respiratory Rate</a:t>
            </a:r>
            <a:r>
              <a:rPr lang="en-US" sz="2800" dirty="0"/>
              <a:t>: start with a rate that is somewhat normal; i.e., 15 for adolescent/child, 20-30 for </a:t>
            </a:r>
            <a:r>
              <a:rPr lang="en-US" sz="2800" dirty="0" smtClean="0"/>
              <a:t>infant/small </a:t>
            </a:r>
            <a:r>
              <a:rPr lang="en-US" sz="2800" dirty="0"/>
              <a:t>child</a:t>
            </a:r>
          </a:p>
          <a:p>
            <a:r>
              <a:rPr lang="en-US" sz="2800" b="1" dirty="0" smtClean="0"/>
              <a:t>2–FiO2</a:t>
            </a:r>
            <a:r>
              <a:rPr lang="en-US" sz="2800" dirty="0"/>
              <a:t>: 100% and </a:t>
            </a:r>
            <a:r>
              <a:rPr lang="en-US" sz="2800" dirty="0" smtClean="0"/>
              <a:t>then titrate it </a:t>
            </a:r>
            <a:r>
              <a:rPr lang="en-US" sz="2800" dirty="0"/>
              <a:t>down</a:t>
            </a:r>
          </a:p>
          <a:p>
            <a:r>
              <a:rPr lang="en-US" sz="2800" b="1" dirty="0" smtClean="0"/>
              <a:t>3–PEEP</a:t>
            </a:r>
            <a:r>
              <a:rPr lang="en-US" sz="2800" dirty="0" smtClean="0"/>
              <a:t> : 3-5 cmH20</a:t>
            </a:r>
            <a:endParaRPr lang="en-US" sz="2800" dirty="0"/>
          </a:p>
          <a:p>
            <a:r>
              <a:rPr lang="en-US" sz="2800" b="1" dirty="0" smtClean="0"/>
              <a:t>4–TV</a:t>
            </a:r>
            <a:r>
              <a:rPr lang="en-US" sz="2800" dirty="0" smtClean="0"/>
              <a:t> : 8-10 ml/kg (BASED ON  IDEAL BODY WEIGHT IN Kg.) </a:t>
            </a:r>
            <a:endParaRPr lang="en-US" sz="2800" dirty="0"/>
          </a:p>
          <a:p>
            <a:r>
              <a:rPr lang="en-US" sz="2800" b="1" dirty="0" smtClean="0"/>
              <a:t>5–PIP</a:t>
            </a:r>
            <a:r>
              <a:rPr lang="en-US" sz="2800" dirty="0" smtClean="0"/>
              <a:t> : 14-20 cmH2O</a:t>
            </a:r>
            <a:endParaRPr lang="en-US" sz="2800" dirty="0"/>
          </a:p>
          <a:p>
            <a:r>
              <a:rPr lang="en-US" sz="2800" b="1" dirty="0" smtClean="0"/>
              <a:t>6–Pressure </a:t>
            </a:r>
            <a:r>
              <a:rPr lang="en-US" sz="2800" b="1" dirty="0"/>
              <a:t>support </a:t>
            </a:r>
            <a:r>
              <a:rPr lang="en-US" sz="2800" b="1" dirty="0" smtClean="0"/>
              <a:t> : </a:t>
            </a:r>
            <a:r>
              <a:rPr lang="en-US" sz="2800" dirty="0" smtClean="0"/>
              <a:t>5-10 cmH2O</a:t>
            </a:r>
            <a:endParaRPr lang="en-US" sz="2800" dirty="0"/>
          </a:p>
          <a:p>
            <a:r>
              <a:rPr lang="en-US" sz="2800" b="1" dirty="0" smtClean="0"/>
              <a:t>7–Determine </a:t>
            </a:r>
            <a:r>
              <a:rPr lang="en-US" sz="2800" b="1" dirty="0"/>
              <a:t>the mode:</a:t>
            </a:r>
            <a:r>
              <a:rPr lang="en-US" sz="2800" dirty="0"/>
              <a:t> control every breath (A/C) or some (SIMV)</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ounded Rectangle 49"/>
          <p:cNvSpPr/>
          <p:nvPr/>
        </p:nvSpPr>
        <p:spPr>
          <a:xfrm>
            <a:off x="2051721" y="260650"/>
            <a:ext cx="4968552" cy="6463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339752" y="260650"/>
            <a:ext cx="4074962" cy="646331"/>
          </a:xfrm>
          <a:prstGeom prst="rect">
            <a:avLst/>
          </a:prstGeom>
        </p:spPr>
        <p:txBody>
          <a:bodyPr wrap="none">
            <a:spAutoFit/>
          </a:bodyPr>
          <a:lstStyle/>
          <a:p>
            <a:r>
              <a:rPr lang="en-US" sz="3600" dirty="0">
                <a:latin typeface="Times New Roman"/>
              </a:rPr>
              <a:t>Modes of Ventilation</a:t>
            </a:r>
          </a:p>
        </p:txBody>
      </p:sp>
      <p:sp>
        <p:nvSpPr>
          <p:cNvPr id="3" name="Rounded Rectangle 2"/>
          <p:cNvSpPr/>
          <p:nvPr/>
        </p:nvSpPr>
        <p:spPr>
          <a:xfrm>
            <a:off x="447042" y="2477205"/>
            <a:ext cx="2160240" cy="119756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451271" y="2477205"/>
            <a:ext cx="2088232" cy="119756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Pressure control (PC)</a:t>
            </a:r>
            <a:endParaRPr lang="en-US" b="1" dirty="0">
              <a:solidFill>
                <a:schemeClr val="tx1"/>
              </a:solidFill>
            </a:endParaRPr>
          </a:p>
        </p:txBody>
      </p:sp>
      <p:sp>
        <p:nvSpPr>
          <p:cNvPr id="5" name="Rounded Rectangle 4"/>
          <p:cNvSpPr/>
          <p:nvPr/>
        </p:nvSpPr>
        <p:spPr>
          <a:xfrm>
            <a:off x="87693" y="4748589"/>
            <a:ext cx="1512168" cy="154487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You set </a:t>
            </a:r>
          </a:p>
          <a:p>
            <a:pPr algn="ctr"/>
            <a:r>
              <a:rPr lang="en-US" dirty="0" smtClean="0">
                <a:solidFill>
                  <a:schemeClr val="tx1"/>
                </a:solidFill>
              </a:rPr>
              <a:t>FIO2</a:t>
            </a:r>
          </a:p>
          <a:p>
            <a:pPr algn="ctr"/>
            <a:r>
              <a:rPr lang="en-US" dirty="0" smtClean="0">
                <a:solidFill>
                  <a:schemeClr val="tx1"/>
                </a:solidFill>
              </a:rPr>
              <a:t>RR</a:t>
            </a:r>
          </a:p>
          <a:p>
            <a:pPr algn="ctr"/>
            <a:r>
              <a:rPr lang="en-US" dirty="0" smtClean="0">
                <a:solidFill>
                  <a:schemeClr val="tx1"/>
                </a:solidFill>
              </a:rPr>
              <a:t>TV </a:t>
            </a:r>
          </a:p>
          <a:p>
            <a:pPr algn="ctr"/>
            <a:r>
              <a:rPr lang="en-US" dirty="0" smtClean="0">
                <a:solidFill>
                  <a:schemeClr val="tx1"/>
                </a:solidFill>
              </a:rPr>
              <a:t>I:E ratio</a:t>
            </a:r>
            <a:endParaRPr lang="en-US" dirty="0">
              <a:solidFill>
                <a:schemeClr val="tx1"/>
              </a:solidFill>
            </a:endParaRPr>
          </a:p>
        </p:txBody>
      </p:sp>
      <p:sp>
        <p:nvSpPr>
          <p:cNvPr id="6" name="Rounded Rectangle 5"/>
          <p:cNvSpPr/>
          <p:nvPr/>
        </p:nvSpPr>
        <p:spPr>
          <a:xfrm>
            <a:off x="2027924" y="4748589"/>
            <a:ext cx="1319941" cy="122170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Ventilator sets pressure </a:t>
            </a:r>
            <a:endParaRPr lang="en-US" dirty="0">
              <a:solidFill>
                <a:schemeClr val="tx1"/>
              </a:solidFill>
            </a:endParaRPr>
          </a:p>
        </p:txBody>
      </p:sp>
      <p:sp>
        <p:nvSpPr>
          <p:cNvPr id="7" name="Rounded Rectangle 6"/>
          <p:cNvSpPr/>
          <p:nvPr/>
        </p:nvSpPr>
        <p:spPr>
          <a:xfrm>
            <a:off x="3866372" y="4760791"/>
            <a:ext cx="1857756" cy="167116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You set FIO2 </a:t>
            </a:r>
          </a:p>
          <a:p>
            <a:pPr algn="ctr"/>
            <a:r>
              <a:rPr lang="en-US" dirty="0" smtClean="0">
                <a:solidFill>
                  <a:schemeClr val="tx1"/>
                </a:solidFill>
              </a:rPr>
              <a:t>Pressure &amp; PEEP</a:t>
            </a:r>
          </a:p>
          <a:p>
            <a:pPr algn="ctr"/>
            <a:r>
              <a:rPr lang="en-US" dirty="0" smtClean="0">
                <a:solidFill>
                  <a:schemeClr val="tx1"/>
                </a:solidFill>
              </a:rPr>
              <a:t>I:E ratio</a:t>
            </a:r>
            <a:endParaRPr lang="en-US" dirty="0">
              <a:solidFill>
                <a:schemeClr val="tx1"/>
              </a:solidFill>
            </a:endParaRPr>
          </a:p>
        </p:txBody>
      </p:sp>
      <p:sp>
        <p:nvSpPr>
          <p:cNvPr id="8" name="Rounded Rectangle 7"/>
          <p:cNvSpPr/>
          <p:nvPr/>
        </p:nvSpPr>
        <p:spPr>
          <a:xfrm>
            <a:off x="5895207" y="4703455"/>
            <a:ext cx="1584176" cy="138313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Ventilator sets volume of breath to be given </a:t>
            </a:r>
            <a:endParaRPr lang="en-US" dirty="0">
              <a:solidFill>
                <a:schemeClr val="tx1"/>
              </a:solidFill>
            </a:endParaRPr>
          </a:p>
        </p:txBody>
      </p:sp>
      <p:cxnSp>
        <p:nvCxnSpPr>
          <p:cNvPr id="9" name="Straight Arrow Connector 8"/>
          <p:cNvCxnSpPr/>
          <p:nvPr/>
        </p:nvCxnSpPr>
        <p:spPr>
          <a:xfrm flipH="1">
            <a:off x="665329" y="3832810"/>
            <a:ext cx="646374" cy="8706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685380" y="3832810"/>
            <a:ext cx="621345" cy="8706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535997" y="3860472"/>
            <a:ext cx="0" cy="8137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83798" y="3832808"/>
            <a:ext cx="711409" cy="834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3118" y="2775537"/>
            <a:ext cx="1388088" cy="646331"/>
          </a:xfrm>
          <a:prstGeom prst="rect">
            <a:avLst/>
          </a:prstGeom>
          <a:noFill/>
        </p:spPr>
        <p:txBody>
          <a:bodyPr wrap="square" rtlCol="0">
            <a:spAutoFit/>
          </a:bodyPr>
          <a:lstStyle/>
          <a:p>
            <a:pPr algn="ctr"/>
            <a:r>
              <a:rPr lang="en-US" b="1" dirty="0" smtClean="0"/>
              <a:t>Assist control (AC)</a:t>
            </a:r>
            <a:endParaRPr lang="en-US" b="1" dirty="0"/>
          </a:p>
        </p:txBody>
      </p:sp>
      <p:sp>
        <p:nvSpPr>
          <p:cNvPr id="21" name="Rounded Rectangle 20"/>
          <p:cNvSpPr/>
          <p:nvPr/>
        </p:nvSpPr>
        <p:spPr>
          <a:xfrm>
            <a:off x="6546486" y="2477205"/>
            <a:ext cx="2088232" cy="119756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Mixed modes </a:t>
            </a:r>
          </a:p>
          <a:p>
            <a:pPr algn="ctr"/>
            <a:r>
              <a:rPr lang="en-US" b="1" dirty="0" smtClean="0">
                <a:solidFill>
                  <a:schemeClr val="tx1"/>
                </a:solidFill>
              </a:rPr>
              <a:t>SIMV</a:t>
            </a:r>
          </a:p>
          <a:p>
            <a:pPr algn="ctr"/>
            <a:r>
              <a:rPr lang="en-US" b="1" dirty="0" smtClean="0">
                <a:solidFill>
                  <a:schemeClr val="tx1"/>
                </a:solidFill>
              </a:rPr>
              <a:t>SIMV-PS</a:t>
            </a:r>
          </a:p>
          <a:p>
            <a:pPr algn="ctr"/>
            <a:r>
              <a:rPr lang="en-US" b="1" dirty="0" smtClean="0">
                <a:solidFill>
                  <a:schemeClr val="tx1"/>
                </a:solidFill>
              </a:rPr>
              <a:t>OTHERS </a:t>
            </a:r>
          </a:p>
        </p:txBody>
      </p:sp>
      <p:cxnSp>
        <p:nvCxnSpPr>
          <p:cNvPr id="23" name="Straight Arrow Connector 22"/>
          <p:cNvCxnSpPr/>
          <p:nvPr/>
        </p:nvCxnSpPr>
        <p:spPr>
          <a:xfrm flipH="1">
            <a:off x="1311704" y="1124744"/>
            <a:ext cx="1432441"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31832" y="1124744"/>
            <a:ext cx="0"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858074" y="1124744"/>
            <a:ext cx="1450230"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895207" y="6058163"/>
            <a:ext cx="1584176" cy="646331"/>
          </a:xfrm>
          <a:prstGeom prst="rect">
            <a:avLst/>
          </a:prstGeom>
          <a:ln>
            <a:solidFill>
              <a:schemeClr val="accent1"/>
            </a:solidFill>
          </a:ln>
        </p:spPr>
        <p:txBody>
          <a:bodyPr wrap="square">
            <a:spAutoFit/>
          </a:bodyPr>
          <a:lstStyle/>
          <a:p>
            <a:r>
              <a:rPr lang="en-US" b="1" dirty="0"/>
              <a:t>Tidal Volume &amp;( MV) Varies</a:t>
            </a:r>
            <a:endParaRPr lang="en-US" dirty="0"/>
          </a:p>
        </p:txBody>
      </p:sp>
      <p:sp>
        <p:nvSpPr>
          <p:cNvPr id="46" name="Rectangle 45"/>
          <p:cNvSpPr/>
          <p:nvPr/>
        </p:nvSpPr>
        <p:spPr>
          <a:xfrm>
            <a:off x="2003033" y="5970293"/>
            <a:ext cx="1344832" cy="923330"/>
          </a:xfrm>
          <a:prstGeom prst="rect">
            <a:avLst/>
          </a:prstGeom>
          <a:ln>
            <a:solidFill>
              <a:schemeClr val="accent1"/>
            </a:solidFill>
          </a:ln>
        </p:spPr>
        <p:txBody>
          <a:bodyPr wrap="square">
            <a:spAutoFit/>
          </a:bodyPr>
          <a:lstStyle/>
          <a:p>
            <a:r>
              <a:rPr lang="en-US" b="1" dirty="0"/>
              <a:t>PIP &amp; (MAP) Varies</a:t>
            </a:r>
            <a:endParaRPr lang="en-US" dirty="0"/>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fillRect/>
          </a:stretch>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7500</Words>
  <Application>Microsoft Office PowerPoint</Application>
  <PresentationFormat>On-screen Show (4:3)</PresentationFormat>
  <Paragraphs>716</Paragraphs>
  <Slides>111</Slides>
  <Notes>2</Notes>
  <HiddenSlides>0</HiddenSlides>
  <MMClips>0</MMClips>
  <ScaleCrop>false</ScaleCrop>
  <HeadingPairs>
    <vt:vector size="4" baseType="variant">
      <vt:variant>
        <vt:lpstr>Theme</vt:lpstr>
      </vt:variant>
      <vt:variant>
        <vt:i4>8</vt:i4>
      </vt:variant>
      <vt:variant>
        <vt:lpstr>Slide Titles</vt:lpstr>
      </vt:variant>
      <vt:variant>
        <vt:i4>111</vt:i4>
      </vt:variant>
    </vt:vector>
  </HeadingPairs>
  <TitlesOfParts>
    <vt:vector size="119" baseType="lpstr">
      <vt:lpstr>Office Theme</vt:lpstr>
      <vt:lpstr>Waveform</vt:lpstr>
      <vt:lpstr>1_Office Theme</vt:lpstr>
      <vt:lpstr>2_Office Theme</vt:lpstr>
      <vt:lpstr>1_Oriel</vt:lpstr>
      <vt:lpstr>2_Oriel</vt:lpstr>
      <vt:lpstr>3_Oriel</vt:lpstr>
      <vt:lpstr>4_Oriel</vt:lpstr>
      <vt:lpstr>Respiratory failure </vt:lpstr>
      <vt:lpstr>Definition </vt:lpstr>
      <vt:lpstr>Types of respiratory failure</vt:lpstr>
      <vt:lpstr>Type I respiratory failure  </vt:lpstr>
      <vt:lpstr>Type II respiratory failure</vt:lpstr>
      <vt:lpstr>PowerPoint Presentation</vt:lpstr>
      <vt:lpstr>PowerPoint Presentation</vt:lpstr>
      <vt:lpstr>Acute VS Chronic</vt:lpstr>
      <vt:lpstr>EPIDEMIOLOGY</vt:lpstr>
      <vt:lpstr>PowerPoint Presentation</vt:lpstr>
      <vt:lpstr>PowerPoint Presentation</vt:lpstr>
      <vt:lpstr>PowerPoint Presentation</vt:lpstr>
      <vt:lpstr>pathophysiology</vt:lpstr>
      <vt:lpstr> 1- Ventilation-perfusion mismatch (v/q)</vt:lpstr>
      <vt:lpstr>PowerPoint Presentation</vt:lpstr>
      <vt:lpstr>PowerPoint Presentation</vt:lpstr>
      <vt:lpstr>***Anatomic Dead Space</vt:lpstr>
      <vt:lpstr>PowerPoint Presentation</vt:lpstr>
      <vt:lpstr>***Physiologic Dead Space</vt:lpstr>
      <vt:lpstr>PowerPoint Presentation</vt:lpstr>
      <vt:lpstr>2- Pulmonary Shunt</vt:lpstr>
      <vt:lpstr>PowerPoint Presentation</vt:lpstr>
      <vt:lpstr>PowerPoint Presentation</vt:lpstr>
      <vt:lpstr>PowerPoint Presentation</vt:lpstr>
      <vt:lpstr>2- Diffusion </vt:lpstr>
      <vt:lpstr>Diffusion</vt:lpstr>
      <vt:lpstr>PowerPoint Presentation</vt:lpstr>
      <vt:lpstr>Summary </vt:lpstr>
      <vt:lpstr>***Asthma and respiratory failure </vt:lpstr>
      <vt:lpstr>***Cystic fibrosis and respiratory failure</vt:lpstr>
      <vt:lpstr>PowerPoint Presentation</vt:lpstr>
      <vt:lpstr>PowerPoint Presentation</vt:lpstr>
      <vt:lpstr>PowerPoint Presentation</vt:lpstr>
      <vt:lpstr>EMERGENCY</vt:lpstr>
      <vt:lpstr>PowerPoint Presentation</vt:lpstr>
      <vt:lpstr>PowerPoint Presentation</vt:lpstr>
      <vt:lpstr>PowerPoint Presentation</vt:lpstr>
      <vt:lpstr>Clinical presentation </vt:lpstr>
      <vt:lpstr>PowerPoint Presentation</vt:lpstr>
      <vt:lpstr>Hypoxia   and  hypercapnia </vt:lpstr>
      <vt:lpstr>PowerPoint Presentation</vt:lpstr>
      <vt:lpstr>History </vt:lpstr>
      <vt:lpstr>PowerPoint Presentation</vt:lpstr>
      <vt:lpstr>Physical examination</vt:lpstr>
      <vt:lpstr>Normal Vital sign Ranges according to age</vt:lpstr>
      <vt:lpstr>PowerPoint Presentation</vt:lpstr>
      <vt:lpstr>PowerPoint Presentation</vt:lpstr>
      <vt:lpstr>PowerPoint Presentation</vt:lpstr>
      <vt:lpstr>PowerPoint Presentation</vt:lpstr>
      <vt:lpstr>Laboratory studies</vt:lpstr>
      <vt:lpstr>ABG</vt:lpstr>
      <vt:lpstr>PowerPoint Presentation</vt:lpstr>
      <vt:lpstr>PowerPoint Presentation</vt:lpstr>
      <vt:lpstr>End-tidal carbon dioxide </vt:lpstr>
      <vt:lpstr>PowerPoint Presentation</vt:lpstr>
      <vt:lpstr>Radiography</vt:lpstr>
      <vt:lpstr>Pulmonary function testing</vt:lpstr>
      <vt:lpstr>Bronchoscopy</vt:lpstr>
      <vt:lpstr>Management of respiratory failure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Bilevel PAP adjust 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respiratory failure</dc:title>
  <dc:creator>DELL</dc:creator>
  <cp:lastModifiedBy>ghost</cp:lastModifiedBy>
  <cp:revision>140</cp:revision>
  <cp:lastPrinted>1900-01-01T00:00:00Z</cp:lastPrinted>
  <dcterms:created xsi:type="dcterms:W3CDTF">1900-01-01T00:00:00Z</dcterms:created>
  <dcterms:modified xsi:type="dcterms:W3CDTF">2024-02-28T22:40:54Z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4132A3476DE4AEA05A84DF65FAAE4A6E_32</vt:lpwstr>
  </property>
  <property fmtid="{D5CDD505-2E9C-101B-9397-08002B2CF9AE}" pid="3" name="KSOProductBuildVer">
    <vt:lpwstr>3081-11.33.81</vt:lpwstr>
  </property>
</Properties>
</file>