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7" r:id="rId3"/>
    <p:sldId id="258" r:id="rId4"/>
    <p:sldId id="259" r:id="rId5"/>
    <p:sldId id="260" r:id="rId6"/>
    <p:sldId id="261" r:id="rId7"/>
    <p:sldId id="370" r:id="rId8"/>
    <p:sldId id="262" r:id="rId9"/>
    <p:sldId id="263" r:id="rId10"/>
    <p:sldId id="371" r:id="rId11"/>
    <p:sldId id="372" r:id="rId12"/>
    <p:sldId id="373" r:id="rId13"/>
    <p:sldId id="374" r:id="rId14"/>
    <p:sldId id="375"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7" r:id="rId36"/>
    <p:sldId id="324" r:id="rId37"/>
    <p:sldId id="325" r:id="rId38"/>
    <p:sldId id="326" r:id="rId39"/>
    <p:sldId id="328" r:id="rId40"/>
    <p:sldId id="333" r:id="rId41"/>
    <p:sldId id="329" r:id="rId42"/>
    <p:sldId id="332" r:id="rId43"/>
    <p:sldId id="331" r:id="rId44"/>
    <p:sldId id="330" r:id="rId45"/>
    <p:sldId id="327" r:id="rId46"/>
    <p:sldId id="294" r:id="rId47"/>
    <p:sldId id="295" r:id="rId48"/>
    <p:sldId id="339" r:id="rId49"/>
    <p:sldId id="338" r:id="rId50"/>
    <p:sldId id="337" r:id="rId51"/>
    <p:sldId id="336" r:id="rId52"/>
    <p:sldId id="335" r:id="rId53"/>
    <p:sldId id="334" r:id="rId54"/>
    <p:sldId id="340" r:id="rId55"/>
    <p:sldId id="347" r:id="rId56"/>
    <p:sldId id="296" r:id="rId57"/>
    <p:sldId id="346" r:id="rId58"/>
    <p:sldId id="345" r:id="rId59"/>
    <p:sldId id="344" r:id="rId60"/>
    <p:sldId id="348" r:id="rId61"/>
    <p:sldId id="343" r:id="rId62"/>
    <p:sldId id="342" r:id="rId63"/>
    <p:sldId id="349" r:id="rId64"/>
    <p:sldId id="353" r:id="rId65"/>
    <p:sldId id="352" r:id="rId66"/>
    <p:sldId id="351" r:id="rId67"/>
    <p:sldId id="358" r:id="rId68"/>
    <p:sldId id="350" r:id="rId69"/>
    <p:sldId id="354" r:id="rId70"/>
    <p:sldId id="355" r:id="rId71"/>
    <p:sldId id="359" r:id="rId72"/>
    <p:sldId id="357" r:id="rId73"/>
    <p:sldId id="356" r:id="rId74"/>
    <p:sldId id="310" r:id="rId75"/>
    <p:sldId id="365" r:id="rId76"/>
    <p:sldId id="364" r:id="rId77"/>
    <p:sldId id="363" r:id="rId78"/>
    <p:sldId id="362" r:id="rId79"/>
    <p:sldId id="361" r:id="rId80"/>
    <p:sldId id="366" r:id="rId81"/>
    <p:sldId id="360" r:id="rId82"/>
    <p:sldId id="369" r:id="rId83"/>
    <p:sldId id="367" r:id="rId84"/>
    <p:sldId id="311" r:id="rId85"/>
    <p:sldId id="312" r:id="rId86"/>
    <p:sldId id="313" r:id="rId87"/>
    <p:sldId id="314" r:id="rId88"/>
    <p:sldId id="315" r:id="rId89"/>
    <p:sldId id="316" r:id="rId90"/>
    <p:sldId id="317" r:id="rId91"/>
    <p:sldId id="318" r:id="rId92"/>
    <p:sldId id="319" r:id="rId93"/>
    <p:sldId id="320" r:id="rId94"/>
    <p:sldId id="321" r:id="rId95"/>
    <p:sldId id="322" r:id="rId96"/>
    <p:sldId id="323"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5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32572C-C18E-46BA-9AB7-83F1647D87C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EE26E7-33D3-45A6-9C38-31FF44BFAA8A}"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48089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E3B1D4-EFC0-430E-8673-A405C3A772B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DA248F-F54E-41DE-BAB9-1C7813D03E0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6061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625CC0-F26E-48E8-BF06-65DDADFF882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8113EB-2E15-4E74-938D-A37808BF7B6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4367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5" name="Footer Placeholder 18"/>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6" name="Slide Number Placeholder 26"/>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A7F7D430-29B5-4E02-A8A4-6D679144B6AB}"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339963438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D2DC1A1B-B869-4086-9C68-5E984DBB895A}"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1513439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22C6CEA9-2239-4540-BB52-159F9C973FB4}"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358304055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6D109040-7F99-4D0D-B704-D317C18F88A9}"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1251942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1DC89D50-48BB-4126-A06B-66D4F89E4976}"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1648916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2"/>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FADFD60A-AF32-4B88-9708-403AD48ED953}"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1117693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DF005178-2958-46A7-B154-7643D35160F2}"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1110085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EF31208B-73BA-4FD5-AB4F-EC62AA75F1E3}"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38840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6B966B-9AC3-4C38-87E7-342F81B217D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FB8F01-9DDB-4E69-8C84-734194791BC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8118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10" name="Footer Placeholder 5"/>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11" name="Slide Number Placeholder 6"/>
          <p:cNvSpPr>
            <a:spLocks noGrp="1"/>
          </p:cNvSpPr>
          <p:nvPr>
            <p:ph type="sldNum" sz="quarter" idx="12"/>
          </p:nvPr>
        </p:nvSpPr>
        <p:spPr>
          <a:xfrm>
            <a:off x="8077200" y="6356350"/>
            <a:ext cx="609600" cy="365125"/>
          </a:xfrm>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8F3BD378-9520-46FA-8284-D3D53D761F36}"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2398340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E4D14D88-AB55-4E1F-B092-716C65487B2B}"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4025720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lvl1pPr rtl="1">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lvl1pPr rtl="1">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F5D2C5B9-CED9-415A-B1C9-E5F4B640AC55}"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Tree>
    <p:extLst>
      <p:ext uri="{BB962C8B-B14F-4D97-AF65-F5344CB8AC3E}">
        <p14:creationId xmlns:p14="http://schemas.microsoft.com/office/powerpoint/2010/main" val="419413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158F2D-42CD-40B1-931A-99961861D61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3D0B87-A065-4737-A83F-AF82F11E9576}"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479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19290E-CE72-4EC0-A523-DEBFBA2AE8E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D8B3AA-356E-4528-BB06-21964DE3E083}"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1384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FE14B8-8EDC-42E3-A98C-95D4CAFC653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D46FA50-E767-45BB-AC9B-3B9FD95CC990}"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142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0B8CB5-8A05-45D2-8FCD-A3B79E8341E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A95C9D-FE81-41B2-BF60-A10C73D8AFCC}"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0632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D83484-1E55-4274-950E-34947F947AF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231C74-83C7-4CAE-A42E-5D15A9BD28C3}"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23829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3A5977-A97D-4F37-A130-45461E7614A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CC9DD0-FCC2-4695-AAB7-9A5501243A1D}"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34989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1EA42E-1E18-4A44-9F80-AE2DBCE4079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312756-6ADD-44BC-975C-BA123B87CAF9}"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83265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00E9FB-5D21-4852-80EB-BB1769A9E27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4FCD53-8148-4FE5-96F8-C052B0F14303}"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70102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FFFFCC"/>
                </a:solidFill>
                <a:latin typeface="Constanti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rgbClr val="FFFFCC"/>
                </a:solidFill>
                <a:latin typeface="Constanti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rgbClr val="FFFFCC"/>
                </a:solidFill>
                <a:latin typeface="Constantia"/>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8F6CCE-7072-46F9-B1B4-289A1D1E8F3D}" type="slidenum">
              <a:rPr kumimoji="0" lang="en-US" sz="1200" b="0" i="0" u="none" strike="noStrike" kern="1200" cap="none" spc="0" normalizeH="0" baseline="0" noProof="0">
                <a:ln>
                  <a:noFill/>
                </a:ln>
                <a:solidFill>
                  <a:srgbClr val="FFFFCC"/>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CC"/>
              </a:solidFill>
              <a:effectLst/>
              <a:uLnTx/>
              <a:uFillTx/>
              <a:latin typeface="Constantia"/>
              <a:ea typeface="+mn-ea"/>
              <a:cs typeface="+mn-cs"/>
            </a:endParaRPr>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Arial" panose="020B0604020202020204" pitchFamily="34" charset="0"/>
              </a:endParaRPr>
            </a:p>
          </p:txBody>
        </p:sp>
      </p:grpSp>
    </p:spTree>
    <p:extLst>
      <p:ext uri="{BB962C8B-B14F-4D97-AF65-F5344CB8AC3E}">
        <p14:creationId xmlns:p14="http://schemas.microsoft.com/office/powerpoint/2010/main" val="3588211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style>
          <a:lnRef idx="0">
            <a:scrgbClr r="0" g="0" b="0"/>
          </a:lnRef>
          <a:fillRef idx="1001">
            <a:schemeClr val="lt2"/>
          </a:fillRef>
          <a:effectRef idx="0">
            <a:scrgbClr r="0" g="0" b="0"/>
          </a:effectRef>
          <a:fontRef idx="major"/>
        </p:style>
        <p:txBody>
          <a:bodyPr/>
          <a:lstStyle/>
          <a:p>
            <a:pPr eaLnBrk="1" hangingPunct="1">
              <a:defRPr/>
            </a:pPr>
            <a:r>
              <a:rPr lang="en-GB" altLang="en-US" b="1" dirty="0">
                <a:solidFill>
                  <a:srgbClr val="C00000"/>
                </a:solidFill>
                <a:latin typeface="Candara" panose="020E0502030303020204" pitchFamily="34" charset="0"/>
              </a:rPr>
              <a:t>Nervous System</a:t>
            </a:r>
            <a:endParaRPr lang="en-US" altLang="en-US" b="1" dirty="0">
              <a:solidFill>
                <a:srgbClr val="C00000"/>
              </a:solidFill>
              <a:latin typeface="Candara" panose="020E0502030303020204" pitchFamily="34" charset="0"/>
            </a:endParaRPr>
          </a:p>
        </p:txBody>
      </p:sp>
      <p:sp>
        <p:nvSpPr>
          <p:cNvPr id="3" name="Subtitle 2"/>
          <p:cNvSpPr>
            <a:spLocks noGrp="1"/>
          </p:cNvSpPr>
          <p:nvPr>
            <p:ph type="subTitle" idx="1"/>
          </p:nvPr>
        </p:nvSpPr>
        <p:spPr/>
        <p:txBody>
          <a:bodyPr rtlCol="0">
            <a:normAutofit/>
          </a:bodyPr>
          <a:lstStyle/>
          <a:p>
            <a:pPr eaLnBrk="1" fontAlgn="auto" hangingPunct="1">
              <a:spcAft>
                <a:spcPts val="0"/>
              </a:spcAft>
              <a:defRPr/>
            </a:pPr>
            <a:r>
              <a:rPr lang="en-GB" b="1" dirty="0">
                <a:solidFill>
                  <a:srgbClr val="0070C0"/>
                </a:solidFill>
                <a:latin typeface="Candara" panose="020E0502030303020204" pitchFamily="34" charset="0"/>
              </a:rPr>
              <a:t>Physical Examination</a:t>
            </a:r>
          </a:p>
          <a:p>
            <a:pPr eaLnBrk="1" fontAlgn="auto" hangingPunct="1">
              <a:spcAft>
                <a:spcPts val="0"/>
              </a:spcAft>
              <a:defRPr/>
            </a:pPr>
            <a:endParaRPr lang="en-GB" dirty="0"/>
          </a:p>
        </p:txBody>
      </p:sp>
    </p:spTree>
    <p:extLst>
      <p:ext uri="{BB962C8B-B14F-4D97-AF65-F5344CB8AC3E}">
        <p14:creationId xmlns:p14="http://schemas.microsoft.com/office/powerpoint/2010/main" val="2300786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GB" altLang="en-US" sz="4000" b="1" dirty="0">
                <a:solidFill>
                  <a:srgbClr val="C00000"/>
                </a:solidFill>
                <a:latin typeface="Candara" panose="020E0502030303020204" pitchFamily="34" charset="0"/>
              </a:rPr>
              <a:t>Glasgow Coma Scale</a:t>
            </a:r>
          </a:p>
        </p:txBody>
      </p:sp>
      <p:sp>
        <p:nvSpPr>
          <p:cNvPr id="9219" name="Rectangle 3"/>
          <p:cNvSpPr>
            <a:spLocks noGrp="1" noChangeArrowheads="1"/>
          </p:cNvSpPr>
          <p:nvPr>
            <p:ph idx="1"/>
          </p:nvPr>
        </p:nvSpPr>
        <p:spPr/>
        <p:txBody>
          <a:bodyPr>
            <a:normAutofit/>
          </a:bodyPr>
          <a:lstStyle/>
          <a:p>
            <a:pPr marL="0" indent="0" fontAlgn="auto">
              <a:spcAft>
                <a:spcPts val="0"/>
              </a:spcAft>
              <a:buClr>
                <a:schemeClr val="accent3"/>
              </a:buClr>
              <a:buNone/>
              <a:defRPr/>
            </a:pPr>
            <a:r>
              <a:rPr lang="en-GB" sz="3200" b="1" dirty="0">
                <a:solidFill>
                  <a:srgbClr val="002060"/>
                </a:solidFill>
                <a:effectLst>
                  <a:outerShdw blurRad="38100" dist="38100" dir="2700000" algn="tl">
                    <a:srgbClr val="000000">
                      <a:alpha val="43137"/>
                    </a:srgbClr>
                  </a:outerShdw>
                </a:effectLst>
                <a:latin typeface="Candara" panose="020E0502030303020204" pitchFamily="34" charset="0"/>
              </a:rPr>
              <a:t>3- Motor  response </a:t>
            </a:r>
            <a:endParaRPr lang="en-GB" dirty="0"/>
          </a:p>
          <a:p>
            <a:pPr marL="0" indent="0" fontAlgn="auto">
              <a:spcAft>
                <a:spcPts val="0"/>
              </a:spcAft>
              <a:buClr>
                <a:schemeClr val="accent3"/>
              </a:buClr>
              <a:buNone/>
              <a:defRPr/>
            </a:pP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827" y="2777066"/>
            <a:ext cx="6794038" cy="3192752"/>
          </a:xfrm>
          <a:prstGeom prst="rect">
            <a:avLst/>
          </a:prstGeom>
        </p:spPr>
      </p:pic>
    </p:spTree>
    <p:extLst>
      <p:ext uri="{BB962C8B-B14F-4D97-AF65-F5344CB8AC3E}">
        <p14:creationId xmlns:p14="http://schemas.microsoft.com/office/powerpoint/2010/main" val="3172987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155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31385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82668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87375"/>
            <a:ext cx="84963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841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513" y="908050"/>
            <a:ext cx="8402637"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254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981075"/>
            <a:ext cx="83169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056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0638"/>
            <a:ext cx="84709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997200"/>
            <a:ext cx="51435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373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981075"/>
            <a:ext cx="7927975"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790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663" y="1042988"/>
            <a:ext cx="812958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531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60350"/>
            <a:ext cx="861060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049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15900"/>
            <a:ext cx="7169150" cy="652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28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038225" y="1557338"/>
            <a:ext cx="7786688" cy="4525962"/>
          </a:xfrm>
        </p:spPr>
        <p:txBody>
          <a:bodyPr/>
          <a:lstStyle/>
          <a:p>
            <a:r>
              <a:rPr lang="en-GB" altLang="en-US" sz="2800" b="1">
                <a:solidFill>
                  <a:srgbClr val="0070C0"/>
                </a:solidFill>
                <a:latin typeface="Candara" panose="020E0502030303020204" pitchFamily="34" charset="0"/>
              </a:rPr>
              <a:t>Check the nasal passages if they are clear</a:t>
            </a:r>
          </a:p>
          <a:p>
            <a:r>
              <a:rPr lang="en-GB" altLang="en-US" sz="2800" b="1">
                <a:solidFill>
                  <a:srgbClr val="0070C0"/>
                </a:solidFill>
                <a:latin typeface="Candara" panose="020E0502030303020204" pitchFamily="34" charset="0"/>
              </a:rPr>
              <a:t>Ask the patient to differentiate between different known odours while the eyes are closed.</a:t>
            </a:r>
          </a:p>
          <a:p>
            <a:r>
              <a:rPr lang="en-GB" altLang="en-US" sz="2800" b="1">
                <a:solidFill>
                  <a:srgbClr val="0070C0"/>
                </a:solidFill>
                <a:latin typeface="Candara" panose="020E0502030303020204" pitchFamily="34" charset="0"/>
              </a:rPr>
              <a:t>Examine each side </a:t>
            </a:r>
          </a:p>
        </p:txBody>
      </p:sp>
      <p:sp>
        <p:nvSpPr>
          <p:cNvPr id="4" name="TextBox 3"/>
          <p:cNvSpPr txBox="1"/>
          <p:nvPr/>
        </p:nvSpPr>
        <p:spPr>
          <a:xfrm>
            <a:off x="1043608" y="548680"/>
            <a:ext cx="6408712" cy="646331"/>
          </a:xfrm>
          <a:prstGeom prst="rect">
            <a:avLst/>
          </a:prstGeom>
        </p:spPr>
        <p:style>
          <a:lnRef idx="0">
            <a:scrgbClr r="0" g="0" b="0"/>
          </a:lnRef>
          <a:fillRef idx="1003">
            <a:schemeClr val="lt2"/>
          </a:fillRef>
          <a:effectRef idx="0">
            <a:scrgbClr r="0" g="0" b="0"/>
          </a:effectRef>
          <a:fontRef idx="major"/>
        </p:style>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altLang="en-US" sz="3600" b="1" i="0" u="none" strike="noStrike" kern="1200" cap="none" spc="0" normalizeH="0" baseline="0" noProof="0" dirty="0">
                <a:ln>
                  <a:noFill/>
                </a:ln>
                <a:solidFill>
                  <a:srgbClr val="C00000"/>
                </a:solidFill>
                <a:effectLst/>
                <a:uLnTx/>
                <a:uFillTx/>
                <a:latin typeface="Candara" panose="020E0502030303020204" pitchFamily="34" charset="0"/>
                <a:ea typeface="+mj-ea"/>
                <a:cs typeface="+mj-cs"/>
              </a:rPr>
              <a:t>The Olfactory nerve</a:t>
            </a:r>
            <a:endParaRPr kumimoji="0" lang="en-US" altLang="en-US" sz="3600" b="1" i="0" u="none" strike="noStrike" kern="1200" cap="none" spc="0" normalizeH="0" baseline="0" noProof="0" dirty="0">
              <a:ln>
                <a:noFill/>
              </a:ln>
              <a:solidFill>
                <a:srgbClr val="C00000"/>
              </a:solidFill>
              <a:effectLst/>
              <a:uLnTx/>
              <a:uFillTx/>
              <a:latin typeface="Candara" panose="020E0502030303020204" pitchFamily="34" charset="0"/>
              <a:ea typeface="+mj-ea"/>
              <a:cs typeface="+mj-cs"/>
            </a:endParaRPr>
          </a:p>
        </p:txBody>
      </p:sp>
    </p:spTree>
    <p:extLst>
      <p:ext uri="{BB962C8B-B14F-4D97-AF65-F5344CB8AC3E}">
        <p14:creationId xmlns:p14="http://schemas.microsoft.com/office/powerpoint/2010/main" val="746085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88913"/>
            <a:ext cx="802005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914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995363"/>
            <a:ext cx="83058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620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923925"/>
            <a:ext cx="76771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5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125538"/>
            <a:ext cx="88201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406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a:xfrm>
            <a:off x="1105272" y="490662"/>
            <a:ext cx="6995120" cy="706090"/>
          </a:xfrm>
        </p:spPr>
        <p:style>
          <a:lnRef idx="0">
            <a:scrgbClr r="0" g="0" b="0"/>
          </a:lnRef>
          <a:fillRef idx="1003">
            <a:schemeClr val="lt2"/>
          </a:fillRef>
          <a:effectRef idx="0">
            <a:scrgbClr r="0" g="0" b="0"/>
          </a:effectRef>
          <a:fontRef idx="major"/>
        </p:style>
        <p:txBody>
          <a:bodyPr/>
          <a:lstStyle/>
          <a:p>
            <a:pPr>
              <a:defRPr/>
            </a:pPr>
            <a:r>
              <a:rPr lang="en-GB" altLang="en-US" sz="3600" b="1" dirty="0">
                <a:solidFill>
                  <a:srgbClr val="C00000"/>
                </a:solidFill>
                <a:latin typeface="Candara" panose="020E0502030303020204" pitchFamily="34" charset="0"/>
              </a:rPr>
              <a:t>The optic nerve</a:t>
            </a:r>
            <a:endParaRPr lang="en-US" altLang="en-US" sz="3600" b="1" dirty="0">
              <a:solidFill>
                <a:srgbClr val="C00000"/>
              </a:solidFill>
              <a:latin typeface="Candara" panose="020E0502030303020204" pitchFamily="34" charset="0"/>
            </a:endParaRPr>
          </a:p>
        </p:txBody>
      </p:sp>
      <p:sp>
        <p:nvSpPr>
          <p:cNvPr id="3" name="Content Placeholder 2"/>
          <p:cNvSpPr>
            <a:spLocks noGrp="1"/>
          </p:cNvSpPr>
          <p:nvPr>
            <p:ph idx="1"/>
          </p:nvPr>
        </p:nvSpPr>
        <p:spPr>
          <a:xfrm>
            <a:off x="1104900" y="1600200"/>
            <a:ext cx="7581900" cy="4525963"/>
          </a:xfrm>
        </p:spPr>
        <p:txBody>
          <a:bodyPr>
            <a:normAutofit/>
          </a:bodyPr>
          <a:lstStyle/>
          <a:p>
            <a:pPr marL="0" indent="0">
              <a:buFont typeface="Arial" panose="020B0604020202020204" pitchFamily="34" charset="0"/>
              <a:buNone/>
              <a:defRPr/>
            </a:pPr>
            <a:r>
              <a:rPr lang="en-GB" sz="2400" b="1" dirty="0">
                <a:solidFill>
                  <a:srgbClr val="00B050"/>
                </a:solidFill>
                <a:latin typeface="Candara" panose="020E0502030303020204" pitchFamily="34" charset="0"/>
              </a:rPr>
              <a:t>Detailed examination of the eye is done by the ophthalmologist by special and proper instruments. However, you should inspect for the following:</a:t>
            </a:r>
          </a:p>
          <a:p>
            <a:pPr marL="457200" indent="-457200">
              <a:buFont typeface="+mj-lt"/>
              <a:buAutoNum type="arabicPeriod"/>
              <a:defRPr/>
            </a:pPr>
            <a:r>
              <a:rPr lang="en-GB" sz="2400" b="1" dirty="0">
                <a:solidFill>
                  <a:srgbClr val="C00000"/>
                </a:solidFill>
                <a:latin typeface="Candara" panose="020E0502030303020204" pitchFamily="34" charset="0"/>
              </a:rPr>
              <a:t>Visual acuity: </a:t>
            </a:r>
            <a:r>
              <a:rPr lang="en-GB" sz="2400" b="1" dirty="0">
                <a:solidFill>
                  <a:srgbClr val="002060"/>
                </a:solidFill>
                <a:latin typeface="Candara" panose="020E0502030303020204" pitchFamily="34" charset="0"/>
              </a:rPr>
              <a:t>for the neurological exam, ask the patient to count fingers only. </a:t>
            </a:r>
          </a:p>
          <a:p>
            <a:pPr marL="514350" indent="-514350">
              <a:buFont typeface="+mj-lt"/>
              <a:buAutoNum type="arabicPeriod"/>
              <a:defRPr/>
            </a:pPr>
            <a:r>
              <a:rPr lang="en-GB" sz="2400" b="1" dirty="0">
                <a:solidFill>
                  <a:srgbClr val="C00000"/>
                </a:solidFill>
                <a:latin typeface="Candara" panose="020E0502030303020204" pitchFamily="34" charset="0"/>
              </a:rPr>
              <a:t>Colour vision</a:t>
            </a:r>
          </a:p>
          <a:p>
            <a:pPr marL="514350" indent="-514350">
              <a:buFont typeface="+mj-lt"/>
              <a:buAutoNum type="arabicPeriod"/>
              <a:defRPr/>
            </a:pPr>
            <a:r>
              <a:rPr lang="en-GB" sz="2400" b="1" dirty="0">
                <a:solidFill>
                  <a:srgbClr val="C00000"/>
                </a:solidFill>
                <a:latin typeface="Candara" panose="020E0502030303020204" pitchFamily="34" charset="0"/>
              </a:rPr>
              <a:t>Visual fields</a:t>
            </a:r>
          </a:p>
          <a:p>
            <a:pPr marL="514350" indent="-514350">
              <a:buFont typeface="+mj-lt"/>
              <a:buAutoNum type="arabicPeriod"/>
              <a:defRPr/>
            </a:pPr>
            <a:r>
              <a:rPr lang="en-GB" sz="2400" b="1" dirty="0">
                <a:solidFill>
                  <a:srgbClr val="C00000"/>
                </a:solidFill>
                <a:latin typeface="Candara" panose="020E0502030303020204" pitchFamily="34" charset="0"/>
              </a:rPr>
              <a:t>Pupillary reflex</a:t>
            </a:r>
          </a:p>
          <a:p>
            <a:pPr marL="514350" indent="-514350">
              <a:buFont typeface="+mj-lt"/>
              <a:buAutoNum type="arabicPeriod"/>
              <a:defRPr/>
            </a:pPr>
            <a:r>
              <a:rPr lang="en-GB" sz="2400" b="1" dirty="0" err="1">
                <a:solidFill>
                  <a:srgbClr val="C00000"/>
                </a:solidFill>
                <a:latin typeface="Candara" panose="020E0502030303020204" pitchFamily="34" charset="0"/>
              </a:rPr>
              <a:t>Fundoscopy</a:t>
            </a:r>
            <a:endParaRPr lang="en-GB" sz="2400" b="1" dirty="0">
              <a:solidFill>
                <a:srgbClr val="C00000"/>
              </a:solidFill>
              <a:latin typeface="Candara" panose="020E0502030303020204" pitchFamily="34" charset="0"/>
            </a:endParaRPr>
          </a:p>
          <a:p>
            <a:pPr>
              <a:buFont typeface="Arial" charset="0"/>
              <a:buNone/>
              <a:defRPr/>
            </a:pPr>
            <a:endParaRPr lang="en-GB" sz="2400" b="1" dirty="0">
              <a:solidFill>
                <a:srgbClr val="002060"/>
              </a:solidFill>
              <a:latin typeface="Candara" panose="020E0502030303020204" pitchFamily="34" charset="0"/>
            </a:endParaRPr>
          </a:p>
          <a:p>
            <a:pPr>
              <a:buFont typeface="Arial" charset="0"/>
              <a:buNone/>
              <a:defRPr/>
            </a:pPr>
            <a:endParaRPr lang="en-US" sz="2400" b="1" dirty="0">
              <a:solidFill>
                <a:srgbClr val="002060"/>
              </a:solidFill>
              <a:latin typeface="Candara" panose="020E0502030303020204" pitchFamily="34" charset="0"/>
            </a:endParaRPr>
          </a:p>
        </p:txBody>
      </p:sp>
    </p:spTree>
    <p:extLst>
      <p:ext uri="{BB962C8B-B14F-4D97-AF65-F5344CB8AC3E}">
        <p14:creationId xmlns:p14="http://schemas.microsoft.com/office/powerpoint/2010/main" val="4173693864"/>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175" y="188913"/>
            <a:ext cx="80930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506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60363"/>
            <a:ext cx="7343775"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461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5825" y="260350"/>
            <a:ext cx="7502525"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448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713788"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295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7113" y="188913"/>
            <a:ext cx="7089775"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929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1050" y="260350"/>
            <a:ext cx="7581900"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159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60350"/>
            <a:ext cx="738505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980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33375"/>
            <a:ext cx="6405563"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192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44" y="364056"/>
            <a:ext cx="7014511" cy="6223000"/>
          </a:xfrm>
          <a:prstGeom prst="rect">
            <a:avLst/>
          </a:prstGeom>
        </p:spPr>
      </p:pic>
    </p:spTree>
    <p:extLst>
      <p:ext uri="{BB962C8B-B14F-4D97-AF65-F5344CB8AC3E}">
        <p14:creationId xmlns:p14="http://schemas.microsoft.com/office/powerpoint/2010/main" val="1847488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349" y="313261"/>
            <a:ext cx="7423302" cy="6206067"/>
          </a:xfrm>
          <a:prstGeom prst="rect">
            <a:avLst/>
          </a:prstGeom>
        </p:spPr>
      </p:pic>
    </p:spTree>
    <p:extLst>
      <p:ext uri="{BB962C8B-B14F-4D97-AF65-F5344CB8AC3E}">
        <p14:creationId xmlns:p14="http://schemas.microsoft.com/office/powerpoint/2010/main" val="2626328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276" y="296331"/>
            <a:ext cx="7199447" cy="6299200"/>
          </a:xfrm>
          <a:prstGeom prst="rect">
            <a:avLst/>
          </a:prstGeom>
        </p:spPr>
      </p:pic>
    </p:spTree>
    <p:extLst>
      <p:ext uri="{BB962C8B-B14F-4D97-AF65-F5344CB8AC3E}">
        <p14:creationId xmlns:p14="http://schemas.microsoft.com/office/powerpoint/2010/main" val="3239563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123" y="237057"/>
            <a:ext cx="6815754" cy="6409267"/>
          </a:xfrm>
          <a:prstGeom prst="rect">
            <a:avLst/>
          </a:prstGeom>
        </p:spPr>
      </p:pic>
    </p:spTree>
    <p:extLst>
      <p:ext uri="{BB962C8B-B14F-4D97-AF65-F5344CB8AC3E}">
        <p14:creationId xmlns:p14="http://schemas.microsoft.com/office/powerpoint/2010/main" val="35404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96" y="220131"/>
            <a:ext cx="7361208" cy="6417733"/>
          </a:xfrm>
          <a:prstGeom prst="rect">
            <a:avLst/>
          </a:prstGeom>
        </p:spPr>
      </p:pic>
    </p:spTree>
    <p:extLst>
      <p:ext uri="{BB962C8B-B14F-4D97-AF65-F5344CB8AC3E}">
        <p14:creationId xmlns:p14="http://schemas.microsoft.com/office/powerpoint/2010/main" val="2263157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312334" y="452438"/>
            <a:ext cx="6756400" cy="775229"/>
          </a:xfrm>
        </p:spPr>
        <p:style>
          <a:lnRef idx="0">
            <a:scrgbClr r="0" g="0" b="0"/>
          </a:lnRef>
          <a:fillRef idx="1003">
            <a:schemeClr val="lt2"/>
          </a:fillRef>
          <a:effectRef idx="0">
            <a:scrgbClr r="0" g="0" b="0"/>
          </a:effectRef>
          <a:fontRef idx="major"/>
        </p:style>
        <p:txBody>
          <a:bodyPr/>
          <a:lstStyle/>
          <a:p>
            <a:r>
              <a:rPr lang="en-GB" altLang="en-US" sz="3600" b="1" dirty="0">
                <a:solidFill>
                  <a:srgbClr val="C00000"/>
                </a:solidFill>
                <a:effectLst>
                  <a:outerShdw blurRad="38100" dist="38100" dir="2700000" algn="tl">
                    <a:srgbClr val="000000">
                      <a:alpha val="43137"/>
                    </a:srgbClr>
                  </a:outerShdw>
                </a:effectLst>
                <a:latin typeface="Candara" panose="020E0502030303020204" pitchFamily="34" charset="0"/>
              </a:rPr>
              <a:t>V-The trigeminal nerve</a:t>
            </a:r>
            <a:endParaRPr lang="en-US" altLang="en-US" sz="3600" b="1" dirty="0">
              <a:solidFill>
                <a:srgbClr val="C00000"/>
              </a:solidFill>
              <a:effectLst>
                <a:outerShdw blurRad="38100" dist="38100" dir="2700000" algn="tl">
                  <a:srgbClr val="000000">
                    <a:alpha val="43137"/>
                  </a:srgbClr>
                </a:outerShdw>
              </a:effectLst>
              <a:latin typeface="Candara" panose="020E0502030303020204" pitchFamily="34" charset="0"/>
            </a:endParaRPr>
          </a:p>
        </p:txBody>
      </p:sp>
      <p:sp>
        <p:nvSpPr>
          <p:cNvPr id="3" name="Content Placeholder 2"/>
          <p:cNvSpPr>
            <a:spLocks noGrp="1"/>
          </p:cNvSpPr>
          <p:nvPr>
            <p:ph idx="1"/>
          </p:nvPr>
        </p:nvSpPr>
        <p:spPr/>
        <p:txBody>
          <a:bodyPr>
            <a:noAutofit/>
          </a:bodyPr>
          <a:lstStyle/>
          <a:p>
            <a:pPr>
              <a:defRPr/>
            </a:pPr>
            <a:r>
              <a:rPr lang="en-GB" sz="2400" b="1" dirty="0">
                <a:solidFill>
                  <a:srgbClr val="C00000"/>
                </a:solidFill>
                <a:latin typeface="Candara" panose="020E0502030303020204" pitchFamily="34" charset="0"/>
              </a:rPr>
              <a:t>Sensory: </a:t>
            </a:r>
            <a:r>
              <a:rPr lang="en-GB" sz="2400" b="1" dirty="0">
                <a:solidFill>
                  <a:srgbClr val="002060"/>
                </a:solidFill>
                <a:latin typeface="Candara" panose="020E0502030303020204" pitchFamily="34" charset="0"/>
              </a:rPr>
              <a:t>examine the three divisions:</a:t>
            </a:r>
          </a:p>
          <a:p>
            <a:pPr lvl="2">
              <a:buFont typeface="Wingdings" panose="05000000000000000000" pitchFamily="2" charset="2"/>
              <a:buChar char="Ø"/>
              <a:defRPr/>
            </a:pPr>
            <a:r>
              <a:rPr lang="en-GB" sz="2000" b="1" dirty="0">
                <a:solidFill>
                  <a:srgbClr val="002060"/>
                </a:solidFill>
                <a:latin typeface="Candara" panose="020E0502030303020204" pitchFamily="34" charset="0"/>
              </a:rPr>
              <a:t>Light touch</a:t>
            </a:r>
          </a:p>
          <a:p>
            <a:pPr lvl="2">
              <a:buFont typeface="Wingdings" panose="05000000000000000000" pitchFamily="2" charset="2"/>
              <a:buChar char="Ø"/>
              <a:defRPr/>
            </a:pPr>
            <a:r>
              <a:rPr lang="en-GB" sz="2000" b="1" dirty="0">
                <a:solidFill>
                  <a:srgbClr val="002060"/>
                </a:solidFill>
                <a:latin typeface="Candara" panose="020E0502030303020204" pitchFamily="34" charset="0"/>
              </a:rPr>
              <a:t>Pain</a:t>
            </a:r>
          </a:p>
          <a:p>
            <a:pPr lvl="2">
              <a:buFont typeface="Wingdings" panose="05000000000000000000" pitchFamily="2" charset="2"/>
              <a:buChar char="Ø"/>
              <a:defRPr/>
            </a:pPr>
            <a:r>
              <a:rPr lang="en-GB" sz="2000" b="1" dirty="0">
                <a:solidFill>
                  <a:srgbClr val="002060"/>
                </a:solidFill>
                <a:latin typeface="Candara" panose="020E0502030303020204" pitchFamily="34" charset="0"/>
              </a:rPr>
              <a:t>Crude touch</a:t>
            </a:r>
          </a:p>
          <a:p>
            <a:pPr>
              <a:defRPr/>
            </a:pPr>
            <a:r>
              <a:rPr lang="en-GB" sz="2400" b="1" dirty="0">
                <a:solidFill>
                  <a:srgbClr val="C00000"/>
                </a:solidFill>
                <a:latin typeface="Candara" panose="020E0502030303020204" pitchFamily="34" charset="0"/>
              </a:rPr>
              <a:t>Motor:</a:t>
            </a:r>
            <a:r>
              <a:rPr lang="en-GB" sz="2400" b="1" dirty="0">
                <a:solidFill>
                  <a:srgbClr val="002060"/>
                </a:solidFill>
                <a:latin typeface="Candara" panose="020E0502030303020204" pitchFamily="34" charset="0"/>
              </a:rPr>
              <a:t> muscles of mastication (ask the patient to clench his teeth and feel the masseter. Ask the patient to open and close the moth against resistance.</a:t>
            </a:r>
          </a:p>
          <a:p>
            <a:pPr>
              <a:defRPr/>
            </a:pPr>
            <a:r>
              <a:rPr lang="en-GB" sz="2400" b="1" dirty="0">
                <a:solidFill>
                  <a:srgbClr val="C00000"/>
                </a:solidFill>
                <a:latin typeface="Candara" panose="020E0502030303020204" pitchFamily="34" charset="0"/>
              </a:rPr>
              <a:t>Corneal reflex</a:t>
            </a:r>
          </a:p>
          <a:p>
            <a:pPr>
              <a:defRPr/>
            </a:pPr>
            <a:r>
              <a:rPr lang="en-GB" sz="2400" b="1" dirty="0">
                <a:solidFill>
                  <a:srgbClr val="C00000"/>
                </a:solidFill>
                <a:latin typeface="Candara" panose="020E0502030303020204" pitchFamily="34" charset="0"/>
              </a:rPr>
              <a:t>Jaw jerk</a:t>
            </a:r>
          </a:p>
          <a:p>
            <a:pPr>
              <a:buFont typeface="Arial" charset="0"/>
              <a:buChar char="•"/>
              <a:defRPr/>
            </a:pPr>
            <a:endParaRPr lang="en-US" sz="2400" b="1" dirty="0">
              <a:solidFill>
                <a:srgbClr val="002060"/>
              </a:solidFill>
              <a:latin typeface="Candara" panose="020E0502030303020204" pitchFamily="34" charset="0"/>
            </a:endParaRPr>
          </a:p>
        </p:txBody>
      </p:sp>
    </p:spTree>
    <p:extLst>
      <p:ext uri="{BB962C8B-B14F-4D97-AF65-F5344CB8AC3E}">
        <p14:creationId xmlns:p14="http://schemas.microsoft.com/office/powerpoint/2010/main" val="3106904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86423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281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81" y="253999"/>
            <a:ext cx="7464838" cy="6265333"/>
          </a:xfrm>
          <a:prstGeom prst="rect">
            <a:avLst/>
          </a:prstGeom>
        </p:spPr>
      </p:pic>
    </p:spTree>
    <p:extLst>
      <p:ext uri="{BB962C8B-B14F-4D97-AF65-F5344CB8AC3E}">
        <p14:creationId xmlns:p14="http://schemas.microsoft.com/office/powerpoint/2010/main" val="1600652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759" y="279397"/>
            <a:ext cx="7094482" cy="6366933"/>
          </a:xfrm>
          <a:prstGeom prst="rect">
            <a:avLst/>
          </a:prstGeom>
        </p:spPr>
      </p:pic>
    </p:spTree>
    <p:extLst>
      <p:ext uri="{BB962C8B-B14F-4D97-AF65-F5344CB8AC3E}">
        <p14:creationId xmlns:p14="http://schemas.microsoft.com/office/powerpoint/2010/main" val="1027581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4983" y="287867"/>
            <a:ext cx="7304617" cy="6350000"/>
          </a:xfrm>
          <a:prstGeom prst="rect">
            <a:avLst/>
          </a:prstGeom>
        </p:spPr>
      </p:pic>
    </p:spTree>
    <p:extLst>
      <p:ext uri="{BB962C8B-B14F-4D97-AF65-F5344CB8AC3E}">
        <p14:creationId xmlns:p14="http://schemas.microsoft.com/office/powerpoint/2010/main" val="2799760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7" y="169332"/>
            <a:ext cx="7298265" cy="6493933"/>
          </a:xfrm>
          <a:prstGeom prst="rect">
            <a:avLst/>
          </a:prstGeom>
        </p:spPr>
      </p:pic>
    </p:spTree>
    <p:extLst>
      <p:ext uri="{BB962C8B-B14F-4D97-AF65-F5344CB8AC3E}">
        <p14:creationId xmlns:p14="http://schemas.microsoft.com/office/powerpoint/2010/main" val="2217714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7" y="211669"/>
            <a:ext cx="6587065" cy="6400800"/>
          </a:xfrm>
          <a:prstGeom prst="rect">
            <a:avLst/>
          </a:prstGeom>
        </p:spPr>
      </p:pic>
    </p:spTree>
    <p:extLst>
      <p:ext uri="{BB962C8B-B14F-4D97-AF65-F5344CB8AC3E}">
        <p14:creationId xmlns:p14="http://schemas.microsoft.com/office/powerpoint/2010/main" val="3387933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041400" y="596371"/>
            <a:ext cx="7061200" cy="724429"/>
          </a:xfrm>
        </p:spPr>
        <p:style>
          <a:lnRef idx="0">
            <a:scrgbClr r="0" g="0" b="0"/>
          </a:lnRef>
          <a:fillRef idx="1003">
            <a:schemeClr val="lt2"/>
          </a:fillRef>
          <a:effectRef idx="0">
            <a:scrgbClr r="0" g="0" b="0"/>
          </a:effectRef>
          <a:fontRef idx="major"/>
        </p:style>
        <p:txBody>
          <a:bodyPr/>
          <a:lstStyle/>
          <a:p>
            <a:r>
              <a:rPr lang="en-GB" altLang="en-US" sz="3600" b="1" dirty="0">
                <a:solidFill>
                  <a:srgbClr val="C00000"/>
                </a:solidFill>
                <a:effectLst>
                  <a:outerShdw blurRad="38100" dist="38100" dir="2700000" algn="tl">
                    <a:srgbClr val="000000">
                      <a:alpha val="43137"/>
                    </a:srgbClr>
                  </a:outerShdw>
                </a:effectLst>
                <a:latin typeface="+mn-lt"/>
              </a:rPr>
              <a:t>VII-The facial nerve</a:t>
            </a:r>
            <a:endParaRPr lang="en-US" altLang="en-US" sz="3600" b="1" dirty="0">
              <a:solidFill>
                <a:srgbClr val="C0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041400" y="1600200"/>
            <a:ext cx="7645400" cy="4525963"/>
          </a:xfrm>
        </p:spPr>
        <p:txBody>
          <a:bodyPr>
            <a:noAutofit/>
          </a:bodyPr>
          <a:lstStyle/>
          <a:p>
            <a:pPr>
              <a:buFont typeface="Arial" charset="0"/>
              <a:buChar char="•"/>
              <a:defRPr/>
            </a:pPr>
            <a:r>
              <a:rPr lang="en-GB" sz="2400" b="1" dirty="0">
                <a:solidFill>
                  <a:srgbClr val="C00000"/>
                </a:solidFill>
                <a:latin typeface="Candara" panose="020E0502030303020204" pitchFamily="34" charset="0"/>
              </a:rPr>
              <a:t>Asymmetry</a:t>
            </a:r>
            <a:r>
              <a:rPr lang="en-GB" sz="2400" b="1" dirty="0">
                <a:solidFill>
                  <a:srgbClr val="002060"/>
                </a:solidFill>
                <a:latin typeface="Candara" panose="020E0502030303020204" pitchFamily="34" charset="0"/>
              </a:rPr>
              <a:t>, look at the nasolabial fold and the blinking</a:t>
            </a:r>
          </a:p>
          <a:p>
            <a:pPr>
              <a:buFont typeface="Arial" charset="0"/>
              <a:buChar char="•"/>
              <a:defRPr/>
            </a:pPr>
            <a:r>
              <a:rPr lang="en-GB" sz="2400" b="1" dirty="0">
                <a:solidFill>
                  <a:srgbClr val="C00000"/>
                </a:solidFill>
                <a:latin typeface="Candara" panose="020E0502030303020204" pitchFamily="34" charset="0"/>
              </a:rPr>
              <a:t>Involuntary movements</a:t>
            </a:r>
          </a:p>
          <a:p>
            <a:pPr>
              <a:buFont typeface="Arial" charset="0"/>
              <a:buChar char="•"/>
              <a:defRPr/>
            </a:pPr>
            <a:r>
              <a:rPr lang="en-GB" sz="2400" b="1" dirty="0">
                <a:solidFill>
                  <a:srgbClr val="C00000"/>
                </a:solidFill>
                <a:latin typeface="Candara" panose="020E0502030303020204" pitchFamily="34" charset="0"/>
              </a:rPr>
              <a:t>Ask the patient to wrinkle the forehead</a:t>
            </a:r>
          </a:p>
          <a:p>
            <a:pPr>
              <a:buFont typeface="Arial" charset="0"/>
              <a:buChar char="•"/>
              <a:defRPr/>
            </a:pPr>
            <a:r>
              <a:rPr lang="en-GB" sz="2400" b="1" dirty="0">
                <a:solidFill>
                  <a:srgbClr val="C00000"/>
                </a:solidFill>
                <a:latin typeface="Candara" panose="020E0502030303020204" pitchFamily="34" charset="0"/>
              </a:rPr>
              <a:t>Ask patient to show the teeth</a:t>
            </a:r>
          </a:p>
          <a:p>
            <a:pPr>
              <a:buFont typeface="Arial" charset="0"/>
              <a:buChar char="•"/>
              <a:defRPr/>
            </a:pPr>
            <a:r>
              <a:rPr lang="en-GB" sz="2400" b="1" dirty="0">
                <a:solidFill>
                  <a:srgbClr val="C00000"/>
                </a:solidFill>
                <a:latin typeface="Candara" panose="020E0502030303020204" pitchFamily="34" charset="0"/>
              </a:rPr>
              <a:t>Ask patient to whistle</a:t>
            </a:r>
          </a:p>
          <a:p>
            <a:pPr>
              <a:buFont typeface="Arial" charset="0"/>
              <a:buChar char="•"/>
              <a:defRPr/>
            </a:pPr>
            <a:r>
              <a:rPr lang="en-GB" sz="2400" b="1" dirty="0">
                <a:solidFill>
                  <a:srgbClr val="C00000"/>
                </a:solidFill>
                <a:latin typeface="Candara" panose="020E0502030303020204" pitchFamily="34" charset="0"/>
              </a:rPr>
              <a:t>Taste examination; </a:t>
            </a:r>
            <a:r>
              <a:rPr lang="en-US" sz="2400" b="1" dirty="0">
                <a:solidFill>
                  <a:srgbClr val="C00000"/>
                </a:solidFill>
                <a:latin typeface="Candara" panose="020E0502030303020204" pitchFamily="34" charset="0"/>
              </a:rPr>
              <a:t>anterior 2/3 of the tongue</a:t>
            </a:r>
            <a:endParaRPr lang="en-GB" sz="2400" b="1" dirty="0">
              <a:solidFill>
                <a:srgbClr val="C00000"/>
              </a:solidFill>
              <a:latin typeface="Candara" panose="020E0502030303020204" pitchFamily="34" charset="0"/>
            </a:endParaRPr>
          </a:p>
          <a:p>
            <a:pPr marL="0" lvl="0" indent="0">
              <a:buNone/>
              <a:defRPr/>
            </a:pPr>
            <a:r>
              <a:rPr lang="en-GB" sz="2400" b="1" dirty="0">
                <a:solidFill>
                  <a:srgbClr val="00B050"/>
                </a:solidFill>
                <a:latin typeface="Candara" panose="020E0502030303020204" pitchFamily="34" charset="0"/>
              </a:rPr>
              <a:t>Please try to differentiate between upper and lower motor neuron facial nerve lesion</a:t>
            </a:r>
            <a:endParaRPr lang="en-US" sz="2400" b="1" dirty="0">
              <a:solidFill>
                <a:srgbClr val="00B050"/>
              </a:solidFill>
              <a:latin typeface="Candara" panose="020E0502030303020204" pitchFamily="34" charset="0"/>
            </a:endParaRPr>
          </a:p>
          <a:p>
            <a:pPr>
              <a:buFont typeface="Arial" charset="0"/>
              <a:buChar char="•"/>
              <a:defRPr/>
            </a:pPr>
            <a:endParaRPr lang="en-GB" sz="2400"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3324532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23" y="313262"/>
            <a:ext cx="6410843" cy="6265333"/>
          </a:xfrm>
          <a:prstGeom prst="rect">
            <a:avLst/>
          </a:prstGeom>
        </p:spPr>
      </p:pic>
    </p:spTree>
    <p:extLst>
      <p:ext uri="{BB962C8B-B14F-4D97-AF65-F5344CB8AC3E}">
        <p14:creationId xmlns:p14="http://schemas.microsoft.com/office/powerpoint/2010/main" val="4269586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586" y="169328"/>
            <a:ext cx="5933286" cy="6561667"/>
          </a:xfrm>
          <a:prstGeom prst="rect">
            <a:avLst/>
          </a:prstGeom>
        </p:spPr>
      </p:pic>
    </p:spTree>
    <p:extLst>
      <p:ext uri="{BB962C8B-B14F-4D97-AF65-F5344CB8AC3E}">
        <p14:creationId xmlns:p14="http://schemas.microsoft.com/office/powerpoint/2010/main" val="3084534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421" y="245531"/>
            <a:ext cx="7055511" cy="6307667"/>
          </a:xfrm>
          <a:prstGeom prst="rect">
            <a:avLst/>
          </a:prstGeom>
        </p:spPr>
      </p:pic>
    </p:spTree>
    <p:extLst>
      <p:ext uri="{BB962C8B-B14F-4D97-AF65-F5344CB8AC3E}">
        <p14:creationId xmlns:p14="http://schemas.microsoft.com/office/powerpoint/2010/main" val="3003800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87" y="279394"/>
            <a:ext cx="7290226" cy="6366933"/>
          </a:xfrm>
          <a:prstGeom prst="rect">
            <a:avLst/>
          </a:prstGeom>
        </p:spPr>
      </p:pic>
    </p:spTree>
    <p:extLst>
      <p:ext uri="{BB962C8B-B14F-4D97-AF65-F5344CB8AC3E}">
        <p14:creationId xmlns:p14="http://schemas.microsoft.com/office/powerpoint/2010/main" val="2701703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4294967295"/>
          </p:nvPr>
        </p:nvSpPr>
        <p:spPr>
          <a:xfrm>
            <a:off x="0" y="2057400"/>
            <a:ext cx="8077200" cy="4114800"/>
          </a:xfrm>
        </p:spPr>
        <p:txBody>
          <a:bodyPr>
            <a:normAutofit/>
          </a:bodyPr>
          <a:lstStyle/>
          <a:p>
            <a:pPr marL="274320" indent="-274320" algn="ctr" fontAlgn="auto">
              <a:spcAft>
                <a:spcPts val="0"/>
              </a:spcAft>
              <a:buClr>
                <a:schemeClr val="accent3"/>
              </a:buClr>
              <a:buFont typeface="Wingdings 2"/>
              <a:buChar char=""/>
              <a:defRPr/>
            </a:pPr>
            <a:endParaRPr lang="en-GB" sz="4400" i="1" dirty="0">
              <a:solidFill>
                <a:srgbClr val="FFCC66"/>
              </a:solidFill>
              <a:latin typeface="Tahoma" pitchFamily="34" charset="0"/>
              <a:ea typeface="+mj-ea"/>
              <a:cs typeface="+mj-cs"/>
            </a:endParaRPr>
          </a:p>
          <a:p>
            <a:pPr marL="0" indent="0" algn="ctr" fontAlgn="auto">
              <a:spcAft>
                <a:spcPts val="0"/>
              </a:spcAft>
              <a:buClr>
                <a:schemeClr val="accent3"/>
              </a:buClr>
              <a:buFont typeface="Wingdings 2"/>
              <a:buNone/>
              <a:defRPr/>
            </a:pPr>
            <a:r>
              <a:rPr lang="en-GB" sz="4400" b="1" i="1" dirty="0">
                <a:solidFill>
                  <a:srgbClr val="FFCC66"/>
                </a:solidFill>
                <a:latin typeface="Tahoma" pitchFamily="34" charset="0"/>
                <a:ea typeface="+mj-ea"/>
                <a:cs typeface="+mj-cs"/>
              </a:rPr>
              <a:t>  Assessing Consciousness</a:t>
            </a:r>
            <a:endParaRPr lang="ar-EG" b="1" dirty="0"/>
          </a:p>
        </p:txBody>
      </p:sp>
    </p:spTree>
    <p:extLst>
      <p:ext uri="{BB962C8B-B14F-4D97-AF65-F5344CB8AC3E}">
        <p14:creationId xmlns:p14="http://schemas.microsoft.com/office/powerpoint/2010/main" val="3429793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086" y="211665"/>
            <a:ext cx="6921828" cy="6460067"/>
          </a:xfrm>
          <a:prstGeom prst="rect">
            <a:avLst/>
          </a:prstGeom>
        </p:spPr>
      </p:pic>
    </p:spTree>
    <p:extLst>
      <p:ext uri="{BB962C8B-B14F-4D97-AF65-F5344CB8AC3E}">
        <p14:creationId xmlns:p14="http://schemas.microsoft.com/office/powerpoint/2010/main" val="2975901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556" y="237063"/>
            <a:ext cx="7100888" cy="6409267"/>
          </a:xfrm>
          <a:prstGeom prst="rect">
            <a:avLst/>
          </a:prstGeom>
        </p:spPr>
      </p:pic>
    </p:spTree>
    <p:extLst>
      <p:ext uri="{BB962C8B-B14F-4D97-AF65-F5344CB8AC3E}">
        <p14:creationId xmlns:p14="http://schemas.microsoft.com/office/powerpoint/2010/main" val="1704210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403" y="135462"/>
            <a:ext cx="5372996" cy="6637867"/>
          </a:xfrm>
          <a:prstGeom prst="rect">
            <a:avLst/>
          </a:prstGeom>
        </p:spPr>
      </p:pic>
    </p:spTree>
    <p:extLst>
      <p:ext uri="{BB962C8B-B14F-4D97-AF65-F5344CB8AC3E}">
        <p14:creationId xmlns:p14="http://schemas.microsoft.com/office/powerpoint/2010/main" val="1279710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185333" y="520171"/>
            <a:ext cx="6773333" cy="792162"/>
          </a:xfrm>
        </p:spPr>
        <p:style>
          <a:lnRef idx="0">
            <a:scrgbClr r="0" g="0" b="0"/>
          </a:lnRef>
          <a:fillRef idx="1003">
            <a:schemeClr val="lt2"/>
          </a:fillRef>
          <a:effectRef idx="0">
            <a:scrgbClr r="0" g="0" b="0"/>
          </a:effectRef>
          <a:fontRef idx="major"/>
        </p:style>
        <p:txBody>
          <a:bodyPr/>
          <a:lstStyle/>
          <a:p>
            <a:pPr eaLnBrk="1" hangingPunct="1"/>
            <a:r>
              <a:rPr lang="en-GB" altLang="en-US" sz="3600" b="1" dirty="0">
                <a:solidFill>
                  <a:srgbClr val="C00000"/>
                </a:solidFill>
                <a:effectLst>
                  <a:outerShdw blurRad="38100" dist="38100" dir="2700000" algn="tl">
                    <a:srgbClr val="000000">
                      <a:alpha val="43137"/>
                    </a:srgbClr>
                  </a:outerShdw>
                </a:effectLst>
              </a:rPr>
              <a:t>VIII-Vestibulocochlear nerve</a:t>
            </a:r>
            <a:endParaRPr lang="en-US" altLang="en-US" sz="3600" b="1" dirty="0">
              <a:solidFill>
                <a:srgbClr val="C00000"/>
              </a:solidFill>
              <a:effectLst>
                <a:outerShdw blurRad="38100" dist="38100" dir="2700000" algn="tl">
                  <a:srgbClr val="000000">
                    <a:alpha val="43137"/>
                  </a:srgbClr>
                </a:outerShdw>
              </a:effectLst>
            </a:endParaRPr>
          </a:p>
        </p:txBody>
      </p:sp>
      <p:sp>
        <p:nvSpPr>
          <p:cNvPr id="54275" name="Content Placeholder 2"/>
          <p:cNvSpPr>
            <a:spLocks noGrp="1"/>
          </p:cNvSpPr>
          <p:nvPr>
            <p:ph idx="1"/>
          </p:nvPr>
        </p:nvSpPr>
        <p:spPr>
          <a:xfrm>
            <a:off x="1185332" y="1600200"/>
            <a:ext cx="6773333" cy="4525963"/>
          </a:xfrm>
        </p:spPr>
        <p:txBody>
          <a:bodyPr/>
          <a:lstStyle/>
          <a:p>
            <a:pPr eaLnBrk="1" hangingPunct="1"/>
            <a:r>
              <a:rPr lang="en-GB" altLang="en-US" sz="2400" b="1" dirty="0">
                <a:solidFill>
                  <a:srgbClr val="C00000"/>
                </a:solidFill>
                <a:latin typeface="Candara" panose="020E0502030303020204" pitchFamily="34" charset="0"/>
              </a:rPr>
              <a:t>Hearing loss: </a:t>
            </a:r>
            <a:r>
              <a:rPr lang="en-GB" altLang="en-US" sz="2400" b="1" dirty="0">
                <a:solidFill>
                  <a:srgbClr val="002060"/>
                </a:solidFill>
                <a:latin typeface="Candara" panose="020E0502030303020204" pitchFamily="34" charset="0"/>
              </a:rPr>
              <a:t>Whispered voice test: stand behind the patient and whisper at 15 cm on one ear while rubbing the tragus of the opposite ear.  Then repeat it at longer distance, if he can hear you whispering from 60 cm distance, then this is normal. Repeat it for the other side</a:t>
            </a:r>
          </a:p>
        </p:txBody>
      </p:sp>
    </p:spTree>
    <p:extLst>
      <p:ext uri="{BB962C8B-B14F-4D97-AF65-F5344CB8AC3E}">
        <p14:creationId xmlns:p14="http://schemas.microsoft.com/office/powerpoint/2010/main" val="4140811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066" y="2844799"/>
            <a:ext cx="5645200" cy="36539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33" y="148857"/>
            <a:ext cx="7666667" cy="2580952"/>
          </a:xfrm>
          <a:prstGeom prst="rect">
            <a:avLst/>
          </a:prstGeom>
        </p:spPr>
      </p:pic>
    </p:spTree>
    <p:extLst>
      <p:ext uri="{BB962C8B-B14F-4D97-AF65-F5344CB8AC3E}">
        <p14:creationId xmlns:p14="http://schemas.microsoft.com/office/powerpoint/2010/main" val="992556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244600" y="181505"/>
            <a:ext cx="6773333" cy="631295"/>
          </a:xfrm>
        </p:spPr>
        <p:style>
          <a:lnRef idx="0">
            <a:scrgbClr r="0" g="0" b="0"/>
          </a:lnRef>
          <a:fillRef idx="1003">
            <a:schemeClr val="lt2"/>
          </a:fillRef>
          <a:effectRef idx="0">
            <a:scrgbClr r="0" g="0" b="0"/>
          </a:effectRef>
          <a:fontRef idx="major"/>
        </p:style>
        <p:txBody>
          <a:bodyPr/>
          <a:lstStyle/>
          <a:p>
            <a:pPr eaLnBrk="1" hangingPunct="1"/>
            <a:r>
              <a:rPr lang="en-GB" altLang="en-US" sz="3600" b="1" dirty="0">
                <a:solidFill>
                  <a:srgbClr val="C00000"/>
                </a:solidFill>
                <a:effectLst>
                  <a:outerShdw blurRad="38100" dist="38100" dir="2700000" algn="tl">
                    <a:srgbClr val="000000">
                      <a:alpha val="43137"/>
                    </a:srgbClr>
                  </a:outerShdw>
                </a:effectLst>
              </a:rPr>
              <a:t>VIII-Vestibulocochlear nerve</a:t>
            </a:r>
            <a:endParaRPr lang="en-US" altLang="en-US" sz="3600" b="1" dirty="0">
              <a:solidFill>
                <a:srgbClr val="C00000"/>
              </a:solidFill>
              <a:effectLst>
                <a:outerShdw blurRad="38100" dist="38100" dir="2700000" algn="tl">
                  <a:srgbClr val="000000">
                    <a:alpha val="43137"/>
                  </a:srgbClr>
                </a:outerShdw>
              </a:effectLst>
            </a:endParaRPr>
          </a:p>
        </p:txBody>
      </p:sp>
      <p:sp>
        <p:nvSpPr>
          <p:cNvPr id="54275" name="Content Placeholder 2"/>
          <p:cNvSpPr>
            <a:spLocks noGrp="1"/>
          </p:cNvSpPr>
          <p:nvPr>
            <p:ph idx="1"/>
          </p:nvPr>
        </p:nvSpPr>
        <p:spPr>
          <a:xfrm>
            <a:off x="931333" y="694267"/>
            <a:ext cx="7086600" cy="6087534"/>
          </a:xfrm>
        </p:spPr>
        <p:txBody>
          <a:bodyPr/>
          <a:lstStyle/>
          <a:p>
            <a:pPr marL="0" indent="0" eaLnBrk="1" hangingPunct="1">
              <a:buNone/>
            </a:pPr>
            <a:endParaRPr lang="en-US" altLang="en-US" sz="2000" b="1" dirty="0">
              <a:solidFill>
                <a:srgbClr val="C00000"/>
              </a:solidFill>
              <a:latin typeface="Candara" panose="020E0502030303020204" pitchFamily="34" charset="0"/>
            </a:endParaRPr>
          </a:p>
          <a:p>
            <a:pPr lvl="0" eaLnBrk="1" hangingPunct="1"/>
            <a:r>
              <a:rPr lang="en-US" altLang="en-US" sz="2000" b="1" dirty="0" err="1">
                <a:solidFill>
                  <a:srgbClr val="C00000"/>
                </a:solidFill>
                <a:latin typeface="Candara" panose="020E0502030303020204" pitchFamily="34" charset="0"/>
              </a:rPr>
              <a:t>Rinne’S</a:t>
            </a:r>
            <a:r>
              <a:rPr lang="en-US" altLang="en-US" sz="2000" b="1" dirty="0">
                <a:solidFill>
                  <a:srgbClr val="C00000"/>
                </a:solidFill>
                <a:latin typeface="Candara" panose="020E0502030303020204" pitchFamily="34" charset="0"/>
              </a:rPr>
              <a:t> Test:</a:t>
            </a:r>
          </a:p>
          <a:p>
            <a:pPr lvl="1" eaLnBrk="1" hangingPunct="1"/>
            <a:r>
              <a:rPr lang="en-US" altLang="en-US" sz="1800" b="1" dirty="0">
                <a:solidFill>
                  <a:srgbClr val="002060"/>
                </a:solidFill>
                <a:latin typeface="Candara" panose="020E0502030303020204" pitchFamily="34" charset="0"/>
              </a:rPr>
              <a:t>Put the vibrating fork on the mastoid process of the ear, then after the patient can no longer hear it, place it near to his external auditory meatus, and ask if he still can hear it and which is better (when it was on the mastoid or when it is near the ear).</a:t>
            </a:r>
          </a:p>
          <a:p>
            <a:pPr lvl="1" eaLnBrk="1" hangingPunct="1"/>
            <a:r>
              <a:rPr lang="en-US" altLang="en-US" sz="1800" b="1" dirty="0">
                <a:solidFill>
                  <a:srgbClr val="002060"/>
                </a:solidFill>
                <a:latin typeface="Candara" panose="020E0502030303020204" pitchFamily="34" charset="0"/>
              </a:rPr>
              <a:t>Normally, the patient should be able to hear it again when it is near the meatus  (after it has been stopped being heard at the mastoid). This is a normal observation because air conduction is better than bone conduction  and this is reported as positive </a:t>
            </a:r>
            <a:r>
              <a:rPr lang="en-US" altLang="en-US" sz="1800" b="1" dirty="0" err="1">
                <a:solidFill>
                  <a:srgbClr val="002060"/>
                </a:solidFill>
                <a:latin typeface="Candara" panose="020E0502030303020204" pitchFamily="34" charset="0"/>
              </a:rPr>
              <a:t>Rinne’s</a:t>
            </a:r>
            <a:r>
              <a:rPr lang="en-US" altLang="en-US" sz="1800" b="1" dirty="0">
                <a:solidFill>
                  <a:srgbClr val="002060"/>
                </a:solidFill>
                <a:latin typeface="Candara" panose="020E0502030303020204" pitchFamily="34" charset="0"/>
              </a:rPr>
              <a:t> Test.</a:t>
            </a:r>
          </a:p>
          <a:p>
            <a:pPr lvl="0" eaLnBrk="1" hangingPunct="1"/>
            <a:r>
              <a:rPr lang="en-US" altLang="en-US" sz="2000" b="1" dirty="0">
                <a:solidFill>
                  <a:srgbClr val="C00000"/>
                </a:solidFill>
                <a:latin typeface="Candara" panose="020E0502030303020204" pitchFamily="34" charset="0"/>
              </a:rPr>
              <a:t>Weber’s Test: </a:t>
            </a:r>
            <a:r>
              <a:rPr lang="en-US" altLang="en-US" sz="2000" b="1" dirty="0">
                <a:solidFill>
                  <a:srgbClr val="002060"/>
                </a:solidFill>
                <a:latin typeface="Candara" panose="020E0502030303020204" pitchFamily="34" charset="0"/>
              </a:rPr>
              <a:t>Put the tuning fork on the midline of the forehead and ask the patient where does he hear the sound?</a:t>
            </a:r>
          </a:p>
          <a:p>
            <a:pPr lvl="1" eaLnBrk="1" hangingPunct="1"/>
            <a:r>
              <a:rPr lang="en-US" altLang="en-US" sz="1800" b="1" dirty="0">
                <a:solidFill>
                  <a:srgbClr val="002060"/>
                </a:solidFill>
                <a:latin typeface="Candara" panose="020E0502030303020204" pitchFamily="34" charset="0"/>
              </a:rPr>
              <a:t>Normally in the middle </a:t>
            </a:r>
          </a:p>
          <a:p>
            <a:pPr lvl="1" eaLnBrk="1" hangingPunct="1"/>
            <a:r>
              <a:rPr lang="en-US" altLang="en-US" sz="1800" b="1" dirty="0">
                <a:solidFill>
                  <a:srgbClr val="002060"/>
                </a:solidFill>
                <a:latin typeface="Candara" panose="020E0502030303020204" pitchFamily="34" charset="0"/>
              </a:rPr>
              <a:t>If it is better on the right (lateralizes to the right): right conductive hearing loss or left sensorineural hearing loss (same thing applies for the left side)</a:t>
            </a:r>
          </a:p>
          <a:p>
            <a:pPr eaLnBrk="1" hangingPunct="1"/>
            <a:endParaRPr lang="en-US" altLang="en-US" sz="2000" b="1" dirty="0">
              <a:solidFill>
                <a:srgbClr val="002060"/>
              </a:solidFill>
              <a:latin typeface="Candara" panose="020E0502030303020204" pitchFamily="34" charset="0"/>
            </a:endParaRPr>
          </a:p>
          <a:p>
            <a:pPr lvl="1" eaLnBrk="1" hangingPunct="1"/>
            <a:endParaRPr lang="en-US" altLang="en-US" sz="1800" b="1" dirty="0">
              <a:solidFill>
                <a:srgbClr val="002060"/>
              </a:solidFill>
              <a:latin typeface="Candara" panose="020E0502030303020204" pitchFamily="34" charset="0"/>
            </a:endParaRPr>
          </a:p>
          <a:p>
            <a:pPr eaLnBrk="1" hangingPunct="1"/>
            <a:endParaRPr lang="en-US" altLang="en-US" sz="2000" b="1" dirty="0">
              <a:solidFill>
                <a:srgbClr val="002060"/>
              </a:solidFill>
              <a:latin typeface="Candara" panose="020E0502030303020204" pitchFamily="34" charset="0"/>
            </a:endParaRPr>
          </a:p>
        </p:txBody>
      </p:sp>
    </p:spTree>
    <p:extLst>
      <p:ext uri="{BB962C8B-B14F-4D97-AF65-F5344CB8AC3E}">
        <p14:creationId xmlns:p14="http://schemas.microsoft.com/office/powerpoint/2010/main" val="3305182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482" y="177796"/>
            <a:ext cx="7781036" cy="6519333"/>
          </a:xfrm>
          <a:prstGeom prst="rect">
            <a:avLst/>
          </a:prstGeom>
        </p:spPr>
      </p:pic>
    </p:spTree>
    <p:extLst>
      <p:ext uri="{BB962C8B-B14F-4D97-AF65-F5344CB8AC3E}">
        <p14:creationId xmlns:p14="http://schemas.microsoft.com/office/powerpoint/2010/main" val="262341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031" y="253999"/>
            <a:ext cx="7330472" cy="6358467"/>
          </a:xfrm>
          <a:prstGeom prst="rect">
            <a:avLst/>
          </a:prstGeom>
        </p:spPr>
      </p:pic>
    </p:spTree>
    <p:extLst>
      <p:ext uri="{BB962C8B-B14F-4D97-AF65-F5344CB8AC3E}">
        <p14:creationId xmlns:p14="http://schemas.microsoft.com/office/powerpoint/2010/main" val="1798833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07" y="220132"/>
            <a:ext cx="7740785" cy="6468533"/>
          </a:xfrm>
          <a:prstGeom prst="rect">
            <a:avLst/>
          </a:prstGeom>
        </p:spPr>
      </p:pic>
    </p:spTree>
    <p:extLst>
      <p:ext uri="{BB962C8B-B14F-4D97-AF65-F5344CB8AC3E}">
        <p14:creationId xmlns:p14="http://schemas.microsoft.com/office/powerpoint/2010/main" val="13270935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973666" y="935037"/>
            <a:ext cx="6773333" cy="665163"/>
          </a:xfrm>
        </p:spPr>
        <p:style>
          <a:lnRef idx="0">
            <a:scrgbClr r="0" g="0" b="0"/>
          </a:lnRef>
          <a:fillRef idx="1003">
            <a:schemeClr val="lt2"/>
          </a:fillRef>
          <a:effectRef idx="0">
            <a:scrgbClr r="0" g="0" b="0"/>
          </a:effectRef>
          <a:fontRef idx="major"/>
        </p:style>
        <p:txBody>
          <a:bodyPr/>
          <a:lstStyle/>
          <a:p>
            <a:pPr eaLnBrk="1" hangingPunct="1"/>
            <a:r>
              <a:rPr lang="en-GB" altLang="en-US" sz="3600" b="1" dirty="0">
                <a:solidFill>
                  <a:srgbClr val="C00000"/>
                </a:solidFill>
                <a:effectLst>
                  <a:outerShdw blurRad="38100" dist="38100" dir="2700000" algn="tl">
                    <a:srgbClr val="000000">
                      <a:alpha val="43137"/>
                    </a:srgbClr>
                  </a:outerShdw>
                </a:effectLst>
              </a:rPr>
              <a:t>VIII-Vestibulocochlear nerve</a:t>
            </a:r>
            <a:endParaRPr lang="en-US" altLang="en-US" sz="3600" b="1" dirty="0">
              <a:solidFill>
                <a:srgbClr val="C00000"/>
              </a:solidFill>
              <a:effectLst>
                <a:outerShdw blurRad="38100" dist="38100" dir="2700000" algn="tl">
                  <a:srgbClr val="000000">
                    <a:alpha val="43137"/>
                  </a:srgbClr>
                </a:outerShdw>
              </a:effectLst>
            </a:endParaRPr>
          </a:p>
        </p:txBody>
      </p:sp>
      <p:sp>
        <p:nvSpPr>
          <p:cNvPr id="54275" name="Content Placeholder 2"/>
          <p:cNvSpPr>
            <a:spLocks noGrp="1"/>
          </p:cNvSpPr>
          <p:nvPr>
            <p:ph idx="1"/>
          </p:nvPr>
        </p:nvSpPr>
        <p:spPr>
          <a:xfrm>
            <a:off x="1185332" y="2032000"/>
            <a:ext cx="6773333" cy="4525963"/>
          </a:xfrm>
        </p:spPr>
        <p:txBody>
          <a:bodyPr/>
          <a:lstStyle/>
          <a:p>
            <a:pPr eaLnBrk="1" hangingPunct="1"/>
            <a:r>
              <a:rPr lang="en-US" altLang="en-US" sz="2400" b="1" dirty="0">
                <a:solidFill>
                  <a:srgbClr val="C00000"/>
                </a:solidFill>
                <a:latin typeface="Candara" panose="020E0502030303020204" pitchFamily="34" charset="0"/>
              </a:rPr>
              <a:t>Examination for nystagmus</a:t>
            </a:r>
          </a:p>
          <a:p>
            <a:pPr eaLnBrk="1" hangingPunct="1"/>
            <a:r>
              <a:rPr lang="en-US" altLang="en-US" sz="2400" b="1" dirty="0">
                <a:solidFill>
                  <a:srgbClr val="C00000"/>
                </a:solidFill>
                <a:latin typeface="Candara" panose="020E0502030303020204" pitchFamily="34" charset="0"/>
              </a:rPr>
              <a:t>Caloric test</a:t>
            </a:r>
          </a:p>
          <a:p>
            <a:pPr eaLnBrk="1" hangingPunct="1"/>
            <a:r>
              <a:rPr lang="en-US" altLang="en-US" sz="2400" b="1" dirty="0">
                <a:solidFill>
                  <a:srgbClr val="C00000"/>
                </a:solidFill>
                <a:latin typeface="Candara" panose="020E0502030303020204" pitchFamily="34" charset="0"/>
              </a:rPr>
              <a:t>ENG</a:t>
            </a:r>
          </a:p>
          <a:p>
            <a:pPr eaLnBrk="1" hangingPunct="1"/>
            <a:r>
              <a:rPr lang="en-US" altLang="en-US" sz="2400" b="1" dirty="0">
                <a:solidFill>
                  <a:srgbClr val="C00000"/>
                </a:solidFill>
                <a:latin typeface="Candara" panose="020E0502030303020204" pitchFamily="34" charset="0"/>
              </a:rPr>
              <a:t>Rotation </a:t>
            </a:r>
            <a:r>
              <a:rPr lang="en-US" altLang="en-US" sz="2400" b="1">
                <a:solidFill>
                  <a:srgbClr val="C00000"/>
                </a:solidFill>
                <a:latin typeface="Candara" panose="020E0502030303020204" pitchFamily="34" charset="0"/>
              </a:rPr>
              <a:t>chair test</a:t>
            </a:r>
            <a:endParaRPr lang="en-US" altLang="en-US" sz="2400"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1362773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57" y="1819475"/>
            <a:ext cx="7314286" cy="3243591"/>
          </a:xfrm>
          <a:prstGeom prst="rect">
            <a:avLst/>
          </a:prstGeom>
        </p:spPr>
      </p:pic>
    </p:spTree>
    <p:extLst>
      <p:ext uri="{BB962C8B-B14F-4D97-AF65-F5344CB8AC3E}">
        <p14:creationId xmlns:p14="http://schemas.microsoft.com/office/powerpoint/2010/main" val="4078384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10" y="440267"/>
            <a:ext cx="8685714" cy="6119475"/>
          </a:xfrm>
          <a:prstGeom prst="rect">
            <a:avLst/>
          </a:prstGeom>
        </p:spPr>
      </p:pic>
    </p:spTree>
    <p:extLst>
      <p:ext uri="{BB962C8B-B14F-4D97-AF65-F5344CB8AC3E}">
        <p14:creationId xmlns:p14="http://schemas.microsoft.com/office/powerpoint/2010/main" val="2647665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601" y="999067"/>
            <a:ext cx="5638800" cy="5638793"/>
          </a:xfrm>
          <a:prstGeom prst="rect">
            <a:avLst/>
          </a:prstGeom>
        </p:spPr>
      </p:pic>
      <p:pic>
        <p:nvPicPr>
          <p:cNvPr id="3" name="Picture 2"/>
          <p:cNvPicPr>
            <a:picLocks noChangeAspect="1"/>
          </p:cNvPicPr>
          <p:nvPr/>
        </p:nvPicPr>
        <p:blipFill>
          <a:blip r:embed="rId3"/>
          <a:stretch>
            <a:fillRect/>
          </a:stretch>
        </p:blipFill>
        <p:spPr>
          <a:xfrm>
            <a:off x="319671" y="83607"/>
            <a:ext cx="8504657" cy="1018120"/>
          </a:xfrm>
          <a:prstGeom prst="rect">
            <a:avLst/>
          </a:prstGeom>
        </p:spPr>
      </p:pic>
    </p:spTree>
    <p:extLst>
      <p:ext uri="{BB962C8B-B14F-4D97-AF65-F5344CB8AC3E}">
        <p14:creationId xmlns:p14="http://schemas.microsoft.com/office/powerpoint/2010/main" val="235501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078" y="253996"/>
            <a:ext cx="5820989" cy="6451600"/>
          </a:xfrm>
          <a:prstGeom prst="rect">
            <a:avLst/>
          </a:prstGeom>
        </p:spPr>
      </p:pic>
    </p:spTree>
    <p:extLst>
      <p:ext uri="{BB962C8B-B14F-4D97-AF65-F5344CB8AC3E}">
        <p14:creationId xmlns:p14="http://schemas.microsoft.com/office/powerpoint/2010/main" val="3813185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036" y="287863"/>
            <a:ext cx="7245928" cy="6366933"/>
          </a:xfrm>
          <a:prstGeom prst="rect">
            <a:avLst/>
          </a:prstGeom>
        </p:spPr>
      </p:pic>
    </p:spTree>
    <p:extLst>
      <p:ext uri="{BB962C8B-B14F-4D97-AF65-F5344CB8AC3E}">
        <p14:creationId xmlns:p14="http://schemas.microsoft.com/office/powerpoint/2010/main" val="193616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627" y="228599"/>
            <a:ext cx="6071369" cy="6324600"/>
          </a:xfrm>
          <a:prstGeom prst="rect">
            <a:avLst/>
          </a:prstGeom>
        </p:spPr>
      </p:pic>
    </p:spTree>
    <p:extLst>
      <p:ext uri="{BB962C8B-B14F-4D97-AF65-F5344CB8AC3E}">
        <p14:creationId xmlns:p14="http://schemas.microsoft.com/office/powerpoint/2010/main" val="1816871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140" y="253994"/>
            <a:ext cx="6551720" cy="6409267"/>
          </a:xfrm>
          <a:prstGeom prst="rect">
            <a:avLst/>
          </a:prstGeom>
        </p:spPr>
      </p:pic>
    </p:spTree>
    <p:extLst>
      <p:ext uri="{BB962C8B-B14F-4D97-AF65-F5344CB8AC3E}">
        <p14:creationId xmlns:p14="http://schemas.microsoft.com/office/powerpoint/2010/main" val="19459853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282700" y="359304"/>
            <a:ext cx="6578600" cy="639762"/>
          </a:xfrm>
        </p:spPr>
        <p:style>
          <a:lnRef idx="0">
            <a:scrgbClr r="0" g="0" b="0"/>
          </a:lnRef>
          <a:fillRef idx="1003">
            <a:schemeClr val="lt2"/>
          </a:fillRef>
          <a:effectRef idx="0">
            <a:scrgbClr r="0" g="0" b="0"/>
          </a:effectRef>
          <a:fontRef idx="major"/>
        </p:style>
        <p:txBody>
          <a:bodyPr/>
          <a:lstStyle/>
          <a:p>
            <a:pPr eaLnBrk="1" hangingPunct="1"/>
            <a:r>
              <a:rPr lang="en-GB" altLang="en-US" sz="3600" b="1" dirty="0">
                <a:solidFill>
                  <a:srgbClr val="C00000"/>
                </a:solidFill>
                <a:effectLst>
                  <a:outerShdw blurRad="38100" dist="38100" dir="2700000" algn="tl">
                    <a:srgbClr val="000000">
                      <a:alpha val="43137"/>
                    </a:srgbClr>
                  </a:outerShdw>
                </a:effectLst>
                <a:latin typeface="Candara" panose="020E0502030303020204" pitchFamily="34" charset="0"/>
              </a:rPr>
              <a:t>XI-The accessory nerve</a:t>
            </a:r>
            <a:endParaRPr lang="en-US" altLang="en-US" sz="3600" b="1" dirty="0">
              <a:solidFill>
                <a:srgbClr val="C00000"/>
              </a:solidFill>
              <a:effectLst>
                <a:outerShdw blurRad="38100" dist="38100" dir="2700000" algn="tl">
                  <a:srgbClr val="000000">
                    <a:alpha val="43137"/>
                  </a:srgbClr>
                </a:outerShdw>
              </a:effectLst>
              <a:latin typeface="Candara" panose="020E0502030303020204" pitchFamily="34" charset="0"/>
            </a:endParaRPr>
          </a:p>
        </p:txBody>
      </p:sp>
      <p:sp>
        <p:nvSpPr>
          <p:cNvPr id="66563" name="Content Placeholder 2"/>
          <p:cNvSpPr>
            <a:spLocks noGrp="1"/>
          </p:cNvSpPr>
          <p:nvPr>
            <p:ph idx="1"/>
          </p:nvPr>
        </p:nvSpPr>
        <p:spPr>
          <a:xfrm>
            <a:off x="1282700" y="1600200"/>
            <a:ext cx="6578600" cy="4525963"/>
          </a:xfrm>
        </p:spPr>
        <p:txBody>
          <a:bodyPr/>
          <a:lstStyle/>
          <a:p>
            <a:pPr eaLnBrk="1" hangingPunct="1"/>
            <a:r>
              <a:rPr lang="en-GB" altLang="en-US" sz="2800" b="1" dirty="0">
                <a:solidFill>
                  <a:srgbClr val="002060"/>
                </a:solidFill>
                <a:latin typeface="Candara" panose="020E0502030303020204" pitchFamily="34" charset="0"/>
              </a:rPr>
              <a:t>Inspect the </a:t>
            </a:r>
            <a:r>
              <a:rPr lang="en-GB" altLang="en-US" sz="2800" b="1" dirty="0" err="1">
                <a:solidFill>
                  <a:srgbClr val="002060"/>
                </a:solidFill>
                <a:latin typeface="Candara" panose="020E0502030303020204" pitchFamily="34" charset="0"/>
              </a:rPr>
              <a:t>SCM</a:t>
            </a:r>
            <a:r>
              <a:rPr lang="en-GB" altLang="en-US" sz="2800" b="1" dirty="0">
                <a:solidFill>
                  <a:srgbClr val="002060"/>
                </a:solidFill>
                <a:latin typeface="Candara" panose="020E0502030303020204" pitchFamily="34" charset="0"/>
              </a:rPr>
              <a:t> and the trapezius</a:t>
            </a:r>
          </a:p>
          <a:p>
            <a:pPr eaLnBrk="1" hangingPunct="1"/>
            <a:r>
              <a:rPr lang="en-GB" altLang="en-US" sz="2800" b="1" dirty="0">
                <a:solidFill>
                  <a:srgbClr val="002060"/>
                </a:solidFill>
                <a:latin typeface="Candara" panose="020E0502030303020204" pitchFamily="34" charset="0"/>
              </a:rPr>
              <a:t>Assess the </a:t>
            </a:r>
            <a:r>
              <a:rPr lang="en-GB" altLang="en-US" sz="2800" b="1" dirty="0">
                <a:solidFill>
                  <a:srgbClr val="C00000"/>
                </a:solidFill>
                <a:latin typeface="Candara" panose="020E0502030303020204" pitchFamily="34" charset="0"/>
              </a:rPr>
              <a:t>power of the trapezius</a:t>
            </a:r>
          </a:p>
          <a:p>
            <a:pPr eaLnBrk="1" hangingPunct="1"/>
            <a:r>
              <a:rPr lang="en-GB" altLang="en-US" sz="2800" b="1" dirty="0">
                <a:solidFill>
                  <a:srgbClr val="002060"/>
                </a:solidFill>
                <a:latin typeface="Candara" panose="020E0502030303020204" pitchFamily="34" charset="0"/>
              </a:rPr>
              <a:t>Assess the </a:t>
            </a:r>
            <a:r>
              <a:rPr lang="en-GB" altLang="en-US" sz="2800" b="1" dirty="0">
                <a:solidFill>
                  <a:srgbClr val="C00000"/>
                </a:solidFill>
                <a:latin typeface="Candara" panose="020E0502030303020204" pitchFamily="34" charset="0"/>
              </a:rPr>
              <a:t>power of the </a:t>
            </a:r>
            <a:r>
              <a:rPr lang="en-GB" altLang="en-US" sz="2800" b="1" dirty="0" err="1">
                <a:solidFill>
                  <a:srgbClr val="C00000"/>
                </a:solidFill>
                <a:latin typeface="Candara" panose="020E0502030303020204" pitchFamily="34" charset="0"/>
              </a:rPr>
              <a:t>SCM</a:t>
            </a:r>
            <a:r>
              <a:rPr lang="en-GB" altLang="en-US" sz="2800" b="1" dirty="0">
                <a:solidFill>
                  <a:srgbClr val="C00000"/>
                </a:solidFill>
                <a:latin typeface="Candara" panose="020E0502030303020204" pitchFamily="34" charset="0"/>
              </a:rPr>
              <a:t>. </a:t>
            </a:r>
          </a:p>
          <a:p>
            <a:pPr eaLnBrk="1" hangingPunct="1"/>
            <a:r>
              <a:rPr lang="en-GB" altLang="en-US" sz="2800" b="1" dirty="0">
                <a:solidFill>
                  <a:srgbClr val="002060"/>
                </a:solidFill>
                <a:latin typeface="Candara" panose="020E0502030303020204" pitchFamily="34" charset="0"/>
              </a:rPr>
              <a:t>Remember, the left </a:t>
            </a:r>
            <a:r>
              <a:rPr lang="en-GB" altLang="en-US" sz="2800" b="1" dirty="0" err="1">
                <a:solidFill>
                  <a:srgbClr val="002060"/>
                </a:solidFill>
                <a:latin typeface="Candara" panose="020E0502030303020204" pitchFamily="34" charset="0"/>
              </a:rPr>
              <a:t>SCM</a:t>
            </a:r>
            <a:r>
              <a:rPr lang="en-GB" altLang="en-US" sz="2800" b="1" dirty="0">
                <a:solidFill>
                  <a:srgbClr val="002060"/>
                </a:solidFill>
                <a:latin typeface="Candara" panose="020E0502030303020204" pitchFamily="34" charset="0"/>
              </a:rPr>
              <a:t> causes flexion and right side rotation of the head. </a:t>
            </a:r>
            <a:endParaRPr lang="en-US" altLang="en-US" sz="2800" b="1" dirty="0">
              <a:solidFill>
                <a:srgbClr val="002060"/>
              </a:solidFill>
              <a:latin typeface="Candara" panose="020E0502030303020204" pitchFamily="34" charset="0"/>
            </a:endParaRPr>
          </a:p>
        </p:txBody>
      </p:sp>
    </p:spTree>
    <p:extLst>
      <p:ext uri="{BB962C8B-B14F-4D97-AF65-F5344CB8AC3E}">
        <p14:creationId xmlns:p14="http://schemas.microsoft.com/office/powerpoint/2010/main" val="25189811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97" y="194732"/>
            <a:ext cx="5946703" cy="6400800"/>
          </a:xfrm>
          <a:prstGeom prst="rect">
            <a:avLst/>
          </a:prstGeom>
        </p:spPr>
      </p:pic>
    </p:spTree>
    <p:extLst>
      <p:ext uri="{BB962C8B-B14F-4D97-AF65-F5344CB8AC3E}">
        <p14:creationId xmlns:p14="http://schemas.microsoft.com/office/powerpoint/2010/main" val="7947865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911" y="237065"/>
            <a:ext cx="6550178" cy="6426200"/>
          </a:xfrm>
          <a:prstGeom prst="rect">
            <a:avLst/>
          </a:prstGeom>
        </p:spPr>
      </p:pic>
    </p:spTree>
    <p:extLst>
      <p:ext uri="{BB962C8B-B14F-4D97-AF65-F5344CB8AC3E}">
        <p14:creationId xmlns:p14="http://schemas.microsoft.com/office/powerpoint/2010/main" val="1159165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200" y="245529"/>
            <a:ext cx="6392333" cy="6400801"/>
          </a:xfrm>
          <a:prstGeom prst="rect">
            <a:avLst/>
          </a:prstGeom>
        </p:spPr>
      </p:pic>
    </p:spTree>
    <p:extLst>
      <p:ext uri="{BB962C8B-B14F-4D97-AF65-F5344CB8AC3E}">
        <p14:creationId xmlns:p14="http://schemas.microsoft.com/office/powerpoint/2010/main" val="1279303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481667" y="501650"/>
            <a:ext cx="8229600" cy="1143000"/>
          </a:xfrm>
        </p:spPr>
        <p:txBody>
          <a:bodyPr/>
          <a:lstStyle/>
          <a:p>
            <a:r>
              <a:rPr lang="en-GB" altLang="en-US" sz="4800" b="1" dirty="0">
                <a:solidFill>
                  <a:srgbClr val="C00000"/>
                </a:solidFill>
                <a:effectLst>
                  <a:outerShdw blurRad="38100" dist="38100" dir="2700000" algn="tl">
                    <a:srgbClr val="000000">
                      <a:alpha val="43137"/>
                    </a:srgbClr>
                  </a:outerShdw>
                </a:effectLst>
                <a:latin typeface="Candara" panose="020E0502030303020204" pitchFamily="34" charset="0"/>
              </a:rPr>
              <a:t>Glasgow Coma Scale</a:t>
            </a:r>
          </a:p>
        </p:txBody>
      </p:sp>
      <p:sp>
        <p:nvSpPr>
          <p:cNvPr id="20483" name="Rectangle 3"/>
          <p:cNvSpPr>
            <a:spLocks noGrp="1" noChangeArrowheads="1"/>
          </p:cNvSpPr>
          <p:nvPr>
            <p:ph idx="1"/>
          </p:nvPr>
        </p:nvSpPr>
        <p:spPr>
          <a:xfrm>
            <a:off x="999067" y="2045229"/>
            <a:ext cx="8229600" cy="4389437"/>
          </a:xfrm>
        </p:spPr>
        <p:txBody>
          <a:bodyPr/>
          <a:lstStyle/>
          <a:p>
            <a:r>
              <a:rPr lang="en-GB" altLang="en-US" sz="2800" b="1" dirty="0">
                <a:solidFill>
                  <a:srgbClr val="0070C0"/>
                </a:solidFill>
                <a:latin typeface="Candara" panose="020E0502030303020204" pitchFamily="34" charset="0"/>
              </a:rPr>
              <a:t>Assesses patient’s neurological condition</a:t>
            </a:r>
          </a:p>
          <a:p>
            <a:r>
              <a:rPr lang="en-GB" altLang="en-US" sz="2800" b="1" dirty="0">
                <a:solidFill>
                  <a:srgbClr val="0070C0"/>
                </a:solidFill>
                <a:latin typeface="Candara" panose="020E0502030303020204" pitchFamily="34" charset="0"/>
              </a:rPr>
              <a:t>Value range 3 to 15</a:t>
            </a:r>
          </a:p>
          <a:p>
            <a:r>
              <a:rPr lang="en-GB" altLang="en-US" sz="2800" b="1" dirty="0">
                <a:solidFill>
                  <a:srgbClr val="0070C0"/>
                </a:solidFill>
                <a:latin typeface="Candara" panose="020E0502030303020204" pitchFamily="34" charset="0"/>
              </a:rPr>
              <a:t>3 totally comatose patient</a:t>
            </a:r>
          </a:p>
          <a:p>
            <a:r>
              <a:rPr lang="en-GB" altLang="en-US" sz="2800" b="1" dirty="0">
                <a:solidFill>
                  <a:srgbClr val="0070C0"/>
                </a:solidFill>
                <a:latin typeface="Candara" panose="020E0502030303020204" pitchFamily="34" charset="0"/>
              </a:rPr>
              <a:t>15 fully alert patient</a:t>
            </a:r>
          </a:p>
        </p:txBody>
      </p:sp>
    </p:spTree>
    <p:extLst>
      <p:ext uri="{BB962C8B-B14F-4D97-AF65-F5344CB8AC3E}">
        <p14:creationId xmlns:p14="http://schemas.microsoft.com/office/powerpoint/2010/main" val="3904790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994833" y="342372"/>
            <a:ext cx="7154333" cy="699029"/>
          </a:xfrm>
        </p:spPr>
        <p:style>
          <a:lnRef idx="0">
            <a:scrgbClr r="0" g="0" b="0"/>
          </a:lnRef>
          <a:fillRef idx="1003">
            <a:schemeClr val="lt2"/>
          </a:fillRef>
          <a:effectRef idx="0">
            <a:scrgbClr r="0" g="0" b="0"/>
          </a:effectRef>
          <a:fontRef idx="major"/>
        </p:style>
        <p:txBody>
          <a:bodyPr/>
          <a:lstStyle/>
          <a:p>
            <a:pPr eaLnBrk="1" hangingPunct="1"/>
            <a:r>
              <a:rPr lang="en-GB" altLang="en-US" sz="3600" b="1" dirty="0">
                <a:solidFill>
                  <a:srgbClr val="C00000"/>
                </a:solidFill>
                <a:effectLst>
                  <a:outerShdw blurRad="38100" dist="38100" dir="2700000" algn="tl">
                    <a:srgbClr val="000000">
                      <a:alpha val="43137"/>
                    </a:srgbClr>
                  </a:outerShdw>
                </a:effectLst>
                <a:latin typeface="Candara" panose="020E0502030303020204" pitchFamily="34" charset="0"/>
              </a:rPr>
              <a:t>XII-The hypoglossal nerve</a:t>
            </a:r>
            <a:endParaRPr lang="en-US" altLang="en-US" sz="3600" b="1" dirty="0">
              <a:solidFill>
                <a:srgbClr val="C00000"/>
              </a:solidFill>
              <a:effectLst>
                <a:outerShdw blurRad="38100" dist="38100" dir="2700000" algn="tl">
                  <a:srgbClr val="000000">
                    <a:alpha val="43137"/>
                  </a:srgbClr>
                </a:outerShdw>
              </a:effectLst>
              <a:latin typeface="Candara" panose="020E0502030303020204" pitchFamily="34" charset="0"/>
            </a:endParaRPr>
          </a:p>
        </p:txBody>
      </p:sp>
      <p:sp>
        <p:nvSpPr>
          <p:cNvPr id="67587" name="Content Placeholder 2"/>
          <p:cNvSpPr>
            <a:spLocks noGrp="1"/>
          </p:cNvSpPr>
          <p:nvPr>
            <p:ph idx="1"/>
          </p:nvPr>
        </p:nvSpPr>
        <p:spPr>
          <a:xfrm>
            <a:off x="994833" y="1600200"/>
            <a:ext cx="7154334" cy="4525963"/>
          </a:xfrm>
        </p:spPr>
        <p:txBody>
          <a:bodyPr/>
          <a:lstStyle/>
          <a:p>
            <a:pPr eaLnBrk="1" hangingPunct="1"/>
            <a:r>
              <a:rPr lang="en-GB" altLang="en-US" sz="2400" b="1" dirty="0">
                <a:solidFill>
                  <a:srgbClr val="C00000"/>
                </a:solidFill>
                <a:latin typeface="Candara" panose="020E0502030303020204" pitchFamily="34" charset="0"/>
              </a:rPr>
              <a:t>Inspect the tongue </a:t>
            </a:r>
            <a:r>
              <a:rPr lang="en-GB" altLang="en-US" sz="2400" b="1" dirty="0">
                <a:solidFill>
                  <a:srgbClr val="002060"/>
                </a:solidFill>
                <a:latin typeface="Candara" panose="020E0502030303020204" pitchFamily="34" charset="0"/>
              </a:rPr>
              <a:t>for tremor (Parkinson) wasting or</a:t>
            </a:r>
            <a:r>
              <a:rPr lang="en-US" altLang="en-US" sz="2400" b="1" dirty="0">
                <a:solidFill>
                  <a:srgbClr val="002060"/>
                </a:solidFill>
                <a:latin typeface="Candara" panose="020E0502030303020204" pitchFamily="34" charset="0"/>
              </a:rPr>
              <a:t> deviation (deviates to the affected side).</a:t>
            </a:r>
          </a:p>
          <a:p>
            <a:pPr eaLnBrk="1" hangingPunct="1"/>
            <a:r>
              <a:rPr lang="en-GB" altLang="en-US" sz="2400" b="1" dirty="0">
                <a:solidFill>
                  <a:srgbClr val="002060"/>
                </a:solidFill>
                <a:latin typeface="Candara" panose="020E0502030303020204" pitchFamily="34" charset="0"/>
              </a:rPr>
              <a:t>Ask the patient to move the tongue from side to  side</a:t>
            </a:r>
          </a:p>
          <a:p>
            <a:pPr eaLnBrk="1" hangingPunct="1"/>
            <a:r>
              <a:rPr lang="en-GB" altLang="en-US" sz="2400" b="1" dirty="0">
                <a:solidFill>
                  <a:srgbClr val="002060"/>
                </a:solidFill>
                <a:latin typeface="Candara" panose="020E0502030303020204" pitchFamily="34" charset="0"/>
              </a:rPr>
              <a:t>Test power by asking the patient to </a:t>
            </a:r>
            <a:r>
              <a:rPr lang="en-GB" altLang="en-US" sz="2400" b="1" dirty="0">
                <a:solidFill>
                  <a:srgbClr val="C00000"/>
                </a:solidFill>
                <a:latin typeface="Candara" panose="020E0502030303020204" pitchFamily="34" charset="0"/>
              </a:rPr>
              <a:t>push against the cheeks.</a:t>
            </a:r>
          </a:p>
        </p:txBody>
      </p:sp>
    </p:spTree>
    <p:extLst>
      <p:ext uri="{BB962C8B-B14F-4D97-AF65-F5344CB8AC3E}">
        <p14:creationId xmlns:p14="http://schemas.microsoft.com/office/powerpoint/2010/main" val="2974946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5" y="245526"/>
            <a:ext cx="6531429" cy="6460067"/>
          </a:xfrm>
          <a:prstGeom prst="rect">
            <a:avLst/>
          </a:prstGeom>
        </p:spPr>
      </p:pic>
    </p:spTree>
    <p:extLst>
      <p:ext uri="{BB962C8B-B14F-4D97-AF65-F5344CB8AC3E}">
        <p14:creationId xmlns:p14="http://schemas.microsoft.com/office/powerpoint/2010/main" val="2004855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999" y="211661"/>
            <a:ext cx="6734200" cy="6460067"/>
          </a:xfrm>
          <a:prstGeom prst="rect">
            <a:avLst/>
          </a:prstGeom>
        </p:spPr>
      </p:pic>
    </p:spTree>
    <p:extLst>
      <p:ext uri="{BB962C8B-B14F-4D97-AF65-F5344CB8AC3E}">
        <p14:creationId xmlns:p14="http://schemas.microsoft.com/office/powerpoint/2010/main" val="3439926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003" y="177793"/>
            <a:ext cx="7373193" cy="6460067"/>
          </a:xfrm>
          <a:prstGeom prst="rect">
            <a:avLst/>
          </a:prstGeom>
        </p:spPr>
      </p:pic>
    </p:spTree>
    <p:extLst>
      <p:ext uri="{BB962C8B-B14F-4D97-AF65-F5344CB8AC3E}">
        <p14:creationId xmlns:p14="http://schemas.microsoft.com/office/powerpoint/2010/main" val="1617544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61" y="211660"/>
            <a:ext cx="7109077" cy="6477000"/>
          </a:xfrm>
          <a:prstGeom prst="rect">
            <a:avLst/>
          </a:prstGeom>
        </p:spPr>
      </p:pic>
    </p:spTree>
    <p:extLst>
      <p:ext uri="{BB962C8B-B14F-4D97-AF65-F5344CB8AC3E}">
        <p14:creationId xmlns:p14="http://schemas.microsoft.com/office/powerpoint/2010/main" val="26821268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857" y="237063"/>
            <a:ext cx="7324286" cy="6443133"/>
          </a:xfrm>
          <a:prstGeom prst="rect">
            <a:avLst/>
          </a:prstGeom>
        </p:spPr>
      </p:pic>
    </p:spTree>
    <p:extLst>
      <p:ext uri="{BB962C8B-B14F-4D97-AF65-F5344CB8AC3E}">
        <p14:creationId xmlns:p14="http://schemas.microsoft.com/office/powerpoint/2010/main" val="3306732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50" y="194727"/>
            <a:ext cx="7546700" cy="6519333"/>
          </a:xfrm>
          <a:prstGeom prst="rect">
            <a:avLst/>
          </a:prstGeom>
        </p:spPr>
      </p:pic>
    </p:spTree>
    <p:extLst>
      <p:ext uri="{BB962C8B-B14F-4D97-AF65-F5344CB8AC3E}">
        <p14:creationId xmlns:p14="http://schemas.microsoft.com/office/powerpoint/2010/main" val="34618653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993" y="220134"/>
            <a:ext cx="7680806" cy="6434667"/>
          </a:xfrm>
          <a:prstGeom prst="rect">
            <a:avLst/>
          </a:prstGeom>
        </p:spPr>
      </p:pic>
    </p:spTree>
    <p:extLst>
      <p:ext uri="{BB962C8B-B14F-4D97-AF65-F5344CB8AC3E}">
        <p14:creationId xmlns:p14="http://schemas.microsoft.com/office/powerpoint/2010/main" val="4958215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27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326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GB" altLang="en-US" sz="4000" b="1" dirty="0">
                <a:solidFill>
                  <a:srgbClr val="C00000"/>
                </a:solidFill>
                <a:latin typeface="Candara" panose="020E0502030303020204" pitchFamily="34" charset="0"/>
              </a:rPr>
              <a:t>Glasgow Coma Scale</a:t>
            </a:r>
          </a:p>
        </p:txBody>
      </p:sp>
      <p:sp>
        <p:nvSpPr>
          <p:cNvPr id="9219" name="Rectangle 3"/>
          <p:cNvSpPr>
            <a:spLocks noGrp="1" noChangeArrowheads="1"/>
          </p:cNvSpPr>
          <p:nvPr>
            <p:ph idx="1"/>
          </p:nvPr>
        </p:nvSpPr>
        <p:spPr/>
        <p:txBody>
          <a:bodyPr>
            <a:normAutofit/>
          </a:bodyPr>
          <a:lstStyle/>
          <a:p>
            <a:pPr marL="0" indent="0" fontAlgn="auto">
              <a:spcAft>
                <a:spcPts val="0"/>
              </a:spcAft>
              <a:buClr>
                <a:schemeClr val="accent3"/>
              </a:buClr>
              <a:buNone/>
              <a:defRPr/>
            </a:pPr>
            <a:r>
              <a:rPr lang="en-GB" sz="3200" b="1" dirty="0">
                <a:solidFill>
                  <a:srgbClr val="002060"/>
                </a:solidFill>
                <a:effectLst>
                  <a:outerShdw blurRad="38100" dist="38100" dir="2700000" algn="tl">
                    <a:srgbClr val="000000">
                      <a:alpha val="43137"/>
                    </a:srgbClr>
                  </a:outerShdw>
                </a:effectLst>
                <a:latin typeface="Candara" panose="020E0502030303020204" pitchFamily="34" charset="0"/>
              </a:rPr>
              <a:t>1- Eye opening</a:t>
            </a:r>
          </a:p>
          <a:p>
            <a:pPr marL="0" indent="0" fontAlgn="auto">
              <a:spcAft>
                <a:spcPts val="0"/>
              </a:spcAft>
              <a:buClr>
                <a:schemeClr val="accent3"/>
              </a:buClr>
              <a:buNone/>
              <a:defRPr/>
            </a:pP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867" y="2870201"/>
            <a:ext cx="6079066" cy="3293532"/>
          </a:xfrm>
          <a:prstGeom prst="rect">
            <a:avLst/>
          </a:prstGeom>
        </p:spPr>
      </p:pic>
    </p:spTree>
    <p:extLst>
      <p:ext uri="{BB962C8B-B14F-4D97-AF65-F5344CB8AC3E}">
        <p14:creationId xmlns:p14="http://schemas.microsoft.com/office/powerpoint/2010/main" val="40769664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04" y="220129"/>
            <a:ext cx="7325591" cy="6468533"/>
          </a:xfrm>
          <a:prstGeom prst="rect">
            <a:avLst/>
          </a:prstGeom>
        </p:spPr>
      </p:pic>
    </p:spTree>
    <p:extLst>
      <p:ext uri="{BB962C8B-B14F-4D97-AF65-F5344CB8AC3E}">
        <p14:creationId xmlns:p14="http://schemas.microsoft.com/office/powerpoint/2010/main" val="39272958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133" y="203193"/>
            <a:ext cx="6917267" cy="6477000"/>
          </a:xfrm>
          <a:prstGeom prst="rect">
            <a:avLst/>
          </a:prstGeom>
        </p:spPr>
      </p:pic>
    </p:spTree>
    <p:extLst>
      <p:ext uri="{BB962C8B-B14F-4D97-AF65-F5344CB8AC3E}">
        <p14:creationId xmlns:p14="http://schemas.microsoft.com/office/powerpoint/2010/main" val="13865702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77" y="194732"/>
            <a:ext cx="7680722" cy="6493933"/>
          </a:xfrm>
          <a:prstGeom prst="rect">
            <a:avLst/>
          </a:prstGeom>
        </p:spPr>
      </p:pic>
    </p:spTree>
    <p:extLst>
      <p:ext uri="{BB962C8B-B14F-4D97-AF65-F5344CB8AC3E}">
        <p14:creationId xmlns:p14="http://schemas.microsoft.com/office/powerpoint/2010/main" val="3811800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GB" altLang="en-US"/>
              <a:t>Inspection</a:t>
            </a:r>
            <a:endParaRPr lang="en-US" altLang="en-US"/>
          </a:p>
        </p:txBody>
      </p:sp>
      <p:sp>
        <p:nvSpPr>
          <p:cNvPr id="3" name="Content Placeholder 2"/>
          <p:cNvSpPr>
            <a:spLocks noGrp="1"/>
          </p:cNvSpPr>
          <p:nvPr>
            <p:ph idx="1"/>
          </p:nvPr>
        </p:nvSpPr>
        <p:spPr>
          <a:xfrm>
            <a:off x="539750" y="1268413"/>
            <a:ext cx="8229600" cy="5400675"/>
          </a:xfrm>
        </p:spPr>
        <p:txBody>
          <a:bodyPr rtlCol="0">
            <a:normAutofit fontScale="77500" lnSpcReduction="20000"/>
          </a:bodyPr>
          <a:lstStyle/>
          <a:p>
            <a:pPr eaLnBrk="1" fontAlgn="auto" hangingPunct="1">
              <a:spcAft>
                <a:spcPts val="0"/>
              </a:spcAft>
              <a:defRPr/>
            </a:pPr>
            <a:r>
              <a:rPr lang="en-GB" dirty="0"/>
              <a:t>Muscle Bulk</a:t>
            </a:r>
          </a:p>
          <a:p>
            <a:pPr eaLnBrk="1" fontAlgn="auto" hangingPunct="1">
              <a:spcAft>
                <a:spcPts val="0"/>
              </a:spcAft>
              <a:defRPr/>
            </a:pPr>
            <a:r>
              <a:rPr lang="en-GB" dirty="0" err="1"/>
              <a:t>Fasciculations</a:t>
            </a:r>
            <a:endParaRPr lang="en-GB" dirty="0"/>
          </a:p>
          <a:p>
            <a:pPr eaLnBrk="1" fontAlgn="auto" hangingPunct="1">
              <a:spcAft>
                <a:spcPts val="0"/>
              </a:spcAft>
              <a:defRPr/>
            </a:pPr>
            <a:r>
              <a:rPr lang="en-GB" dirty="0" err="1"/>
              <a:t>Myoclonic</a:t>
            </a:r>
            <a:r>
              <a:rPr lang="en-GB" dirty="0"/>
              <a:t> jerks</a:t>
            </a:r>
          </a:p>
          <a:p>
            <a:pPr eaLnBrk="1" fontAlgn="auto" hangingPunct="1">
              <a:spcAft>
                <a:spcPts val="0"/>
              </a:spcAft>
              <a:defRPr/>
            </a:pPr>
            <a:r>
              <a:rPr lang="en-GB" dirty="0"/>
              <a:t>Tremor :</a:t>
            </a:r>
          </a:p>
          <a:p>
            <a:pPr marL="514350" indent="-514350" eaLnBrk="1" fontAlgn="auto" hangingPunct="1">
              <a:spcAft>
                <a:spcPts val="0"/>
              </a:spcAft>
              <a:buFont typeface="+mj-lt"/>
              <a:buAutoNum type="arabicPeriod"/>
              <a:defRPr/>
            </a:pPr>
            <a:r>
              <a:rPr lang="en-GB" dirty="0"/>
              <a:t>physiological (fine and fast, seen with anxiety, hyperthyroid, alcohol and </a:t>
            </a:r>
            <a:r>
              <a:rPr lang="en-GB" dirty="0" err="1"/>
              <a:t>caffein</a:t>
            </a:r>
            <a:r>
              <a:rPr lang="en-GB" dirty="0"/>
              <a:t> excess, and as a side effect of Beta agonists)</a:t>
            </a:r>
          </a:p>
          <a:p>
            <a:pPr marL="514350" indent="-514350" eaLnBrk="1" fontAlgn="auto" hangingPunct="1">
              <a:spcAft>
                <a:spcPts val="0"/>
              </a:spcAft>
              <a:buFont typeface="+mj-lt"/>
              <a:buAutoNum type="arabicPeriod"/>
              <a:defRPr/>
            </a:pPr>
            <a:r>
              <a:rPr lang="en-GB" dirty="0"/>
              <a:t>Essential Tremor: Fine and can be coarse in advanced cases.</a:t>
            </a:r>
          </a:p>
          <a:p>
            <a:pPr marL="514350" indent="-514350" eaLnBrk="1" fontAlgn="auto" hangingPunct="1">
              <a:spcAft>
                <a:spcPts val="0"/>
              </a:spcAft>
              <a:buFont typeface="+mj-lt"/>
              <a:buAutoNum type="arabicPeriod"/>
              <a:defRPr/>
            </a:pPr>
            <a:r>
              <a:rPr lang="en-GB" dirty="0"/>
              <a:t>Action tremor: course and violent. Can be seen in CVA and MS</a:t>
            </a:r>
          </a:p>
          <a:p>
            <a:pPr marL="514350" indent="-514350" eaLnBrk="1" fontAlgn="auto" hangingPunct="1">
              <a:spcAft>
                <a:spcPts val="0"/>
              </a:spcAft>
              <a:buFont typeface="+mj-lt"/>
              <a:buAutoNum type="arabicPeriod"/>
              <a:defRPr/>
            </a:pPr>
            <a:r>
              <a:rPr lang="en-GB" dirty="0"/>
              <a:t>Resting tremor that is slow and coarse is typical of Parkinson</a:t>
            </a:r>
          </a:p>
          <a:p>
            <a:pPr marL="514350" indent="-514350" eaLnBrk="1" fontAlgn="auto" hangingPunct="1">
              <a:spcAft>
                <a:spcPts val="0"/>
              </a:spcAft>
              <a:buFont typeface="+mj-lt"/>
              <a:buAutoNum type="arabicPeriod"/>
              <a:defRPr/>
            </a:pPr>
            <a:r>
              <a:rPr lang="en-GB" dirty="0"/>
              <a:t>Intention tremor: absent at rest and increases with movement. It is typical of cerebellum</a:t>
            </a:r>
          </a:p>
        </p:txBody>
      </p:sp>
    </p:spTree>
    <p:extLst>
      <p:ext uri="{BB962C8B-B14F-4D97-AF65-F5344CB8AC3E}">
        <p14:creationId xmlns:p14="http://schemas.microsoft.com/office/powerpoint/2010/main" val="3550361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GB" altLang="en-US"/>
              <a:t>Assessment of the Tone</a:t>
            </a:r>
            <a:endParaRPr lang="en-US" altLang="en-US"/>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defRPr/>
            </a:pPr>
            <a:r>
              <a:rPr lang="en-GB" dirty="0" err="1"/>
              <a:t>Hypotonia</a:t>
            </a:r>
            <a:r>
              <a:rPr lang="en-GB" dirty="0"/>
              <a:t> (flaccid) or hypertonic (spastic)</a:t>
            </a:r>
          </a:p>
          <a:p>
            <a:pPr eaLnBrk="1" fontAlgn="auto" hangingPunct="1">
              <a:spcAft>
                <a:spcPts val="0"/>
              </a:spcAft>
              <a:defRPr/>
            </a:pPr>
            <a:r>
              <a:rPr lang="en-GB" dirty="0"/>
              <a:t>Rigidity : </a:t>
            </a:r>
          </a:p>
          <a:p>
            <a:pPr marL="514350" indent="-514350" eaLnBrk="1" fontAlgn="auto" hangingPunct="1">
              <a:spcAft>
                <a:spcPts val="0"/>
              </a:spcAft>
              <a:buFont typeface="+mj-lt"/>
              <a:buAutoNum type="arabicPeriod"/>
              <a:defRPr/>
            </a:pPr>
            <a:r>
              <a:rPr lang="en-GB" dirty="0"/>
              <a:t>lead-pipe: constant through the movement (</a:t>
            </a:r>
            <a:r>
              <a:rPr lang="en-GB" dirty="0" err="1"/>
              <a:t>parkinson</a:t>
            </a:r>
            <a:r>
              <a:rPr lang="en-GB" dirty="0"/>
              <a:t> without obvious tremor)</a:t>
            </a:r>
          </a:p>
          <a:p>
            <a:pPr marL="514350" indent="-514350" eaLnBrk="1" fontAlgn="auto" hangingPunct="1">
              <a:spcAft>
                <a:spcPts val="0"/>
              </a:spcAft>
              <a:buFont typeface="+mj-lt"/>
              <a:buAutoNum type="arabicPeriod"/>
              <a:defRPr/>
            </a:pPr>
            <a:r>
              <a:rPr lang="en-GB" dirty="0"/>
              <a:t>Cog-wheel rigidity: when it is associated with tremor (</a:t>
            </a:r>
            <a:r>
              <a:rPr lang="en-GB" dirty="0" err="1"/>
              <a:t>parkinson</a:t>
            </a:r>
            <a:r>
              <a:rPr lang="en-GB" dirty="0"/>
              <a:t> with tremor)</a:t>
            </a:r>
          </a:p>
          <a:p>
            <a:pPr marL="514350" indent="-514350" eaLnBrk="1" fontAlgn="auto" hangingPunct="1">
              <a:spcAft>
                <a:spcPts val="0"/>
              </a:spcAft>
              <a:buFont typeface="+mj-lt"/>
              <a:buAutoNum type="arabicPeriod"/>
              <a:defRPr/>
            </a:pPr>
            <a:r>
              <a:rPr lang="en-GB" dirty="0"/>
              <a:t>Clasp-knife rigidity: seen on attempting flexion of the limp in strokes, MS or any other type of UMNL.</a:t>
            </a:r>
            <a:endParaRPr lang="en-US" dirty="0"/>
          </a:p>
        </p:txBody>
      </p:sp>
    </p:spTree>
    <p:extLst>
      <p:ext uri="{BB962C8B-B14F-4D97-AF65-F5344CB8AC3E}">
        <p14:creationId xmlns:p14="http://schemas.microsoft.com/office/powerpoint/2010/main" val="719189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GB" altLang="en-US"/>
              <a:t>Examination of tone</a:t>
            </a:r>
            <a:endParaRPr lang="en-US" altLang="en-US"/>
          </a:p>
        </p:txBody>
      </p:sp>
      <p:sp>
        <p:nvSpPr>
          <p:cNvPr id="71683" name="Content Placeholder 2"/>
          <p:cNvSpPr>
            <a:spLocks noGrp="1"/>
          </p:cNvSpPr>
          <p:nvPr>
            <p:ph idx="1"/>
          </p:nvPr>
        </p:nvSpPr>
        <p:spPr/>
        <p:txBody>
          <a:bodyPr/>
          <a:lstStyle/>
          <a:p>
            <a:pPr eaLnBrk="1" hangingPunct="1"/>
            <a:r>
              <a:rPr lang="en-GB" altLang="en-US"/>
              <a:t>The room should be warm</a:t>
            </a:r>
          </a:p>
          <a:p>
            <a:pPr eaLnBrk="1" hangingPunct="1"/>
            <a:r>
              <a:rPr lang="en-GB" altLang="en-US"/>
              <a:t>Passively move the joints through full range of movement, try slow and fast movements</a:t>
            </a:r>
          </a:p>
          <a:p>
            <a:pPr eaLnBrk="1" hangingPunct="1"/>
            <a:r>
              <a:rPr lang="en-GB" altLang="en-US"/>
              <a:t>Test for clonus</a:t>
            </a:r>
            <a:r>
              <a:rPr lang="en-US" altLang="en-US"/>
              <a:t> of the knee and ankle</a:t>
            </a:r>
          </a:p>
          <a:p>
            <a:pPr eaLnBrk="1" hangingPunct="1">
              <a:buFont typeface="Arial" panose="020B0604020202020204" pitchFamily="34" charset="0"/>
              <a:buNone/>
            </a:pPr>
            <a:endParaRPr lang="en-GB" altLang="en-US"/>
          </a:p>
        </p:txBody>
      </p:sp>
    </p:spTree>
    <p:extLst>
      <p:ext uri="{BB962C8B-B14F-4D97-AF65-F5344CB8AC3E}">
        <p14:creationId xmlns:p14="http://schemas.microsoft.com/office/powerpoint/2010/main" val="3710445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GB" altLang="en-US"/>
              <a:t>Deep tendon reflexes</a:t>
            </a:r>
            <a:endParaRPr lang="en-US" altLang="en-US"/>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defRPr/>
            </a:pPr>
            <a:r>
              <a:rPr lang="en-GB" dirty="0" err="1"/>
              <a:t>Brachioradialis</a:t>
            </a:r>
            <a:r>
              <a:rPr lang="en-GB" dirty="0"/>
              <a:t> tendon reflex</a:t>
            </a:r>
          </a:p>
          <a:p>
            <a:pPr eaLnBrk="1" fontAlgn="auto" hangingPunct="1">
              <a:spcAft>
                <a:spcPts val="0"/>
              </a:spcAft>
              <a:defRPr/>
            </a:pPr>
            <a:r>
              <a:rPr lang="en-GB" dirty="0"/>
              <a:t>Biceps tendon reflex</a:t>
            </a:r>
          </a:p>
          <a:p>
            <a:pPr eaLnBrk="1" fontAlgn="auto" hangingPunct="1">
              <a:spcAft>
                <a:spcPts val="0"/>
              </a:spcAft>
              <a:defRPr/>
            </a:pPr>
            <a:r>
              <a:rPr lang="en-GB" dirty="0"/>
              <a:t>Triceps tendon reflex</a:t>
            </a:r>
          </a:p>
          <a:p>
            <a:pPr eaLnBrk="1" fontAlgn="auto" hangingPunct="1">
              <a:spcAft>
                <a:spcPts val="0"/>
              </a:spcAft>
              <a:defRPr/>
            </a:pPr>
            <a:r>
              <a:rPr lang="en-GB" dirty="0" err="1"/>
              <a:t>Trapezius</a:t>
            </a:r>
            <a:endParaRPr lang="en-GB" dirty="0"/>
          </a:p>
          <a:p>
            <a:pPr eaLnBrk="1" fontAlgn="auto" hangingPunct="1">
              <a:spcAft>
                <a:spcPts val="0"/>
              </a:spcAft>
              <a:defRPr/>
            </a:pPr>
            <a:r>
              <a:rPr lang="en-GB" dirty="0"/>
              <a:t>Jaw jerk</a:t>
            </a:r>
          </a:p>
          <a:p>
            <a:pPr eaLnBrk="1" fontAlgn="auto" hangingPunct="1">
              <a:spcAft>
                <a:spcPts val="0"/>
              </a:spcAft>
              <a:defRPr/>
            </a:pPr>
            <a:r>
              <a:rPr lang="en-GB" dirty="0"/>
              <a:t>Knee jerk</a:t>
            </a:r>
          </a:p>
          <a:p>
            <a:pPr eaLnBrk="1" fontAlgn="auto" hangingPunct="1">
              <a:spcAft>
                <a:spcPts val="0"/>
              </a:spcAft>
              <a:defRPr/>
            </a:pPr>
            <a:r>
              <a:rPr lang="en-GB" dirty="0"/>
              <a:t>Ankle jerk</a:t>
            </a:r>
          </a:p>
          <a:p>
            <a:pPr eaLnBrk="1" fontAlgn="auto" hangingPunct="1">
              <a:spcAft>
                <a:spcPts val="0"/>
              </a:spcAft>
              <a:defRPr/>
            </a:pPr>
            <a:r>
              <a:rPr lang="en-GB" dirty="0"/>
              <a:t>Hoffman reflex</a:t>
            </a:r>
          </a:p>
          <a:p>
            <a:pPr eaLnBrk="1" fontAlgn="auto" hangingPunct="1">
              <a:spcAft>
                <a:spcPts val="0"/>
              </a:spcAft>
              <a:defRPr/>
            </a:pPr>
            <a:r>
              <a:rPr lang="en-GB" dirty="0"/>
              <a:t>Finger jerk </a:t>
            </a:r>
            <a:endParaRPr lang="en-US" dirty="0"/>
          </a:p>
        </p:txBody>
      </p:sp>
    </p:spTree>
    <p:extLst>
      <p:ext uri="{BB962C8B-B14F-4D97-AF65-F5344CB8AC3E}">
        <p14:creationId xmlns:p14="http://schemas.microsoft.com/office/powerpoint/2010/main" val="15821506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GB" altLang="en-US"/>
              <a:t>Superficial reflexes</a:t>
            </a:r>
            <a:endParaRPr lang="en-US" altLang="en-US"/>
          </a:p>
        </p:txBody>
      </p:sp>
      <p:sp>
        <p:nvSpPr>
          <p:cNvPr id="73731" name="Content Placeholder 2"/>
          <p:cNvSpPr>
            <a:spLocks noGrp="1"/>
          </p:cNvSpPr>
          <p:nvPr>
            <p:ph idx="1"/>
          </p:nvPr>
        </p:nvSpPr>
        <p:spPr/>
        <p:txBody>
          <a:bodyPr/>
          <a:lstStyle/>
          <a:p>
            <a:pPr eaLnBrk="1" hangingPunct="1"/>
            <a:r>
              <a:rPr lang="en-GB" altLang="en-US"/>
              <a:t>Plantar reflex (Bibinski sign)</a:t>
            </a:r>
          </a:p>
          <a:p>
            <a:pPr eaLnBrk="1" hangingPunct="1"/>
            <a:r>
              <a:rPr lang="en-GB" altLang="en-US"/>
              <a:t>Abdominal reflex</a:t>
            </a:r>
          </a:p>
          <a:p>
            <a:pPr eaLnBrk="1" hangingPunct="1"/>
            <a:r>
              <a:rPr lang="en-GB" altLang="en-US"/>
              <a:t>The cremasteric reflex</a:t>
            </a:r>
          </a:p>
          <a:p>
            <a:pPr eaLnBrk="1" hangingPunct="1"/>
            <a:endParaRPr lang="en-US" altLang="en-US"/>
          </a:p>
        </p:txBody>
      </p:sp>
    </p:spTree>
    <p:extLst>
      <p:ext uri="{BB962C8B-B14F-4D97-AF65-F5344CB8AC3E}">
        <p14:creationId xmlns:p14="http://schemas.microsoft.com/office/powerpoint/2010/main" val="3210577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GB" altLang="en-US"/>
              <a:t>Power</a:t>
            </a:r>
            <a:endParaRPr lang="en-US" altLang="en-US"/>
          </a:p>
        </p:txBody>
      </p:sp>
      <p:sp>
        <p:nvSpPr>
          <p:cNvPr id="3" name="Content Placeholder 2"/>
          <p:cNvSpPr>
            <a:spLocks noGrp="1"/>
          </p:cNvSpPr>
          <p:nvPr>
            <p:ph idx="1"/>
          </p:nvPr>
        </p:nvSpPr>
        <p:spPr/>
        <p:txBody>
          <a:bodyPr rtlCol="0">
            <a:normAutofit fontScale="85000" lnSpcReduction="10000"/>
          </a:bodyPr>
          <a:lstStyle/>
          <a:p>
            <a:pPr eaLnBrk="1" fontAlgn="auto" hangingPunct="1">
              <a:spcAft>
                <a:spcPts val="0"/>
              </a:spcAft>
              <a:defRPr/>
            </a:pPr>
            <a:r>
              <a:rPr lang="en-GB" dirty="0"/>
              <a:t>make sure the patient is not in pain</a:t>
            </a:r>
          </a:p>
          <a:p>
            <a:pPr eaLnBrk="1" fontAlgn="auto" hangingPunct="1">
              <a:spcAft>
                <a:spcPts val="0"/>
              </a:spcAft>
              <a:defRPr/>
            </a:pPr>
            <a:r>
              <a:rPr lang="en-GB" dirty="0"/>
              <a:t>You can examine the power of all muscles</a:t>
            </a:r>
          </a:p>
          <a:p>
            <a:pPr eaLnBrk="1" fontAlgn="auto" hangingPunct="1">
              <a:spcAft>
                <a:spcPts val="0"/>
              </a:spcAft>
              <a:defRPr/>
            </a:pPr>
            <a:r>
              <a:rPr lang="en-GB" dirty="0"/>
              <a:t>Give it score from 0-5</a:t>
            </a:r>
          </a:p>
          <a:p>
            <a:pPr eaLnBrk="1" fontAlgn="auto" hangingPunct="1">
              <a:spcAft>
                <a:spcPts val="0"/>
              </a:spcAft>
              <a:buFont typeface="Arial" panose="020B0604020202020204" pitchFamily="34" charset="0"/>
              <a:buNone/>
              <a:defRPr/>
            </a:pPr>
            <a:r>
              <a:rPr lang="en-GB" dirty="0"/>
              <a:t>0  no muscle contraction</a:t>
            </a:r>
          </a:p>
          <a:p>
            <a:pPr eaLnBrk="1" fontAlgn="auto" hangingPunct="1">
              <a:spcAft>
                <a:spcPts val="0"/>
              </a:spcAft>
              <a:buFont typeface="Arial" panose="020B0604020202020204" pitchFamily="34" charset="0"/>
              <a:buNone/>
              <a:defRPr/>
            </a:pPr>
            <a:r>
              <a:rPr lang="en-GB" dirty="0"/>
              <a:t>1  </a:t>
            </a:r>
            <a:r>
              <a:rPr lang="en-GB" dirty="0" err="1"/>
              <a:t>fasciculations</a:t>
            </a:r>
            <a:r>
              <a:rPr lang="en-GB" dirty="0"/>
              <a:t> with no movement</a:t>
            </a:r>
          </a:p>
          <a:p>
            <a:pPr eaLnBrk="1" fontAlgn="auto" hangingPunct="1">
              <a:spcAft>
                <a:spcPts val="0"/>
              </a:spcAft>
              <a:buFont typeface="Arial" panose="020B0604020202020204" pitchFamily="34" charset="0"/>
              <a:buNone/>
              <a:defRPr/>
            </a:pPr>
            <a:r>
              <a:rPr lang="en-GB" dirty="0"/>
              <a:t>2  movement when gravity is eliminated</a:t>
            </a:r>
          </a:p>
          <a:p>
            <a:pPr eaLnBrk="1" fontAlgn="auto" hangingPunct="1">
              <a:spcAft>
                <a:spcPts val="0"/>
              </a:spcAft>
              <a:buFont typeface="Arial" panose="020B0604020202020204" pitchFamily="34" charset="0"/>
              <a:buNone/>
              <a:defRPr/>
            </a:pPr>
            <a:r>
              <a:rPr lang="en-GB" dirty="0"/>
              <a:t>3  movement against gravity but not against the         resistance</a:t>
            </a:r>
          </a:p>
          <a:p>
            <a:pPr eaLnBrk="1" fontAlgn="auto" hangingPunct="1">
              <a:spcAft>
                <a:spcPts val="0"/>
              </a:spcAft>
              <a:buFont typeface="Arial" panose="020B0604020202020204" pitchFamily="34" charset="0"/>
              <a:buNone/>
              <a:defRPr/>
            </a:pPr>
            <a:r>
              <a:rPr lang="en-GB" dirty="0"/>
              <a:t>4  movement against resistance but weaker than normal</a:t>
            </a:r>
          </a:p>
          <a:p>
            <a:pPr eaLnBrk="1" fontAlgn="auto" hangingPunct="1">
              <a:spcAft>
                <a:spcPts val="0"/>
              </a:spcAft>
              <a:buFont typeface="Arial" panose="020B0604020202020204" pitchFamily="34" charset="0"/>
              <a:buNone/>
              <a:defRPr/>
            </a:pPr>
            <a:r>
              <a:rPr lang="en-GB" dirty="0"/>
              <a:t>5  normal </a:t>
            </a:r>
          </a:p>
        </p:txBody>
      </p:sp>
    </p:spTree>
    <p:extLst>
      <p:ext uri="{BB962C8B-B14F-4D97-AF65-F5344CB8AC3E}">
        <p14:creationId xmlns:p14="http://schemas.microsoft.com/office/powerpoint/2010/main" val="28565398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GB" altLang="en-US"/>
              <a:t>Coordination</a:t>
            </a:r>
            <a:endParaRPr lang="en-US" altLang="en-US"/>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GB" dirty="0"/>
              <a:t>Gait</a:t>
            </a:r>
          </a:p>
          <a:p>
            <a:pPr eaLnBrk="1" fontAlgn="auto" hangingPunct="1">
              <a:spcAft>
                <a:spcPts val="0"/>
              </a:spcAft>
              <a:defRPr/>
            </a:pPr>
            <a:r>
              <a:rPr lang="en-GB" dirty="0" err="1"/>
              <a:t>Dysarthria</a:t>
            </a:r>
            <a:endParaRPr lang="en-GB" dirty="0"/>
          </a:p>
          <a:p>
            <a:pPr eaLnBrk="1" fontAlgn="auto" hangingPunct="1">
              <a:spcAft>
                <a:spcPts val="0"/>
              </a:spcAft>
              <a:defRPr/>
            </a:pPr>
            <a:r>
              <a:rPr lang="en-GB" dirty="0" err="1"/>
              <a:t>Nystagmus</a:t>
            </a:r>
            <a:endParaRPr lang="en-GB" dirty="0"/>
          </a:p>
          <a:p>
            <a:pPr eaLnBrk="1" fontAlgn="auto" hangingPunct="1">
              <a:spcAft>
                <a:spcPts val="0"/>
              </a:spcAft>
              <a:defRPr/>
            </a:pPr>
            <a:r>
              <a:rPr lang="en-GB" dirty="0"/>
              <a:t>Tendon reflexes if </a:t>
            </a:r>
            <a:r>
              <a:rPr lang="en-GB" dirty="0" err="1"/>
              <a:t>pendular</a:t>
            </a:r>
            <a:endParaRPr lang="en-GB" dirty="0"/>
          </a:p>
          <a:p>
            <a:pPr eaLnBrk="1" fontAlgn="auto" hangingPunct="1">
              <a:spcAft>
                <a:spcPts val="0"/>
              </a:spcAft>
              <a:defRPr/>
            </a:pPr>
            <a:r>
              <a:rPr lang="en-GB" dirty="0"/>
              <a:t>Rebound phenomena</a:t>
            </a:r>
          </a:p>
          <a:p>
            <a:pPr eaLnBrk="1" fontAlgn="auto" hangingPunct="1">
              <a:spcAft>
                <a:spcPts val="0"/>
              </a:spcAft>
              <a:defRPr/>
            </a:pPr>
            <a:r>
              <a:rPr lang="en-GB" dirty="0"/>
              <a:t>Finger nose test (</a:t>
            </a:r>
            <a:r>
              <a:rPr lang="en-GB" dirty="0" err="1"/>
              <a:t>dysmetria</a:t>
            </a:r>
            <a:r>
              <a:rPr lang="en-GB" dirty="0"/>
              <a:t>)</a:t>
            </a:r>
          </a:p>
          <a:p>
            <a:pPr eaLnBrk="1" fontAlgn="auto" hangingPunct="1">
              <a:spcAft>
                <a:spcPts val="0"/>
              </a:spcAft>
              <a:defRPr/>
            </a:pPr>
            <a:r>
              <a:rPr lang="en-GB" dirty="0"/>
              <a:t>Heel-shin test</a:t>
            </a:r>
          </a:p>
          <a:p>
            <a:pPr eaLnBrk="1" fontAlgn="auto" hangingPunct="1">
              <a:spcAft>
                <a:spcPts val="0"/>
              </a:spcAft>
              <a:defRPr/>
            </a:pPr>
            <a:r>
              <a:rPr lang="en-GB" dirty="0"/>
              <a:t>Rapid alternating movement (</a:t>
            </a:r>
            <a:r>
              <a:rPr lang="en-US" dirty="0" err="1"/>
              <a:t>Dysdiadochokinesia</a:t>
            </a:r>
            <a:r>
              <a:rPr lang="en-US"/>
              <a:t>)</a:t>
            </a:r>
          </a:p>
        </p:txBody>
      </p:sp>
    </p:spTree>
    <p:extLst>
      <p:ext uri="{BB962C8B-B14F-4D97-AF65-F5344CB8AC3E}">
        <p14:creationId xmlns:p14="http://schemas.microsoft.com/office/powerpoint/2010/main" val="167050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GB" altLang="en-US" sz="4000" b="1" dirty="0">
                <a:solidFill>
                  <a:srgbClr val="C00000"/>
                </a:solidFill>
                <a:latin typeface="Candara" panose="020E0502030303020204" pitchFamily="34" charset="0"/>
              </a:rPr>
              <a:t>Glasgow Coma Scale</a:t>
            </a:r>
          </a:p>
        </p:txBody>
      </p:sp>
      <p:sp>
        <p:nvSpPr>
          <p:cNvPr id="9219" name="Rectangle 3"/>
          <p:cNvSpPr>
            <a:spLocks noGrp="1" noChangeArrowheads="1"/>
          </p:cNvSpPr>
          <p:nvPr>
            <p:ph idx="1"/>
          </p:nvPr>
        </p:nvSpPr>
        <p:spPr/>
        <p:txBody>
          <a:bodyPr>
            <a:normAutofit/>
          </a:bodyPr>
          <a:lstStyle/>
          <a:p>
            <a:pPr marL="0" indent="0" fontAlgn="auto">
              <a:spcAft>
                <a:spcPts val="0"/>
              </a:spcAft>
              <a:buClr>
                <a:schemeClr val="accent3"/>
              </a:buClr>
              <a:buNone/>
              <a:defRPr/>
            </a:pPr>
            <a:r>
              <a:rPr lang="en-GB" sz="3200" b="1" dirty="0">
                <a:solidFill>
                  <a:srgbClr val="002060"/>
                </a:solidFill>
                <a:effectLst>
                  <a:outerShdw blurRad="38100" dist="38100" dir="2700000" algn="tl">
                    <a:srgbClr val="000000">
                      <a:alpha val="43137"/>
                    </a:srgbClr>
                  </a:outerShdw>
                </a:effectLst>
                <a:latin typeface="Candara" panose="020E0502030303020204" pitchFamily="34" charset="0"/>
              </a:rPr>
              <a:t>2- Verbal response</a:t>
            </a:r>
          </a:p>
          <a:p>
            <a:pPr marL="0" indent="0" fontAlgn="auto">
              <a:spcAft>
                <a:spcPts val="0"/>
              </a:spcAft>
              <a:buClr>
                <a:schemeClr val="accent3"/>
              </a:buClr>
              <a:buNone/>
              <a:defRPr/>
            </a:pP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567" y="2954867"/>
            <a:ext cx="6788696" cy="3267351"/>
          </a:xfrm>
          <a:prstGeom prst="rect">
            <a:avLst/>
          </a:prstGeom>
        </p:spPr>
      </p:pic>
    </p:spTree>
    <p:extLst>
      <p:ext uri="{BB962C8B-B14F-4D97-AF65-F5344CB8AC3E}">
        <p14:creationId xmlns:p14="http://schemas.microsoft.com/office/powerpoint/2010/main" val="3571852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GB" altLang="en-US"/>
              <a:t>Sensory modalities</a:t>
            </a:r>
            <a:endParaRPr lang="en-US" altLang="en-US"/>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defRPr/>
            </a:pPr>
            <a:r>
              <a:rPr lang="en-GB" dirty="0"/>
              <a:t>Touch </a:t>
            </a:r>
          </a:p>
          <a:p>
            <a:pPr eaLnBrk="1" fontAlgn="auto" hangingPunct="1">
              <a:spcAft>
                <a:spcPts val="0"/>
              </a:spcAft>
              <a:defRPr/>
            </a:pPr>
            <a:r>
              <a:rPr lang="en-GB" dirty="0"/>
              <a:t>Pain (superficial and deep)</a:t>
            </a:r>
          </a:p>
          <a:p>
            <a:pPr eaLnBrk="1" fontAlgn="auto" hangingPunct="1">
              <a:spcAft>
                <a:spcPts val="0"/>
              </a:spcAft>
              <a:defRPr/>
            </a:pPr>
            <a:r>
              <a:rPr lang="en-GB" dirty="0"/>
              <a:t>Temperature</a:t>
            </a:r>
          </a:p>
          <a:p>
            <a:pPr eaLnBrk="1" fontAlgn="auto" hangingPunct="1">
              <a:spcAft>
                <a:spcPts val="0"/>
              </a:spcAft>
              <a:defRPr/>
            </a:pPr>
            <a:r>
              <a:rPr lang="en-GB" dirty="0"/>
              <a:t>Vibration</a:t>
            </a:r>
          </a:p>
          <a:p>
            <a:pPr eaLnBrk="1" fontAlgn="auto" hangingPunct="1">
              <a:spcAft>
                <a:spcPts val="0"/>
              </a:spcAft>
              <a:defRPr/>
            </a:pPr>
            <a:r>
              <a:rPr lang="en-GB" dirty="0"/>
              <a:t>Joint position sense</a:t>
            </a:r>
          </a:p>
          <a:p>
            <a:pPr eaLnBrk="1" fontAlgn="auto" hangingPunct="1">
              <a:spcAft>
                <a:spcPts val="0"/>
              </a:spcAft>
              <a:defRPr/>
            </a:pPr>
            <a:r>
              <a:rPr lang="en-GB" dirty="0"/>
              <a:t>Two point </a:t>
            </a:r>
            <a:r>
              <a:rPr lang="en-GB" dirty="0" err="1"/>
              <a:t>descrimination</a:t>
            </a:r>
            <a:endParaRPr lang="en-GB" dirty="0"/>
          </a:p>
          <a:p>
            <a:pPr eaLnBrk="1" fontAlgn="auto" hangingPunct="1">
              <a:spcAft>
                <a:spcPts val="0"/>
              </a:spcAft>
              <a:defRPr/>
            </a:pPr>
            <a:r>
              <a:rPr lang="en-GB" dirty="0" err="1"/>
              <a:t>stereognosis</a:t>
            </a:r>
            <a:r>
              <a:rPr lang="en-GB" dirty="0"/>
              <a:t>, and </a:t>
            </a:r>
            <a:r>
              <a:rPr lang="en-GB" dirty="0" err="1"/>
              <a:t>graphesthesia</a:t>
            </a:r>
            <a:endParaRPr lang="en-GB" dirty="0"/>
          </a:p>
          <a:p>
            <a:pPr eaLnBrk="1" fontAlgn="auto" hangingPunct="1">
              <a:spcAft>
                <a:spcPts val="0"/>
              </a:spcAft>
              <a:defRPr/>
            </a:pPr>
            <a:r>
              <a:rPr lang="en-GB" dirty="0"/>
              <a:t>Sensory inattention</a:t>
            </a:r>
            <a:endParaRPr lang="en-US" dirty="0"/>
          </a:p>
        </p:txBody>
      </p:sp>
    </p:spTree>
    <p:extLst>
      <p:ext uri="{BB962C8B-B14F-4D97-AF65-F5344CB8AC3E}">
        <p14:creationId xmlns:p14="http://schemas.microsoft.com/office/powerpoint/2010/main" val="29774414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http://www.orimtec.com/images/illustration/pop/dermal/dermatome_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0"/>
            <a:ext cx="474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6644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GB" altLang="en-US"/>
              <a:t>Specific nerve lesions</a:t>
            </a:r>
            <a:endParaRPr lang="en-US" altLang="en-US"/>
          </a:p>
        </p:txBody>
      </p:sp>
      <p:sp>
        <p:nvSpPr>
          <p:cNvPr id="78851" name="Content Placeholder 2"/>
          <p:cNvSpPr>
            <a:spLocks noGrp="1"/>
          </p:cNvSpPr>
          <p:nvPr>
            <p:ph idx="1"/>
          </p:nvPr>
        </p:nvSpPr>
        <p:spPr/>
        <p:txBody>
          <a:bodyPr/>
          <a:lstStyle/>
          <a:p>
            <a:pPr eaLnBrk="1" hangingPunct="1"/>
            <a:r>
              <a:rPr lang="en-GB" altLang="en-US"/>
              <a:t>Median nerve: carpal tunnel syndrome</a:t>
            </a:r>
          </a:p>
          <a:p>
            <a:pPr eaLnBrk="1" hangingPunct="1">
              <a:buFont typeface="Arial" panose="020B0604020202020204" pitchFamily="34" charset="0"/>
              <a:buNone/>
            </a:pPr>
            <a:r>
              <a:rPr lang="en-GB" altLang="en-US"/>
              <a:t>It is more common in women. The patient presents with parasthesia and pain of the hand associated with weakness. Symptoms may wake the patient at night. Thenar muscle wasting may be seen</a:t>
            </a:r>
          </a:p>
        </p:txBody>
      </p:sp>
    </p:spTree>
    <p:extLst>
      <p:ext uri="{BB962C8B-B14F-4D97-AF65-F5344CB8AC3E}">
        <p14:creationId xmlns:p14="http://schemas.microsoft.com/office/powerpoint/2010/main" val="27672360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GB" altLang="en-US"/>
              <a:t>Specific nerve lesions</a:t>
            </a:r>
            <a:endParaRPr lang="en-US" altLang="en-US"/>
          </a:p>
        </p:txBody>
      </p:sp>
      <p:sp>
        <p:nvSpPr>
          <p:cNvPr id="79875" name="Content Placeholder 2"/>
          <p:cNvSpPr>
            <a:spLocks noGrp="1"/>
          </p:cNvSpPr>
          <p:nvPr>
            <p:ph idx="1"/>
          </p:nvPr>
        </p:nvSpPr>
        <p:spPr/>
        <p:txBody>
          <a:bodyPr/>
          <a:lstStyle/>
          <a:p>
            <a:pPr eaLnBrk="1" hangingPunct="1"/>
            <a:r>
              <a:rPr lang="en-GB" altLang="en-US"/>
              <a:t>The radial nerve may be injured at the shaft of the humerus.  Please test for wrist drop and loss of sensation at the dorsum of the hand</a:t>
            </a:r>
          </a:p>
          <a:p>
            <a:pPr eaLnBrk="1" hangingPunct="1"/>
            <a:r>
              <a:rPr lang="en-GB" altLang="en-US"/>
              <a:t>The ulnar nerve usually injured at the elbow . Please test for weakness in the abduction and adduction of the hand and loss of sensation on the ulnar side of the hand,</a:t>
            </a:r>
            <a:endParaRPr lang="en-US" altLang="en-US"/>
          </a:p>
        </p:txBody>
      </p:sp>
    </p:spTree>
    <p:extLst>
      <p:ext uri="{BB962C8B-B14F-4D97-AF65-F5344CB8AC3E}">
        <p14:creationId xmlns:p14="http://schemas.microsoft.com/office/powerpoint/2010/main" val="26492597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GB" altLang="en-US"/>
              <a:t>Specific nerve lesions</a:t>
            </a:r>
            <a:endParaRPr lang="en-US" altLang="en-US"/>
          </a:p>
        </p:txBody>
      </p:sp>
      <p:sp>
        <p:nvSpPr>
          <p:cNvPr id="80899" name="Content Placeholder 2"/>
          <p:cNvSpPr>
            <a:spLocks noGrp="1"/>
          </p:cNvSpPr>
          <p:nvPr>
            <p:ph idx="1"/>
          </p:nvPr>
        </p:nvSpPr>
        <p:spPr/>
        <p:txBody>
          <a:bodyPr/>
          <a:lstStyle/>
          <a:p>
            <a:r>
              <a:rPr lang="en-GB" altLang="en-US"/>
              <a:t>Lateral cutaneous nerve of the thigh</a:t>
            </a:r>
          </a:p>
          <a:p>
            <a:pPr>
              <a:buFont typeface="Arial" panose="020B0604020202020204" pitchFamily="34" charset="0"/>
              <a:buNone/>
            </a:pPr>
            <a:r>
              <a:rPr lang="en-GB" altLang="en-US"/>
              <a:t>It can be trapped at the inguinal ligament. It causes meralgia paraesthetica), in which paraesthesia affects the area on the lateral aspect of the thigh. It is related to obesity and pregnancy</a:t>
            </a:r>
            <a:endParaRPr lang="en-US" altLang="en-US"/>
          </a:p>
        </p:txBody>
      </p:sp>
    </p:spTree>
    <p:extLst>
      <p:ext uri="{BB962C8B-B14F-4D97-AF65-F5344CB8AC3E}">
        <p14:creationId xmlns:p14="http://schemas.microsoft.com/office/powerpoint/2010/main" val="26803860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GB" altLang="en-US"/>
              <a:t>Specific nerve lesions</a:t>
            </a:r>
            <a:endParaRPr lang="en-US" altLang="en-US"/>
          </a:p>
        </p:txBody>
      </p:sp>
      <p:sp>
        <p:nvSpPr>
          <p:cNvPr id="81923" name="Content Placeholder 2"/>
          <p:cNvSpPr>
            <a:spLocks noGrp="1"/>
          </p:cNvSpPr>
          <p:nvPr>
            <p:ph idx="1"/>
          </p:nvPr>
        </p:nvSpPr>
        <p:spPr/>
        <p:txBody>
          <a:bodyPr/>
          <a:lstStyle/>
          <a:p>
            <a:r>
              <a:rPr lang="en-GB" altLang="en-US"/>
              <a:t>Common peroneal neve</a:t>
            </a:r>
          </a:p>
          <a:p>
            <a:pPr>
              <a:buFont typeface="Arial" panose="020B0604020202020204" pitchFamily="34" charset="0"/>
              <a:buNone/>
            </a:pPr>
            <a:r>
              <a:rPr lang="en-GB" altLang="en-US"/>
              <a:t>Relate to the fracture or trauma of the head of the fibula</a:t>
            </a:r>
          </a:p>
          <a:p>
            <a:pPr>
              <a:buFont typeface="Arial" panose="020B0604020202020204" pitchFamily="34" charset="0"/>
              <a:buNone/>
            </a:pPr>
            <a:r>
              <a:rPr lang="en-GB" altLang="en-US"/>
              <a:t>It results in foot drop. Test for loss of dorsiflexion, and eversion.  Test also for loss of sensation over the dorsum of the foot and the lateral aspect of the leg.</a:t>
            </a:r>
          </a:p>
        </p:txBody>
      </p:sp>
    </p:spTree>
    <p:extLst>
      <p:ext uri="{BB962C8B-B14F-4D97-AF65-F5344CB8AC3E}">
        <p14:creationId xmlns:p14="http://schemas.microsoft.com/office/powerpoint/2010/main" val="22704890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217</TotalTime>
  <Words>1075</Words>
  <Application>Microsoft Office PowerPoint</Application>
  <PresentationFormat>On-screen Show (4:3)</PresentationFormat>
  <Paragraphs>142</Paragraphs>
  <Slides>95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95</vt:i4>
      </vt:variant>
    </vt:vector>
  </HeadingPairs>
  <TitlesOfParts>
    <vt:vector size="104" baseType="lpstr">
      <vt:lpstr>Arial</vt:lpstr>
      <vt:lpstr>Calibri</vt:lpstr>
      <vt:lpstr>Candara</vt:lpstr>
      <vt:lpstr>Constantia</vt:lpstr>
      <vt:lpstr>Tahoma</vt:lpstr>
      <vt:lpstr>Wingdings</vt:lpstr>
      <vt:lpstr>Wingdings 2</vt:lpstr>
      <vt:lpstr>1_Office Theme</vt:lpstr>
      <vt:lpstr>Flow</vt:lpstr>
      <vt:lpstr>Nervous System</vt:lpstr>
      <vt:lpstr>PowerPoint Presentation</vt:lpstr>
      <vt:lpstr>PowerPoint Presentation</vt:lpstr>
      <vt:lpstr>PowerPoint Presentation</vt:lpstr>
      <vt:lpstr>PowerPoint Presentation</vt:lpstr>
      <vt:lpstr>PowerPoint Presentation</vt:lpstr>
      <vt:lpstr>Glasgow Coma Scale</vt:lpstr>
      <vt:lpstr>Glasgow Coma Scale</vt:lpstr>
      <vt:lpstr>Glasgow Coma Scale</vt:lpstr>
      <vt:lpstr>Glasgow Coma 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optic nerve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V-The trigeminal nerve</vt:lpstr>
      <vt:lpstr>PowerPoint Presentation</vt:lpstr>
      <vt:lpstr>PowerPoint Presentation</vt:lpstr>
      <vt:lpstr>PowerPoint Presentation</vt:lpstr>
      <vt:lpstr>PowerPoint Presentation</vt:lpstr>
      <vt:lpstr>PowerPoint Presentation</vt:lpstr>
      <vt:lpstr>VII-The facial nerve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VIII-Vestibulocochlear nerve</vt:lpstr>
      <vt:lpstr>PowerPoint Presentation</vt:lpstr>
      <vt:lpstr>VIII-Vestibulocochlear nerve</vt:lpstr>
      <vt:lpstr>PowerPoint Presentation</vt:lpstr>
      <vt:lpstr>PowerPoint Presentation</vt:lpstr>
      <vt:lpstr>PowerPoint Presentation</vt:lpstr>
      <vt:lpstr>VIII-Vestibulocochlear nerve</vt:lpstr>
      <vt:lpstr>PowerPoint Presentation</vt:lpstr>
      <vt:lpstr>PowerPoint Presentation</vt:lpstr>
      <vt:lpstr>PowerPoint Presentation</vt:lpstr>
      <vt:lpstr>PowerPoint Presentation</vt:lpstr>
      <vt:lpstr>PowerPoint Presentation</vt:lpstr>
      <vt:lpstr>PowerPoint Presentation</vt:lpstr>
      <vt:lpstr>XI-The accessory nerve</vt:lpstr>
      <vt:lpstr>PowerPoint Presentation</vt:lpstr>
      <vt:lpstr>PowerPoint Presentation</vt:lpstr>
      <vt:lpstr>PowerPoint Presentation</vt:lpstr>
      <vt:lpstr>XII-The hypoglossal nerve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vt:lpstr>
      <vt:lpstr>Assessment of the Tone</vt:lpstr>
      <vt:lpstr>Examination of tone</vt:lpstr>
      <vt:lpstr>Deep tendon reflexes</vt:lpstr>
      <vt:lpstr>Superficial reflexes</vt:lpstr>
      <vt:lpstr>Power</vt:lpstr>
      <vt:lpstr>Coordination</vt:lpstr>
      <vt:lpstr>Sensory modalities</vt:lpstr>
      <vt:lpstr>PowerPoint Presentation</vt:lpstr>
      <vt:lpstr>Specific nerve lesions</vt:lpstr>
      <vt:lpstr>Specific nerve lesions</vt:lpstr>
      <vt:lpstr>Specific nerve lesions</vt:lpstr>
      <vt:lpstr>Specific nerve lesions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Nervous System</dc:title>
  <dc:creator>Admin</dc:creator>
  <cp:lastModifiedBy>hp</cp:lastModifiedBy>
  <cp:revision>21</cp:revision>
  <dcterms:created xsi:type="dcterms:W3CDTF">2024-08-03T20:01:39Z</dcterms:created>
  <dcterms:modified xsi:type="dcterms:W3CDTF">2024-08-04T07:02:53Z</dcterms:modified>
</cp:coreProperties>
</file>