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7" r:id="rId9"/>
    <p:sldId id="268" r:id="rId10"/>
    <p:sldId id="269" r:id="rId11"/>
    <p:sldId id="270" r:id="rId12"/>
    <p:sldId id="271" r:id="rId13"/>
    <p:sldId id="273" r:id="rId14"/>
    <p:sldId id="274" r:id="rId15"/>
    <p:sldId id="286" r:id="rId16"/>
    <p:sldId id="287" r:id="rId17"/>
    <p:sldId id="275" r:id="rId18"/>
    <p:sldId id="282" r:id="rId19"/>
    <p:sldId id="283" r:id="rId20"/>
    <p:sldId id="284" r:id="rId21"/>
    <p:sldId id="285" r:id="rId22"/>
    <p:sldId id="276" r:id="rId23"/>
    <p:sldId id="277" r:id="rId24"/>
    <p:sldId id="278" r:id="rId25"/>
    <p:sldId id="279" r:id="rId26"/>
    <p:sldId id="280" r:id="rId27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r" defTabSz="914400" rtl="1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r" defTabSz="914400" rtl="1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r" defTabSz="914400" rtl="1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r" defTabSz="914400" rtl="1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نمط متوسط 2 - تميي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snapVertSplitter="1" vertBarState="minimized" horzBarState="maximized"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74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DFC2E4-0C5A-4A12-9447-E58CAF63C217}" type="datetimeFigureOut">
              <a:rPr lang="en-US"/>
              <a:pPr>
                <a:defRPr/>
              </a:pPr>
              <a:t>11/13/2019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47C11D-4BF3-453B-8FE1-4021E24B281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2B1AC8-3D49-4E5B-BB5F-A4400191F30E}" type="datetimeFigureOut">
              <a:rPr lang="en-US"/>
              <a:pPr>
                <a:defRPr/>
              </a:pPr>
              <a:t>11/13/2019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C12BA7-74A2-4237-AA86-CABC6B8DF21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F1A2CD-19DA-4309-8841-531DDC886617}" type="datetimeFigureOut">
              <a:rPr lang="en-US"/>
              <a:pPr>
                <a:defRPr/>
              </a:pPr>
              <a:t>11/13/2019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07E9E3-AD44-44ED-B7C5-E4CCAF33946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FD87EF-93D7-4087-BC5C-EE99A1F939FC}" type="datetimeFigureOut">
              <a:rPr lang="en-US"/>
              <a:pPr>
                <a:defRPr/>
              </a:pPr>
              <a:t>11/13/2019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26A6B7-FBDF-4A08-9940-9D9F822132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3DFA73-550D-4572-A00B-8778F5E5D605}" type="datetimeFigureOut">
              <a:rPr lang="en-US"/>
              <a:pPr>
                <a:defRPr/>
              </a:pPr>
              <a:t>11/13/2019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80DA76-2AF2-4E42-BC87-3489D4ED3D4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438C4A-227D-48AC-926E-582BC8E2DEDC}" type="datetimeFigureOut">
              <a:rPr lang="en-US"/>
              <a:pPr>
                <a:defRPr/>
              </a:pPr>
              <a:t>11/13/2019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E60ABE-26C7-4B09-9D17-3093914BA80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46962B-D1DF-43CB-A553-198E910F6EDC}" type="datetimeFigureOut">
              <a:rPr lang="en-US"/>
              <a:pPr>
                <a:defRPr/>
              </a:pPr>
              <a:t>11/13/2019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BF048E-7877-49C9-B65A-FF6E3B1F645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27CAEC-CB60-4A42-933E-9DFB32DF40DD}" type="datetimeFigureOut">
              <a:rPr lang="en-US"/>
              <a:pPr>
                <a:defRPr/>
              </a:pPr>
              <a:t>11/13/2019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6A6902-F87A-4AEA-A9F3-79E6C91511E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094B97-5FED-4EE4-9E1E-ACA70CAC0718}" type="datetimeFigureOut">
              <a:rPr lang="en-US"/>
              <a:pPr>
                <a:defRPr/>
              </a:pPr>
              <a:t>11/13/2019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8070BF-660E-497C-A5DB-2AB62BC37DB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C3A131-FD03-4C39-88AF-14C1A526F2FE}" type="datetimeFigureOut">
              <a:rPr lang="en-US"/>
              <a:pPr>
                <a:defRPr/>
              </a:pPr>
              <a:t>11/13/2019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DCCE62-7114-40DA-ACED-69E0456930E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01A623-B6F3-477D-89CB-89106E0518E6}" type="datetimeFigureOut">
              <a:rPr lang="en-US"/>
              <a:pPr>
                <a:defRPr/>
              </a:pPr>
              <a:t>11/13/2019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91E6B1-8109-4859-92CA-056DDEC5B66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18BFC093-F129-43BA-8EFF-5DDBE04619C2}" type="datetimeFigureOut">
              <a:rPr lang="en-US"/>
              <a:pPr>
                <a:defRPr/>
              </a:pPr>
              <a:t>11/13/2019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9A4A7726-2A9D-4F69-811D-CF3A778E754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ctrTitle"/>
          </p:nvPr>
        </p:nvSpPr>
        <p:spPr>
          <a:xfrm>
            <a:off x="0" y="2130425"/>
            <a:ext cx="9144000" cy="1470025"/>
          </a:xfrm>
        </p:spPr>
        <p:txBody>
          <a:bodyPr/>
          <a:lstStyle/>
          <a:p>
            <a:pPr eaLnBrk="1" hangingPunct="1"/>
            <a:r>
              <a:rPr lang="en-US" b="1" smtClean="0">
                <a:latin typeface="Times New Roman" pitchFamily="18" charset="0"/>
                <a:cs typeface="Times New Roman" pitchFamily="18" charset="0"/>
              </a:rPr>
              <a:t>Enzymology- An overview-1  </a:t>
            </a:r>
            <a:endParaRPr lang="en-US" b="1" smtClean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"/>
          <p:cNvSpPr>
            <a:spLocks noChangeArrowheads="1"/>
          </p:cNvSpPr>
          <p:nvPr/>
        </p:nvSpPr>
        <p:spPr bwMode="auto">
          <a:xfrm>
            <a:off x="0" y="0"/>
            <a:ext cx="9144000" cy="5694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 u="sng">
                <a:latin typeface="Times New Roman" pitchFamily="18" charset="0"/>
                <a:cs typeface="Times New Roman" pitchFamily="18" charset="0"/>
              </a:rPr>
              <a:t>Induced-Fit Model of Enzyme-Substrate Binding  </a:t>
            </a:r>
          </a:p>
          <a:p>
            <a:pPr>
              <a:buFontTx/>
              <a:buChar char="-"/>
            </a:pPr>
            <a:r>
              <a:rPr lang="en-US" sz="2800">
                <a:latin typeface="Times New Roman" pitchFamily="18" charset="0"/>
                <a:cs typeface="Times New Roman" pitchFamily="18" charset="0"/>
              </a:rPr>
              <a:t> In this model, the enzyme changes shape on substrate </a:t>
            </a:r>
          </a:p>
          <a:p>
            <a:r>
              <a:rPr lang="en-US" sz="2800">
                <a:latin typeface="Times New Roman" pitchFamily="18" charset="0"/>
                <a:cs typeface="Times New Roman" pitchFamily="18" charset="0"/>
              </a:rPr>
              <a:t>  binding.</a:t>
            </a:r>
          </a:p>
          <a:p>
            <a:r>
              <a:rPr lang="en-US" sz="280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FontTx/>
              <a:buChar char="-"/>
            </a:pPr>
            <a:r>
              <a:rPr lang="en-US" sz="2800">
                <a:latin typeface="Times New Roman" pitchFamily="18" charset="0"/>
                <a:cs typeface="Times New Roman" pitchFamily="18" charset="0"/>
              </a:rPr>
              <a:t>The active site forms a shape complementary to the substrate </a:t>
            </a:r>
          </a:p>
          <a:p>
            <a:r>
              <a:rPr lang="en-US" sz="2800">
                <a:latin typeface="Times New Roman" pitchFamily="18" charset="0"/>
                <a:cs typeface="Times New Roman" pitchFamily="18" charset="0"/>
              </a:rPr>
              <a:t>  only after the substrate has been bound.</a:t>
            </a:r>
          </a:p>
          <a:p>
            <a:r>
              <a:rPr lang="en-US" sz="2800" b="1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FontTx/>
              <a:buChar char="-"/>
            </a:pPr>
            <a:r>
              <a:rPr lang="en-US" sz="2800">
                <a:latin typeface="Times New Roman" pitchFamily="18" charset="0"/>
                <a:cs typeface="Times New Roman" pitchFamily="18" charset="0"/>
              </a:rPr>
              <a:t> When  a substrate approaches and </a:t>
            </a:r>
          </a:p>
          <a:p>
            <a:r>
              <a:rPr lang="en-US" sz="2800">
                <a:latin typeface="Times New Roman" pitchFamily="18" charset="0"/>
                <a:cs typeface="Times New Roman" pitchFamily="18" charset="0"/>
              </a:rPr>
              <a:t>  binds to an enzyme they </a:t>
            </a:r>
          </a:p>
          <a:p>
            <a:r>
              <a:rPr lang="en-US" sz="2800">
                <a:latin typeface="Times New Roman" pitchFamily="18" charset="0"/>
                <a:cs typeface="Times New Roman" pitchFamily="18" charset="0"/>
              </a:rPr>
              <a:t>  induce a conformational change, </a:t>
            </a:r>
          </a:p>
          <a:p>
            <a:r>
              <a:rPr lang="en-US" sz="2800">
                <a:latin typeface="Times New Roman" pitchFamily="18" charset="0"/>
                <a:cs typeface="Times New Roman" pitchFamily="18" charset="0"/>
              </a:rPr>
              <a:t>  a change analogous to </a:t>
            </a:r>
          </a:p>
          <a:p>
            <a:r>
              <a:rPr lang="en-US" sz="2800">
                <a:latin typeface="Times New Roman" pitchFamily="18" charset="0"/>
                <a:cs typeface="Times New Roman" pitchFamily="18" charset="0"/>
              </a:rPr>
              <a:t>  placing a hand (substrate) into </a:t>
            </a:r>
          </a:p>
          <a:p>
            <a:r>
              <a:rPr lang="en-US" sz="2800">
                <a:latin typeface="Times New Roman" pitchFamily="18" charset="0"/>
                <a:cs typeface="Times New Roman" pitchFamily="18" charset="0"/>
              </a:rPr>
              <a:t>  a glove (enzyme). </a:t>
            </a:r>
          </a:p>
        </p:txBody>
      </p:sp>
      <p:pic>
        <p:nvPicPr>
          <p:cNvPr id="11267" name="Content Placeholder 3"/>
          <p:cNvPicPr>
            <a:picLocks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105400" y="3124200"/>
            <a:ext cx="3886200" cy="297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6556375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en-US" sz="2800" b="1" u="sng" dirty="0">
                <a:latin typeface="Times New Roman" pitchFamily="18" charset="0"/>
                <a:cs typeface="Times New Roman" pitchFamily="18" charset="0"/>
              </a:rPr>
              <a:t>Mechanism of Action of Enzymes</a:t>
            </a:r>
          </a:p>
          <a:p>
            <a:pPr>
              <a:buFontTx/>
              <a:buChar char="-"/>
              <a:defRPr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Enzymes are catalysts and increase the speed of a chemical </a:t>
            </a:r>
          </a:p>
          <a:p>
            <a:pPr>
              <a:defRPr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 reaction without themselves undergoing any permanent </a:t>
            </a:r>
          </a:p>
          <a:p>
            <a:pPr>
              <a:defRPr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 chemical change. They are neither used up in the reaction nor </a:t>
            </a:r>
          </a:p>
          <a:p>
            <a:pPr>
              <a:defRPr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 do they appear as reaction products. </a:t>
            </a:r>
          </a:p>
          <a:p>
            <a:pPr>
              <a:buFontTx/>
              <a:buChar char="-"/>
              <a:defRPr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The basic enzymatic reaction can be represented as follows:</a:t>
            </a:r>
          </a:p>
          <a:p>
            <a:pPr>
              <a:defRPr/>
            </a:pP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Char char="-"/>
              <a:defRPr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Where E represents the enzyme catalyzing the reaction, S the </a:t>
            </a:r>
          </a:p>
          <a:p>
            <a:pPr>
              <a:defRPr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 substrate, the substance being changed, and P the product of</a:t>
            </a:r>
          </a:p>
          <a:p>
            <a:pPr>
              <a:defRPr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 the reaction.</a:t>
            </a:r>
          </a:p>
          <a:p>
            <a:pPr>
              <a:buFontTx/>
              <a:buChar char="-"/>
              <a:defRPr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The mechanism of action of enzymes can be explained by </a:t>
            </a:r>
          </a:p>
          <a:p>
            <a:pPr>
              <a:defRPr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 two perspectives:</a:t>
            </a:r>
          </a:p>
          <a:p>
            <a:pPr marL="365760" indent="-256032" fontAlgn="auto">
              <a:spcAft>
                <a:spcPts val="0"/>
              </a:spcAft>
              <a:defRPr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1- Thermodynamic changes </a:t>
            </a:r>
          </a:p>
          <a:p>
            <a:pPr marL="365760" indent="-256032" fontAlgn="auto">
              <a:spcAft>
                <a:spcPts val="0"/>
              </a:spcAft>
              <a:defRPr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2- Processes at the active site</a:t>
            </a:r>
          </a:p>
        </p:txBody>
      </p:sp>
      <p:pic>
        <p:nvPicPr>
          <p:cNvPr id="12291" name="Picture 3" descr="C:\Documents and Settings\Sallu\Desktop\enzymes\reactions_files\ie02a.gif"/>
          <p:cNvPicPr>
            <a:picLocks noChangeAspect="1" noChangeArrowheads="1"/>
          </p:cNvPicPr>
          <p:nvPr/>
        </p:nvPicPr>
        <p:blipFill>
          <a:blip r:embed="rId2"/>
          <a:srcRect r="9666" b="21053"/>
          <a:stretch>
            <a:fillRect/>
          </a:stretch>
        </p:blipFill>
        <p:spPr bwMode="auto">
          <a:xfrm>
            <a:off x="1295400" y="2819400"/>
            <a:ext cx="7010400" cy="600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1"/>
          <p:cNvSpPr>
            <a:spLocks noChangeArrowheads="1"/>
          </p:cNvSpPr>
          <p:nvPr/>
        </p:nvSpPr>
        <p:spPr bwMode="auto">
          <a:xfrm>
            <a:off x="0" y="0"/>
            <a:ext cx="9144000" cy="5694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 u="sng">
                <a:latin typeface="Times New Roman" pitchFamily="18" charset="0"/>
                <a:cs typeface="Times New Roman" pitchFamily="18" charset="0"/>
              </a:rPr>
              <a:t>Thermodynamic changes</a:t>
            </a:r>
          </a:p>
          <a:p>
            <a:pPr>
              <a:buFontTx/>
              <a:buChar char="-"/>
            </a:pPr>
            <a:r>
              <a:rPr lang="en-US" sz="2800">
                <a:latin typeface="Times New Roman" pitchFamily="18" charset="0"/>
                <a:cs typeface="Times New Roman" pitchFamily="18" charset="0"/>
              </a:rPr>
              <a:t> All enzymes accelerate reaction rates </a:t>
            </a:r>
          </a:p>
          <a:p>
            <a:r>
              <a:rPr lang="en-US" sz="2800">
                <a:latin typeface="Times New Roman" pitchFamily="18" charset="0"/>
                <a:cs typeface="Times New Roman" pitchFamily="18" charset="0"/>
              </a:rPr>
              <a:t>  by providing transition states </a:t>
            </a:r>
          </a:p>
          <a:p>
            <a:r>
              <a:rPr lang="en-US" sz="2800">
                <a:latin typeface="Times New Roman" pitchFamily="18" charset="0"/>
                <a:cs typeface="Times New Roman" pitchFamily="18" charset="0"/>
              </a:rPr>
              <a:t>  with a lowered  ∆G</a:t>
            </a:r>
            <a:r>
              <a:rPr lang="en-US" sz="2800" baseline="-2500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>
                <a:latin typeface="Times New Roman" pitchFamily="18" charset="0"/>
                <a:cs typeface="Times New Roman" pitchFamily="18" charset="0"/>
              </a:rPr>
              <a:t>F for </a:t>
            </a:r>
          </a:p>
          <a:p>
            <a:r>
              <a:rPr lang="en-US" sz="2800">
                <a:latin typeface="Times New Roman" pitchFamily="18" charset="0"/>
                <a:cs typeface="Times New Roman" pitchFamily="18" charset="0"/>
              </a:rPr>
              <a:t>  formation of the transition </a:t>
            </a:r>
          </a:p>
          <a:p>
            <a:r>
              <a:rPr lang="en-US" sz="2800">
                <a:latin typeface="Times New Roman" pitchFamily="18" charset="0"/>
                <a:cs typeface="Times New Roman" pitchFamily="18" charset="0"/>
              </a:rPr>
              <a:t>  states.</a:t>
            </a:r>
          </a:p>
          <a:p>
            <a:r>
              <a:rPr lang="en-US" sz="2800">
                <a:latin typeface="Times New Roman" pitchFamily="18" charset="0"/>
                <a:cs typeface="Times New Roman" pitchFamily="18" charset="0"/>
              </a:rPr>
              <a:t> 				</a:t>
            </a:r>
          </a:p>
          <a:p>
            <a:pPr>
              <a:buFontTx/>
              <a:buChar char="-"/>
            </a:pPr>
            <a:r>
              <a:rPr lang="en-US" sz="2800">
                <a:latin typeface="Times New Roman" pitchFamily="18" charset="0"/>
                <a:cs typeface="Times New Roman" pitchFamily="18" charset="0"/>
              </a:rPr>
              <a:t>The lower activation energy </a:t>
            </a:r>
          </a:p>
          <a:p>
            <a:r>
              <a:rPr lang="en-US" sz="2800">
                <a:latin typeface="Times New Roman" pitchFamily="18" charset="0"/>
                <a:cs typeface="Times New Roman" pitchFamily="18" charset="0"/>
              </a:rPr>
              <a:t>  means that more molecules </a:t>
            </a:r>
          </a:p>
          <a:p>
            <a:r>
              <a:rPr lang="en-US" sz="2800">
                <a:latin typeface="Times New Roman" pitchFamily="18" charset="0"/>
                <a:cs typeface="Times New Roman" pitchFamily="18" charset="0"/>
              </a:rPr>
              <a:t>  have the required energy to </a:t>
            </a:r>
          </a:p>
          <a:p>
            <a:r>
              <a:rPr lang="en-US" sz="2800">
                <a:latin typeface="Times New Roman" pitchFamily="18" charset="0"/>
                <a:cs typeface="Times New Roman" pitchFamily="18" charset="0"/>
              </a:rPr>
              <a:t>  reach the transition  state.  </a:t>
            </a:r>
          </a:p>
          <a:p>
            <a:endParaRPr lang="en-US" sz="2800" b="1" u="sng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b="1" u="sng">
                <a:latin typeface="Times New Roman" pitchFamily="18" charset="0"/>
                <a:cs typeface="Times New Roman" pitchFamily="18" charset="0"/>
              </a:rPr>
              <a:t> </a:t>
            </a:r>
            <a:endParaRPr lang="en-US" sz="2800" b="1" u="sng"/>
          </a:p>
        </p:txBody>
      </p:sp>
      <p:pic>
        <p:nvPicPr>
          <p:cNvPr id="13315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495800" y="1219200"/>
            <a:ext cx="4648200" cy="510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6494463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en-US" sz="2800" b="1" u="sng" dirty="0">
                <a:latin typeface="Times New Roman" pitchFamily="18" charset="0"/>
                <a:cs typeface="Times New Roman" pitchFamily="18" charset="0"/>
              </a:rPr>
              <a:t>Processes at the active site</a:t>
            </a:r>
          </a:p>
          <a:p>
            <a:pPr marL="514350" indent="-514350" fontAlgn="auto">
              <a:spcAft>
                <a:spcPts val="0"/>
              </a:spcAft>
              <a:defRPr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1- 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Catalysis by proximity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: for the molecules to react they must come within bond-forming distance of one another. </a:t>
            </a:r>
          </a:p>
          <a:p>
            <a:pPr marL="514350" indent="-514350" fontAlgn="auto">
              <a:spcAft>
                <a:spcPts val="0"/>
              </a:spcAft>
              <a:defRPr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     When an enzyme binds substrate molecules at its active site, it creates a region of high local substrate concentration.   </a:t>
            </a:r>
          </a:p>
          <a:p>
            <a:pPr marL="514350" indent="-514350" fontAlgn="auto">
              <a:spcAft>
                <a:spcPts val="0"/>
              </a:spcAft>
              <a:defRPr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Enzyme-substrate interactions orient reactive groups and bring them into proximity with one another. </a:t>
            </a:r>
          </a:p>
          <a:p>
            <a:pPr marL="514350" indent="-514350" fontAlgn="auto">
              <a:spcAft>
                <a:spcPts val="0"/>
              </a:spcAft>
              <a:defRPr/>
            </a:pPr>
            <a:endParaRPr lang="en-US" sz="2600" dirty="0">
              <a:latin typeface="Times New Roman" pitchFamily="18" charset="0"/>
              <a:cs typeface="Times New Roman" pitchFamily="18" charset="0"/>
            </a:endParaRPr>
          </a:p>
          <a:p>
            <a:pPr marL="514350" indent="-514350" fontAlgn="auto">
              <a:spcAft>
                <a:spcPts val="0"/>
              </a:spcAft>
              <a:defRPr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2- 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Acid base catalysis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: the ionizable functional groups of aminoacyl side chains of prosthetic groups contribute to catalysis by acting as acids or bases. </a:t>
            </a:r>
          </a:p>
          <a:p>
            <a:pPr>
              <a:defRPr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     - General acid catalysis involves partial proton transfer from a    </a:t>
            </a:r>
          </a:p>
          <a:p>
            <a:pPr>
              <a:defRPr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       donor that lowers the free energy of the transition state. </a:t>
            </a:r>
          </a:p>
          <a:p>
            <a:pPr>
              <a:defRPr/>
            </a:pPr>
            <a:r>
              <a:rPr lang="en-US" sz="2400" b="1" dirty="0"/>
              <a:t>    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- General base catalysis involves partial proton abstraction </a:t>
            </a:r>
          </a:p>
          <a:p>
            <a:pPr>
              <a:defRPr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       from an acceptor to lower the free energy of the transition state.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1"/>
          <p:cNvSpPr>
            <a:spLocks noChangeArrowheads="1"/>
          </p:cNvSpPr>
          <p:nvPr/>
        </p:nvSpPr>
        <p:spPr bwMode="auto">
          <a:xfrm>
            <a:off x="0" y="0"/>
            <a:ext cx="9144000" cy="526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>
                <a:latin typeface="Times New Roman" pitchFamily="18" charset="0"/>
                <a:cs typeface="Times New Roman" pitchFamily="18" charset="0"/>
              </a:rPr>
              <a:t>3- </a:t>
            </a:r>
            <a:r>
              <a:rPr lang="en-US" sz="2800" b="1">
                <a:latin typeface="Times New Roman" pitchFamily="18" charset="0"/>
                <a:cs typeface="Times New Roman" pitchFamily="18" charset="0"/>
              </a:rPr>
              <a:t>Catalysis by strain</a:t>
            </a:r>
            <a:r>
              <a:rPr lang="en-US" sz="2800">
                <a:latin typeface="Times New Roman" pitchFamily="18" charset="0"/>
                <a:cs typeface="Times New Roman" pitchFamily="18" charset="0"/>
              </a:rPr>
              <a:t>: enzymes that catalyze the lytic       </a:t>
            </a:r>
          </a:p>
          <a:p>
            <a:r>
              <a:rPr lang="en-US" sz="2800">
                <a:latin typeface="Times New Roman" pitchFamily="18" charset="0"/>
                <a:cs typeface="Times New Roman" pitchFamily="18" charset="0"/>
              </a:rPr>
              <a:t>     reactions involve breaking a covalent bond typically bind </a:t>
            </a:r>
          </a:p>
          <a:p>
            <a:r>
              <a:rPr lang="en-US" sz="2800">
                <a:latin typeface="Times New Roman" pitchFamily="18" charset="0"/>
                <a:cs typeface="Times New Roman" pitchFamily="18" charset="0"/>
              </a:rPr>
              <a:t>     their substrates in a configuration slightly unfavorable for </a:t>
            </a:r>
          </a:p>
          <a:p>
            <a:r>
              <a:rPr lang="en-US" sz="2800">
                <a:latin typeface="Times New Roman" pitchFamily="18" charset="0"/>
                <a:cs typeface="Times New Roman" pitchFamily="18" charset="0"/>
              </a:rPr>
              <a:t>     the bond that will undergo cleavage.</a:t>
            </a:r>
          </a:p>
          <a:p>
            <a:r>
              <a:rPr lang="en-US" sz="260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sz="280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en-US" sz="2800">
                <a:latin typeface="Times New Roman" pitchFamily="18" charset="0"/>
                <a:cs typeface="Times New Roman" pitchFamily="18" charset="0"/>
              </a:rPr>
              <a:t>4- </a:t>
            </a:r>
            <a:r>
              <a:rPr lang="en-US" sz="2800" b="1">
                <a:latin typeface="Times New Roman" pitchFamily="18" charset="0"/>
                <a:cs typeface="Times New Roman" pitchFamily="18" charset="0"/>
              </a:rPr>
              <a:t>Covalent catalysis</a:t>
            </a:r>
            <a:r>
              <a:rPr lang="en-US" sz="2800">
                <a:latin typeface="Times New Roman" pitchFamily="18" charset="0"/>
                <a:cs typeface="Times New Roman" pitchFamily="18" charset="0"/>
              </a:rPr>
              <a:t>: accelerates reaction rates through </a:t>
            </a:r>
          </a:p>
          <a:p>
            <a:r>
              <a:rPr lang="en-US" sz="2800">
                <a:latin typeface="Times New Roman" pitchFamily="18" charset="0"/>
                <a:cs typeface="Times New Roman" pitchFamily="18" charset="0"/>
              </a:rPr>
              <a:t>    transient formation of enzyme-substrate covalent bond.             </a:t>
            </a:r>
          </a:p>
          <a:p>
            <a:r>
              <a:rPr lang="en-US" sz="2800">
                <a:latin typeface="Times New Roman" pitchFamily="18" charset="0"/>
                <a:cs typeface="Times New Roman" pitchFamily="18" charset="0"/>
              </a:rPr>
              <a:t>    Three stages in covalent catalysis:</a:t>
            </a:r>
          </a:p>
          <a:p>
            <a:r>
              <a:rPr lang="en-US" sz="2800">
                <a:latin typeface="Times New Roman" pitchFamily="18" charset="0"/>
                <a:cs typeface="Times New Roman" pitchFamily="18" charset="0"/>
              </a:rPr>
              <a:t>     1- Nucleophilic reaction between enzyme and substrate</a:t>
            </a:r>
          </a:p>
          <a:p>
            <a:r>
              <a:rPr lang="en-US" sz="2800">
                <a:latin typeface="Times New Roman" pitchFamily="18" charset="0"/>
                <a:cs typeface="Times New Roman" pitchFamily="18" charset="0"/>
              </a:rPr>
              <a:t>     2- Electrophilic withdrawl of electrons from substrate</a:t>
            </a:r>
          </a:p>
          <a:p>
            <a:r>
              <a:rPr lang="en-US" sz="2800">
                <a:latin typeface="Times New Roman" pitchFamily="18" charset="0"/>
                <a:cs typeface="Times New Roman" pitchFamily="18" charset="0"/>
              </a:rPr>
              <a:t>     3- Elimination reaction (reverse of stage 1)</a:t>
            </a:r>
          </a:p>
          <a:p>
            <a:r>
              <a:rPr lang="en-US" sz="280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مستطيل 1"/>
          <p:cNvSpPr>
            <a:spLocks noChangeArrowheads="1"/>
          </p:cNvSpPr>
          <p:nvPr/>
        </p:nvSpPr>
        <p:spPr bwMode="auto">
          <a:xfrm>
            <a:off x="0" y="96838"/>
            <a:ext cx="9144000" cy="5694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600" b="1">
                <a:latin typeface="Times New Roman" pitchFamily="18" charset="0"/>
                <a:cs typeface="Times New Roman" pitchFamily="18" charset="0"/>
              </a:rPr>
              <a:t>5- Metal Ion catalysis</a:t>
            </a:r>
          </a:p>
          <a:p>
            <a:r>
              <a:rPr lang="en-US" sz="2600">
                <a:latin typeface="Times New Roman" pitchFamily="18" charset="0"/>
                <a:cs typeface="Times New Roman" pitchFamily="18" charset="0"/>
              </a:rPr>
              <a:t>- Two classes of metal ion dependent enzymes:</a:t>
            </a:r>
          </a:p>
          <a:p>
            <a:r>
              <a:rPr lang="en-US" sz="2600">
                <a:latin typeface="Times New Roman" pitchFamily="18" charset="0"/>
                <a:cs typeface="Times New Roman" pitchFamily="18" charset="0"/>
              </a:rPr>
              <a:t>1- Metalloenzymes contain tightly bound transition metal ions</a:t>
            </a:r>
          </a:p>
          <a:p>
            <a:r>
              <a:rPr lang="en-US" sz="2600">
                <a:latin typeface="Times New Roman" pitchFamily="18" charset="0"/>
                <a:cs typeface="Times New Roman" pitchFamily="18" charset="0"/>
              </a:rPr>
              <a:t>    (Fe2+, Fe3+, Cu2+, Zn2+, Mn2+)</a:t>
            </a:r>
          </a:p>
          <a:p>
            <a:r>
              <a:rPr lang="en-US" sz="2600">
                <a:latin typeface="Times New Roman" pitchFamily="18" charset="0"/>
                <a:cs typeface="Times New Roman" pitchFamily="18" charset="0"/>
              </a:rPr>
              <a:t>2- Metal-activated enzymes loosely bind metal ions (alkali or </a:t>
            </a:r>
          </a:p>
          <a:p>
            <a:r>
              <a:rPr lang="en-US" sz="2600">
                <a:latin typeface="Times New Roman" pitchFamily="18" charset="0"/>
                <a:cs typeface="Times New Roman" pitchFamily="18" charset="0"/>
              </a:rPr>
              <a:t>    alkaline metal including Na+, K+, Mg2+ and Ca2+)</a:t>
            </a:r>
          </a:p>
          <a:p>
            <a:endParaRPr lang="en-US" sz="260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600">
                <a:latin typeface="Times New Roman" pitchFamily="18" charset="0"/>
                <a:cs typeface="Times New Roman" pitchFamily="18" charset="0"/>
              </a:rPr>
              <a:t>- Metal ions enhance catalysis in three major ways:</a:t>
            </a:r>
          </a:p>
          <a:p>
            <a:r>
              <a:rPr lang="en-US" sz="2600">
                <a:latin typeface="Times New Roman" pitchFamily="18" charset="0"/>
                <a:cs typeface="Times New Roman" pitchFamily="18" charset="0"/>
              </a:rPr>
              <a:t>1- Binding to and orienting substrates for reaction </a:t>
            </a:r>
            <a:r>
              <a:rPr lang="nn-NO" sz="2600">
                <a:latin typeface="Times New Roman" pitchFamily="18" charset="0"/>
                <a:cs typeface="Times New Roman" pitchFamily="18" charset="0"/>
              </a:rPr>
              <a:t>as Mg2+ </a:t>
            </a:r>
          </a:p>
          <a:p>
            <a:r>
              <a:rPr lang="nn-NO" sz="2600">
                <a:latin typeface="Times New Roman" pitchFamily="18" charset="0"/>
                <a:cs typeface="Times New Roman" pitchFamily="18" charset="0"/>
              </a:rPr>
              <a:t>    binding to ATP</a:t>
            </a:r>
          </a:p>
          <a:p>
            <a:r>
              <a:rPr lang="en-US" sz="2600">
                <a:latin typeface="Times New Roman" pitchFamily="18" charset="0"/>
                <a:cs typeface="Times New Roman" pitchFamily="18" charset="0"/>
              </a:rPr>
              <a:t>2- Mediating redox reaction through changes in oxidation state</a:t>
            </a:r>
          </a:p>
          <a:p>
            <a:r>
              <a:rPr lang="en-US" sz="2600">
                <a:latin typeface="Times New Roman" pitchFamily="18" charset="0"/>
                <a:cs typeface="Times New Roman" pitchFamily="18" charset="0"/>
              </a:rPr>
              <a:t>    such as reduction of O2 to H2O through electron transfer</a:t>
            </a:r>
          </a:p>
          <a:p>
            <a:r>
              <a:rPr lang="en-US" sz="2600">
                <a:latin typeface="Times New Roman" pitchFamily="18" charset="0"/>
                <a:cs typeface="Times New Roman" pitchFamily="18" charset="0"/>
              </a:rPr>
              <a:t>3- Electrostatic stabilization or shielding of negative charges </a:t>
            </a:r>
            <a:r>
              <a:rPr lang="nn-NO" sz="2600">
                <a:latin typeface="Times New Roman" pitchFamily="18" charset="0"/>
                <a:cs typeface="Times New Roman" pitchFamily="18" charset="0"/>
              </a:rPr>
              <a:t>as </a:t>
            </a:r>
          </a:p>
          <a:p>
            <a:r>
              <a:rPr lang="nn-NO" sz="2600">
                <a:latin typeface="Times New Roman" pitchFamily="18" charset="0"/>
                <a:cs typeface="Times New Roman" pitchFamily="18" charset="0"/>
              </a:rPr>
              <a:t>    Mg2+ binding to ATP</a:t>
            </a:r>
            <a:endParaRPr lang="ar-SA" sz="260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مستطيل 1"/>
          <p:cNvSpPr>
            <a:spLocks noChangeArrowheads="1"/>
          </p:cNvSpPr>
          <p:nvPr/>
        </p:nvSpPr>
        <p:spPr bwMode="auto">
          <a:xfrm>
            <a:off x="0" y="58738"/>
            <a:ext cx="9144000" cy="5294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600" b="1">
                <a:latin typeface="Times New Roman" pitchFamily="18" charset="0"/>
                <a:cs typeface="Times New Roman" pitchFamily="18" charset="0"/>
              </a:rPr>
              <a:t>6- Electrostatic catalysis</a:t>
            </a:r>
          </a:p>
          <a:p>
            <a:pPr>
              <a:buFontTx/>
              <a:buChar char="-"/>
            </a:pPr>
            <a:r>
              <a:rPr lang="en-US" sz="2600">
                <a:latin typeface="Times New Roman" pitchFamily="18" charset="0"/>
                <a:cs typeface="Times New Roman" pitchFamily="18" charset="0"/>
              </a:rPr>
              <a:t> Enzymes seem to arrange active site charge distributions to </a:t>
            </a:r>
          </a:p>
          <a:p>
            <a:r>
              <a:rPr lang="en-US" sz="2600">
                <a:latin typeface="Times New Roman" pitchFamily="18" charset="0"/>
                <a:cs typeface="Times New Roman" pitchFamily="18" charset="0"/>
              </a:rPr>
              <a:t>  stabilize the transition states of catalyzed reactions</a:t>
            </a:r>
          </a:p>
          <a:p>
            <a:pPr>
              <a:buFontTx/>
              <a:buChar char="-"/>
            </a:pPr>
            <a:r>
              <a:rPr lang="en-US" sz="2600">
                <a:latin typeface="Times New Roman" pitchFamily="18" charset="0"/>
                <a:cs typeface="Times New Roman" pitchFamily="18" charset="0"/>
              </a:rPr>
              <a:t> Substrate binding generally excludes water from an enzyme </a:t>
            </a:r>
          </a:p>
          <a:p>
            <a:r>
              <a:rPr lang="en-US" sz="2600">
                <a:latin typeface="Times New Roman" pitchFamily="18" charset="0"/>
                <a:cs typeface="Times New Roman" pitchFamily="18" charset="0"/>
              </a:rPr>
              <a:t>  active site generating a low dielectric constant within the active </a:t>
            </a:r>
          </a:p>
          <a:p>
            <a:r>
              <a:rPr lang="en-US" sz="2600">
                <a:latin typeface="Times New Roman" pitchFamily="18" charset="0"/>
                <a:cs typeface="Times New Roman" pitchFamily="18" charset="0"/>
              </a:rPr>
              <a:t>  site</a:t>
            </a:r>
          </a:p>
          <a:p>
            <a:r>
              <a:rPr lang="en-US" sz="2600">
                <a:latin typeface="Times New Roman" pitchFamily="18" charset="0"/>
                <a:cs typeface="Times New Roman" pitchFamily="18" charset="0"/>
              </a:rPr>
              <a:t>- Electrostatic interactions are stronger</a:t>
            </a:r>
          </a:p>
          <a:p>
            <a:r>
              <a:rPr lang="en-US" sz="2600">
                <a:latin typeface="Times New Roman" pitchFamily="18" charset="0"/>
                <a:cs typeface="Times New Roman" pitchFamily="18" charset="0"/>
              </a:rPr>
              <a:t>- pka's can vary by several pH units due to proximity of charged </a:t>
            </a:r>
          </a:p>
          <a:p>
            <a:r>
              <a:rPr lang="en-US" sz="2600">
                <a:latin typeface="Times New Roman" pitchFamily="18" charset="0"/>
                <a:cs typeface="Times New Roman" pitchFamily="18" charset="0"/>
              </a:rPr>
              <a:t>  groups</a:t>
            </a:r>
          </a:p>
          <a:p>
            <a:endParaRPr lang="en-US" sz="2600"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Char char="-"/>
            </a:pPr>
            <a:r>
              <a:rPr lang="en-US" sz="2600">
                <a:latin typeface="Times New Roman" pitchFamily="18" charset="0"/>
                <a:cs typeface="Times New Roman" pitchFamily="18" charset="0"/>
              </a:rPr>
              <a:t> Alternative form of electrostatic catalysis: several enzymes as  </a:t>
            </a:r>
          </a:p>
          <a:p>
            <a:r>
              <a:rPr lang="en-US" sz="2600">
                <a:latin typeface="Times New Roman" pitchFamily="18" charset="0"/>
                <a:cs typeface="Times New Roman" pitchFamily="18" charset="0"/>
              </a:rPr>
              <a:t>  superoxide dismutase apparently use charge distributions to guide </a:t>
            </a:r>
          </a:p>
          <a:p>
            <a:r>
              <a:rPr lang="en-US" sz="2600">
                <a:latin typeface="Times New Roman" pitchFamily="18" charset="0"/>
                <a:cs typeface="Times New Roman" pitchFamily="18" charset="0"/>
              </a:rPr>
              <a:t>  polar substrates to their active sites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1"/>
          <p:cNvSpPr>
            <a:spLocks noChangeArrowheads="1"/>
          </p:cNvSpPr>
          <p:nvPr/>
        </p:nvSpPr>
        <p:spPr bwMode="auto">
          <a:xfrm>
            <a:off x="0" y="0"/>
            <a:ext cx="9144000" cy="6556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 u="sng">
                <a:latin typeface="Times New Roman" pitchFamily="18" charset="0"/>
                <a:cs typeface="Times New Roman" pitchFamily="18" charset="0"/>
              </a:rPr>
              <a:t>Enzyme Specificity</a:t>
            </a:r>
          </a:p>
          <a:p>
            <a:pPr>
              <a:buFontTx/>
              <a:buChar char="-"/>
            </a:pPr>
            <a:r>
              <a:rPr lang="en-US" sz="2800">
                <a:latin typeface="Times New Roman" pitchFamily="18" charset="0"/>
                <a:cs typeface="Times New Roman" pitchFamily="18" charset="0"/>
              </a:rPr>
              <a:t> In general, there are four distinct types of specificity:</a:t>
            </a:r>
          </a:p>
          <a:p>
            <a:endParaRPr lang="en-US" sz="280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>
                <a:latin typeface="Times New Roman" pitchFamily="18" charset="0"/>
                <a:cs typeface="Times New Roman" pitchFamily="18" charset="0"/>
              </a:rPr>
              <a:t>1- Absolute specificity: the enzyme will catalyze only one </a:t>
            </a:r>
          </a:p>
          <a:p>
            <a:r>
              <a:rPr lang="en-US" sz="2800">
                <a:latin typeface="Times New Roman" pitchFamily="18" charset="0"/>
                <a:cs typeface="Times New Roman" pitchFamily="18" charset="0"/>
              </a:rPr>
              <a:t>    reaction. </a:t>
            </a:r>
          </a:p>
          <a:p>
            <a:r>
              <a:rPr lang="en-US" sz="2800">
                <a:latin typeface="Times New Roman" pitchFamily="18" charset="0"/>
                <a:cs typeface="Times New Roman" pitchFamily="18" charset="0"/>
              </a:rPr>
              <a:t>2- Group specificity: the enzyme will act only on molecules </a:t>
            </a:r>
          </a:p>
          <a:p>
            <a:r>
              <a:rPr lang="en-US" sz="2800">
                <a:latin typeface="Times New Roman" pitchFamily="18" charset="0"/>
                <a:cs typeface="Times New Roman" pitchFamily="18" charset="0"/>
              </a:rPr>
              <a:t>     that have specific functional groups, such as amino, </a:t>
            </a:r>
          </a:p>
          <a:p>
            <a:r>
              <a:rPr lang="en-US" sz="2800">
                <a:latin typeface="Times New Roman" pitchFamily="18" charset="0"/>
                <a:cs typeface="Times New Roman" pitchFamily="18" charset="0"/>
              </a:rPr>
              <a:t>     phosphate and methyl groups</a:t>
            </a:r>
          </a:p>
          <a:p>
            <a:r>
              <a:rPr lang="en-US" sz="2800">
                <a:latin typeface="Times New Roman" pitchFamily="18" charset="0"/>
                <a:cs typeface="Times New Roman" pitchFamily="18" charset="0"/>
              </a:rPr>
              <a:t>3- Linkage specificity: the enzyme will act on a particular </a:t>
            </a:r>
          </a:p>
          <a:p>
            <a:r>
              <a:rPr lang="en-US" sz="2800">
                <a:latin typeface="Times New Roman" pitchFamily="18" charset="0"/>
                <a:cs typeface="Times New Roman" pitchFamily="18" charset="0"/>
              </a:rPr>
              <a:t>     type of chemical bond regardless of the rest of the </a:t>
            </a:r>
          </a:p>
          <a:p>
            <a:r>
              <a:rPr lang="en-US" sz="2800">
                <a:latin typeface="Times New Roman" pitchFamily="18" charset="0"/>
                <a:cs typeface="Times New Roman" pitchFamily="18" charset="0"/>
              </a:rPr>
              <a:t>     molecular structure</a:t>
            </a:r>
          </a:p>
          <a:p>
            <a:r>
              <a:rPr lang="en-US" sz="2800">
                <a:latin typeface="Times New Roman" pitchFamily="18" charset="0"/>
                <a:cs typeface="Times New Roman" pitchFamily="18" charset="0"/>
              </a:rPr>
              <a:t>4- Stereo chemical specificity: the enzyme will act on a </a:t>
            </a:r>
          </a:p>
          <a:p>
            <a:r>
              <a:rPr lang="en-US" sz="2800">
                <a:latin typeface="Times New Roman" pitchFamily="18" charset="0"/>
                <a:cs typeface="Times New Roman" pitchFamily="18" charset="0"/>
              </a:rPr>
              <a:t>     particular steric or optical isomer. </a:t>
            </a:r>
          </a:p>
          <a:p>
            <a:endParaRPr lang="en-US" sz="2800" b="1" u="sng">
              <a:latin typeface="Times New Roman" pitchFamily="18" charset="0"/>
              <a:cs typeface="Times New Roman" pitchFamily="18" charset="0"/>
            </a:endParaRPr>
          </a:p>
          <a:p>
            <a:endParaRPr lang="en-US" sz="2800" b="1" u="sng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1"/>
          <p:cNvSpPr>
            <a:spLocks noChangeArrowheads="1"/>
          </p:cNvSpPr>
          <p:nvPr/>
        </p:nvSpPr>
        <p:spPr bwMode="auto">
          <a:xfrm>
            <a:off x="0" y="0"/>
            <a:ext cx="9144000" cy="6124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 u="sng">
                <a:latin typeface="Times New Roman" pitchFamily="18" charset="0"/>
                <a:cs typeface="Times New Roman" pitchFamily="18" charset="0"/>
              </a:rPr>
              <a:t>Cofactors</a:t>
            </a:r>
          </a:p>
          <a:p>
            <a:r>
              <a:rPr lang="en-US" sz="2800">
                <a:latin typeface="Times New Roman" pitchFamily="18" charset="0"/>
                <a:cs typeface="Times New Roman" pitchFamily="18" charset="0"/>
              </a:rPr>
              <a:t>- Cofactors can be subdivided into two groups: metals and</a:t>
            </a:r>
          </a:p>
          <a:p>
            <a:r>
              <a:rPr lang="en-US" sz="2800">
                <a:latin typeface="Times New Roman" pitchFamily="18" charset="0"/>
                <a:cs typeface="Times New Roman" pitchFamily="18" charset="0"/>
              </a:rPr>
              <a:t>   small organic molecules</a:t>
            </a:r>
          </a:p>
          <a:p>
            <a:endParaRPr lang="en-US" sz="280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>
                <a:latin typeface="Times New Roman" pitchFamily="18" charset="0"/>
                <a:cs typeface="Times New Roman" pitchFamily="18" charset="0"/>
              </a:rPr>
              <a:t>- Cofactors that are small organic molecules are called </a:t>
            </a:r>
          </a:p>
          <a:p>
            <a:r>
              <a:rPr lang="en-US" sz="2800">
                <a:latin typeface="Times New Roman" pitchFamily="18" charset="0"/>
                <a:cs typeface="Times New Roman" pitchFamily="18" charset="0"/>
              </a:rPr>
              <a:t>   coenzymes.</a:t>
            </a:r>
          </a:p>
          <a:p>
            <a:r>
              <a:rPr lang="en-US" sz="280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en-US" sz="2800">
                <a:latin typeface="Times New Roman" pitchFamily="18" charset="0"/>
                <a:cs typeface="Times New Roman" pitchFamily="18" charset="0"/>
              </a:rPr>
              <a:t>- Most common cofactor are also metal ions.</a:t>
            </a:r>
          </a:p>
          <a:p>
            <a:r>
              <a:rPr lang="en-US" sz="280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en-US" sz="2800">
                <a:latin typeface="Times New Roman" pitchFamily="18" charset="0"/>
                <a:cs typeface="Times New Roman" pitchFamily="18" charset="0"/>
              </a:rPr>
              <a:t>- If tightly bound, the cofactors are called prosthetic groups.</a:t>
            </a:r>
          </a:p>
          <a:p>
            <a:endParaRPr lang="en-US" sz="280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>
                <a:latin typeface="Times New Roman" pitchFamily="18" charset="0"/>
                <a:cs typeface="Times New Roman" pitchFamily="18" charset="0"/>
              </a:rPr>
              <a:t>- Loosely bound Cofactors serve functions similar to those of </a:t>
            </a:r>
          </a:p>
          <a:p>
            <a:r>
              <a:rPr lang="en-US" sz="2800">
                <a:latin typeface="Times New Roman" pitchFamily="18" charset="0"/>
                <a:cs typeface="Times New Roman" pitchFamily="18" charset="0"/>
              </a:rPr>
              <a:t>   prosthetic groups but bind in a transient, dissociable manner </a:t>
            </a:r>
          </a:p>
          <a:p>
            <a:r>
              <a:rPr lang="en-US" sz="2800">
                <a:latin typeface="Times New Roman" pitchFamily="18" charset="0"/>
                <a:cs typeface="Times New Roman" pitchFamily="18" charset="0"/>
              </a:rPr>
              <a:t>   either to the enzyme or to a substrate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1"/>
          <p:cNvSpPr>
            <a:spLocks noChangeArrowheads="1"/>
          </p:cNvSpPr>
          <p:nvPr/>
        </p:nvSpPr>
        <p:spPr bwMode="auto">
          <a:xfrm>
            <a:off x="0" y="0"/>
            <a:ext cx="9144000" cy="526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 u="sng">
                <a:latin typeface="Times New Roman" pitchFamily="18" charset="0"/>
                <a:cs typeface="Times New Roman" pitchFamily="18" charset="0"/>
              </a:rPr>
              <a:t>Prosthetic groups</a:t>
            </a:r>
          </a:p>
          <a:p>
            <a:endParaRPr lang="en-US" sz="280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>
                <a:latin typeface="Times New Roman" pitchFamily="18" charset="0"/>
                <a:cs typeface="Times New Roman" pitchFamily="18" charset="0"/>
              </a:rPr>
              <a:t>- Tightly integrated into the enzyme structure by covalent or </a:t>
            </a:r>
          </a:p>
          <a:p>
            <a:r>
              <a:rPr lang="en-US" sz="2800">
                <a:latin typeface="Times New Roman" pitchFamily="18" charset="0"/>
                <a:cs typeface="Times New Roman" pitchFamily="18" charset="0"/>
              </a:rPr>
              <a:t>  non-covalent forces. e.g.;</a:t>
            </a:r>
          </a:p>
          <a:p>
            <a:r>
              <a:rPr lang="en-US" sz="2800">
                <a:latin typeface="Times New Roman" pitchFamily="18" charset="0"/>
                <a:cs typeface="Times New Roman" pitchFamily="18" charset="0"/>
              </a:rPr>
              <a:t>  Pyridoxal phosphate </a:t>
            </a:r>
          </a:p>
          <a:p>
            <a:r>
              <a:rPr lang="en-US" sz="2800">
                <a:latin typeface="Times New Roman" pitchFamily="18" charset="0"/>
                <a:cs typeface="Times New Roman" pitchFamily="18" charset="0"/>
              </a:rPr>
              <a:t>  Flavin mononucleotide( FMN)</a:t>
            </a:r>
          </a:p>
          <a:p>
            <a:r>
              <a:rPr lang="en-US" sz="2800">
                <a:latin typeface="Times New Roman" pitchFamily="18" charset="0"/>
                <a:cs typeface="Times New Roman" pitchFamily="18" charset="0"/>
              </a:rPr>
              <a:t>  Flavin adenine dinucleotide(FAD)</a:t>
            </a:r>
          </a:p>
          <a:p>
            <a:r>
              <a:rPr lang="en-US" sz="2800">
                <a:latin typeface="Times New Roman" pitchFamily="18" charset="0"/>
                <a:cs typeface="Times New Roman" pitchFamily="18" charset="0"/>
              </a:rPr>
              <a:t>  Thiamin pyrophosphate (TPP)</a:t>
            </a:r>
          </a:p>
          <a:p>
            <a:r>
              <a:rPr lang="en-US" sz="2800">
                <a:latin typeface="Times New Roman" pitchFamily="18" charset="0"/>
                <a:cs typeface="Times New Roman" pitchFamily="18" charset="0"/>
              </a:rPr>
              <a:t>  Biotin </a:t>
            </a:r>
          </a:p>
          <a:p>
            <a:r>
              <a:rPr lang="en-US" sz="2800">
                <a:latin typeface="Times New Roman" pitchFamily="18" charset="0"/>
                <a:cs typeface="Times New Roman" pitchFamily="18" charset="0"/>
              </a:rPr>
              <a:t>  Metal ions – Co, Cu, Mg, Mn, Zn </a:t>
            </a:r>
          </a:p>
          <a:p>
            <a:endParaRPr lang="en-US" sz="280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>
                <a:latin typeface="Times New Roman" pitchFamily="18" charset="0"/>
                <a:cs typeface="Times New Roman" pitchFamily="18" charset="0"/>
              </a:rPr>
              <a:t>- Metals are the most common prosthetic groups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1"/>
          <p:cNvSpPr>
            <a:spLocks noChangeArrowheads="1"/>
          </p:cNvSpPr>
          <p:nvPr/>
        </p:nvSpPr>
        <p:spPr bwMode="auto">
          <a:xfrm>
            <a:off x="0" y="76200"/>
            <a:ext cx="9144000" cy="6556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 u="sng">
                <a:latin typeface="Times New Roman" pitchFamily="18" charset="0"/>
                <a:cs typeface="Times New Roman" pitchFamily="18" charset="0"/>
              </a:rPr>
              <a:t>Enzymes- An introduction</a:t>
            </a:r>
          </a:p>
          <a:p>
            <a:pPr>
              <a:buFontTx/>
              <a:buChar char="-"/>
            </a:pPr>
            <a:r>
              <a:rPr lang="en-US" sz="2800">
                <a:latin typeface="Times New Roman" pitchFamily="18" charset="0"/>
                <a:cs typeface="Times New Roman" pitchFamily="18" charset="0"/>
              </a:rPr>
              <a:t> Biologic (organic catalysts ) polymers that catalyze the </a:t>
            </a:r>
          </a:p>
          <a:p>
            <a:r>
              <a:rPr lang="en-US" sz="2800">
                <a:latin typeface="Times New Roman" pitchFamily="18" charset="0"/>
                <a:cs typeface="Times New Roman" pitchFamily="18" charset="0"/>
              </a:rPr>
              <a:t>  chemical reactions.</a:t>
            </a:r>
          </a:p>
          <a:p>
            <a:endParaRPr lang="en-US" sz="2800"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Char char="-"/>
            </a:pPr>
            <a:r>
              <a:rPr lang="en-US" sz="2800">
                <a:latin typeface="Times New Roman" pitchFamily="18" charset="0"/>
                <a:cs typeface="Times New Roman" pitchFamily="18" charset="0"/>
              </a:rPr>
              <a:t> Enzymes are neither consumed nor permanently altered as a </a:t>
            </a:r>
          </a:p>
          <a:p>
            <a:r>
              <a:rPr lang="en-US" sz="2800">
                <a:latin typeface="Times New Roman" pitchFamily="18" charset="0"/>
                <a:cs typeface="Times New Roman" pitchFamily="18" charset="0"/>
              </a:rPr>
              <a:t>  consequence of their participation in a reaction.</a:t>
            </a:r>
          </a:p>
          <a:p>
            <a:endParaRPr lang="en-US" sz="2800"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Char char="-"/>
            </a:pPr>
            <a:r>
              <a:rPr lang="en-US" sz="2800">
                <a:latin typeface="Times New Roman" pitchFamily="18" charset="0"/>
                <a:cs typeface="Times New Roman" pitchFamily="18" charset="0"/>
              </a:rPr>
              <a:t> With the exception of catalytic RNA molecules, or </a:t>
            </a:r>
          </a:p>
          <a:p>
            <a:r>
              <a:rPr lang="en-US" sz="2800">
                <a:latin typeface="Times New Roman" pitchFamily="18" charset="0"/>
                <a:cs typeface="Times New Roman" pitchFamily="18" charset="0"/>
              </a:rPr>
              <a:t>   ribozymes, enzymes are proteins.</a:t>
            </a:r>
          </a:p>
          <a:p>
            <a:endParaRPr lang="en-US" sz="2800"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Char char="-"/>
            </a:pPr>
            <a:r>
              <a:rPr lang="en-US" sz="2800">
                <a:latin typeface="Times New Roman" pitchFamily="18" charset="0"/>
                <a:cs typeface="Times New Roman" pitchFamily="18" charset="0"/>
              </a:rPr>
              <a:t> In addition to being highly efficient, enzymes are also </a:t>
            </a:r>
          </a:p>
          <a:p>
            <a:r>
              <a:rPr lang="en-US" sz="2800">
                <a:latin typeface="Times New Roman" pitchFamily="18" charset="0"/>
                <a:cs typeface="Times New Roman" pitchFamily="18" charset="0"/>
              </a:rPr>
              <a:t>  extremely selective catalysts.</a:t>
            </a:r>
          </a:p>
          <a:p>
            <a:endParaRPr lang="en-US" sz="2800"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Char char="-"/>
            </a:pPr>
            <a:r>
              <a:rPr lang="en-US" sz="2800">
                <a:latin typeface="Times New Roman" pitchFamily="18" charset="0"/>
                <a:cs typeface="Times New Roman" pitchFamily="18" charset="0"/>
              </a:rPr>
              <a:t>Thermolabile, site specific, with a high turn over number </a:t>
            </a:r>
          </a:p>
          <a:p>
            <a:r>
              <a:rPr lang="en-US" sz="2800">
                <a:latin typeface="Times New Roman" pitchFamily="18" charset="0"/>
                <a:cs typeface="Times New Roman" pitchFamily="18" charset="0"/>
              </a:rPr>
              <a:t>  compared to the inorganic catalysts.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1"/>
          <p:cNvSpPr>
            <a:spLocks noChangeArrowheads="1"/>
          </p:cNvSpPr>
          <p:nvPr/>
        </p:nvSpPr>
        <p:spPr bwMode="auto">
          <a:xfrm>
            <a:off x="0" y="0"/>
            <a:ext cx="9144000" cy="5694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 u="sng">
                <a:latin typeface="Times New Roman" pitchFamily="18" charset="0"/>
                <a:cs typeface="Times New Roman" pitchFamily="18" charset="0"/>
              </a:rPr>
              <a:t>Role of metal ions</a:t>
            </a:r>
          </a:p>
          <a:p>
            <a:endParaRPr lang="en-US" sz="280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>
                <a:latin typeface="Times New Roman" pitchFamily="18" charset="0"/>
                <a:cs typeface="Times New Roman" pitchFamily="18" charset="0"/>
              </a:rPr>
              <a:t>- Enzymes that contain tightly bound metal ions are termed – </a:t>
            </a:r>
          </a:p>
          <a:p>
            <a:r>
              <a:rPr lang="en-US" sz="2800">
                <a:latin typeface="Times New Roman" pitchFamily="18" charset="0"/>
                <a:cs typeface="Times New Roman" pitchFamily="18" charset="0"/>
              </a:rPr>
              <a:t>  Metalloenzymes </a:t>
            </a:r>
          </a:p>
          <a:p>
            <a:endParaRPr lang="en-US" sz="280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>
                <a:latin typeface="Times New Roman" pitchFamily="18" charset="0"/>
                <a:cs typeface="Times New Roman" pitchFamily="18" charset="0"/>
              </a:rPr>
              <a:t>- Enzymes that require metal ions as loosely bound cofactors </a:t>
            </a:r>
          </a:p>
          <a:p>
            <a:r>
              <a:rPr lang="en-US" sz="2800">
                <a:latin typeface="Times New Roman" pitchFamily="18" charset="0"/>
                <a:cs typeface="Times New Roman" pitchFamily="18" charset="0"/>
              </a:rPr>
              <a:t>  are termed as metal-activated enzymes </a:t>
            </a:r>
          </a:p>
          <a:p>
            <a:endParaRPr lang="en-US" sz="280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>
                <a:latin typeface="Times New Roman" pitchFamily="18" charset="0"/>
                <a:cs typeface="Times New Roman" pitchFamily="18" charset="0"/>
              </a:rPr>
              <a:t>- Metal ions facilitate: </a:t>
            </a:r>
          </a:p>
          <a:p>
            <a:r>
              <a:rPr lang="en-US" sz="2800">
                <a:latin typeface="Times New Roman" pitchFamily="18" charset="0"/>
                <a:cs typeface="Times New Roman" pitchFamily="18" charset="0"/>
              </a:rPr>
              <a:t>   - Binding and orientation of the substrate </a:t>
            </a:r>
          </a:p>
          <a:p>
            <a:r>
              <a:rPr lang="en-US" sz="2800">
                <a:latin typeface="Times New Roman" pitchFamily="18" charset="0"/>
                <a:cs typeface="Times New Roman" pitchFamily="18" charset="0"/>
              </a:rPr>
              <a:t>   - Formation of covalent bonds with reaction intermediates </a:t>
            </a:r>
          </a:p>
          <a:p>
            <a:r>
              <a:rPr lang="en-US" sz="2800">
                <a:latin typeface="Times New Roman" pitchFamily="18" charset="0"/>
                <a:cs typeface="Times New Roman" pitchFamily="18" charset="0"/>
              </a:rPr>
              <a:t>   - Interact with substrate to render them more electrophilic </a:t>
            </a:r>
          </a:p>
          <a:p>
            <a:r>
              <a:rPr lang="en-US" sz="2800">
                <a:latin typeface="Times New Roman" pitchFamily="18" charset="0"/>
                <a:cs typeface="Times New Roman" pitchFamily="18" charset="0"/>
              </a:rPr>
              <a:t>     or nucleophilic 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1"/>
          <p:cNvSpPr>
            <a:spLocks noChangeArrowheads="1"/>
          </p:cNvSpPr>
          <p:nvPr/>
        </p:nvSpPr>
        <p:spPr bwMode="auto">
          <a:xfrm>
            <a:off x="0" y="0"/>
            <a:ext cx="9144000" cy="526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 u="sng">
                <a:latin typeface="Times New Roman" pitchFamily="18" charset="0"/>
                <a:cs typeface="Times New Roman" pitchFamily="18" charset="0"/>
              </a:rPr>
              <a:t>Coenzymes</a:t>
            </a:r>
          </a:p>
          <a:p>
            <a:endParaRPr lang="en-US" sz="280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>
                <a:latin typeface="Times New Roman" pitchFamily="18" charset="0"/>
                <a:cs typeface="Times New Roman" pitchFamily="18" charset="0"/>
              </a:rPr>
              <a:t>- They serve as recyclable shuttles—or group transfer </a:t>
            </a:r>
          </a:p>
          <a:p>
            <a:r>
              <a:rPr lang="en-US" sz="2800">
                <a:latin typeface="Times New Roman" pitchFamily="18" charset="0"/>
                <a:cs typeface="Times New Roman" pitchFamily="18" charset="0"/>
              </a:rPr>
              <a:t>  agents—that transport many substrates from their point of </a:t>
            </a:r>
          </a:p>
          <a:p>
            <a:r>
              <a:rPr lang="en-US" sz="2800">
                <a:latin typeface="Times New Roman" pitchFamily="18" charset="0"/>
                <a:cs typeface="Times New Roman" pitchFamily="18" charset="0"/>
              </a:rPr>
              <a:t>  generation to their point of utilization. </a:t>
            </a:r>
          </a:p>
          <a:p>
            <a:endParaRPr lang="en-US" sz="280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>
                <a:latin typeface="Times New Roman" pitchFamily="18" charset="0"/>
                <a:cs typeface="Times New Roman" pitchFamily="18" charset="0"/>
              </a:rPr>
              <a:t>- The water-soluble B vitamins supply important components </a:t>
            </a:r>
          </a:p>
          <a:p>
            <a:r>
              <a:rPr lang="en-US" sz="2800">
                <a:latin typeface="Times New Roman" pitchFamily="18" charset="0"/>
                <a:cs typeface="Times New Roman" pitchFamily="18" charset="0"/>
              </a:rPr>
              <a:t>  of numerous coenzymes.</a:t>
            </a:r>
          </a:p>
          <a:p>
            <a:endParaRPr lang="en-US" sz="280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>
                <a:latin typeface="Times New Roman" pitchFamily="18" charset="0"/>
                <a:cs typeface="Times New Roman" pitchFamily="18" charset="0"/>
              </a:rPr>
              <a:t>- Chemical moieties transported by coenzymes include </a:t>
            </a:r>
          </a:p>
          <a:p>
            <a:r>
              <a:rPr lang="en-US" sz="2800">
                <a:latin typeface="Times New Roman" pitchFamily="18" charset="0"/>
                <a:cs typeface="Times New Roman" pitchFamily="18" charset="0"/>
              </a:rPr>
              <a:t>  hydrogen atoms or hydride ions, methyl groups (folates), </a:t>
            </a:r>
          </a:p>
          <a:p>
            <a:r>
              <a:rPr lang="en-US" sz="2800">
                <a:latin typeface="Times New Roman" pitchFamily="18" charset="0"/>
                <a:cs typeface="Times New Roman" pitchFamily="18" charset="0"/>
              </a:rPr>
              <a:t>  acyl groups (coenzyme A), and oligosaccharides (dolichol).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1"/>
          <p:cNvSpPr>
            <a:spLocks noChangeArrowheads="1"/>
          </p:cNvSpPr>
          <p:nvPr/>
        </p:nvSpPr>
        <p:spPr bwMode="auto">
          <a:xfrm>
            <a:off x="0" y="20638"/>
            <a:ext cx="9144000" cy="6554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 u="sng">
                <a:latin typeface="Times New Roman" pitchFamily="18" charset="0"/>
                <a:cs typeface="Times New Roman" pitchFamily="18" charset="0"/>
              </a:rPr>
              <a:t>Diagnostic significance of enzymes</a:t>
            </a:r>
          </a:p>
          <a:p>
            <a:r>
              <a:rPr lang="en-US" sz="2800">
                <a:latin typeface="Times New Roman" pitchFamily="18" charset="0"/>
                <a:cs typeface="Times New Roman" pitchFamily="18" charset="0"/>
              </a:rPr>
              <a:t>1- Enzymes can act as diagnostic markers of underlying </a:t>
            </a:r>
          </a:p>
          <a:p>
            <a:r>
              <a:rPr lang="en-US" sz="2800">
                <a:latin typeface="Times New Roman" pitchFamily="18" charset="0"/>
                <a:cs typeface="Times New Roman" pitchFamily="18" charset="0"/>
              </a:rPr>
              <a:t>    diseases .</a:t>
            </a:r>
          </a:p>
          <a:p>
            <a:r>
              <a:rPr lang="en-US" sz="2800">
                <a:latin typeface="Times New Roman" pitchFamily="18" charset="0"/>
                <a:cs typeface="Times New Roman" pitchFamily="18" charset="0"/>
              </a:rPr>
              <a:t>2- Enzymes can also act as reagents for various biochemical </a:t>
            </a:r>
          </a:p>
          <a:p>
            <a:r>
              <a:rPr lang="en-US" sz="2800">
                <a:latin typeface="Times New Roman" pitchFamily="18" charset="0"/>
                <a:cs typeface="Times New Roman" pitchFamily="18" charset="0"/>
              </a:rPr>
              <a:t>    estimations and detections</a:t>
            </a:r>
          </a:p>
          <a:p>
            <a:endParaRPr lang="en-US" sz="280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b="1">
                <a:latin typeface="Times New Roman" pitchFamily="18" charset="0"/>
                <a:cs typeface="Times New Roman" pitchFamily="18" charset="0"/>
              </a:rPr>
              <a:t>Enzymes as diagnostic markers</a:t>
            </a:r>
          </a:p>
          <a:p>
            <a:r>
              <a:rPr lang="en-US" sz="2800">
                <a:latin typeface="Times New Roman" pitchFamily="18" charset="0"/>
                <a:cs typeface="Times New Roman" pitchFamily="18" charset="0"/>
              </a:rPr>
              <a:t>1- </a:t>
            </a:r>
            <a:r>
              <a:rPr lang="en-US" sz="2800" b="1" u="sng">
                <a:latin typeface="Times New Roman" pitchFamily="18" charset="0"/>
                <a:cs typeface="Times New Roman" pitchFamily="18" charset="0"/>
              </a:rPr>
              <a:t>Functional plasma enzymes</a:t>
            </a:r>
            <a:r>
              <a:rPr lang="en-US" sz="2800" b="1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>
                <a:latin typeface="Times New Roman" pitchFamily="18" charset="0"/>
                <a:cs typeface="Times New Roman" pitchFamily="18" charset="0"/>
              </a:rPr>
              <a:t>( Plasma derived enzymes): </a:t>
            </a:r>
          </a:p>
          <a:p>
            <a:pPr>
              <a:buFontTx/>
              <a:buChar char="-"/>
            </a:pPr>
            <a:r>
              <a:rPr lang="en-US" sz="2800">
                <a:latin typeface="Times New Roman" pitchFamily="18" charset="0"/>
                <a:cs typeface="Times New Roman" pitchFamily="18" charset="0"/>
              </a:rPr>
              <a:t> Certain enzymes, proenzymes, and their substrates are </a:t>
            </a:r>
          </a:p>
          <a:p>
            <a:r>
              <a:rPr lang="en-US" sz="2800">
                <a:latin typeface="Times New Roman" pitchFamily="18" charset="0"/>
                <a:cs typeface="Times New Roman" pitchFamily="18" charset="0"/>
              </a:rPr>
              <a:t>  present at all times in the circulation of normal individuals </a:t>
            </a:r>
          </a:p>
          <a:p>
            <a:r>
              <a:rPr lang="en-US" sz="2800">
                <a:latin typeface="Times New Roman" pitchFamily="18" charset="0"/>
                <a:cs typeface="Times New Roman" pitchFamily="18" charset="0"/>
              </a:rPr>
              <a:t>  and perform a physiologic function in the blood. </a:t>
            </a:r>
          </a:p>
          <a:p>
            <a:r>
              <a:rPr lang="en-US" sz="2800" b="1" u="sng">
                <a:latin typeface="Times New Roman" pitchFamily="18" charset="0"/>
                <a:cs typeface="Times New Roman" pitchFamily="18" charset="0"/>
              </a:rPr>
              <a:t>Examples </a:t>
            </a:r>
            <a:r>
              <a:rPr lang="en-US" sz="2800">
                <a:latin typeface="Times New Roman" pitchFamily="18" charset="0"/>
                <a:cs typeface="Times New Roman" pitchFamily="18" charset="0"/>
              </a:rPr>
              <a:t>of these functional plasma enzymes include </a:t>
            </a:r>
          </a:p>
          <a:p>
            <a:r>
              <a:rPr lang="en-US" sz="2800">
                <a:latin typeface="Times New Roman" pitchFamily="18" charset="0"/>
                <a:cs typeface="Times New Roman" pitchFamily="18" charset="0"/>
              </a:rPr>
              <a:t>  lipoprotein lipase, pseudo cholinesterase, and the proenzymes </a:t>
            </a:r>
          </a:p>
          <a:p>
            <a:r>
              <a:rPr lang="en-US" sz="2800">
                <a:latin typeface="Times New Roman" pitchFamily="18" charset="0"/>
                <a:cs typeface="Times New Roman" pitchFamily="18" charset="0"/>
              </a:rPr>
              <a:t>  of blood coagulation and blood clot dissolution .The majority </a:t>
            </a:r>
          </a:p>
          <a:p>
            <a:r>
              <a:rPr lang="en-US" sz="2800">
                <a:latin typeface="Times New Roman" pitchFamily="18" charset="0"/>
                <a:cs typeface="Times New Roman" pitchFamily="18" charset="0"/>
              </a:rPr>
              <a:t>  of these enzymes are synthesized in and secreted by the liver.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1"/>
          <p:cNvSpPr>
            <a:spLocks noChangeArrowheads="1"/>
          </p:cNvSpPr>
          <p:nvPr/>
        </p:nvSpPr>
        <p:spPr bwMode="auto">
          <a:xfrm>
            <a:off x="0" y="0"/>
            <a:ext cx="9144000" cy="3970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>
                <a:latin typeface="Times New Roman" pitchFamily="18" charset="0"/>
                <a:cs typeface="Times New Roman" pitchFamily="18" charset="0"/>
              </a:rPr>
              <a:t>2- </a:t>
            </a:r>
            <a:r>
              <a:rPr lang="en-US" sz="2800" b="1" u="sng">
                <a:latin typeface="Times New Roman" pitchFamily="18" charset="0"/>
                <a:cs typeface="Times New Roman" pitchFamily="18" charset="0"/>
              </a:rPr>
              <a:t>Nonfunctional plasma enzymes </a:t>
            </a:r>
            <a:r>
              <a:rPr lang="en-US" sz="2800">
                <a:latin typeface="Times New Roman" pitchFamily="18" charset="0"/>
                <a:cs typeface="Times New Roman" pitchFamily="18" charset="0"/>
              </a:rPr>
              <a:t>(Cell derived enzymes): </a:t>
            </a:r>
          </a:p>
          <a:p>
            <a:pPr>
              <a:buFontTx/>
              <a:buChar char="-"/>
            </a:pPr>
            <a:r>
              <a:rPr lang="en-US" sz="2800">
                <a:latin typeface="Times New Roman" pitchFamily="18" charset="0"/>
                <a:cs typeface="Times New Roman" pitchFamily="18" charset="0"/>
              </a:rPr>
              <a:t> Plasma also contains numerous other enzymes that perform </a:t>
            </a:r>
          </a:p>
          <a:p>
            <a:r>
              <a:rPr lang="en-US" sz="2800">
                <a:latin typeface="Times New Roman" pitchFamily="18" charset="0"/>
                <a:cs typeface="Times New Roman" pitchFamily="18" charset="0"/>
              </a:rPr>
              <a:t>  no known physiologic function in blood. </a:t>
            </a:r>
          </a:p>
          <a:p>
            <a:pPr>
              <a:buFontTx/>
              <a:buChar char="-"/>
            </a:pPr>
            <a:r>
              <a:rPr lang="en-US" sz="2800">
                <a:latin typeface="Times New Roman" pitchFamily="18" charset="0"/>
                <a:cs typeface="Times New Roman" pitchFamily="18" charset="0"/>
              </a:rPr>
              <a:t>These apparently nonfunctional plasma enzymes arise from </a:t>
            </a:r>
          </a:p>
          <a:p>
            <a:r>
              <a:rPr lang="en-US" sz="2800">
                <a:latin typeface="Times New Roman" pitchFamily="18" charset="0"/>
                <a:cs typeface="Times New Roman" pitchFamily="18" charset="0"/>
              </a:rPr>
              <a:t>  the routine normal destruction of erythrocytes, leukocytes, </a:t>
            </a:r>
          </a:p>
          <a:p>
            <a:r>
              <a:rPr lang="en-US" sz="2800">
                <a:latin typeface="Times New Roman" pitchFamily="18" charset="0"/>
                <a:cs typeface="Times New Roman" pitchFamily="18" charset="0"/>
              </a:rPr>
              <a:t>  and other cells.</a:t>
            </a:r>
          </a:p>
          <a:p>
            <a:pPr>
              <a:buFontTx/>
              <a:buChar char="-"/>
            </a:pPr>
            <a:r>
              <a:rPr lang="en-US" sz="2800">
                <a:latin typeface="Times New Roman" pitchFamily="18" charset="0"/>
                <a:cs typeface="Times New Roman" pitchFamily="18" charset="0"/>
              </a:rPr>
              <a:t>Tissue damage or necrosis resulting from injury or disease is </a:t>
            </a:r>
          </a:p>
          <a:p>
            <a:r>
              <a:rPr lang="en-US" sz="2800">
                <a:latin typeface="Times New Roman" pitchFamily="18" charset="0"/>
                <a:cs typeface="Times New Roman" pitchFamily="18" charset="0"/>
              </a:rPr>
              <a:t>  generally accompanied by increases in the levels of several </a:t>
            </a:r>
          </a:p>
          <a:p>
            <a:r>
              <a:rPr lang="en-US" sz="2800">
                <a:latin typeface="Times New Roman" pitchFamily="18" charset="0"/>
                <a:cs typeface="Times New Roman" pitchFamily="18" charset="0"/>
              </a:rPr>
              <a:t>  nonfunctional plasma enzymes. </a:t>
            </a:r>
          </a:p>
        </p:txBody>
      </p:sp>
      <p:pic>
        <p:nvPicPr>
          <p:cNvPr id="24579" name="Picture 4"/>
          <p:cNvPicPr>
            <a:picLocks noChangeAspect="1" noChangeArrowheads="1"/>
          </p:cNvPicPr>
          <p:nvPr/>
        </p:nvPicPr>
        <p:blipFill>
          <a:blip r:embed="rId2"/>
          <a:srcRect l="35237" t="54926" r="5696" b="21463"/>
          <a:stretch>
            <a:fillRect/>
          </a:stretch>
        </p:blipFill>
        <p:spPr bwMode="auto">
          <a:xfrm>
            <a:off x="0" y="4038600"/>
            <a:ext cx="9144000" cy="2819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1"/>
          <p:cNvSpPr>
            <a:spLocks noChangeArrowheads="1"/>
          </p:cNvSpPr>
          <p:nvPr/>
        </p:nvSpPr>
        <p:spPr bwMode="auto">
          <a:xfrm>
            <a:off x="0" y="0"/>
            <a:ext cx="9144000" cy="6383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 u="sng">
                <a:latin typeface="Times New Roman" pitchFamily="18" charset="0"/>
                <a:cs typeface="Times New Roman" pitchFamily="18" charset="0"/>
              </a:rPr>
              <a:t>Isoenzymes (Isoenzymes)</a:t>
            </a:r>
          </a:p>
          <a:p>
            <a:pPr>
              <a:buFontTx/>
              <a:buChar char="-"/>
            </a:pPr>
            <a:r>
              <a:rPr lang="en-US" sz="2800">
                <a:latin typeface="Times New Roman" pitchFamily="18" charset="0"/>
                <a:cs typeface="Times New Roman" pitchFamily="18" charset="0"/>
              </a:rPr>
              <a:t> Are homologous enzymes that catalyze the same reaction but </a:t>
            </a:r>
          </a:p>
          <a:p>
            <a:r>
              <a:rPr lang="en-US" sz="2800">
                <a:latin typeface="Times New Roman" pitchFamily="18" charset="0"/>
                <a:cs typeface="Times New Roman" pitchFamily="18" charset="0"/>
              </a:rPr>
              <a:t>  have differences in enzymatic   properties. </a:t>
            </a:r>
          </a:p>
          <a:p>
            <a:pPr>
              <a:buFontTx/>
              <a:buChar char="-"/>
            </a:pPr>
            <a:r>
              <a:rPr lang="en-US" sz="2800">
                <a:latin typeface="Times New Roman" pitchFamily="18" charset="0"/>
                <a:cs typeface="Times New Roman" pitchFamily="18" charset="0"/>
              </a:rPr>
              <a:t> Often different isoenzymes are found in different locations in </a:t>
            </a:r>
          </a:p>
          <a:p>
            <a:r>
              <a:rPr lang="en-US" sz="2800">
                <a:latin typeface="Times New Roman" pitchFamily="18" charset="0"/>
                <a:cs typeface="Times New Roman" pitchFamily="18" charset="0"/>
              </a:rPr>
              <a:t>  a cell or in different organs/tissues of an organism</a:t>
            </a:r>
            <a:r>
              <a:rPr lang="en-US" sz="2800" i="1">
                <a:latin typeface="Times New Roman" pitchFamily="18" charset="0"/>
                <a:cs typeface="Times New Roman" pitchFamily="18" charset="0"/>
              </a:rPr>
              <a:t>.</a:t>
            </a:r>
            <a:endParaRPr lang="en-US" sz="2800"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Char char="-"/>
            </a:pPr>
            <a:r>
              <a:rPr lang="en-US" sz="2800">
                <a:latin typeface="Times New Roman" pitchFamily="18" charset="0"/>
                <a:cs typeface="Times New Roman" pitchFamily="18" charset="0"/>
              </a:rPr>
              <a:t>They are from different polypeptide chains that coded by </a:t>
            </a:r>
          </a:p>
          <a:p>
            <a:r>
              <a:rPr lang="en-US" sz="2800">
                <a:latin typeface="Times New Roman" pitchFamily="18" charset="0"/>
                <a:cs typeface="Times New Roman" pitchFamily="18" charset="0"/>
              </a:rPr>
              <a:t>  different genes and so, they are affected by different </a:t>
            </a:r>
          </a:p>
          <a:p>
            <a:r>
              <a:rPr lang="en-US" sz="2800">
                <a:latin typeface="Times New Roman" pitchFamily="18" charset="0"/>
                <a:cs typeface="Times New Roman" pitchFamily="18" charset="0"/>
              </a:rPr>
              <a:t>  activators and different inhibitors in different tissues.</a:t>
            </a:r>
          </a:p>
          <a:p>
            <a:r>
              <a:rPr lang="en-US" sz="2800">
                <a:latin typeface="Times New Roman" pitchFamily="18" charset="0"/>
                <a:cs typeface="Times New Roman" pitchFamily="18" charset="0"/>
              </a:rPr>
              <a:t>  e.g.:</a:t>
            </a:r>
          </a:p>
          <a:p>
            <a:pPr>
              <a:lnSpc>
                <a:spcPct val="80000"/>
              </a:lnSpc>
            </a:pPr>
            <a:r>
              <a:rPr lang="en-US" sz="2800" b="1" u="sng">
                <a:latin typeface="Times New Roman" pitchFamily="18" charset="0"/>
                <a:cs typeface="Times New Roman" pitchFamily="18" charset="0"/>
              </a:rPr>
              <a:t>Lactate dehydrogenase isoenzymes</a:t>
            </a:r>
            <a:r>
              <a:rPr lang="en-US" sz="2800">
                <a:latin typeface="Times New Roman" pitchFamily="18" charset="0"/>
                <a:cs typeface="Times New Roman" pitchFamily="18" charset="0"/>
              </a:rPr>
              <a:t>, </a:t>
            </a:r>
          </a:p>
          <a:p>
            <a:pPr>
              <a:lnSpc>
                <a:spcPct val="80000"/>
              </a:lnSpc>
            </a:pPr>
            <a:r>
              <a:rPr lang="en-US" sz="2800">
                <a:latin typeface="Times New Roman" pitchFamily="18" charset="0"/>
                <a:cs typeface="Times New Roman" pitchFamily="18" charset="0"/>
              </a:rPr>
              <a:t>- The enzyme interconverts lactate  and pyruvate  (LDH)</a:t>
            </a:r>
          </a:p>
          <a:p>
            <a:pPr>
              <a:lnSpc>
                <a:spcPct val="80000"/>
              </a:lnSpc>
              <a:buFontTx/>
              <a:buChar char="-"/>
            </a:pPr>
            <a:r>
              <a:rPr lang="en-US" sz="2800">
                <a:latin typeface="Times New Roman" pitchFamily="18" charset="0"/>
                <a:cs typeface="Times New Roman" pitchFamily="18" charset="0"/>
              </a:rPr>
              <a:t> Humans have two isoenzymic chains for lactate </a:t>
            </a:r>
          </a:p>
          <a:p>
            <a:pPr>
              <a:lnSpc>
                <a:spcPct val="80000"/>
              </a:lnSpc>
            </a:pPr>
            <a:r>
              <a:rPr lang="en-US" sz="2800">
                <a:latin typeface="Times New Roman" pitchFamily="18" charset="0"/>
                <a:cs typeface="Times New Roman" pitchFamily="18" charset="0"/>
              </a:rPr>
              <a:t>  dehydrogenase: LDH ( M ) found in muscle and LDH ( H ) </a:t>
            </a:r>
          </a:p>
          <a:p>
            <a:pPr>
              <a:lnSpc>
                <a:spcPct val="80000"/>
              </a:lnSpc>
            </a:pPr>
            <a:r>
              <a:rPr lang="en-US" sz="2800">
                <a:latin typeface="Times New Roman" pitchFamily="18" charset="0"/>
                <a:cs typeface="Times New Roman" pitchFamily="18" charset="0"/>
              </a:rPr>
              <a:t>  found in heart. </a:t>
            </a:r>
          </a:p>
          <a:p>
            <a:pPr>
              <a:lnSpc>
                <a:spcPct val="80000"/>
              </a:lnSpc>
              <a:buFontTx/>
              <a:buChar char="-"/>
            </a:pPr>
            <a:r>
              <a:rPr lang="en-US" sz="2800">
                <a:latin typeface="Times New Roman" pitchFamily="18" charset="0"/>
                <a:cs typeface="Times New Roman" pitchFamily="18" charset="0"/>
              </a:rPr>
              <a:t> M is optimized to work under anaerobic conditions and H </a:t>
            </a:r>
          </a:p>
          <a:p>
            <a:pPr>
              <a:lnSpc>
                <a:spcPct val="80000"/>
              </a:lnSpc>
            </a:pPr>
            <a:r>
              <a:rPr lang="en-US" sz="2800">
                <a:latin typeface="Times New Roman" pitchFamily="18" charset="0"/>
                <a:cs typeface="Times New Roman" pitchFamily="18" charset="0"/>
              </a:rPr>
              <a:t>  optimized to work under aerobic conditions.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1"/>
          <p:cNvSpPr>
            <a:spLocks noChangeArrowheads="1"/>
          </p:cNvSpPr>
          <p:nvPr/>
        </p:nvSpPr>
        <p:spPr bwMode="auto">
          <a:xfrm>
            <a:off x="0" y="76200"/>
            <a:ext cx="9144000" cy="6721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80000"/>
              </a:lnSpc>
            </a:pPr>
            <a:r>
              <a:rPr lang="en-US" sz="2600">
                <a:latin typeface="Times New Roman" pitchFamily="18" charset="0"/>
                <a:cs typeface="Times New Roman" pitchFamily="18" charset="0"/>
              </a:rPr>
              <a:t>-There are 5 different isoenzymes. </a:t>
            </a:r>
          </a:p>
          <a:p>
            <a:pPr>
              <a:lnSpc>
                <a:spcPct val="80000"/>
              </a:lnSpc>
              <a:buFontTx/>
              <a:buChar char="-"/>
            </a:pPr>
            <a:r>
              <a:rPr lang="en-US" sz="2600">
                <a:latin typeface="Times New Roman" pitchFamily="18" charset="0"/>
                <a:cs typeface="Times New Roman" pitchFamily="18" charset="0"/>
              </a:rPr>
              <a:t>The relative ratio of the isoenzymes depends on the location in </a:t>
            </a:r>
          </a:p>
          <a:p>
            <a:pPr>
              <a:lnSpc>
                <a:spcPct val="80000"/>
              </a:lnSpc>
            </a:pPr>
            <a:r>
              <a:rPr lang="en-US" sz="2600">
                <a:latin typeface="Times New Roman" pitchFamily="18" charset="0"/>
                <a:cs typeface="Times New Roman" pitchFamily="18" charset="0"/>
              </a:rPr>
              <a:t>  the organism as well as the developmental stage. </a:t>
            </a:r>
          </a:p>
          <a:p>
            <a:pPr>
              <a:lnSpc>
                <a:spcPct val="80000"/>
              </a:lnSpc>
            </a:pPr>
            <a:endParaRPr lang="en-US" sz="280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80000"/>
              </a:lnSpc>
            </a:pPr>
            <a:endParaRPr lang="en-US" sz="280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80000"/>
              </a:lnSpc>
            </a:pPr>
            <a:endParaRPr lang="en-US" sz="280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80000"/>
              </a:lnSpc>
            </a:pPr>
            <a:endParaRPr lang="en-US" sz="280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80000"/>
              </a:lnSpc>
            </a:pPr>
            <a:endParaRPr lang="en-US" sz="280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80000"/>
              </a:lnSpc>
            </a:pPr>
            <a:endParaRPr lang="en-US" sz="2800">
              <a:latin typeface="Times New Roman" pitchFamily="18" charset="0"/>
              <a:cs typeface="Times New Roman" pitchFamily="18" charset="0"/>
            </a:endParaRPr>
          </a:p>
          <a:p>
            <a:endParaRPr lang="en-US" sz="2600" b="1" u="sng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600" b="1" u="sng">
                <a:latin typeface="Times New Roman" pitchFamily="18" charset="0"/>
                <a:cs typeface="Times New Roman" pitchFamily="18" charset="0"/>
              </a:rPr>
              <a:t>CK/CPK Isoenzymes</a:t>
            </a:r>
          </a:p>
          <a:p>
            <a:r>
              <a:rPr lang="en-US" sz="2600">
                <a:latin typeface="Times New Roman" pitchFamily="18" charset="0"/>
                <a:cs typeface="Times New Roman" pitchFamily="18" charset="0"/>
              </a:rPr>
              <a:t>- There are three Isoenzymes.</a:t>
            </a:r>
          </a:p>
          <a:p>
            <a:pPr>
              <a:buFontTx/>
              <a:buChar char="-"/>
            </a:pPr>
            <a:r>
              <a:rPr lang="en-US" sz="2600">
                <a:latin typeface="Times New Roman" pitchFamily="18" charset="0"/>
                <a:cs typeface="Times New Roman" pitchFamily="18" charset="0"/>
              </a:rPr>
              <a:t> Measuring them is of value in the presence of elevated levels </a:t>
            </a:r>
          </a:p>
          <a:p>
            <a:r>
              <a:rPr lang="en-US" sz="2600">
                <a:latin typeface="Times New Roman" pitchFamily="18" charset="0"/>
                <a:cs typeface="Times New Roman" pitchFamily="18" charset="0"/>
              </a:rPr>
              <a:t>  of CK or CPK to determine the source of the elevation. </a:t>
            </a:r>
          </a:p>
          <a:p>
            <a:pPr>
              <a:buFontTx/>
              <a:buChar char="-"/>
            </a:pPr>
            <a:r>
              <a:rPr lang="en-US" sz="2600">
                <a:latin typeface="Times New Roman" pitchFamily="18" charset="0"/>
                <a:cs typeface="Times New Roman" pitchFamily="18" charset="0"/>
              </a:rPr>
              <a:t> Each isoenzyme is a dimer composed of two protomers ‘M’ </a:t>
            </a:r>
          </a:p>
          <a:p>
            <a:r>
              <a:rPr lang="en-US" sz="2600">
                <a:latin typeface="Times New Roman" pitchFamily="18" charset="0"/>
                <a:cs typeface="Times New Roman" pitchFamily="18" charset="0"/>
              </a:rPr>
              <a:t>   (for muscles) and ‘B’( for Brain).  </a:t>
            </a:r>
          </a:p>
          <a:p>
            <a:pPr>
              <a:buFontTx/>
              <a:buChar char="-"/>
            </a:pPr>
            <a:r>
              <a:rPr lang="en-US" sz="2600">
                <a:latin typeface="Times New Roman" pitchFamily="18" charset="0"/>
                <a:cs typeface="Times New Roman" pitchFamily="18" charset="0"/>
              </a:rPr>
              <a:t>These isoenzymes can be separated by, electrophoresis or by </a:t>
            </a:r>
          </a:p>
          <a:p>
            <a:r>
              <a:rPr lang="en-US" sz="2600">
                <a:latin typeface="Times New Roman" pitchFamily="18" charset="0"/>
                <a:cs typeface="Times New Roman" pitchFamily="18" charset="0"/>
              </a:rPr>
              <a:t>  ion exchange chromatography.</a:t>
            </a:r>
          </a:p>
        </p:txBody>
      </p:sp>
      <p:graphicFrame>
        <p:nvGraphicFramePr>
          <p:cNvPr id="3" name="جدول 2"/>
          <p:cNvGraphicFramePr>
            <a:graphicFrameLocks noGrp="1"/>
          </p:cNvGraphicFramePr>
          <p:nvPr/>
        </p:nvGraphicFramePr>
        <p:xfrm>
          <a:off x="304800" y="1143000"/>
          <a:ext cx="8534400" cy="237744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4267200"/>
                <a:gridCol w="4267200"/>
              </a:tblGrid>
              <a:tr h="370840">
                <a:tc>
                  <a:txBody>
                    <a:bodyPr/>
                    <a:lstStyle/>
                    <a:p>
                      <a:pPr rtl="1"/>
                      <a:r>
                        <a:rPr lang="en-US" sz="20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Tissue origin</a:t>
                      </a:r>
                      <a:endParaRPr lang="ar-SA" sz="20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Isoenzyme</a:t>
                      </a:r>
                      <a:endParaRPr lang="en-US" sz="20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rtl="1"/>
                      <a:r>
                        <a:rPr lang="en-US" sz="2000" b="0" dirty="0" smtClean="0">
                          <a:latin typeface="Times New Roman" pitchFamily="18" charset="0"/>
                          <a:cs typeface="Times New Roman" pitchFamily="18" charset="0"/>
                        </a:rPr>
                        <a:t>Cardiac and kidney</a:t>
                      </a:r>
                      <a:endParaRPr lang="ar-SA" sz="2000" b="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dirty="0" smtClean="0">
                          <a:latin typeface="Times New Roman" pitchFamily="18" charset="0"/>
                          <a:cs typeface="Times New Roman" pitchFamily="18" charset="0"/>
                        </a:rPr>
                        <a:t>LDH1  (H4)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rtl="1"/>
                      <a:r>
                        <a:rPr lang="en-US" sz="2000" b="0" dirty="0" smtClean="0">
                          <a:latin typeface="Times New Roman" pitchFamily="18" charset="0"/>
                          <a:cs typeface="Times New Roman" pitchFamily="18" charset="0"/>
                        </a:rPr>
                        <a:t>Cardiac, kidney, brain and RBCs</a:t>
                      </a:r>
                      <a:endParaRPr lang="ar-SA" sz="2000" b="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dirty="0" smtClean="0">
                          <a:latin typeface="Times New Roman" pitchFamily="18" charset="0"/>
                          <a:cs typeface="Times New Roman" pitchFamily="18" charset="0"/>
                        </a:rPr>
                        <a:t>LDH2  (H3M)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rtl="1"/>
                      <a:r>
                        <a:rPr lang="en-US" sz="2000" b="0" dirty="0" smtClean="0">
                          <a:latin typeface="Times New Roman" pitchFamily="18" charset="0"/>
                          <a:cs typeface="Times New Roman" pitchFamily="18" charset="0"/>
                        </a:rPr>
                        <a:t>Brain, lung and WBCs</a:t>
                      </a:r>
                      <a:endParaRPr lang="ar-SA" sz="2000" b="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dirty="0" smtClean="0">
                          <a:latin typeface="Times New Roman" pitchFamily="18" charset="0"/>
                          <a:cs typeface="Times New Roman" pitchFamily="18" charset="0"/>
                        </a:rPr>
                        <a:t>LDH3  (H2M2)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rtl="1"/>
                      <a:r>
                        <a:rPr lang="en-US" sz="2000" b="0" dirty="0" smtClean="0">
                          <a:latin typeface="Times New Roman" pitchFamily="18" charset="0"/>
                          <a:cs typeface="Times New Roman" pitchFamily="18" charset="0"/>
                        </a:rPr>
                        <a:t>Lung, skeletal muscle</a:t>
                      </a:r>
                      <a:endParaRPr lang="ar-SA" sz="2000" b="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dirty="0" smtClean="0">
                          <a:latin typeface="Times New Roman" pitchFamily="18" charset="0"/>
                          <a:cs typeface="Times New Roman" pitchFamily="18" charset="0"/>
                        </a:rPr>
                        <a:t>LDH4  (HM3)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rtl="1"/>
                      <a:r>
                        <a:rPr lang="en-US" sz="2000" b="0" dirty="0" smtClean="0">
                          <a:latin typeface="Times New Roman" pitchFamily="18" charset="0"/>
                          <a:cs typeface="Times New Roman" pitchFamily="18" charset="0"/>
                        </a:rPr>
                        <a:t>Skeletal muscle </a:t>
                      </a:r>
                      <a:r>
                        <a:rPr lang="en-US" sz="2000" b="0" smtClean="0">
                          <a:latin typeface="Times New Roman" pitchFamily="18" charset="0"/>
                          <a:cs typeface="Times New Roman" pitchFamily="18" charset="0"/>
                        </a:rPr>
                        <a:t>and </a:t>
                      </a:r>
                      <a:r>
                        <a:rPr lang="en-US" sz="2000" b="0" smtClean="0">
                          <a:latin typeface="Times New Roman" pitchFamily="18" charset="0"/>
                          <a:cs typeface="Times New Roman" pitchFamily="18" charset="0"/>
                        </a:rPr>
                        <a:t>liver</a:t>
                      </a:r>
                      <a:endParaRPr lang="ar-SA" sz="2000" b="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dirty="0" smtClean="0">
                          <a:latin typeface="Times New Roman" pitchFamily="18" charset="0"/>
                          <a:cs typeface="Times New Roman" pitchFamily="18" charset="0"/>
                        </a:rPr>
                        <a:t>LDH5  (M4)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0" y="76200"/>
          <a:ext cx="9143998" cy="225319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23999"/>
                <a:gridCol w="3124200"/>
                <a:gridCol w="2133600"/>
                <a:gridCol w="2362199"/>
              </a:tblGrid>
              <a:tr h="533400">
                <a:tc>
                  <a:txBody>
                    <a:bodyPr/>
                    <a:lstStyle/>
                    <a:p>
                      <a:pPr marL="0" marR="0"/>
                      <a:r>
                        <a:rPr lang="en-US" sz="2200" b="1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Isoenzyme</a:t>
                      </a:r>
                      <a:endParaRPr lang="en-US" sz="2200" dirty="0">
                        <a:solidFill>
                          <a:schemeClr val="tx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/>
                      <a:r>
                        <a:rPr lang="en-US" sz="2200" b="1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Electrophoretic mobility</a:t>
                      </a:r>
                      <a:endParaRPr lang="en-US" sz="2200" dirty="0">
                        <a:solidFill>
                          <a:schemeClr val="tx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/>
                      <a:r>
                        <a:rPr lang="en-US" sz="2200" b="1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Tissue of origin</a:t>
                      </a:r>
                      <a:endParaRPr lang="en-US" sz="2200" dirty="0">
                        <a:solidFill>
                          <a:schemeClr val="tx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/>
                      <a:r>
                        <a:rPr lang="en-US" sz="2200" b="1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Mean </a:t>
                      </a:r>
                      <a:r>
                        <a:rPr lang="en-US" sz="22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%</a:t>
                      </a:r>
                      <a:r>
                        <a:rPr lang="en-US" sz="2200" b="1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22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in </a:t>
                      </a:r>
                      <a:r>
                        <a:rPr lang="en-US" sz="2200" b="1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blood</a:t>
                      </a:r>
                      <a:endParaRPr lang="en-US" sz="2200" dirty="0">
                        <a:solidFill>
                          <a:schemeClr val="tx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859896">
                <a:tc>
                  <a:txBody>
                    <a:bodyPr/>
                    <a:lstStyle/>
                    <a:p>
                      <a:pPr marL="0" marR="0"/>
                      <a:r>
                        <a:rPr lang="en-US" sz="2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MM(CK3)</a:t>
                      </a: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/>
                      <a:r>
                        <a:rPr lang="en-US" sz="2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Least</a:t>
                      </a: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/>
                      <a:r>
                        <a:rPr lang="en-US" sz="2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Skeletal muscle</a:t>
                      </a:r>
                    </a:p>
                    <a:p>
                      <a:pPr marL="0" marR="0"/>
                      <a:r>
                        <a:rPr lang="en-US" sz="2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Heart muscle</a:t>
                      </a: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/>
                      <a:r>
                        <a:rPr lang="en-US" sz="2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97-100%</a:t>
                      </a: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429948">
                <a:tc>
                  <a:txBody>
                    <a:bodyPr/>
                    <a:lstStyle/>
                    <a:p>
                      <a:pPr marL="0" marR="0"/>
                      <a:r>
                        <a:rPr lang="en-US" sz="2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MB(CK2)</a:t>
                      </a: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/>
                      <a:r>
                        <a:rPr lang="en-US" sz="2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Intermediate</a:t>
                      </a: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/>
                      <a:r>
                        <a:rPr lang="en-US" sz="2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Heart muscle</a:t>
                      </a: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/>
                      <a:r>
                        <a:rPr lang="en-US" sz="2200" b="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0-3% </a:t>
                      </a: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429948">
                <a:tc>
                  <a:txBody>
                    <a:bodyPr/>
                    <a:lstStyle/>
                    <a:p>
                      <a:pPr marL="0" marR="0"/>
                      <a:r>
                        <a:rPr lang="en-US" sz="2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BB(CK1)</a:t>
                      </a: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/>
                      <a:r>
                        <a:rPr lang="en-US" sz="2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Maximum</a:t>
                      </a: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/>
                      <a:r>
                        <a:rPr lang="en-US" sz="2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Brain</a:t>
                      </a: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/>
                      <a:r>
                        <a:rPr lang="en-US" sz="2200" b="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0%</a:t>
                      </a: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27677" name="Rectangle 2"/>
          <p:cNvSpPr>
            <a:spLocks noChangeArrowheads="1"/>
          </p:cNvSpPr>
          <p:nvPr/>
        </p:nvSpPr>
        <p:spPr bwMode="auto">
          <a:xfrm>
            <a:off x="0" y="2590800"/>
            <a:ext cx="9144000" cy="3970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 typeface="Wingdings 3" pitchFamily="18" charset="2"/>
              <a:buNone/>
            </a:pPr>
            <a:r>
              <a:rPr lang="en-US" sz="2800" b="1" u="sng">
                <a:latin typeface="Times New Roman" pitchFamily="18" charset="0"/>
                <a:cs typeface="Times New Roman" pitchFamily="18" charset="0"/>
              </a:rPr>
              <a:t>Enzyme Kinetics</a:t>
            </a:r>
            <a:endParaRPr lang="en-US" sz="2800" b="1" u="sng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Char char="-"/>
            </a:pPr>
            <a:r>
              <a:rPr lang="en-US" sz="2800">
                <a:latin typeface="Times New Roman" pitchFamily="18" charset="0"/>
                <a:cs typeface="Times New Roman" pitchFamily="18" charset="0"/>
              </a:rPr>
              <a:t> It is the field of biochemistry concerned with the quantitative </a:t>
            </a:r>
          </a:p>
          <a:p>
            <a:r>
              <a:rPr lang="en-US" sz="2800">
                <a:latin typeface="Times New Roman" pitchFamily="18" charset="0"/>
                <a:cs typeface="Times New Roman" pitchFamily="18" charset="0"/>
              </a:rPr>
              <a:t>  measurement of the rates of enzyme-catalyzed reactions and </a:t>
            </a:r>
            <a:br>
              <a:rPr lang="en-US" sz="2800">
                <a:latin typeface="Times New Roman" pitchFamily="18" charset="0"/>
                <a:cs typeface="Times New Roman" pitchFamily="18" charset="0"/>
              </a:rPr>
            </a:br>
            <a:r>
              <a:rPr lang="en-US" sz="2800">
                <a:latin typeface="Times New Roman" pitchFamily="18" charset="0"/>
                <a:cs typeface="Times New Roman" pitchFamily="18" charset="0"/>
              </a:rPr>
              <a:t>  the study of the factors affecting  these rates.</a:t>
            </a:r>
          </a:p>
          <a:p>
            <a:pPr>
              <a:buFontTx/>
              <a:buChar char="-"/>
            </a:pPr>
            <a:r>
              <a:rPr lang="en-US" sz="2800">
                <a:latin typeface="Times New Roman" pitchFamily="18" charset="0"/>
                <a:cs typeface="Times New Roman" pitchFamily="18" charset="0"/>
              </a:rPr>
              <a:t>The rate of a chemical reaction is described by the number of </a:t>
            </a:r>
          </a:p>
          <a:p>
            <a:r>
              <a:rPr lang="en-US" sz="2800">
                <a:latin typeface="Times New Roman" pitchFamily="18" charset="0"/>
                <a:cs typeface="Times New Roman" pitchFamily="18" charset="0"/>
              </a:rPr>
              <a:t>  molecules of reactant(s) to be converted into product(s) in a </a:t>
            </a:r>
          </a:p>
          <a:p>
            <a:r>
              <a:rPr lang="en-US" sz="2800">
                <a:latin typeface="Times New Roman" pitchFamily="18" charset="0"/>
                <a:cs typeface="Times New Roman" pitchFamily="18" charset="0"/>
              </a:rPr>
              <a:t>  specified time period which is dependent on the    </a:t>
            </a:r>
          </a:p>
          <a:p>
            <a:r>
              <a:rPr lang="en-US" sz="2800">
                <a:latin typeface="Times New Roman" pitchFamily="18" charset="0"/>
                <a:cs typeface="Times New Roman" pitchFamily="18" charset="0"/>
              </a:rPr>
              <a:t>  concentration of the chemicals involved in the process and on </a:t>
            </a:r>
          </a:p>
          <a:p>
            <a:r>
              <a:rPr lang="en-US" sz="2800">
                <a:latin typeface="Times New Roman" pitchFamily="18" charset="0"/>
                <a:cs typeface="Times New Roman" pitchFamily="18" charset="0"/>
              </a:rPr>
              <a:t>  rate constants that are characteristic of the reaction.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1"/>
          <p:cNvSpPr>
            <a:spLocks noChangeArrowheads="1"/>
          </p:cNvSpPr>
          <p:nvPr/>
        </p:nvSpPr>
        <p:spPr bwMode="auto">
          <a:xfrm>
            <a:off x="0" y="0"/>
            <a:ext cx="9144000" cy="6789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 b="1" u="sng">
                <a:latin typeface="Times New Roman" pitchFamily="18" charset="0"/>
                <a:cs typeface="Times New Roman" pitchFamily="18" charset="0"/>
              </a:rPr>
              <a:t>Nomenclature of enzymes</a:t>
            </a:r>
            <a:endParaRPr lang="en-US" sz="3200" b="1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80000"/>
              </a:lnSpc>
              <a:buFontTx/>
              <a:buChar char="-"/>
            </a:pPr>
            <a:r>
              <a:rPr lang="en-US" sz="2800">
                <a:latin typeface="Times New Roman" pitchFamily="18" charset="0"/>
                <a:cs typeface="Times New Roman" pitchFamily="18" charset="0"/>
              </a:rPr>
              <a:t>In most cases, enzyme names end in –ase</a:t>
            </a:r>
          </a:p>
          <a:p>
            <a:pPr>
              <a:lnSpc>
                <a:spcPct val="80000"/>
              </a:lnSpc>
            </a:pPr>
            <a:endParaRPr lang="en-US" sz="280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80000"/>
              </a:lnSpc>
              <a:buFontTx/>
              <a:buChar char="-"/>
            </a:pPr>
            <a:r>
              <a:rPr lang="en-US" sz="2800">
                <a:latin typeface="Times New Roman" pitchFamily="18" charset="0"/>
                <a:cs typeface="Times New Roman" pitchFamily="18" charset="0"/>
              </a:rPr>
              <a:t>The common name for a hydrolase is derived from the </a:t>
            </a:r>
          </a:p>
          <a:p>
            <a:pPr>
              <a:lnSpc>
                <a:spcPct val="80000"/>
              </a:lnSpc>
            </a:pPr>
            <a:r>
              <a:rPr lang="en-US" sz="2800">
                <a:latin typeface="Times New Roman" pitchFamily="18" charset="0"/>
                <a:cs typeface="Times New Roman" pitchFamily="18" charset="0"/>
              </a:rPr>
              <a:t>  substrate</a:t>
            </a:r>
          </a:p>
          <a:p>
            <a:pPr lvl="1">
              <a:lnSpc>
                <a:spcPct val="80000"/>
              </a:lnSpc>
            </a:pPr>
            <a:r>
              <a:rPr lang="en-US" sz="2800">
                <a:latin typeface="Times New Roman" pitchFamily="18" charset="0"/>
                <a:cs typeface="Times New Roman" pitchFamily="18" charset="0"/>
              </a:rPr>
              <a:t>Urea:  remove -a, replace with -</a:t>
            </a:r>
            <a:r>
              <a:rPr lang="en-US" sz="2800" b="1">
                <a:latin typeface="Times New Roman" pitchFamily="18" charset="0"/>
                <a:cs typeface="Times New Roman" pitchFamily="18" charset="0"/>
              </a:rPr>
              <a:t>ase</a:t>
            </a:r>
            <a:r>
              <a:rPr lang="en-US" sz="2800">
                <a:latin typeface="Times New Roman" pitchFamily="18" charset="0"/>
                <a:cs typeface="Times New Roman" pitchFamily="18" charset="0"/>
              </a:rPr>
              <a:t> = urease</a:t>
            </a:r>
          </a:p>
          <a:p>
            <a:pPr lvl="1">
              <a:lnSpc>
                <a:spcPct val="80000"/>
              </a:lnSpc>
            </a:pPr>
            <a:r>
              <a:rPr lang="en-US" sz="2800">
                <a:latin typeface="Times New Roman" pitchFamily="18" charset="0"/>
                <a:cs typeface="Times New Roman" pitchFamily="18" charset="0"/>
              </a:rPr>
              <a:t>Lactose: remove - </a:t>
            </a:r>
            <a:r>
              <a:rPr lang="en-US" sz="2800" b="1">
                <a:latin typeface="Times New Roman" pitchFamily="18" charset="0"/>
                <a:cs typeface="Times New Roman" pitchFamily="18" charset="0"/>
              </a:rPr>
              <a:t>ose</a:t>
            </a:r>
            <a:r>
              <a:rPr lang="en-US" sz="2800">
                <a:latin typeface="Times New Roman" pitchFamily="18" charset="0"/>
                <a:cs typeface="Times New Roman" pitchFamily="18" charset="0"/>
              </a:rPr>
              <a:t>, replace with - </a:t>
            </a:r>
            <a:r>
              <a:rPr lang="en-US" sz="2800" b="1">
                <a:latin typeface="Times New Roman" pitchFamily="18" charset="0"/>
                <a:cs typeface="Times New Roman" pitchFamily="18" charset="0"/>
              </a:rPr>
              <a:t>ase</a:t>
            </a:r>
            <a:r>
              <a:rPr lang="en-US" sz="2800">
                <a:latin typeface="Times New Roman" pitchFamily="18" charset="0"/>
                <a:cs typeface="Times New Roman" pitchFamily="18" charset="0"/>
              </a:rPr>
              <a:t> = lactase</a:t>
            </a:r>
          </a:p>
          <a:p>
            <a:pPr lvl="1">
              <a:lnSpc>
                <a:spcPct val="80000"/>
              </a:lnSpc>
            </a:pPr>
            <a:endParaRPr lang="en-US" sz="280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80000"/>
              </a:lnSpc>
              <a:buFontTx/>
              <a:buChar char="-"/>
            </a:pPr>
            <a:r>
              <a:rPr lang="en-US" sz="2800">
                <a:latin typeface="Times New Roman" pitchFamily="18" charset="0"/>
                <a:cs typeface="Times New Roman" pitchFamily="18" charset="0"/>
              </a:rPr>
              <a:t> Other enzymes are named for the substrate and the reaction </a:t>
            </a:r>
          </a:p>
          <a:p>
            <a:pPr>
              <a:lnSpc>
                <a:spcPct val="80000"/>
              </a:lnSpc>
            </a:pPr>
            <a:r>
              <a:rPr lang="en-US" sz="2800">
                <a:latin typeface="Times New Roman" pitchFamily="18" charset="0"/>
                <a:cs typeface="Times New Roman" pitchFamily="18" charset="0"/>
              </a:rPr>
              <a:t>  catalyzed</a:t>
            </a:r>
          </a:p>
          <a:p>
            <a:pPr lvl="1">
              <a:lnSpc>
                <a:spcPct val="80000"/>
              </a:lnSpc>
            </a:pPr>
            <a:r>
              <a:rPr lang="en-US" sz="2800">
                <a:latin typeface="Times New Roman" pitchFamily="18" charset="0"/>
                <a:cs typeface="Times New Roman" pitchFamily="18" charset="0"/>
              </a:rPr>
              <a:t>Lactate dehydrogenase</a:t>
            </a:r>
          </a:p>
          <a:p>
            <a:pPr lvl="1">
              <a:lnSpc>
                <a:spcPct val="80000"/>
              </a:lnSpc>
            </a:pPr>
            <a:r>
              <a:rPr lang="en-US" sz="2800">
                <a:latin typeface="Times New Roman" pitchFamily="18" charset="0"/>
                <a:cs typeface="Times New Roman" pitchFamily="18" charset="0"/>
              </a:rPr>
              <a:t>Pyruvate decarboxylase</a:t>
            </a:r>
          </a:p>
          <a:p>
            <a:pPr lvl="1">
              <a:lnSpc>
                <a:spcPct val="80000"/>
              </a:lnSpc>
            </a:pPr>
            <a:endParaRPr lang="en-US" sz="280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80000"/>
              </a:lnSpc>
              <a:buFontTx/>
              <a:buChar char="-"/>
            </a:pPr>
            <a:r>
              <a:rPr lang="en-US" sz="2800">
                <a:latin typeface="Times New Roman" pitchFamily="18" charset="0"/>
                <a:cs typeface="Times New Roman" pitchFamily="18" charset="0"/>
              </a:rPr>
              <a:t> Some names are historical - no direct relationship to</a:t>
            </a:r>
          </a:p>
          <a:p>
            <a:pPr>
              <a:lnSpc>
                <a:spcPct val="80000"/>
              </a:lnSpc>
            </a:pPr>
            <a:r>
              <a:rPr lang="en-US" sz="2800">
                <a:latin typeface="Times New Roman" pitchFamily="18" charset="0"/>
                <a:cs typeface="Times New Roman" pitchFamily="18" charset="0"/>
              </a:rPr>
              <a:t>  substrate or reaction type</a:t>
            </a:r>
          </a:p>
          <a:p>
            <a:pPr lvl="1">
              <a:lnSpc>
                <a:spcPct val="80000"/>
              </a:lnSpc>
            </a:pPr>
            <a:r>
              <a:rPr lang="en-US" sz="2800">
                <a:latin typeface="Times New Roman" pitchFamily="18" charset="0"/>
                <a:cs typeface="Times New Roman" pitchFamily="18" charset="0"/>
              </a:rPr>
              <a:t>Catalase</a:t>
            </a:r>
          </a:p>
          <a:p>
            <a:pPr lvl="1">
              <a:lnSpc>
                <a:spcPct val="80000"/>
              </a:lnSpc>
            </a:pPr>
            <a:r>
              <a:rPr lang="en-US" sz="2800">
                <a:latin typeface="Times New Roman" pitchFamily="18" charset="0"/>
                <a:cs typeface="Times New Roman" pitchFamily="18" charset="0"/>
              </a:rPr>
              <a:t>Pepsin </a:t>
            </a:r>
          </a:p>
          <a:p>
            <a:pPr lvl="1">
              <a:lnSpc>
                <a:spcPct val="80000"/>
              </a:lnSpc>
            </a:pPr>
            <a:r>
              <a:rPr lang="en-US" sz="2800">
                <a:latin typeface="Times New Roman" pitchFamily="18" charset="0"/>
                <a:cs typeface="Times New Roman" pitchFamily="18" charset="0"/>
              </a:rPr>
              <a:t>Chymotrypsin </a:t>
            </a:r>
          </a:p>
          <a:p>
            <a:pPr lvl="1">
              <a:lnSpc>
                <a:spcPct val="80000"/>
              </a:lnSpc>
            </a:pPr>
            <a:r>
              <a:rPr lang="en-US" sz="2800">
                <a:latin typeface="Times New Roman" pitchFamily="18" charset="0"/>
                <a:cs typeface="Times New Roman" pitchFamily="18" charset="0"/>
              </a:rPr>
              <a:t>Trypsin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"/>
          <p:cNvSpPr>
            <a:spLocks noChangeArrowheads="1"/>
          </p:cNvSpPr>
          <p:nvPr/>
        </p:nvSpPr>
        <p:spPr bwMode="auto">
          <a:xfrm>
            <a:off x="0" y="0"/>
            <a:ext cx="9144000" cy="5554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534988" indent="-534988"/>
            <a:r>
              <a:rPr lang="en-US" sz="2800" b="1" u="sng">
                <a:latin typeface="Times New Roman" pitchFamily="18" charset="0"/>
                <a:cs typeface="Times New Roman" pitchFamily="18" charset="0"/>
              </a:rPr>
              <a:t>Classification of Enzymes</a:t>
            </a:r>
            <a:endParaRPr lang="en-US" sz="2800">
              <a:latin typeface="Times New Roman" pitchFamily="18" charset="0"/>
              <a:cs typeface="Times New Roman" pitchFamily="18" charset="0"/>
            </a:endParaRPr>
          </a:p>
          <a:p>
            <a:pPr marL="534988" indent="-534988"/>
            <a:r>
              <a:rPr lang="en-US" sz="280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tr-TR" sz="2700">
                <a:latin typeface="Times New Roman" pitchFamily="18" charset="0"/>
                <a:cs typeface="Times New Roman" pitchFamily="18" charset="0"/>
              </a:rPr>
              <a:t>Enzyme Commission (EC) – </a:t>
            </a:r>
            <a:r>
              <a:rPr lang="en-US" sz="2700">
                <a:latin typeface="Times New Roman" pitchFamily="18" charset="0"/>
                <a:cs typeface="Times New Roman" pitchFamily="18" charset="0"/>
              </a:rPr>
              <a:t>according to </a:t>
            </a:r>
            <a:r>
              <a:rPr lang="tr-TR" sz="2700" b="1">
                <a:latin typeface="Times New Roman" pitchFamily="18" charset="0"/>
                <a:cs typeface="Times New Roman" pitchFamily="18" charset="0"/>
              </a:rPr>
              <a:t>International Union of Biochemistry </a:t>
            </a:r>
            <a:r>
              <a:rPr lang="en-US" sz="2700" b="1">
                <a:latin typeface="Times New Roman" pitchFamily="18" charset="0"/>
                <a:cs typeface="Times New Roman" pitchFamily="18" charset="0"/>
              </a:rPr>
              <a:t>and </a:t>
            </a:r>
            <a:r>
              <a:rPr lang="tr-TR" sz="2700" b="1">
                <a:latin typeface="Times New Roman" pitchFamily="18" charset="0"/>
                <a:cs typeface="Times New Roman" pitchFamily="18" charset="0"/>
              </a:rPr>
              <a:t>Molecular Biology</a:t>
            </a:r>
            <a:r>
              <a:rPr lang="en-US" sz="270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tr-TR" sz="2700" b="1">
                <a:latin typeface="Times New Roman" pitchFamily="18" charset="0"/>
                <a:cs typeface="Times New Roman" pitchFamily="18" charset="0"/>
              </a:rPr>
              <a:t>IUBMB</a:t>
            </a:r>
            <a:r>
              <a:rPr lang="en-US" sz="2700" b="1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tr-TR" sz="2700">
                <a:latin typeface="Times New Roman" pitchFamily="18" charset="0"/>
                <a:cs typeface="Times New Roman" pitchFamily="18" charset="0"/>
              </a:rPr>
              <a:t/>
            </a:r>
            <a:br>
              <a:rPr lang="tr-TR" sz="2700">
                <a:latin typeface="Times New Roman" pitchFamily="18" charset="0"/>
                <a:cs typeface="Times New Roman" pitchFamily="18" charset="0"/>
              </a:rPr>
            </a:br>
            <a:r>
              <a:rPr lang="tr-TR" sz="2700">
                <a:latin typeface="Times New Roman" pitchFamily="18" charset="0"/>
                <a:cs typeface="Times New Roman" pitchFamily="18" charset="0"/>
              </a:rPr>
              <a:t>                      </a:t>
            </a:r>
            <a:r>
              <a:rPr lang="tr-TR" sz="2800">
                <a:latin typeface="Times New Roman" pitchFamily="18" charset="0"/>
                <a:cs typeface="Times New Roman" pitchFamily="18" charset="0"/>
              </a:rPr>
              <a:t>                    </a:t>
            </a:r>
          </a:p>
          <a:p>
            <a:pPr marL="534988" indent="-534988"/>
            <a:r>
              <a:rPr lang="en-US" sz="280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700">
                <a:latin typeface="Times New Roman" pitchFamily="18" charset="0"/>
                <a:cs typeface="Times New Roman" pitchFamily="18" charset="0"/>
              </a:rPr>
              <a:t>Each enzyme was given </a:t>
            </a:r>
            <a:r>
              <a:rPr lang="tr-TR" sz="2700">
                <a:latin typeface="Times New Roman" pitchFamily="18" charset="0"/>
                <a:cs typeface="Times New Roman" pitchFamily="18" charset="0"/>
              </a:rPr>
              <a:t>4 digit </a:t>
            </a:r>
            <a:r>
              <a:rPr lang="en-US" sz="270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tr-TR" sz="2700">
                <a:latin typeface="Times New Roman" pitchFamily="18" charset="0"/>
                <a:cs typeface="Times New Roman" pitchFamily="18" charset="0"/>
              </a:rPr>
              <a:t>umbe</a:t>
            </a:r>
            <a:r>
              <a:rPr lang="en-US" sz="270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tr-TR" sz="2700">
                <a:latin typeface="Times New Roman" pitchFamily="18" charset="0"/>
                <a:cs typeface="Times New Roman" pitchFamily="18" charset="0"/>
              </a:rPr>
              <a:t>    [1.2.3.4]</a:t>
            </a:r>
          </a:p>
          <a:p>
            <a:pPr marL="534988" indent="-534988"/>
            <a:endParaRPr lang="tr-TR" sz="2700">
              <a:latin typeface="Times New Roman" pitchFamily="18" charset="0"/>
              <a:cs typeface="Times New Roman" pitchFamily="18" charset="0"/>
            </a:endParaRPr>
          </a:p>
          <a:p>
            <a:pPr marL="534988" indent="-534988"/>
            <a:r>
              <a:rPr lang="tr-TR" sz="270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tr-TR" sz="2700" baseline="30000">
                <a:latin typeface="Times New Roman" pitchFamily="18" charset="0"/>
                <a:cs typeface="Times New Roman" pitchFamily="18" charset="0"/>
              </a:rPr>
              <a:t>st</a:t>
            </a:r>
            <a:r>
              <a:rPr lang="tr-TR" sz="2700">
                <a:latin typeface="Times New Roman" pitchFamily="18" charset="0"/>
                <a:cs typeface="Times New Roman" pitchFamily="18" charset="0"/>
              </a:rPr>
              <a:t> 	one of the 6 major classes of enzyme activity</a:t>
            </a:r>
            <a:endParaRPr lang="en-US" sz="2700">
              <a:latin typeface="Times New Roman" pitchFamily="18" charset="0"/>
              <a:cs typeface="Times New Roman" pitchFamily="18" charset="0"/>
            </a:endParaRPr>
          </a:p>
          <a:p>
            <a:pPr marL="534988" indent="-534988"/>
            <a:endParaRPr lang="tr-TR" sz="2700">
              <a:latin typeface="Times New Roman" pitchFamily="18" charset="0"/>
              <a:cs typeface="Times New Roman" pitchFamily="18" charset="0"/>
            </a:endParaRPr>
          </a:p>
          <a:p>
            <a:pPr marL="534988" indent="-534988"/>
            <a:r>
              <a:rPr lang="tr-TR" sz="270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tr-TR" sz="2700" baseline="30000">
                <a:latin typeface="Times New Roman" pitchFamily="18" charset="0"/>
                <a:cs typeface="Times New Roman" pitchFamily="18" charset="0"/>
              </a:rPr>
              <a:t>nd</a:t>
            </a:r>
            <a:r>
              <a:rPr lang="tr-TR" sz="2700">
                <a:latin typeface="Times New Roman" pitchFamily="18" charset="0"/>
                <a:cs typeface="Times New Roman" pitchFamily="18" charset="0"/>
              </a:rPr>
              <a:t> 	the subclass (type of substrate or bond cleaved)</a:t>
            </a:r>
            <a:endParaRPr lang="en-US" sz="2700">
              <a:latin typeface="Times New Roman" pitchFamily="18" charset="0"/>
              <a:cs typeface="Times New Roman" pitchFamily="18" charset="0"/>
            </a:endParaRPr>
          </a:p>
          <a:p>
            <a:pPr marL="534988" indent="-534988"/>
            <a:endParaRPr lang="tr-TR" sz="2700">
              <a:latin typeface="Times New Roman" pitchFamily="18" charset="0"/>
              <a:cs typeface="Times New Roman" pitchFamily="18" charset="0"/>
            </a:endParaRPr>
          </a:p>
          <a:p>
            <a:pPr marL="534988" indent="-534988"/>
            <a:r>
              <a:rPr lang="tr-TR" sz="270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tr-TR" sz="2700" baseline="30000">
                <a:latin typeface="Times New Roman" pitchFamily="18" charset="0"/>
                <a:cs typeface="Times New Roman" pitchFamily="18" charset="0"/>
              </a:rPr>
              <a:t>rd</a:t>
            </a:r>
            <a:r>
              <a:rPr lang="tr-TR" sz="2700">
                <a:latin typeface="Times New Roman" pitchFamily="18" charset="0"/>
                <a:cs typeface="Times New Roman" pitchFamily="18" charset="0"/>
              </a:rPr>
              <a:t> 	the sub-subclass (group acted upon, cofactor required, etc...)</a:t>
            </a:r>
            <a:endParaRPr lang="en-US" sz="2700">
              <a:latin typeface="Times New Roman" pitchFamily="18" charset="0"/>
              <a:cs typeface="Times New Roman" pitchFamily="18" charset="0"/>
            </a:endParaRPr>
          </a:p>
          <a:p>
            <a:pPr marL="534988" indent="-534988"/>
            <a:endParaRPr lang="tr-TR" sz="2700">
              <a:latin typeface="Times New Roman" pitchFamily="18" charset="0"/>
              <a:cs typeface="Times New Roman" pitchFamily="18" charset="0"/>
            </a:endParaRPr>
          </a:p>
          <a:p>
            <a:pPr marL="534988" indent="-534988"/>
            <a:r>
              <a:rPr lang="tr-TR" sz="270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tr-TR" sz="2700" baseline="30000">
                <a:latin typeface="Times New Roman" pitchFamily="18" charset="0"/>
                <a:cs typeface="Times New Roman" pitchFamily="18" charset="0"/>
              </a:rPr>
              <a:t>th</a:t>
            </a:r>
            <a:r>
              <a:rPr lang="tr-TR" sz="2700">
                <a:latin typeface="Times New Roman" pitchFamily="18" charset="0"/>
                <a:cs typeface="Times New Roman" pitchFamily="18" charset="0"/>
              </a:rPr>
              <a:t> 	a serial number… (order in which enzyme was added to list)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1"/>
          <p:cNvSpPr>
            <a:spLocks noChangeArrowheads="1"/>
          </p:cNvSpPr>
          <p:nvPr/>
        </p:nvSpPr>
        <p:spPr bwMode="auto">
          <a:xfrm>
            <a:off x="0" y="58738"/>
            <a:ext cx="9144000" cy="4894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>
                <a:latin typeface="Times New Roman" pitchFamily="18" charset="0"/>
                <a:cs typeface="Times New Roman" pitchFamily="18" charset="0"/>
              </a:rPr>
              <a:t>1- </a:t>
            </a:r>
            <a:r>
              <a:rPr lang="en-US" sz="2400" u="sng">
                <a:latin typeface="Times New Roman" pitchFamily="18" charset="0"/>
                <a:cs typeface="Times New Roman" pitchFamily="18" charset="0"/>
              </a:rPr>
              <a:t>Oxidoreductases</a:t>
            </a:r>
            <a:r>
              <a:rPr lang="en-US" sz="240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400" b="1">
                <a:latin typeface="Times New Roman" pitchFamily="18" charset="0"/>
                <a:cs typeface="Times New Roman" pitchFamily="18" charset="0"/>
              </a:rPr>
              <a:t>EC.1</a:t>
            </a:r>
            <a:r>
              <a:rPr lang="en-US" sz="2400">
                <a:latin typeface="Times New Roman" pitchFamily="18" charset="0"/>
                <a:cs typeface="Times New Roman" pitchFamily="18" charset="0"/>
              </a:rPr>
              <a:t>) catalyze redox reactions, such as </a:t>
            </a:r>
          </a:p>
          <a:p>
            <a:r>
              <a:rPr lang="en-US" sz="2400">
                <a:latin typeface="Times New Roman" pitchFamily="18" charset="0"/>
                <a:cs typeface="Times New Roman" pitchFamily="18" charset="0"/>
              </a:rPr>
              <a:t>                            (</a:t>
            </a:r>
            <a:r>
              <a:rPr lang="tr-TR" sz="2400">
                <a:latin typeface="Times New Roman" pitchFamily="18" charset="0"/>
                <a:cs typeface="Times New Roman" pitchFamily="18" charset="0"/>
              </a:rPr>
              <a:t>Alcohol dehydrogenase [EC 1.1.1.1]</a:t>
            </a:r>
            <a:r>
              <a:rPr lang="en-US" sz="240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lvl="1"/>
            <a:r>
              <a:rPr lang="en-US" sz="2400">
                <a:latin typeface="Times New Roman" pitchFamily="18" charset="0"/>
                <a:cs typeface="Times New Roman" pitchFamily="18" charset="0"/>
              </a:rPr>
              <a:t>- Reductases</a:t>
            </a:r>
          </a:p>
          <a:p>
            <a:pPr lvl="1">
              <a:buFontTx/>
              <a:buChar char="-"/>
            </a:pPr>
            <a:r>
              <a:rPr lang="en-US" sz="2400">
                <a:latin typeface="Times New Roman" pitchFamily="18" charset="0"/>
                <a:cs typeface="Times New Roman" pitchFamily="18" charset="0"/>
              </a:rPr>
              <a:t> Oxidases</a:t>
            </a:r>
          </a:p>
          <a:p>
            <a:pPr lvl="1" algn="ctr">
              <a:buFontTx/>
              <a:buChar char="-"/>
            </a:pPr>
            <a:endParaRPr lang="en-US" sz="2400">
              <a:latin typeface="Times New Roman" pitchFamily="18" charset="0"/>
              <a:cs typeface="Times New Roman" pitchFamily="18" charset="0"/>
            </a:endParaRPr>
          </a:p>
          <a:p>
            <a:pPr lvl="1">
              <a:buFontTx/>
              <a:buChar char="-"/>
            </a:pPr>
            <a:endParaRPr lang="en-US" sz="2400">
              <a:latin typeface="Times New Roman" pitchFamily="18" charset="0"/>
              <a:cs typeface="Times New Roman" pitchFamily="18" charset="0"/>
            </a:endParaRPr>
          </a:p>
          <a:p>
            <a:pPr lvl="1"/>
            <a:r>
              <a:rPr lang="en-US" sz="240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endParaRPr lang="en-US" sz="2400">
              <a:latin typeface="Times New Roman" pitchFamily="18" charset="0"/>
              <a:cs typeface="Times New Roman" pitchFamily="18" charset="0"/>
            </a:endParaRPr>
          </a:p>
          <a:p>
            <a:endParaRPr lang="en-US" sz="240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>
                <a:latin typeface="Times New Roman" pitchFamily="18" charset="0"/>
                <a:cs typeface="Times New Roman" pitchFamily="18" charset="0"/>
              </a:rPr>
              <a:t>2- </a:t>
            </a:r>
            <a:r>
              <a:rPr lang="en-US" sz="2400" u="sng">
                <a:latin typeface="Times New Roman" pitchFamily="18" charset="0"/>
                <a:cs typeface="Times New Roman" pitchFamily="18" charset="0"/>
              </a:rPr>
              <a:t>Transferases </a:t>
            </a:r>
            <a:r>
              <a:rPr lang="en-US" sz="240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400" b="1">
                <a:latin typeface="Times New Roman" pitchFamily="18" charset="0"/>
                <a:cs typeface="Times New Roman" pitchFamily="18" charset="0"/>
              </a:rPr>
              <a:t>EC.2</a:t>
            </a:r>
            <a:r>
              <a:rPr lang="en-US" sz="2400">
                <a:latin typeface="Times New Roman" pitchFamily="18" charset="0"/>
                <a:cs typeface="Times New Roman" pitchFamily="18" charset="0"/>
              </a:rPr>
              <a:t>) transfer a group from one molecule to another,</a:t>
            </a:r>
          </a:p>
          <a:p>
            <a:r>
              <a:rPr lang="en-US" sz="2400">
                <a:latin typeface="Times New Roman" pitchFamily="18" charset="0"/>
                <a:cs typeface="Times New Roman" pitchFamily="18" charset="0"/>
              </a:rPr>
              <a:t>     such as            (</a:t>
            </a:r>
            <a:r>
              <a:rPr lang="tr-TR" sz="2400">
                <a:latin typeface="Times New Roman" pitchFamily="18" charset="0"/>
                <a:cs typeface="Times New Roman" pitchFamily="18" charset="0"/>
              </a:rPr>
              <a:t>Hexokinase   [EC 2.7.1.2]</a:t>
            </a:r>
            <a:r>
              <a:rPr lang="en-US" sz="240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lvl="1"/>
            <a:r>
              <a:rPr lang="en-US" sz="2400">
                <a:latin typeface="Times New Roman" pitchFamily="18" charset="0"/>
                <a:cs typeface="Times New Roman" pitchFamily="18" charset="0"/>
              </a:rPr>
              <a:t>-Transaminases catalyze transfer of an amino group</a:t>
            </a:r>
          </a:p>
          <a:p>
            <a:pPr lvl="1">
              <a:buFontTx/>
              <a:buChar char="-"/>
            </a:pPr>
            <a:r>
              <a:rPr lang="en-US" sz="2400">
                <a:latin typeface="Times New Roman" pitchFamily="18" charset="0"/>
                <a:cs typeface="Times New Roman" pitchFamily="18" charset="0"/>
              </a:rPr>
              <a:t> Kinases transfer a phosphate group</a:t>
            </a:r>
            <a:endParaRPr lang="en-US"/>
          </a:p>
        </p:txBody>
      </p:sp>
      <p:pic>
        <p:nvPicPr>
          <p:cNvPr id="6147" name="Picture 15" descr="19-03top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33600" y="1709738"/>
            <a:ext cx="4876800" cy="1262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48" name="Picture 16" descr="19-03bottom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524000" y="5099050"/>
            <a:ext cx="6096000" cy="1301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1"/>
          <p:cNvSpPr>
            <a:spLocks noChangeArrowheads="1"/>
          </p:cNvSpPr>
          <p:nvPr/>
        </p:nvSpPr>
        <p:spPr bwMode="auto">
          <a:xfrm>
            <a:off x="0" y="0"/>
            <a:ext cx="9144000" cy="526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98463" indent="-398463"/>
            <a:r>
              <a:rPr lang="en-US" sz="2400">
                <a:latin typeface="Times New Roman" pitchFamily="18" charset="0"/>
                <a:cs typeface="Times New Roman" pitchFamily="18" charset="0"/>
              </a:rPr>
              <a:t>3- </a:t>
            </a:r>
            <a:r>
              <a:rPr lang="en-US" sz="2400" u="sng">
                <a:latin typeface="Times New Roman" pitchFamily="18" charset="0"/>
                <a:cs typeface="Times New Roman" pitchFamily="18" charset="0"/>
              </a:rPr>
              <a:t>Hydrolases</a:t>
            </a:r>
            <a:r>
              <a:rPr lang="en-US" sz="240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400" b="1">
                <a:latin typeface="Times New Roman" pitchFamily="18" charset="0"/>
                <a:cs typeface="Times New Roman" pitchFamily="18" charset="0"/>
              </a:rPr>
              <a:t>EC.3</a:t>
            </a:r>
            <a:r>
              <a:rPr lang="en-US" sz="2400">
                <a:latin typeface="Times New Roman" pitchFamily="18" charset="0"/>
                <a:cs typeface="Times New Roman" pitchFamily="18" charset="0"/>
              </a:rPr>
              <a:t>) cleave bonds by adding water, such as </a:t>
            </a:r>
          </a:p>
          <a:p>
            <a:pPr marL="398463" indent="-398463"/>
            <a:r>
              <a:rPr lang="en-US" sz="2400">
                <a:latin typeface="Times New Roman" pitchFamily="18" charset="0"/>
                <a:cs typeface="Times New Roman" pitchFamily="18" charset="0"/>
              </a:rPr>
              <a:t>                       (</a:t>
            </a:r>
            <a:r>
              <a:rPr lang="tr-TR" sz="2400">
                <a:latin typeface="Times New Roman" pitchFamily="18" charset="0"/>
                <a:cs typeface="Times New Roman" pitchFamily="18" charset="0"/>
              </a:rPr>
              <a:t>Alkaline phosphatase   [EC 3.1.3.1]</a:t>
            </a:r>
            <a:r>
              <a:rPr lang="en-US" sz="2400">
                <a:latin typeface="Times New Roman" pitchFamily="18" charset="0"/>
                <a:cs typeface="Times New Roman" pitchFamily="18" charset="0"/>
              </a:rPr>
              <a:t>) </a:t>
            </a:r>
          </a:p>
          <a:p>
            <a:pPr marL="858838" lvl="1" indent="-282575"/>
            <a:r>
              <a:rPr lang="en-US" sz="2400">
                <a:latin typeface="Times New Roman" pitchFamily="18" charset="0"/>
                <a:cs typeface="Times New Roman" pitchFamily="18" charset="0"/>
              </a:rPr>
              <a:t>- Phosphatases</a:t>
            </a:r>
          </a:p>
          <a:p>
            <a:pPr marL="858838" lvl="1" indent="-282575"/>
            <a:r>
              <a:rPr lang="en-US" sz="2400">
                <a:latin typeface="Times New Roman" pitchFamily="18" charset="0"/>
                <a:cs typeface="Times New Roman" pitchFamily="18" charset="0"/>
              </a:rPr>
              <a:t>- Peptidases </a:t>
            </a:r>
          </a:p>
          <a:p>
            <a:pPr marL="858838" lvl="1" indent="-282575"/>
            <a:r>
              <a:rPr lang="en-US" sz="2400">
                <a:latin typeface="Times New Roman" pitchFamily="18" charset="0"/>
                <a:cs typeface="Times New Roman" pitchFamily="18" charset="0"/>
              </a:rPr>
              <a:t>- Lipases </a:t>
            </a:r>
          </a:p>
          <a:p>
            <a:pPr marL="858838" lvl="1" indent="-282575"/>
            <a:endParaRPr lang="en-US" sz="2400">
              <a:latin typeface="Times New Roman" pitchFamily="18" charset="0"/>
              <a:cs typeface="Times New Roman" pitchFamily="18" charset="0"/>
            </a:endParaRPr>
          </a:p>
          <a:p>
            <a:pPr marL="858838" lvl="1" indent="-282575"/>
            <a:endParaRPr lang="en-US" sz="2400">
              <a:latin typeface="Times New Roman" pitchFamily="18" charset="0"/>
              <a:cs typeface="Times New Roman" pitchFamily="18" charset="0"/>
            </a:endParaRPr>
          </a:p>
          <a:p>
            <a:pPr marL="858838" lvl="1" indent="-282575"/>
            <a:endParaRPr lang="en-US" sz="2400">
              <a:latin typeface="Times New Roman" pitchFamily="18" charset="0"/>
              <a:cs typeface="Times New Roman" pitchFamily="18" charset="0"/>
            </a:endParaRPr>
          </a:p>
          <a:p>
            <a:pPr marL="858838" lvl="1" indent="-282575"/>
            <a:endParaRPr lang="en-US" sz="2400">
              <a:latin typeface="Times New Roman" pitchFamily="18" charset="0"/>
              <a:cs typeface="Times New Roman" pitchFamily="18" charset="0"/>
            </a:endParaRPr>
          </a:p>
          <a:p>
            <a:pPr marL="398463" indent="-398463"/>
            <a:r>
              <a:rPr lang="en-US" sz="2400">
                <a:latin typeface="Times New Roman" pitchFamily="18" charset="0"/>
                <a:cs typeface="Times New Roman" pitchFamily="18" charset="0"/>
              </a:rPr>
              <a:t>4- </a:t>
            </a:r>
            <a:r>
              <a:rPr lang="en-US" sz="2400" u="sng">
                <a:latin typeface="Times New Roman" pitchFamily="18" charset="0"/>
                <a:cs typeface="Times New Roman" pitchFamily="18" charset="0"/>
              </a:rPr>
              <a:t>Lyases</a:t>
            </a:r>
            <a:r>
              <a:rPr lang="en-US" sz="240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400" b="1">
                <a:latin typeface="Times New Roman" pitchFamily="18" charset="0"/>
                <a:cs typeface="Times New Roman" pitchFamily="18" charset="0"/>
              </a:rPr>
              <a:t>EC.4</a:t>
            </a:r>
            <a:r>
              <a:rPr lang="en-US" sz="2400">
                <a:latin typeface="Times New Roman" pitchFamily="18" charset="0"/>
                <a:cs typeface="Times New Roman" pitchFamily="18" charset="0"/>
              </a:rPr>
              <a:t>) catalyze removal of groups to form double bonds or the reverse break double bonds, such as</a:t>
            </a:r>
          </a:p>
          <a:p>
            <a:pPr marL="398463" indent="-398463"/>
            <a:r>
              <a:rPr lang="en-US" sz="2400">
                <a:latin typeface="Times New Roman" pitchFamily="18" charset="0"/>
                <a:cs typeface="Times New Roman" pitchFamily="18" charset="0"/>
              </a:rPr>
              <a:t>                      (</a:t>
            </a:r>
            <a:r>
              <a:rPr lang="tr-TR" sz="2400">
                <a:latin typeface="Times New Roman" pitchFamily="18" charset="0"/>
                <a:cs typeface="Times New Roman" pitchFamily="18" charset="0"/>
              </a:rPr>
              <a:t>Pyruvate decarboxylase  [EC 4.1.1.1]</a:t>
            </a:r>
            <a:r>
              <a:rPr lang="en-US" sz="2400">
                <a:latin typeface="Times New Roman" pitchFamily="18" charset="0"/>
                <a:cs typeface="Times New Roman" pitchFamily="18" charset="0"/>
              </a:rPr>
              <a:t>) </a:t>
            </a:r>
          </a:p>
          <a:p>
            <a:pPr marL="858838" lvl="1" indent="-282575"/>
            <a:r>
              <a:rPr lang="en-US" sz="2400">
                <a:latin typeface="Times New Roman" pitchFamily="18" charset="0"/>
                <a:cs typeface="Times New Roman" pitchFamily="18" charset="0"/>
              </a:rPr>
              <a:t>- Decarboxylases</a:t>
            </a:r>
          </a:p>
          <a:p>
            <a:pPr marL="858838" lvl="1" indent="-282575"/>
            <a:r>
              <a:rPr lang="en-US" sz="2400">
                <a:latin typeface="Times New Roman" pitchFamily="18" charset="0"/>
                <a:cs typeface="Times New Roman" pitchFamily="18" charset="0"/>
              </a:rPr>
              <a:t>- Synthases</a:t>
            </a:r>
          </a:p>
        </p:txBody>
      </p:sp>
      <p:pic>
        <p:nvPicPr>
          <p:cNvPr id="7171" name="Picture 15" descr="19-04a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14600" y="1530350"/>
            <a:ext cx="4267200" cy="167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2" name="Picture 16" descr="19-04b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971800" y="4984750"/>
            <a:ext cx="3657600" cy="1568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1"/>
          <p:cNvSpPr>
            <a:spLocks noChangeArrowheads="1"/>
          </p:cNvSpPr>
          <p:nvPr/>
        </p:nvSpPr>
        <p:spPr bwMode="auto">
          <a:xfrm>
            <a:off x="0" y="0"/>
            <a:ext cx="9144000" cy="4894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>
                <a:latin typeface="Times New Roman" pitchFamily="18" charset="0"/>
                <a:cs typeface="Times New Roman" pitchFamily="18" charset="0"/>
              </a:rPr>
              <a:t>5- </a:t>
            </a:r>
            <a:r>
              <a:rPr lang="en-US" sz="2400" u="sng">
                <a:latin typeface="Times New Roman" pitchFamily="18" charset="0"/>
                <a:cs typeface="Times New Roman" pitchFamily="18" charset="0"/>
              </a:rPr>
              <a:t>Isomerases</a:t>
            </a:r>
            <a:r>
              <a:rPr lang="en-US" sz="240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400" b="1">
                <a:latin typeface="Times New Roman" pitchFamily="18" charset="0"/>
                <a:cs typeface="Times New Roman" pitchFamily="18" charset="0"/>
              </a:rPr>
              <a:t>EC.5</a:t>
            </a:r>
            <a:r>
              <a:rPr lang="en-US" sz="2400">
                <a:latin typeface="Times New Roman" pitchFamily="18" charset="0"/>
                <a:cs typeface="Times New Roman" pitchFamily="18" charset="0"/>
              </a:rPr>
              <a:t>) catalyze intramolecular rearrangements, such as                       </a:t>
            </a:r>
          </a:p>
          <a:p>
            <a:r>
              <a:rPr lang="en-US" sz="2400">
                <a:latin typeface="Times New Roman" pitchFamily="18" charset="0"/>
                <a:cs typeface="Times New Roman" pitchFamily="18" charset="0"/>
              </a:rPr>
              <a:t>                             </a:t>
            </a:r>
            <a:r>
              <a:rPr lang="en-US" sz="2400"/>
              <a:t>(</a:t>
            </a:r>
            <a:r>
              <a:rPr lang="tr-TR" sz="2400">
                <a:latin typeface="Times New Roman" pitchFamily="18" charset="0"/>
                <a:cs typeface="Times New Roman" pitchFamily="18" charset="0"/>
              </a:rPr>
              <a:t>Alanine racemase  [EC 5.1.1.1]</a:t>
            </a:r>
            <a:r>
              <a:rPr lang="en-US" sz="240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lvl="1"/>
            <a:r>
              <a:rPr lang="en-US" sz="2400">
                <a:latin typeface="Times New Roman" pitchFamily="18" charset="0"/>
                <a:cs typeface="Times New Roman" pitchFamily="18" charset="0"/>
              </a:rPr>
              <a:t>- Epimerases  </a:t>
            </a:r>
          </a:p>
          <a:p>
            <a:pPr lvl="1">
              <a:buFontTx/>
              <a:buChar char="-"/>
            </a:pPr>
            <a:r>
              <a:rPr lang="en-US" sz="2400">
                <a:latin typeface="Times New Roman" pitchFamily="18" charset="0"/>
                <a:cs typeface="Times New Roman" pitchFamily="18" charset="0"/>
              </a:rPr>
              <a:t> Mutases </a:t>
            </a:r>
          </a:p>
          <a:p>
            <a:pPr lvl="1">
              <a:buFontTx/>
              <a:buChar char="-"/>
            </a:pPr>
            <a:endParaRPr lang="en-US" sz="2400">
              <a:latin typeface="Times New Roman" pitchFamily="18" charset="0"/>
              <a:cs typeface="Times New Roman" pitchFamily="18" charset="0"/>
            </a:endParaRPr>
          </a:p>
          <a:p>
            <a:pPr lvl="1">
              <a:buFontTx/>
              <a:buChar char="-"/>
            </a:pPr>
            <a:endParaRPr lang="en-US" sz="2400">
              <a:latin typeface="Times New Roman" pitchFamily="18" charset="0"/>
              <a:cs typeface="Times New Roman" pitchFamily="18" charset="0"/>
            </a:endParaRPr>
          </a:p>
          <a:p>
            <a:pPr lvl="1"/>
            <a:endParaRPr lang="en-US" sz="2400">
              <a:latin typeface="Times New Roman" pitchFamily="18" charset="0"/>
              <a:cs typeface="Times New Roman" pitchFamily="18" charset="0"/>
            </a:endParaRPr>
          </a:p>
          <a:p>
            <a:pPr lvl="1"/>
            <a:endParaRPr lang="en-US" sz="2400">
              <a:latin typeface="Times New Roman" pitchFamily="18" charset="0"/>
              <a:cs typeface="Times New Roman" pitchFamily="18" charset="0"/>
            </a:endParaRPr>
          </a:p>
          <a:p>
            <a:endParaRPr lang="en-US" sz="2400">
              <a:latin typeface="Times New Roman" pitchFamily="18" charset="0"/>
              <a:cs typeface="Times New Roman" pitchFamily="18" charset="0"/>
            </a:endParaRPr>
          </a:p>
          <a:p>
            <a:endParaRPr lang="en-US" sz="240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>
                <a:latin typeface="Times New Roman" pitchFamily="18" charset="0"/>
                <a:cs typeface="Times New Roman" pitchFamily="18" charset="0"/>
              </a:rPr>
              <a:t>6- </a:t>
            </a:r>
            <a:r>
              <a:rPr lang="en-US" sz="2400" u="sng">
                <a:latin typeface="Times New Roman" pitchFamily="18" charset="0"/>
                <a:cs typeface="Times New Roman" pitchFamily="18" charset="0"/>
              </a:rPr>
              <a:t>Ligases</a:t>
            </a:r>
            <a:r>
              <a:rPr lang="en-US" sz="240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400" b="1">
                <a:latin typeface="Times New Roman" pitchFamily="18" charset="0"/>
                <a:cs typeface="Times New Roman" pitchFamily="18" charset="0"/>
              </a:rPr>
              <a:t>EC.6</a:t>
            </a:r>
            <a:r>
              <a:rPr lang="en-US" sz="2400">
                <a:latin typeface="Times New Roman" pitchFamily="18" charset="0"/>
                <a:cs typeface="Times New Roman" pitchFamily="18" charset="0"/>
              </a:rPr>
              <a:t>) catalyze a reaction in which a C-C,   C-S, C-O, or C-N </a:t>
            </a:r>
          </a:p>
          <a:p>
            <a:r>
              <a:rPr lang="en-US" sz="2400">
                <a:latin typeface="Times New Roman" pitchFamily="18" charset="0"/>
                <a:cs typeface="Times New Roman" pitchFamily="18" charset="0"/>
              </a:rPr>
              <a:t>    bond is made or broken, such as </a:t>
            </a:r>
          </a:p>
          <a:p>
            <a:r>
              <a:rPr lang="en-US" sz="2400">
                <a:latin typeface="Times New Roman" pitchFamily="18" charset="0"/>
                <a:cs typeface="Times New Roman" pitchFamily="18" charset="0"/>
              </a:rPr>
              <a:t>                           (</a:t>
            </a:r>
            <a:r>
              <a:rPr lang="tr-TR" sz="2400">
                <a:latin typeface="Times New Roman" pitchFamily="18" charset="0"/>
                <a:cs typeface="Times New Roman" pitchFamily="18" charset="0"/>
              </a:rPr>
              <a:t>Isoleucine-tRNA ligase [EC 6.1.1.5]</a:t>
            </a:r>
            <a:r>
              <a:rPr lang="en-US" sz="2400">
                <a:latin typeface="Times New Roman" pitchFamily="18" charset="0"/>
                <a:cs typeface="Times New Roman" pitchFamily="18" charset="0"/>
              </a:rPr>
              <a:t>) </a:t>
            </a:r>
          </a:p>
        </p:txBody>
      </p:sp>
      <p:pic>
        <p:nvPicPr>
          <p:cNvPr id="8195" name="Picture 17" descr="19-05a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362200" y="1431925"/>
            <a:ext cx="4724400" cy="2073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196" name="Picture 18" descr="19-05b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048000" y="5003800"/>
            <a:ext cx="3200400" cy="170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1"/>
          <p:cNvSpPr>
            <a:spLocks noChangeArrowheads="1"/>
          </p:cNvSpPr>
          <p:nvPr/>
        </p:nvSpPr>
        <p:spPr bwMode="auto">
          <a:xfrm>
            <a:off x="0" y="0"/>
            <a:ext cx="9144000" cy="550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700" b="1" u="sng" dirty="0" smtClean="0">
                <a:latin typeface="Times New Roman" pitchFamily="18" charset="0"/>
                <a:cs typeface="Times New Roman" pitchFamily="18" charset="0"/>
              </a:rPr>
              <a:t>Active site</a:t>
            </a:r>
          </a:p>
          <a:p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>- Takes the form of a cleft or pocket</a:t>
            </a:r>
          </a:p>
          <a:p>
            <a:pPr>
              <a:buFontTx/>
              <a:buChar char="-"/>
            </a:pPr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> Takes up a relatively small part of the total volume of an </a:t>
            </a:r>
          </a:p>
          <a:p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>  enzyme</a:t>
            </a:r>
          </a:p>
          <a:p>
            <a:pPr>
              <a:buFontTx/>
              <a:buChar char="-"/>
            </a:pPr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> Substrates are bound to enzymes by multiple weak attractions</a:t>
            </a:r>
          </a:p>
          <a:p>
            <a:pPr>
              <a:buFontTx/>
              <a:buChar char="-"/>
            </a:pPr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>The specificity of binding depends </a:t>
            </a:r>
          </a:p>
          <a:p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>  on the precisely defined arrangement </a:t>
            </a:r>
          </a:p>
          <a:p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>  of atoms in an active site</a:t>
            </a:r>
          </a:p>
          <a:p>
            <a:pPr>
              <a:buFontTx/>
              <a:buChar char="-"/>
            </a:pPr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>The active sites of multimeric </a:t>
            </a:r>
          </a:p>
          <a:p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>  enzymes are located at the interface </a:t>
            </a:r>
          </a:p>
          <a:p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>  between subunits and recruit residues </a:t>
            </a:r>
          </a:p>
          <a:p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>  from more than one monomer</a:t>
            </a:r>
          </a:p>
          <a:p>
            <a:endParaRPr lang="en-US" sz="2800" b="1" u="sng" dirty="0"/>
          </a:p>
        </p:txBody>
      </p:sp>
      <p:pic>
        <p:nvPicPr>
          <p:cNvPr id="9219" name="Picture 5" descr="نتيجة بحث الصور عن ‪active site of enzyme‬‏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410200" y="2133600"/>
            <a:ext cx="3733800" cy="464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1"/>
          <p:cNvSpPr>
            <a:spLocks noChangeArrowheads="1"/>
          </p:cNvSpPr>
          <p:nvPr/>
        </p:nvSpPr>
        <p:spPr bwMode="auto">
          <a:xfrm>
            <a:off x="0" y="0"/>
            <a:ext cx="9144000" cy="6556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 u="sng">
                <a:latin typeface="Times New Roman" pitchFamily="18" charset="0"/>
                <a:cs typeface="Times New Roman" pitchFamily="18" charset="0"/>
              </a:rPr>
              <a:t>Enzyme substrate binding</a:t>
            </a:r>
          </a:p>
          <a:p>
            <a:pPr>
              <a:buFontTx/>
              <a:buChar char="-"/>
            </a:pPr>
            <a:r>
              <a:rPr lang="en-US" altLang="zh-CN" sz="2800">
                <a:latin typeface="Times New Roman" pitchFamily="18" charset="0"/>
                <a:cs typeface="Times New Roman" pitchFamily="18" charset="0"/>
              </a:rPr>
              <a:t>Two models have been proposed to explain how an enzyme </a:t>
            </a:r>
          </a:p>
          <a:p>
            <a:r>
              <a:rPr lang="en-US" altLang="zh-CN" sz="2800">
                <a:latin typeface="Times New Roman" pitchFamily="18" charset="0"/>
                <a:cs typeface="Times New Roman" pitchFamily="18" charset="0"/>
              </a:rPr>
              <a:t>  binds its substrate: the lock-and –key model and the induced-    </a:t>
            </a:r>
          </a:p>
          <a:p>
            <a:r>
              <a:rPr lang="en-US" altLang="zh-CN" sz="2800">
                <a:latin typeface="Times New Roman" pitchFamily="18" charset="0"/>
                <a:cs typeface="Times New Roman" pitchFamily="18" charset="0"/>
              </a:rPr>
              <a:t>  fit model.</a:t>
            </a:r>
            <a:endParaRPr lang="en-US" sz="2800" b="1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Char char="-"/>
            </a:pPr>
            <a:r>
              <a:rPr lang="en-US" sz="2800">
                <a:latin typeface="Times New Roman" pitchFamily="18" charset="0"/>
                <a:cs typeface="Times New Roman" pitchFamily="18" charset="0"/>
              </a:rPr>
              <a:t> Lock-and-Key Model of Enzyme-Substrate Binding, in this </a:t>
            </a:r>
          </a:p>
          <a:p>
            <a:r>
              <a:rPr lang="en-US" sz="2800">
                <a:latin typeface="Times New Roman" pitchFamily="18" charset="0"/>
                <a:cs typeface="Times New Roman" pitchFamily="18" charset="0"/>
              </a:rPr>
              <a:t>  model, the active site of the unbound enzyme is </a:t>
            </a:r>
          </a:p>
          <a:p>
            <a:r>
              <a:rPr lang="en-US" sz="2800">
                <a:latin typeface="Times New Roman" pitchFamily="18" charset="0"/>
                <a:cs typeface="Times New Roman" pitchFamily="18" charset="0"/>
              </a:rPr>
              <a:t>  complementary in shape to the substrate.</a:t>
            </a:r>
          </a:p>
          <a:p>
            <a:pPr>
              <a:buFontTx/>
              <a:buChar char="-"/>
            </a:pPr>
            <a:r>
              <a:rPr lang="en-US" sz="2800">
                <a:latin typeface="Times New Roman" pitchFamily="18" charset="0"/>
                <a:cs typeface="Times New Roman" pitchFamily="18" charset="0"/>
              </a:rPr>
              <a:t>"lock and key model" </a:t>
            </a:r>
            <a:r>
              <a:rPr lang="en-US" sz="2800" b="1">
                <a:latin typeface="Times New Roman" pitchFamily="18" charset="0"/>
                <a:cs typeface="Times New Roman" pitchFamily="18" charset="0"/>
              </a:rPr>
              <a:t>accounted </a:t>
            </a:r>
          </a:p>
          <a:p>
            <a:r>
              <a:rPr lang="en-US" sz="2800" b="1">
                <a:latin typeface="Times New Roman" pitchFamily="18" charset="0"/>
                <a:cs typeface="Times New Roman" pitchFamily="18" charset="0"/>
              </a:rPr>
              <a:t>   for the exquisite specificity </a:t>
            </a:r>
          </a:p>
          <a:p>
            <a:r>
              <a:rPr lang="en-US" sz="2800" b="1">
                <a:latin typeface="Times New Roman" pitchFamily="18" charset="0"/>
                <a:cs typeface="Times New Roman" pitchFamily="18" charset="0"/>
              </a:rPr>
              <a:t>   of enzyme-substrate interactions</a:t>
            </a:r>
            <a:r>
              <a:rPr lang="en-US" sz="2800">
                <a:latin typeface="Times New Roman" pitchFamily="18" charset="0"/>
                <a:cs typeface="Times New Roman" pitchFamily="18" charset="0"/>
              </a:rPr>
              <a:t>, </a:t>
            </a:r>
          </a:p>
          <a:p>
            <a:r>
              <a:rPr lang="en-US" sz="2800">
                <a:latin typeface="Times New Roman" pitchFamily="18" charset="0"/>
                <a:cs typeface="Times New Roman" pitchFamily="18" charset="0"/>
              </a:rPr>
              <a:t>   the implied rigidity of the </a:t>
            </a:r>
          </a:p>
          <a:p>
            <a:r>
              <a:rPr lang="en-US" sz="2800">
                <a:latin typeface="Times New Roman" pitchFamily="18" charset="0"/>
                <a:cs typeface="Times New Roman" pitchFamily="18" charset="0"/>
              </a:rPr>
              <a:t>   enzyme's active site failed to </a:t>
            </a:r>
          </a:p>
          <a:p>
            <a:r>
              <a:rPr lang="en-US" sz="2800">
                <a:latin typeface="Times New Roman" pitchFamily="18" charset="0"/>
                <a:cs typeface="Times New Roman" pitchFamily="18" charset="0"/>
              </a:rPr>
              <a:t>   account for the dynamic </a:t>
            </a:r>
          </a:p>
          <a:p>
            <a:r>
              <a:rPr lang="en-US" sz="2800">
                <a:latin typeface="Times New Roman" pitchFamily="18" charset="0"/>
                <a:cs typeface="Times New Roman" pitchFamily="18" charset="0"/>
              </a:rPr>
              <a:t>   changes that accompany </a:t>
            </a:r>
          </a:p>
          <a:p>
            <a:r>
              <a:rPr lang="en-US" sz="2800">
                <a:latin typeface="Times New Roman" pitchFamily="18" charset="0"/>
                <a:cs typeface="Times New Roman" pitchFamily="18" charset="0"/>
              </a:rPr>
              <a:t>   catalysis. </a:t>
            </a:r>
          </a:p>
        </p:txBody>
      </p:sp>
      <p:pic>
        <p:nvPicPr>
          <p:cNvPr id="10243" name="Picture 4" descr="ch8f9-lock-key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468813" y="4419600"/>
            <a:ext cx="4675187" cy="1878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296</TotalTime>
  <Words>1963</Words>
  <Application>Microsoft Office PowerPoint</Application>
  <PresentationFormat>عرض على الشاشة (3:4)‏</PresentationFormat>
  <Paragraphs>361</Paragraphs>
  <Slides>26</Slides>
  <Notes>0</Notes>
  <HiddenSlides>0</HiddenSlides>
  <MMClips>0</MMClips>
  <ScaleCrop>false</ScaleCrop>
  <HeadingPairs>
    <vt:vector size="4" baseType="variant">
      <vt:variant>
        <vt:lpstr>سمة</vt:lpstr>
      </vt:variant>
      <vt:variant>
        <vt:i4>1</vt:i4>
      </vt:variant>
      <vt:variant>
        <vt:lpstr>عناوين الشرائح</vt:lpstr>
      </vt:variant>
      <vt:variant>
        <vt:i4>26</vt:i4>
      </vt:variant>
    </vt:vector>
  </HeadingPairs>
  <TitlesOfParts>
    <vt:vector size="27" baseType="lpstr">
      <vt:lpstr>Office Theme</vt:lpstr>
      <vt:lpstr>Enzymology- An overview-1  </vt:lpstr>
      <vt:lpstr>الشريحة 2</vt:lpstr>
      <vt:lpstr>الشريحة 3</vt:lpstr>
      <vt:lpstr>الشريحة 4</vt:lpstr>
      <vt:lpstr>الشريحة 5</vt:lpstr>
      <vt:lpstr>الشريحة 6</vt:lpstr>
      <vt:lpstr>الشريحة 7</vt:lpstr>
      <vt:lpstr>الشريحة 8</vt:lpstr>
      <vt:lpstr>الشريحة 9</vt:lpstr>
      <vt:lpstr>الشريحة 10</vt:lpstr>
      <vt:lpstr>الشريحة 11</vt:lpstr>
      <vt:lpstr>الشريحة 12</vt:lpstr>
      <vt:lpstr>الشريحة 13</vt:lpstr>
      <vt:lpstr>الشريحة 14</vt:lpstr>
      <vt:lpstr>الشريحة 15</vt:lpstr>
      <vt:lpstr>الشريحة 16</vt:lpstr>
      <vt:lpstr>الشريحة 17</vt:lpstr>
      <vt:lpstr>الشريحة 18</vt:lpstr>
      <vt:lpstr>الشريحة 19</vt:lpstr>
      <vt:lpstr>الشريحة 20</vt:lpstr>
      <vt:lpstr>الشريحة 21</vt:lpstr>
      <vt:lpstr>الشريحة 22</vt:lpstr>
      <vt:lpstr>الشريحة 23</vt:lpstr>
      <vt:lpstr>الشريحة 24</vt:lpstr>
      <vt:lpstr>الشريحة 25</vt:lpstr>
      <vt:lpstr>الشريحة 26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Enzymology- An overview</dc:title>
  <dc:creator>user</dc:creator>
  <cp:lastModifiedBy>mutah</cp:lastModifiedBy>
  <cp:revision>72</cp:revision>
  <dcterms:created xsi:type="dcterms:W3CDTF">2015-10-16T16:13:10Z</dcterms:created>
  <dcterms:modified xsi:type="dcterms:W3CDTF">2019-11-13T05:53:54Z</dcterms:modified>
</cp:coreProperties>
</file>