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2" r:id="rId3"/>
  </p:sldMasterIdLst>
  <p:notesMasterIdLst>
    <p:notesMasterId r:id="rId1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305" r:id="rId37"/>
    <p:sldId id="306" r:id="rId38"/>
    <p:sldId id="301" r:id="rId39"/>
    <p:sldId id="333" r:id="rId40"/>
    <p:sldId id="307" r:id="rId41"/>
    <p:sldId id="308" r:id="rId42"/>
    <p:sldId id="309" r:id="rId43"/>
    <p:sldId id="332"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289" r:id="rId101"/>
    <p:sldId id="290" r:id="rId102"/>
    <p:sldId id="291" r:id="rId103"/>
    <p:sldId id="292" r:id="rId104"/>
    <p:sldId id="293" r:id="rId105"/>
    <p:sldId id="368" r:id="rId106"/>
    <p:sldId id="302" r:id="rId107"/>
    <p:sldId id="294" r:id="rId108"/>
    <p:sldId id="295" r:id="rId109"/>
    <p:sldId id="296" r:id="rId110"/>
    <p:sldId id="297" r:id="rId111"/>
    <p:sldId id="298" r:id="rId112"/>
    <p:sldId id="299" r:id="rId113"/>
    <p:sldId id="300" r:id="rId114"/>
    <p:sldId id="369" r:id="rId115"/>
  </p:sldIdLst>
  <p:sldSz cx="9144000" cy="5143500" type="screen16x9"/>
  <p:notesSz cx="6858000" cy="9144000"/>
  <p:embeddedFontLst>
    <p:embeddedFont>
      <p:font typeface="Aharoni" panose="02010803020104030203" pitchFamily="2" charset="-79"/>
      <p:bold r:id="rId117"/>
    </p:embeddedFont>
    <p:embeddedFont>
      <p:font typeface="Arial Black" panose="020B0A04020102020204" pitchFamily="34" charset="0"/>
      <p:bold r:id="rId118"/>
    </p:embeddedFont>
    <p:embeddedFont>
      <p:font typeface="Calibri" panose="020F0502020204030204" pitchFamily="34" charset="0"/>
      <p:regular r:id="rId119"/>
      <p:bold r:id="rId120"/>
      <p:italic r:id="rId121"/>
      <p:boldItalic r:id="rId122"/>
    </p:embeddedFont>
    <p:embeddedFont>
      <p:font typeface="Calibri Light" panose="020F0302020204030204" pitchFamily="34" charset="0"/>
      <p:regular r:id="rId123"/>
      <p:italic r:id="rId124"/>
    </p:embeddedFont>
    <p:embeddedFont>
      <p:font typeface="Candara" panose="020E0502030303020204" pitchFamily="34" charset="0"/>
      <p:regular r:id="rId125"/>
      <p:bold r:id="rId126"/>
      <p:italic r:id="rId127"/>
      <p:boldItalic r:id="rId128"/>
    </p:embeddedFont>
    <p:embeddedFont>
      <p:font typeface="Gill Sans" panose="020B0604020202020204" charset="0"/>
      <p:regular r:id="rId129"/>
      <p:bold r:id="rId130"/>
    </p:embeddedFont>
    <p:embeddedFont>
      <p:font typeface="Gill Sans MT" panose="020B0502020104020203" pitchFamily="34" charset="0"/>
      <p:regular r:id="rId131"/>
      <p:bold r:id="rId132"/>
      <p:italic r:id="rId133"/>
      <p:boldItalic r:id="rId134"/>
    </p:embeddedFont>
    <p:embeddedFont>
      <p:font typeface="Impact" panose="020B0806030902050204" pitchFamily="34" charset="0"/>
      <p:regular r:id="rId135"/>
    </p:embeddedFont>
    <p:embeddedFont>
      <p:font typeface="Roboto" panose="020B0604020202020204" charset="0"/>
      <p:regular r:id="rId136"/>
      <p:bold r:id="rId137"/>
      <p:italic r:id="rId138"/>
      <p:boldItalic r:id="rId139"/>
    </p:embeddedFont>
    <p:embeddedFont>
      <p:font typeface="Trebuchet MS" panose="020B0603020202020204" pitchFamily="34" charset="0"/>
      <p:regular r:id="rId140"/>
      <p:bold r:id="rId141"/>
      <p:italic r:id="rId142"/>
      <p:boldItalic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60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7.fntdata"/><Relationship Id="rId138" Type="http://schemas.openxmlformats.org/officeDocument/2006/relationships/font" Target="fonts/font22.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7.fntdata"/><Relationship Id="rId128" Type="http://schemas.openxmlformats.org/officeDocument/2006/relationships/font" Target="fonts/font12.fntdata"/><Relationship Id="rId144"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font" Target="fonts/font23.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notesMaster" Target="notesMasters/notesMaster1.xml"/><Relationship Id="rId124" Type="http://schemas.openxmlformats.org/officeDocument/2006/relationships/font" Target="fonts/font8.fntdata"/><Relationship Id="rId129" Type="http://schemas.openxmlformats.org/officeDocument/2006/relationships/font" Target="fonts/font13.fntdata"/><Relationship Id="rId13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6.fntdata"/><Relationship Id="rId140" Type="http://schemas.openxmlformats.org/officeDocument/2006/relationships/font" Target="fonts/font24.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font" Target="fonts/font3.fntdata"/><Relationship Id="rId12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6.fntdata"/><Relationship Id="rId130" Type="http://schemas.openxmlformats.org/officeDocument/2006/relationships/font" Target="fonts/font14.fntdata"/><Relationship Id="rId135" Type="http://schemas.openxmlformats.org/officeDocument/2006/relationships/font" Target="fonts/font19.fntdata"/><Relationship Id="rId143" Type="http://schemas.openxmlformats.org/officeDocument/2006/relationships/font" Target="fonts/font2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4.fntdata"/><Relationship Id="rId125" Type="http://schemas.openxmlformats.org/officeDocument/2006/relationships/font" Target="fonts/font9.fntdata"/><Relationship Id="rId141" Type="http://schemas.openxmlformats.org/officeDocument/2006/relationships/font" Target="fonts/font25.fntdata"/><Relationship Id="rId14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5.fntdata"/><Relationship Id="rId136" Type="http://schemas.openxmlformats.org/officeDocument/2006/relationships/font" Target="fonts/font20.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10.fntdata"/><Relationship Id="rId14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5.fntdata"/><Relationship Id="rId142" Type="http://schemas.openxmlformats.org/officeDocument/2006/relationships/font" Target="fonts/font26.fntdata"/></Relationships>
</file>

<file path=ppt/diagrams/_rels/data3.xml.rels><?xml version="1.0" encoding="UTF-8" standalone="yes"?>
<Relationships xmlns="http://schemas.openxmlformats.org/package/2006/relationships"><Relationship Id="rId1" Type="http://schemas.openxmlformats.org/officeDocument/2006/relationships/image" Target="../media/image21.jp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584607-DBC6-4949-A058-A1C2748CA3AB}"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n-US"/>
        </a:p>
      </dgm:t>
    </dgm:pt>
    <dgm:pt modelId="{3F9F36BA-82A5-4275-AD18-6D9C86A292F4}">
      <dgm:prSet phldrT="[Text]" custT="1"/>
      <dgm:spPr/>
      <dgm:t>
        <a:bodyPr/>
        <a:lstStyle/>
        <a:p>
          <a:pPr defTabSz="1955800">
            <a:lnSpc>
              <a:spcPct val="90000"/>
            </a:lnSpc>
            <a:spcBef>
              <a:spcPct val="0"/>
            </a:spcBef>
            <a:spcAft>
              <a:spcPct val="35000"/>
            </a:spcAft>
          </a:pPr>
          <a:r>
            <a:rPr lang="en-US" sz="3200" dirty="0"/>
            <a:t>Ovarian disorders:</a:t>
          </a:r>
        </a:p>
        <a:p>
          <a:pPr defTabSz="1955800">
            <a:lnSpc>
              <a:spcPct val="90000"/>
            </a:lnSpc>
            <a:spcBef>
              <a:spcPct val="0"/>
            </a:spcBef>
            <a:spcAft>
              <a:spcPct val="35000"/>
            </a:spcAft>
          </a:pPr>
          <a:r>
            <a:rPr lang="en-US" sz="2000" dirty="0"/>
            <a:t>.Anovulation</a:t>
          </a:r>
        </a:p>
        <a:p>
          <a:pPr defTabSz="1955800">
            <a:lnSpc>
              <a:spcPct val="90000"/>
            </a:lnSpc>
            <a:spcBef>
              <a:spcPct val="0"/>
            </a:spcBef>
            <a:spcAft>
              <a:spcPct val="35000"/>
            </a:spcAft>
          </a:pPr>
          <a:r>
            <a:rPr lang="en-US" sz="2000" dirty="0"/>
            <a:t>-clomiphenecitrate+-hCG</a:t>
          </a:r>
        </a:p>
        <a:p>
          <a:pPr defTabSz="1955800">
            <a:lnSpc>
              <a:spcPct val="90000"/>
            </a:lnSpc>
            <a:spcBef>
              <a:spcPct val="0"/>
            </a:spcBef>
            <a:spcAft>
              <a:spcPct val="35000"/>
            </a:spcAft>
          </a:pPr>
          <a:r>
            <a:rPr lang="en-US" sz="2000" dirty="0"/>
            <a:t>-HMG</a:t>
          </a:r>
        </a:p>
        <a:p>
          <a:pPr marL="0" marR="0" indent="0" defTabSz="914400" eaLnBrk="1" fontAlgn="auto" latinLnBrk="0" hangingPunct="1">
            <a:lnSpc>
              <a:spcPct val="100000"/>
            </a:lnSpc>
            <a:spcBef>
              <a:spcPts val="0"/>
            </a:spcBef>
            <a:spcAft>
              <a:spcPts val="0"/>
            </a:spcAft>
            <a:buClrTx/>
            <a:buSzTx/>
            <a:buFontTx/>
            <a:buNone/>
            <a:tabLst/>
            <a:defRPr/>
          </a:pPr>
          <a:r>
            <a:rPr lang="en-US" sz="2000" dirty="0"/>
            <a:t>-Induction+IUI(often done but unjustified)</a:t>
          </a:r>
        </a:p>
      </dgm:t>
    </dgm:pt>
    <dgm:pt modelId="{848028F9-71EF-4355-ADEB-A355336588D0}" type="parTrans" cxnId="{1660A49E-F93D-481A-8518-B452D391B873}">
      <dgm:prSet/>
      <dgm:spPr/>
      <dgm:t>
        <a:bodyPr/>
        <a:lstStyle/>
        <a:p>
          <a:endParaRPr lang="en-US"/>
        </a:p>
      </dgm:t>
    </dgm:pt>
    <dgm:pt modelId="{DC39D21C-D105-4BB2-B3FC-C2771D9E51A7}" type="sibTrans" cxnId="{1660A49E-F93D-481A-8518-B452D391B873}">
      <dgm:prSet/>
      <dgm:spPr/>
      <dgm:t>
        <a:bodyPr/>
        <a:lstStyle/>
        <a:p>
          <a:endParaRPr lang="en-US"/>
        </a:p>
      </dgm:t>
    </dgm:pt>
    <dgm:pt modelId="{04E42B5A-46ED-410E-BC7D-BC9DCB939C3B}">
      <dgm:prSet/>
      <dgm:spPr/>
      <dgm:t>
        <a:bodyPr/>
        <a:lstStyle/>
        <a:p>
          <a:r>
            <a:rPr lang="en-US" dirty="0" err="1"/>
            <a:t>Teatment</a:t>
          </a:r>
          <a:r>
            <a:rPr lang="en-US" dirty="0"/>
            <a:t> options</a:t>
          </a:r>
        </a:p>
      </dgm:t>
    </dgm:pt>
    <dgm:pt modelId="{201AD2B4-010E-4AB7-8F1E-7C60C48E6ACF}" type="parTrans" cxnId="{C2F3086D-428F-4ED9-B386-8E31EDCCC17F}">
      <dgm:prSet/>
      <dgm:spPr/>
      <dgm:t>
        <a:bodyPr/>
        <a:lstStyle/>
        <a:p>
          <a:endParaRPr lang="en-US"/>
        </a:p>
      </dgm:t>
    </dgm:pt>
    <dgm:pt modelId="{19007A49-3AD4-4D66-8438-B6D57B7082A9}" type="sibTrans" cxnId="{C2F3086D-428F-4ED9-B386-8E31EDCCC17F}">
      <dgm:prSet/>
      <dgm:spPr/>
      <dgm:t>
        <a:bodyPr/>
        <a:lstStyle/>
        <a:p>
          <a:endParaRPr lang="en-US"/>
        </a:p>
      </dgm:t>
    </dgm:pt>
    <dgm:pt modelId="{8D63B4E3-FCA7-4276-AC3E-F79B182D3A1B}" type="pres">
      <dgm:prSet presAssocID="{FB584607-DBC6-4949-A058-A1C2748CA3AB}" presName="hierChild1" presStyleCnt="0">
        <dgm:presLayoutVars>
          <dgm:orgChart val="1"/>
          <dgm:chPref val="1"/>
          <dgm:dir/>
          <dgm:animOne val="branch"/>
          <dgm:animLvl val="lvl"/>
          <dgm:resizeHandles/>
        </dgm:presLayoutVars>
      </dgm:prSet>
      <dgm:spPr/>
    </dgm:pt>
    <dgm:pt modelId="{86BB19A7-24D0-4C59-8FCA-1C3FF39E46AA}" type="pres">
      <dgm:prSet presAssocID="{3F9F36BA-82A5-4275-AD18-6D9C86A292F4}" presName="hierRoot1" presStyleCnt="0">
        <dgm:presLayoutVars>
          <dgm:hierBranch val="init"/>
        </dgm:presLayoutVars>
      </dgm:prSet>
      <dgm:spPr/>
    </dgm:pt>
    <dgm:pt modelId="{C1EEA838-0196-4424-9923-07E36F709700}" type="pres">
      <dgm:prSet presAssocID="{3F9F36BA-82A5-4275-AD18-6D9C86A292F4}" presName="rootComposite1" presStyleCnt="0"/>
      <dgm:spPr/>
    </dgm:pt>
    <dgm:pt modelId="{D2C7BEAC-CD8A-4B90-8E93-D920F79B1935}" type="pres">
      <dgm:prSet presAssocID="{3F9F36BA-82A5-4275-AD18-6D9C86A292F4}" presName="rootText1" presStyleLbl="node0" presStyleIdx="0" presStyleCnt="2" custScaleX="525567" custScaleY="714445" custLinFactNeighborX="90996" custLinFactNeighborY="6169">
        <dgm:presLayoutVars>
          <dgm:chPref val="3"/>
        </dgm:presLayoutVars>
      </dgm:prSet>
      <dgm:spPr/>
    </dgm:pt>
    <dgm:pt modelId="{0FFF4572-7E27-49C8-9E65-2C53A5AAF4FC}" type="pres">
      <dgm:prSet presAssocID="{3F9F36BA-82A5-4275-AD18-6D9C86A292F4}" presName="rootConnector1" presStyleLbl="node1" presStyleIdx="0" presStyleCnt="0"/>
      <dgm:spPr/>
    </dgm:pt>
    <dgm:pt modelId="{7030671E-C07A-4DE7-9AD3-A26517866A3F}" type="pres">
      <dgm:prSet presAssocID="{3F9F36BA-82A5-4275-AD18-6D9C86A292F4}" presName="hierChild2" presStyleCnt="0"/>
      <dgm:spPr/>
    </dgm:pt>
    <dgm:pt modelId="{687B9F56-A270-45D1-A6C8-56F3A2DC1E27}" type="pres">
      <dgm:prSet presAssocID="{3F9F36BA-82A5-4275-AD18-6D9C86A292F4}" presName="hierChild3" presStyleCnt="0"/>
      <dgm:spPr/>
    </dgm:pt>
    <dgm:pt modelId="{C7A7FDCC-E330-493B-BCFA-2050A85F2CD5}" type="pres">
      <dgm:prSet presAssocID="{04E42B5A-46ED-410E-BC7D-BC9DCB939C3B}" presName="hierRoot1" presStyleCnt="0">
        <dgm:presLayoutVars>
          <dgm:hierBranch val="init"/>
        </dgm:presLayoutVars>
      </dgm:prSet>
      <dgm:spPr/>
    </dgm:pt>
    <dgm:pt modelId="{A849A15E-A125-481F-B082-C4EC594ABB78}" type="pres">
      <dgm:prSet presAssocID="{04E42B5A-46ED-410E-BC7D-BC9DCB939C3B}" presName="rootComposite1" presStyleCnt="0"/>
      <dgm:spPr/>
    </dgm:pt>
    <dgm:pt modelId="{A30C8D40-7EEC-4E85-980A-E9DE27507C13}" type="pres">
      <dgm:prSet presAssocID="{04E42B5A-46ED-410E-BC7D-BC9DCB939C3B}" presName="rootText1" presStyleLbl="node0" presStyleIdx="1" presStyleCnt="2" custScaleX="221107" custScaleY="47972" custLinFactX="-118262" custLinFactNeighborX="-200000" custLinFactNeighborY="-42477">
        <dgm:presLayoutVars>
          <dgm:chPref val="3"/>
        </dgm:presLayoutVars>
      </dgm:prSet>
      <dgm:spPr/>
    </dgm:pt>
    <dgm:pt modelId="{AC46665C-A172-40A3-917C-B370A0E8E165}" type="pres">
      <dgm:prSet presAssocID="{04E42B5A-46ED-410E-BC7D-BC9DCB939C3B}" presName="rootConnector1" presStyleLbl="node1" presStyleIdx="0" presStyleCnt="0"/>
      <dgm:spPr/>
    </dgm:pt>
    <dgm:pt modelId="{F293A413-C824-4827-B9EB-2084298CCE13}" type="pres">
      <dgm:prSet presAssocID="{04E42B5A-46ED-410E-BC7D-BC9DCB939C3B}" presName="hierChild2" presStyleCnt="0"/>
      <dgm:spPr/>
    </dgm:pt>
    <dgm:pt modelId="{CE29A932-9E69-47D0-AC86-8574692A8EB1}" type="pres">
      <dgm:prSet presAssocID="{04E42B5A-46ED-410E-BC7D-BC9DCB939C3B}" presName="hierChild3" presStyleCnt="0"/>
      <dgm:spPr/>
    </dgm:pt>
  </dgm:ptLst>
  <dgm:cxnLst>
    <dgm:cxn modelId="{F766E833-21AD-4DF5-A8D0-FDBBF0D58489}" type="presOf" srcId="{FB584607-DBC6-4949-A058-A1C2748CA3AB}" destId="{8D63B4E3-FCA7-4276-AC3E-F79B182D3A1B}" srcOrd="0" destOrd="0" presId="urn:microsoft.com/office/officeart/2005/8/layout/orgChart1"/>
    <dgm:cxn modelId="{F61CBF34-1131-4683-8AC7-B94C4C8CF1B6}" type="presOf" srcId="{3F9F36BA-82A5-4275-AD18-6D9C86A292F4}" destId="{0FFF4572-7E27-49C8-9E65-2C53A5AAF4FC}" srcOrd="1" destOrd="0" presId="urn:microsoft.com/office/officeart/2005/8/layout/orgChart1"/>
    <dgm:cxn modelId="{3E4DB037-7B5C-4B97-B440-1C2E21417F30}" type="presOf" srcId="{04E42B5A-46ED-410E-BC7D-BC9DCB939C3B}" destId="{AC46665C-A172-40A3-917C-B370A0E8E165}" srcOrd="1" destOrd="0" presId="urn:microsoft.com/office/officeart/2005/8/layout/orgChart1"/>
    <dgm:cxn modelId="{C2F3086D-428F-4ED9-B386-8E31EDCCC17F}" srcId="{FB584607-DBC6-4949-A058-A1C2748CA3AB}" destId="{04E42B5A-46ED-410E-BC7D-BC9DCB939C3B}" srcOrd="1" destOrd="0" parTransId="{201AD2B4-010E-4AB7-8F1E-7C60C48E6ACF}" sibTransId="{19007A49-3AD4-4D66-8438-B6D57B7082A9}"/>
    <dgm:cxn modelId="{A0971081-75C8-4522-B70A-8AB608AB637E}" type="presOf" srcId="{3F9F36BA-82A5-4275-AD18-6D9C86A292F4}" destId="{D2C7BEAC-CD8A-4B90-8E93-D920F79B1935}" srcOrd="0" destOrd="0" presId="urn:microsoft.com/office/officeart/2005/8/layout/orgChart1"/>
    <dgm:cxn modelId="{1660A49E-F93D-481A-8518-B452D391B873}" srcId="{FB584607-DBC6-4949-A058-A1C2748CA3AB}" destId="{3F9F36BA-82A5-4275-AD18-6D9C86A292F4}" srcOrd="0" destOrd="0" parTransId="{848028F9-71EF-4355-ADEB-A355336588D0}" sibTransId="{DC39D21C-D105-4BB2-B3FC-C2771D9E51A7}"/>
    <dgm:cxn modelId="{936347E1-B3B9-4D4E-AC82-7DC876A1727E}" type="presOf" srcId="{04E42B5A-46ED-410E-BC7D-BC9DCB939C3B}" destId="{A30C8D40-7EEC-4E85-980A-E9DE27507C13}" srcOrd="0" destOrd="0" presId="urn:microsoft.com/office/officeart/2005/8/layout/orgChart1"/>
    <dgm:cxn modelId="{DEDF87B4-BE09-4AB9-9AEE-B40AB45E8E0D}" type="presParOf" srcId="{8D63B4E3-FCA7-4276-AC3E-F79B182D3A1B}" destId="{86BB19A7-24D0-4C59-8FCA-1C3FF39E46AA}" srcOrd="0" destOrd="0" presId="urn:microsoft.com/office/officeart/2005/8/layout/orgChart1"/>
    <dgm:cxn modelId="{32F6FF94-6037-439A-B83E-F842CA29DA86}" type="presParOf" srcId="{86BB19A7-24D0-4C59-8FCA-1C3FF39E46AA}" destId="{C1EEA838-0196-4424-9923-07E36F709700}" srcOrd="0" destOrd="0" presId="urn:microsoft.com/office/officeart/2005/8/layout/orgChart1"/>
    <dgm:cxn modelId="{87C42FB1-C47D-4832-879A-5F456AF3FDA5}" type="presParOf" srcId="{C1EEA838-0196-4424-9923-07E36F709700}" destId="{D2C7BEAC-CD8A-4B90-8E93-D920F79B1935}" srcOrd="0" destOrd="0" presId="urn:microsoft.com/office/officeart/2005/8/layout/orgChart1"/>
    <dgm:cxn modelId="{40E6226D-2885-4F9F-AE58-B7D6455E6DD4}" type="presParOf" srcId="{C1EEA838-0196-4424-9923-07E36F709700}" destId="{0FFF4572-7E27-49C8-9E65-2C53A5AAF4FC}" srcOrd="1" destOrd="0" presId="urn:microsoft.com/office/officeart/2005/8/layout/orgChart1"/>
    <dgm:cxn modelId="{4CAB3714-8B73-4DCF-A03B-91D89E06CE73}" type="presParOf" srcId="{86BB19A7-24D0-4C59-8FCA-1C3FF39E46AA}" destId="{7030671E-C07A-4DE7-9AD3-A26517866A3F}" srcOrd="1" destOrd="0" presId="urn:microsoft.com/office/officeart/2005/8/layout/orgChart1"/>
    <dgm:cxn modelId="{D05D33CA-8FFF-42C6-84D5-0E1183CE2824}" type="presParOf" srcId="{86BB19A7-24D0-4C59-8FCA-1C3FF39E46AA}" destId="{687B9F56-A270-45D1-A6C8-56F3A2DC1E27}" srcOrd="2" destOrd="0" presId="urn:microsoft.com/office/officeart/2005/8/layout/orgChart1"/>
    <dgm:cxn modelId="{A7E047DD-FC87-48AA-8A27-968017039F6A}" type="presParOf" srcId="{8D63B4E3-FCA7-4276-AC3E-F79B182D3A1B}" destId="{C7A7FDCC-E330-493B-BCFA-2050A85F2CD5}" srcOrd="1" destOrd="0" presId="urn:microsoft.com/office/officeart/2005/8/layout/orgChart1"/>
    <dgm:cxn modelId="{9AE2E189-DC97-4AB5-AC4B-2F66F9CF0226}" type="presParOf" srcId="{C7A7FDCC-E330-493B-BCFA-2050A85F2CD5}" destId="{A849A15E-A125-481F-B082-C4EC594ABB78}" srcOrd="0" destOrd="0" presId="urn:microsoft.com/office/officeart/2005/8/layout/orgChart1"/>
    <dgm:cxn modelId="{350645DE-62C0-4B11-B762-745496DF39EE}" type="presParOf" srcId="{A849A15E-A125-481F-B082-C4EC594ABB78}" destId="{A30C8D40-7EEC-4E85-980A-E9DE27507C13}" srcOrd="0" destOrd="0" presId="urn:microsoft.com/office/officeart/2005/8/layout/orgChart1"/>
    <dgm:cxn modelId="{2BFB3288-2BA7-4F27-8F03-B3D4C10CE936}" type="presParOf" srcId="{A849A15E-A125-481F-B082-C4EC594ABB78}" destId="{AC46665C-A172-40A3-917C-B370A0E8E165}" srcOrd="1" destOrd="0" presId="urn:microsoft.com/office/officeart/2005/8/layout/orgChart1"/>
    <dgm:cxn modelId="{F28E04C9-2F6D-4BFC-98D4-B122B59F468C}" type="presParOf" srcId="{C7A7FDCC-E330-493B-BCFA-2050A85F2CD5}" destId="{F293A413-C824-4827-B9EB-2084298CCE13}" srcOrd="1" destOrd="0" presId="urn:microsoft.com/office/officeart/2005/8/layout/orgChart1"/>
    <dgm:cxn modelId="{86D7B555-A3E8-425D-8936-652A4C10217D}" type="presParOf" srcId="{C7A7FDCC-E330-493B-BCFA-2050A85F2CD5}" destId="{CE29A932-9E69-47D0-AC86-8574692A8EB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4D26E-DBF4-4AE9-8941-6D66AEADB9B2}"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7F111BBA-F4F1-4C6D-8420-E6A5B87A3BCA}">
      <dgm:prSet phldrT="[Text]"/>
      <dgm:spPr/>
      <dgm:t>
        <a:bodyPr/>
        <a:lstStyle/>
        <a:p>
          <a:r>
            <a:rPr lang="en-US" dirty="0"/>
            <a:t>.CENTRAL AMENORRHEA</a:t>
          </a:r>
        </a:p>
      </dgm:t>
    </dgm:pt>
    <dgm:pt modelId="{13ED8E7D-6441-403F-8577-9E8D5BC31E0F}" type="parTrans" cxnId="{2CAFC53C-CE10-4735-8F1D-C9614720C0C3}">
      <dgm:prSet/>
      <dgm:spPr/>
      <dgm:t>
        <a:bodyPr/>
        <a:lstStyle/>
        <a:p>
          <a:endParaRPr lang="en-US"/>
        </a:p>
      </dgm:t>
    </dgm:pt>
    <dgm:pt modelId="{B4D0EAD0-8ECC-4CF9-8949-6336C26C9761}" type="sibTrans" cxnId="{2CAFC53C-CE10-4735-8F1D-C9614720C0C3}">
      <dgm:prSet/>
      <dgm:spPr/>
      <dgm:t>
        <a:bodyPr/>
        <a:lstStyle/>
        <a:p>
          <a:endParaRPr lang="en-US"/>
        </a:p>
      </dgm:t>
    </dgm:pt>
    <dgm:pt modelId="{C44A3EE9-8026-4EB9-814D-53E6A6678CAB}">
      <dgm:prSet phldrT="[Text]" custT="1"/>
      <dgm:spPr/>
      <dgm:t>
        <a:bodyPr/>
        <a:lstStyle/>
        <a:p>
          <a:r>
            <a:rPr lang="en-US" sz="2600" dirty="0"/>
            <a:t>-</a:t>
          </a:r>
          <a:r>
            <a:rPr lang="en-US" sz="2800" dirty="0"/>
            <a:t>CC first , then hMG</a:t>
          </a:r>
        </a:p>
        <a:p>
          <a:r>
            <a:rPr lang="en-US" sz="3200" dirty="0"/>
            <a:t>-Pulsatile GnRH</a:t>
          </a:r>
        </a:p>
      </dgm:t>
    </dgm:pt>
    <dgm:pt modelId="{1FDCF523-91E9-4775-A089-843478C37EF3}" type="parTrans" cxnId="{510C8EDE-3B97-45B6-AB88-6224C777E336}">
      <dgm:prSet/>
      <dgm:spPr/>
      <dgm:t>
        <a:bodyPr/>
        <a:lstStyle/>
        <a:p>
          <a:endParaRPr lang="en-US"/>
        </a:p>
      </dgm:t>
    </dgm:pt>
    <dgm:pt modelId="{1B95D560-4FE0-4882-BC99-1E53CC150C1F}" type="sibTrans" cxnId="{510C8EDE-3B97-45B6-AB88-6224C777E336}">
      <dgm:prSet/>
      <dgm:spPr/>
      <dgm:t>
        <a:bodyPr/>
        <a:lstStyle/>
        <a:p>
          <a:endParaRPr lang="en-US"/>
        </a:p>
      </dgm:t>
    </dgm:pt>
    <dgm:pt modelId="{D5D29A26-5656-47B6-A98E-DCA1C227F3C9}">
      <dgm:prSet phldrT="[Text]"/>
      <dgm:spPr/>
      <dgm:t>
        <a:bodyPr/>
        <a:lstStyle/>
        <a:p>
          <a:r>
            <a:rPr lang="en-US" dirty="0"/>
            <a:t>.LUTEAL PHASE DEFECT</a:t>
          </a:r>
        </a:p>
      </dgm:t>
    </dgm:pt>
    <dgm:pt modelId="{5FFED478-B32F-46AD-84C1-63DE4455D5EA}" type="parTrans" cxnId="{EA1469E3-09E6-43BC-96BF-9FBB2B0009DF}">
      <dgm:prSet/>
      <dgm:spPr/>
      <dgm:t>
        <a:bodyPr/>
        <a:lstStyle/>
        <a:p>
          <a:endParaRPr lang="en-US"/>
        </a:p>
      </dgm:t>
    </dgm:pt>
    <dgm:pt modelId="{5D4D86EA-FBA7-405B-A3FD-AA630A1401FE}" type="sibTrans" cxnId="{EA1469E3-09E6-43BC-96BF-9FBB2B0009DF}">
      <dgm:prSet/>
      <dgm:spPr/>
      <dgm:t>
        <a:bodyPr/>
        <a:lstStyle/>
        <a:p>
          <a:endParaRPr lang="en-US"/>
        </a:p>
      </dgm:t>
    </dgm:pt>
    <dgm:pt modelId="{8F5C38D6-4C2A-4790-8FD9-9244DBCB0655}">
      <dgm:prSet phldrT="[Text]" custT="1"/>
      <dgm:spPr/>
      <dgm:t>
        <a:bodyPr/>
        <a:lstStyle/>
        <a:p>
          <a:r>
            <a:rPr lang="en-US" sz="2400" dirty="0"/>
            <a:t>-Progesterone suppositories during luteal phase</a:t>
          </a:r>
        </a:p>
        <a:p>
          <a:r>
            <a:rPr lang="en-US" sz="2400" dirty="0"/>
            <a:t>-</a:t>
          </a:r>
          <a:r>
            <a:rPr lang="en-US" sz="2000" dirty="0"/>
            <a:t>CC+- hCG</a:t>
          </a:r>
        </a:p>
        <a:p>
          <a:endParaRPr lang="en-US" sz="2400" dirty="0"/>
        </a:p>
      </dgm:t>
    </dgm:pt>
    <dgm:pt modelId="{3EAEDC59-2E8C-406F-AA19-82F0D2FC670F}" type="parTrans" cxnId="{A08EA0A5-7B6A-4D36-BF06-0BF4E0474988}">
      <dgm:prSet/>
      <dgm:spPr/>
      <dgm:t>
        <a:bodyPr/>
        <a:lstStyle/>
        <a:p>
          <a:endParaRPr lang="en-US"/>
        </a:p>
      </dgm:t>
    </dgm:pt>
    <dgm:pt modelId="{8AEB1014-E49F-45BF-9E8C-E0BA562C42CA}" type="sibTrans" cxnId="{A08EA0A5-7B6A-4D36-BF06-0BF4E0474988}">
      <dgm:prSet/>
      <dgm:spPr/>
      <dgm:t>
        <a:bodyPr/>
        <a:lstStyle/>
        <a:p>
          <a:endParaRPr lang="en-US"/>
        </a:p>
      </dgm:t>
    </dgm:pt>
    <dgm:pt modelId="{CA897419-B6CE-4B64-A1D5-EA745417F538}" type="pres">
      <dgm:prSet presAssocID="{7654D26E-DBF4-4AE9-8941-6D66AEADB9B2}" presName="Name0" presStyleCnt="0">
        <dgm:presLayoutVars>
          <dgm:chMax/>
          <dgm:chPref/>
          <dgm:dir/>
        </dgm:presLayoutVars>
      </dgm:prSet>
      <dgm:spPr/>
    </dgm:pt>
    <dgm:pt modelId="{0FEDDADA-0DDA-4CE5-97EC-179E6449A92A}" type="pres">
      <dgm:prSet presAssocID="{7F111BBA-F4F1-4C6D-8420-E6A5B87A3BCA}" presName="parenttextcomposite" presStyleCnt="0"/>
      <dgm:spPr/>
    </dgm:pt>
    <dgm:pt modelId="{91B55188-F506-4EEF-A864-3DE5B3C87B37}" type="pres">
      <dgm:prSet presAssocID="{7F111BBA-F4F1-4C6D-8420-E6A5B87A3BCA}" presName="parenttext" presStyleLbl="revTx" presStyleIdx="0" presStyleCnt="2">
        <dgm:presLayoutVars>
          <dgm:chMax/>
          <dgm:chPref val="2"/>
          <dgm:bulletEnabled val="1"/>
        </dgm:presLayoutVars>
      </dgm:prSet>
      <dgm:spPr/>
    </dgm:pt>
    <dgm:pt modelId="{40ADEC17-833E-4903-AA99-CB3A8DB8396E}" type="pres">
      <dgm:prSet presAssocID="{7F111BBA-F4F1-4C6D-8420-E6A5B87A3BCA}" presName="composite" presStyleCnt="0"/>
      <dgm:spPr/>
    </dgm:pt>
    <dgm:pt modelId="{4E58BE25-4E10-449F-B3EA-A0805390C9CF}" type="pres">
      <dgm:prSet presAssocID="{7F111BBA-F4F1-4C6D-8420-E6A5B87A3BCA}" presName="chevron1" presStyleLbl="alignNode1" presStyleIdx="0" presStyleCnt="14"/>
      <dgm:spPr/>
    </dgm:pt>
    <dgm:pt modelId="{D998D3DC-3445-4FAC-96E9-29F93493F46A}" type="pres">
      <dgm:prSet presAssocID="{7F111BBA-F4F1-4C6D-8420-E6A5B87A3BCA}" presName="chevron2" presStyleLbl="alignNode1" presStyleIdx="1" presStyleCnt="14"/>
      <dgm:spPr/>
    </dgm:pt>
    <dgm:pt modelId="{497A8280-8566-4879-B853-B8C38FA28997}" type="pres">
      <dgm:prSet presAssocID="{7F111BBA-F4F1-4C6D-8420-E6A5B87A3BCA}" presName="chevron3" presStyleLbl="alignNode1" presStyleIdx="2" presStyleCnt="14"/>
      <dgm:spPr/>
    </dgm:pt>
    <dgm:pt modelId="{1CA1F372-EB14-488F-8AE7-9C2A848CB9A9}" type="pres">
      <dgm:prSet presAssocID="{7F111BBA-F4F1-4C6D-8420-E6A5B87A3BCA}" presName="chevron4" presStyleLbl="alignNode1" presStyleIdx="3" presStyleCnt="14"/>
      <dgm:spPr/>
    </dgm:pt>
    <dgm:pt modelId="{FE2C0906-5C91-46BB-9D3F-908213A11085}" type="pres">
      <dgm:prSet presAssocID="{7F111BBA-F4F1-4C6D-8420-E6A5B87A3BCA}" presName="chevron5" presStyleLbl="alignNode1" presStyleIdx="4" presStyleCnt="14"/>
      <dgm:spPr/>
    </dgm:pt>
    <dgm:pt modelId="{437B6DE7-3A91-4500-8288-32AF67862E11}" type="pres">
      <dgm:prSet presAssocID="{7F111BBA-F4F1-4C6D-8420-E6A5B87A3BCA}" presName="chevron6" presStyleLbl="alignNode1" presStyleIdx="5" presStyleCnt="14"/>
      <dgm:spPr/>
    </dgm:pt>
    <dgm:pt modelId="{8FABCD2D-8D12-4A93-806E-9D02853AC703}" type="pres">
      <dgm:prSet presAssocID="{7F111BBA-F4F1-4C6D-8420-E6A5B87A3BCA}" presName="chevron7" presStyleLbl="alignNode1" presStyleIdx="6" presStyleCnt="14"/>
      <dgm:spPr/>
    </dgm:pt>
    <dgm:pt modelId="{F724118C-FF28-4D41-BEC4-EB6329629216}" type="pres">
      <dgm:prSet presAssocID="{7F111BBA-F4F1-4C6D-8420-E6A5B87A3BCA}" presName="childtext" presStyleLbl="solidFgAcc1" presStyleIdx="0" presStyleCnt="2" custScaleX="51411" custLinFactNeighborX="-22901" custLinFactNeighborY="-6671">
        <dgm:presLayoutVars>
          <dgm:chMax/>
          <dgm:chPref val="0"/>
          <dgm:bulletEnabled val="1"/>
        </dgm:presLayoutVars>
      </dgm:prSet>
      <dgm:spPr/>
    </dgm:pt>
    <dgm:pt modelId="{6223F883-04F7-45B9-AC08-2025AE93AEF9}" type="pres">
      <dgm:prSet presAssocID="{B4D0EAD0-8ECC-4CF9-8949-6336C26C9761}" presName="sibTrans" presStyleCnt="0"/>
      <dgm:spPr/>
    </dgm:pt>
    <dgm:pt modelId="{FC8D2E5D-EA80-4769-9CA0-E95BCF09455D}" type="pres">
      <dgm:prSet presAssocID="{D5D29A26-5656-47B6-A98E-DCA1C227F3C9}" presName="parenttextcomposite" presStyleCnt="0"/>
      <dgm:spPr/>
    </dgm:pt>
    <dgm:pt modelId="{9FC39392-FFEB-433D-BE65-BEE9D03B1F56}" type="pres">
      <dgm:prSet presAssocID="{D5D29A26-5656-47B6-A98E-DCA1C227F3C9}" presName="parenttext" presStyleLbl="revTx" presStyleIdx="1" presStyleCnt="2" custLinFactNeighborX="-14760" custLinFactNeighborY="-24569">
        <dgm:presLayoutVars>
          <dgm:chMax/>
          <dgm:chPref val="2"/>
          <dgm:bulletEnabled val="1"/>
        </dgm:presLayoutVars>
      </dgm:prSet>
      <dgm:spPr/>
    </dgm:pt>
    <dgm:pt modelId="{CBFA9844-3A05-44CD-80B2-EA2AF85018D5}" type="pres">
      <dgm:prSet presAssocID="{D5D29A26-5656-47B6-A98E-DCA1C227F3C9}" presName="composite" presStyleCnt="0"/>
      <dgm:spPr/>
    </dgm:pt>
    <dgm:pt modelId="{A5799764-D9F0-4414-BF39-460B736FE688}" type="pres">
      <dgm:prSet presAssocID="{D5D29A26-5656-47B6-A98E-DCA1C227F3C9}" presName="chevron1" presStyleLbl="alignNode1" presStyleIdx="7" presStyleCnt="14"/>
      <dgm:spPr/>
    </dgm:pt>
    <dgm:pt modelId="{7CE87474-C8B0-41DB-B988-1F5D2C865698}" type="pres">
      <dgm:prSet presAssocID="{D5D29A26-5656-47B6-A98E-DCA1C227F3C9}" presName="chevron2" presStyleLbl="alignNode1" presStyleIdx="8" presStyleCnt="14"/>
      <dgm:spPr/>
    </dgm:pt>
    <dgm:pt modelId="{53835156-04E6-4894-9D47-0350CE038381}" type="pres">
      <dgm:prSet presAssocID="{D5D29A26-5656-47B6-A98E-DCA1C227F3C9}" presName="chevron3" presStyleLbl="alignNode1" presStyleIdx="9" presStyleCnt="14"/>
      <dgm:spPr/>
    </dgm:pt>
    <dgm:pt modelId="{1B4D3C6D-7A6A-4E84-8B6B-345C62CDCC24}" type="pres">
      <dgm:prSet presAssocID="{D5D29A26-5656-47B6-A98E-DCA1C227F3C9}" presName="chevron4" presStyleLbl="alignNode1" presStyleIdx="10" presStyleCnt="14"/>
      <dgm:spPr/>
    </dgm:pt>
    <dgm:pt modelId="{A5EC3068-B56C-4C47-852C-2521C1EF256D}" type="pres">
      <dgm:prSet presAssocID="{D5D29A26-5656-47B6-A98E-DCA1C227F3C9}" presName="chevron5" presStyleLbl="alignNode1" presStyleIdx="11" presStyleCnt="14"/>
      <dgm:spPr/>
    </dgm:pt>
    <dgm:pt modelId="{9EE9BF74-947F-41F8-AA54-93B48607C7E1}" type="pres">
      <dgm:prSet presAssocID="{D5D29A26-5656-47B6-A98E-DCA1C227F3C9}" presName="chevron6" presStyleLbl="alignNode1" presStyleIdx="12" presStyleCnt="14"/>
      <dgm:spPr/>
    </dgm:pt>
    <dgm:pt modelId="{2A34C1CB-BF09-455D-9198-C36374A95319}" type="pres">
      <dgm:prSet presAssocID="{D5D29A26-5656-47B6-A98E-DCA1C227F3C9}" presName="chevron7" presStyleLbl="alignNode1" presStyleIdx="13" presStyleCnt="14" custScaleX="92931" custScaleY="83059" custLinFactNeighborX="4135" custLinFactNeighborY="-5934"/>
      <dgm:spPr/>
    </dgm:pt>
    <dgm:pt modelId="{B905A5BA-FE08-48D4-BC6B-CEA67480B8AE}" type="pres">
      <dgm:prSet presAssocID="{D5D29A26-5656-47B6-A98E-DCA1C227F3C9}" presName="childtext" presStyleLbl="solidFgAcc1" presStyleIdx="1" presStyleCnt="2" custScaleX="60871" custScaleY="134699" custLinFactNeighborX="-23025" custLinFactNeighborY="-18833">
        <dgm:presLayoutVars>
          <dgm:chMax/>
          <dgm:chPref val="0"/>
          <dgm:bulletEnabled val="1"/>
        </dgm:presLayoutVars>
      </dgm:prSet>
      <dgm:spPr/>
    </dgm:pt>
  </dgm:ptLst>
  <dgm:cxnLst>
    <dgm:cxn modelId="{2CAFC53C-CE10-4735-8F1D-C9614720C0C3}" srcId="{7654D26E-DBF4-4AE9-8941-6D66AEADB9B2}" destId="{7F111BBA-F4F1-4C6D-8420-E6A5B87A3BCA}" srcOrd="0" destOrd="0" parTransId="{13ED8E7D-6441-403F-8577-9E8D5BC31E0F}" sibTransId="{B4D0EAD0-8ECC-4CF9-8949-6336C26C9761}"/>
    <dgm:cxn modelId="{BE10F66D-CFE5-4AC3-8E3B-2ADE0A2CCC2D}" type="presOf" srcId="{D5D29A26-5656-47B6-A98E-DCA1C227F3C9}" destId="{9FC39392-FFEB-433D-BE65-BEE9D03B1F56}" srcOrd="0" destOrd="0" presId="urn:microsoft.com/office/officeart/2008/layout/VerticalAccentList"/>
    <dgm:cxn modelId="{A08EA0A5-7B6A-4D36-BF06-0BF4E0474988}" srcId="{D5D29A26-5656-47B6-A98E-DCA1C227F3C9}" destId="{8F5C38D6-4C2A-4790-8FD9-9244DBCB0655}" srcOrd="0" destOrd="0" parTransId="{3EAEDC59-2E8C-406F-AA19-82F0D2FC670F}" sibTransId="{8AEB1014-E49F-45BF-9E8C-E0BA562C42CA}"/>
    <dgm:cxn modelId="{D27C5AB8-0D55-4B7C-9959-E73EDF54B063}" type="presOf" srcId="{8F5C38D6-4C2A-4790-8FD9-9244DBCB0655}" destId="{B905A5BA-FE08-48D4-BC6B-CEA67480B8AE}" srcOrd="0" destOrd="0" presId="urn:microsoft.com/office/officeart/2008/layout/VerticalAccentList"/>
    <dgm:cxn modelId="{6D5F7FBE-A519-4619-B6A0-67A6847C9E91}" type="presOf" srcId="{7F111BBA-F4F1-4C6D-8420-E6A5B87A3BCA}" destId="{91B55188-F506-4EEF-A864-3DE5B3C87B37}" srcOrd="0" destOrd="0" presId="urn:microsoft.com/office/officeart/2008/layout/VerticalAccentList"/>
    <dgm:cxn modelId="{AE0926C5-4189-4ED4-9636-B549B8506C8C}" type="presOf" srcId="{7654D26E-DBF4-4AE9-8941-6D66AEADB9B2}" destId="{CA897419-B6CE-4B64-A1D5-EA745417F538}" srcOrd="0" destOrd="0" presId="urn:microsoft.com/office/officeart/2008/layout/VerticalAccentList"/>
    <dgm:cxn modelId="{510C8EDE-3B97-45B6-AB88-6224C777E336}" srcId="{7F111BBA-F4F1-4C6D-8420-E6A5B87A3BCA}" destId="{C44A3EE9-8026-4EB9-814D-53E6A6678CAB}" srcOrd="0" destOrd="0" parTransId="{1FDCF523-91E9-4775-A089-843478C37EF3}" sibTransId="{1B95D560-4FE0-4882-BC99-1E53CC150C1F}"/>
    <dgm:cxn modelId="{EA1469E3-09E6-43BC-96BF-9FBB2B0009DF}" srcId="{7654D26E-DBF4-4AE9-8941-6D66AEADB9B2}" destId="{D5D29A26-5656-47B6-A98E-DCA1C227F3C9}" srcOrd="1" destOrd="0" parTransId="{5FFED478-B32F-46AD-84C1-63DE4455D5EA}" sibTransId="{5D4D86EA-FBA7-405B-A3FD-AA630A1401FE}"/>
    <dgm:cxn modelId="{5FADEBF8-7478-4C0A-BBD3-9F59E6BA5913}" type="presOf" srcId="{C44A3EE9-8026-4EB9-814D-53E6A6678CAB}" destId="{F724118C-FF28-4D41-BEC4-EB6329629216}" srcOrd="0" destOrd="0" presId="urn:microsoft.com/office/officeart/2008/layout/VerticalAccentList"/>
    <dgm:cxn modelId="{48013E62-071D-43A1-8536-8FB713F5150F}" type="presParOf" srcId="{CA897419-B6CE-4B64-A1D5-EA745417F538}" destId="{0FEDDADA-0DDA-4CE5-97EC-179E6449A92A}" srcOrd="0" destOrd="0" presId="urn:microsoft.com/office/officeart/2008/layout/VerticalAccentList"/>
    <dgm:cxn modelId="{BBA57CA4-F6B8-432B-B96E-42F1607917C3}" type="presParOf" srcId="{0FEDDADA-0DDA-4CE5-97EC-179E6449A92A}" destId="{91B55188-F506-4EEF-A864-3DE5B3C87B37}" srcOrd="0" destOrd="0" presId="urn:microsoft.com/office/officeart/2008/layout/VerticalAccentList"/>
    <dgm:cxn modelId="{56FCEB59-6851-49B3-9D5A-973CEDC88D11}" type="presParOf" srcId="{CA897419-B6CE-4B64-A1D5-EA745417F538}" destId="{40ADEC17-833E-4903-AA99-CB3A8DB8396E}" srcOrd="1" destOrd="0" presId="urn:microsoft.com/office/officeart/2008/layout/VerticalAccentList"/>
    <dgm:cxn modelId="{0C83EF75-1557-4F61-A186-D8FADAC7F571}" type="presParOf" srcId="{40ADEC17-833E-4903-AA99-CB3A8DB8396E}" destId="{4E58BE25-4E10-449F-B3EA-A0805390C9CF}" srcOrd="0" destOrd="0" presId="urn:microsoft.com/office/officeart/2008/layout/VerticalAccentList"/>
    <dgm:cxn modelId="{E098538A-6998-4029-875A-E3385C9C50F5}" type="presParOf" srcId="{40ADEC17-833E-4903-AA99-CB3A8DB8396E}" destId="{D998D3DC-3445-4FAC-96E9-29F93493F46A}" srcOrd="1" destOrd="0" presId="urn:microsoft.com/office/officeart/2008/layout/VerticalAccentList"/>
    <dgm:cxn modelId="{42B0FBBD-AFE3-43E2-AE95-89F790011BBA}" type="presParOf" srcId="{40ADEC17-833E-4903-AA99-CB3A8DB8396E}" destId="{497A8280-8566-4879-B853-B8C38FA28997}" srcOrd="2" destOrd="0" presId="urn:microsoft.com/office/officeart/2008/layout/VerticalAccentList"/>
    <dgm:cxn modelId="{BEEE0B51-11B8-4477-807E-CE3C859FC1D6}" type="presParOf" srcId="{40ADEC17-833E-4903-AA99-CB3A8DB8396E}" destId="{1CA1F372-EB14-488F-8AE7-9C2A848CB9A9}" srcOrd="3" destOrd="0" presId="urn:microsoft.com/office/officeart/2008/layout/VerticalAccentList"/>
    <dgm:cxn modelId="{C72401BF-AB62-4BD7-92E0-2CD839667C5E}" type="presParOf" srcId="{40ADEC17-833E-4903-AA99-CB3A8DB8396E}" destId="{FE2C0906-5C91-46BB-9D3F-908213A11085}" srcOrd="4" destOrd="0" presId="urn:microsoft.com/office/officeart/2008/layout/VerticalAccentList"/>
    <dgm:cxn modelId="{4C848DDA-B860-4CCE-B774-1B608BF4F16E}" type="presParOf" srcId="{40ADEC17-833E-4903-AA99-CB3A8DB8396E}" destId="{437B6DE7-3A91-4500-8288-32AF67862E11}" srcOrd="5" destOrd="0" presId="urn:microsoft.com/office/officeart/2008/layout/VerticalAccentList"/>
    <dgm:cxn modelId="{78B23FA6-33C9-47BB-9140-8E1AE9770707}" type="presParOf" srcId="{40ADEC17-833E-4903-AA99-CB3A8DB8396E}" destId="{8FABCD2D-8D12-4A93-806E-9D02853AC703}" srcOrd="6" destOrd="0" presId="urn:microsoft.com/office/officeart/2008/layout/VerticalAccentList"/>
    <dgm:cxn modelId="{885FFEA4-589F-4AD0-87AB-400F85116370}" type="presParOf" srcId="{40ADEC17-833E-4903-AA99-CB3A8DB8396E}" destId="{F724118C-FF28-4D41-BEC4-EB6329629216}" srcOrd="7" destOrd="0" presId="urn:microsoft.com/office/officeart/2008/layout/VerticalAccentList"/>
    <dgm:cxn modelId="{B65B6342-E42D-4781-A530-EA187F2605EA}" type="presParOf" srcId="{CA897419-B6CE-4B64-A1D5-EA745417F538}" destId="{6223F883-04F7-45B9-AC08-2025AE93AEF9}" srcOrd="2" destOrd="0" presId="urn:microsoft.com/office/officeart/2008/layout/VerticalAccentList"/>
    <dgm:cxn modelId="{E4763975-48AD-42CA-AB8F-C6E90433D12F}" type="presParOf" srcId="{CA897419-B6CE-4B64-A1D5-EA745417F538}" destId="{FC8D2E5D-EA80-4769-9CA0-E95BCF09455D}" srcOrd="3" destOrd="0" presId="urn:microsoft.com/office/officeart/2008/layout/VerticalAccentList"/>
    <dgm:cxn modelId="{E4A336E6-911D-4C36-93A7-946BFB9F231D}" type="presParOf" srcId="{FC8D2E5D-EA80-4769-9CA0-E95BCF09455D}" destId="{9FC39392-FFEB-433D-BE65-BEE9D03B1F56}" srcOrd="0" destOrd="0" presId="urn:microsoft.com/office/officeart/2008/layout/VerticalAccentList"/>
    <dgm:cxn modelId="{2DB7041A-96B9-4655-8FFA-8AB8C55212BF}" type="presParOf" srcId="{CA897419-B6CE-4B64-A1D5-EA745417F538}" destId="{CBFA9844-3A05-44CD-80B2-EA2AF85018D5}" srcOrd="4" destOrd="0" presId="urn:microsoft.com/office/officeart/2008/layout/VerticalAccentList"/>
    <dgm:cxn modelId="{D9E01C26-5EE7-43FD-885F-C09C05C028A9}" type="presParOf" srcId="{CBFA9844-3A05-44CD-80B2-EA2AF85018D5}" destId="{A5799764-D9F0-4414-BF39-460B736FE688}" srcOrd="0" destOrd="0" presId="urn:microsoft.com/office/officeart/2008/layout/VerticalAccentList"/>
    <dgm:cxn modelId="{FF2E56A0-50C5-4D37-816B-F9C00EFA7FE4}" type="presParOf" srcId="{CBFA9844-3A05-44CD-80B2-EA2AF85018D5}" destId="{7CE87474-C8B0-41DB-B988-1F5D2C865698}" srcOrd="1" destOrd="0" presId="urn:microsoft.com/office/officeart/2008/layout/VerticalAccentList"/>
    <dgm:cxn modelId="{E2AC8A87-7865-45B7-9638-E4CBCE0E24C6}" type="presParOf" srcId="{CBFA9844-3A05-44CD-80B2-EA2AF85018D5}" destId="{53835156-04E6-4894-9D47-0350CE038381}" srcOrd="2" destOrd="0" presId="urn:microsoft.com/office/officeart/2008/layout/VerticalAccentList"/>
    <dgm:cxn modelId="{6268F96B-D09A-40B7-B561-0039CFD70162}" type="presParOf" srcId="{CBFA9844-3A05-44CD-80B2-EA2AF85018D5}" destId="{1B4D3C6D-7A6A-4E84-8B6B-345C62CDCC24}" srcOrd="3" destOrd="0" presId="urn:microsoft.com/office/officeart/2008/layout/VerticalAccentList"/>
    <dgm:cxn modelId="{5433F669-2225-4A9D-B9E5-2A88BB09E6CB}" type="presParOf" srcId="{CBFA9844-3A05-44CD-80B2-EA2AF85018D5}" destId="{A5EC3068-B56C-4C47-852C-2521C1EF256D}" srcOrd="4" destOrd="0" presId="urn:microsoft.com/office/officeart/2008/layout/VerticalAccentList"/>
    <dgm:cxn modelId="{A29202AC-5282-4F47-AC12-95D49831DF9E}" type="presParOf" srcId="{CBFA9844-3A05-44CD-80B2-EA2AF85018D5}" destId="{9EE9BF74-947F-41F8-AA54-93B48607C7E1}" srcOrd="5" destOrd="0" presId="urn:microsoft.com/office/officeart/2008/layout/VerticalAccentList"/>
    <dgm:cxn modelId="{85CB00C5-D1E8-4E66-9707-4EA8D4DA92AA}" type="presParOf" srcId="{CBFA9844-3A05-44CD-80B2-EA2AF85018D5}" destId="{2A34C1CB-BF09-455D-9198-C36374A95319}" srcOrd="6" destOrd="0" presId="urn:microsoft.com/office/officeart/2008/layout/VerticalAccentList"/>
    <dgm:cxn modelId="{5F38BA72-A3A0-4955-A8DD-79843E6E0A59}" type="presParOf" srcId="{CBFA9844-3A05-44CD-80B2-EA2AF85018D5}" destId="{B905A5BA-FE08-48D4-BC6B-CEA67480B8AE}"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4D26E-DBF4-4AE9-8941-6D66AEADB9B2}" type="doc">
      <dgm:prSet loTypeId="urn:microsoft.com/office/officeart/2005/8/layout/vList3" loCatId="list" qsTypeId="urn:microsoft.com/office/officeart/2005/8/quickstyle/simple1" qsCatId="simple" csTypeId="urn:microsoft.com/office/officeart/2005/8/colors/accent1_2" csCatId="accent1" phldr="1"/>
      <dgm:spPr/>
    </dgm:pt>
    <dgm:pt modelId="{DD0BD15E-2D8B-48DC-8867-39E06E425340}">
      <dgm:prSet custT="1"/>
      <dgm:spPr/>
      <dgm:t>
        <a:bodyPr/>
        <a:lstStyle/>
        <a:p>
          <a:r>
            <a:rPr lang="en-US" sz="4000" b="0" i="0" dirty="0"/>
            <a:t>Ovarian stimulation </a:t>
          </a:r>
          <a:endParaRPr lang="en-US" sz="4000" dirty="0"/>
        </a:p>
      </dgm:t>
    </dgm:pt>
    <dgm:pt modelId="{BB6E2423-C884-4ED0-A9D7-756E956ED17A}" type="parTrans" cxnId="{F3012584-E74E-4B1F-84CE-7DFDCB5563A2}">
      <dgm:prSet/>
      <dgm:spPr/>
      <dgm:t>
        <a:bodyPr/>
        <a:lstStyle/>
        <a:p>
          <a:endParaRPr lang="en-US"/>
        </a:p>
      </dgm:t>
    </dgm:pt>
    <dgm:pt modelId="{F0441597-3F3D-494F-A38E-CE056F771147}" type="sibTrans" cxnId="{F3012584-E74E-4B1F-84CE-7DFDCB5563A2}">
      <dgm:prSet/>
      <dgm:spPr/>
      <dgm:t>
        <a:bodyPr/>
        <a:lstStyle/>
        <a:p>
          <a:endParaRPr lang="en-US"/>
        </a:p>
      </dgm:t>
    </dgm:pt>
    <dgm:pt modelId="{EE646150-9FAF-4846-B04C-668136E29832}">
      <dgm:prSet custT="1"/>
      <dgm:spPr/>
      <dgm:t>
        <a:bodyPr/>
        <a:lstStyle/>
        <a:p>
          <a:r>
            <a:rPr lang="en-US" sz="4000" b="0" i="0" dirty="0"/>
            <a:t>Oocyte retrieval </a:t>
          </a:r>
        </a:p>
      </dgm:t>
    </dgm:pt>
    <dgm:pt modelId="{354B1CF7-DEDC-45FF-9DBD-83EE34420EF7}" type="parTrans" cxnId="{ED952CD0-0864-453B-847E-338F1BCAF1F8}">
      <dgm:prSet/>
      <dgm:spPr/>
      <dgm:t>
        <a:bodyPr/>
        <a:lstStyle/>
        <a:p>
          <a:endParaRPr lang="en-US"/>
        </a:p>
      </dgm:t>
    </dgm:pt>
    <dgm:pt modelId="{D4165FEC-2D65-4122-817A-E1C6E3DF9173}" type="sibTrans" cxnId="{ED952CD0-0864-453B-847E-338F1BCAF1F8}">
      <dgm:prSet/>
      <dgm:spPr/>
      <dgm:t>
        <a:bodyPr/>
        <a:lstStyle/>
        <a:p>
          <a:endParaRPr lang="en-US"/>
        </a:p>
      </dgm:t>
    </dgm:pt>
    <dgm:pt modelId="{44C587CD-4150-4D56-900D-195929D407EE}">
      <dgm:prSet custT="1"/>
      <dgm:spPr/>
      <dgm:t>
        <a:bodyPr/>
        <a:lstStyle/>
        <a:p>
          <a:r>
            <a:rPr lang="en-US" sz="4000" b="0" i="0" dirty="0"/>
            <a:t>Oocyte fertilization </a:t>
          </a:r>
          <a:r>
            <a:rPr lang="en-US" sz="2700" b="0" i="0" dirty="0"/>
            <a:t> </a:t>
          </a:r>
          <a:endParaRPr lang="en-US" sz="4000" b="0" i="0" dirty="0"/>
        </a:p>
      </dgm:t>
    </dgm:pt>
    <dgm:pt modelId="{34DD2D59-21A6-42CE-AC79-C38E2931A05A}" type="parTrans" cxnId="{F3830219-91B8-47EF-A25B-6A55052F0C48}">
      <dgm:prSet/>
      <dgm:spPr/>
      <dgm:t>
        <a:bodyPr/>
        <a:lstStyle/>
        <a:p>
          <a:endParaRPr lang="en-US"/>
        </a:p>
      </dgm:t>
    </dgm:pt>
    <dgm:pt modelId="{258A29AB-819D-436C-BA70-4BA95BE0280C}" type="sibTrans" cxnId="{F3830219-91B8-47EF-A25B-6A55052F0C48}">
      <dgm:prSet/>
      <dgm:spPr/>
      <dgm:t>
        <a:bodyPr/>
        <a:lstStyle/>
        <a:p>
          <a:endParaRPr lang="en-US"/>
        </a:p>
      </dgm:t>
    </dgm:pt>
    <dgm:pt modelId="{6267FA0E-7ECA-4343-8A92-0F3C2456D2CA}">
      <dgm:prSet custT="1"/>
      <dgm:spPr/>
      <dgm:t>
        <a:bodyPr/>
        <a:lstStyle/>
        <a:p>
          <a:r>
            <a:rPr lang="en-US" sz="4000" b="0" i="0" dirty="0"/>
            <a:t>Embryo culture</a:t>
          </a:r>
        </a:p>
      </dgm:t>
    </dgm:pt>
    <dgm:pt modelId="{9F4DE9DD-F50F-44EE-ADD8-0CC71AF87E26}" type="parTrans" cxnId="{0AB351C6-879C-477A-9F3E-2477665D2531}">
      <dgm:prSet/>
      <dgm:spPr/>
      <dgm:t>
        <a:bodyPr/>
        <a:lstStyle/>
        <a:p>
          <a:endParaRPr lang="en-US"/>
        </a:p>
      </dgm:t>
    </dgm:pt>
    <dgm:pt modelId="{D66D09D2-67EE-4EB5-B583-ED38C11D000F}" type="sibTrans" cxnId="{0AB351C6-879C-477A-9F3E-2477665D2531}">
      <dgm:prSet/>
      <dgm:spPr/>
      <dgm:t>
        <a:bodyPr/>
        <a:lstStyle/>
        <a:p>
          <a:endParaRPr lang="en-US"/>
        </a:p>
      </dgm:t>
    </dgm:pt>
    <dgm:pt modelId="{174763A8-21FF-497F-9FA5-044C9F0696BF}">
      <dgm:prSet custT="1"/>
      <dgm:spPr/>
      <dgm:t>
        <a:bodyPr/>
        <a:lstStyle/>
        <a:p>
          <a:r>
            <a:rPr lang="en-US" sz="4000" b="0" i="0" dirty="0"/>
            <a:t>Embryo transfer</a:t>
          </a:r>
        </a:p>
      </dgm:t>
    </dgm:pt>
    <dgm:pt modelId="{64FD93E1-6AA7-4E21-9510-DD7C7D96431A}" type="parTrans" cxnId="{C39C2864-6C1F-40A4-9CB1-2AC7403E3C9A}">
      <dgm:prSet/>
      <dgm:spPr/>
      <dgm:t>
        <a:bodyPr/>
        <a:lstStyle/>
        <a:p>
          <a:endParaRPr lang="en-US"/>
        </a:p>
      </dgm:t>
    </dgm:pt>
    <dgm:pt modelId="{6FB41309-0837-45A0-BDAE-A4FB85837117}" type="sibTrans" cxnId="{C39C2864-6C1F-40A4-9CB1-2AC7403E3C9A}">
      <dgm:prSet/>
      <dgm:spPr/>
      <dgm:t>
        <a:bodyPr/>
        <a:lstStyle/>
        <a:p>
          <a:endParaRPr lang="en-US"/>
        </a:p>
      </dgm:t>
    </dgm:pt>
    <dgm:pt modelId="{FF630674-C2A0-4BE7-A8A6-C53C25D17620}" type="pres">
      <dgm:prSet presAssocID="{7654D26E-DBF4-4AE9-8941-6D66AEADB9B2}" presName="linearFlow" presStyleCnt="0">
        <dgm:presLayoutVars>
          <dgm:dir/>
          <dgm:resizeHandles val="exact"/>
        </dgm:presLayoutVars>
      </dgm:prSet>
      <dgm:spPr/>
    </dgm:pt>
    <dgm:pt modelId="{2365AFC2-C3B2-4831-B19F-22692757457D}" type="pres">
      <dgm:prSet presAssocID="{DD0BD15E-2D8B-48DC-8867-39E06E425340}" presName="composite" presStyleCnt="0"/>
      <dgm:spPr/>
    </dgm:pt>
    <dgm:pt modelId="{CCCCCCED-F554-4E1A-A2DE-B75C3A5EFB3D}" type="pres">
      <dgm:prSet presAssocID="{DD0BD15E-2D8B-48DC-8867-39E06E425340}"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FB3BE37C-C4EF-4CEA-9760-6C0AC029A0E7}" type="pres">
      <dgm:prSet presAssocID="{DD0BD15E-2D8B-48DC-8867-39E06E425340}" presName="txShp" presStyleLbl="node1" presStyleIdx="0" presStyleCnt="5">
        <dgm:presLayoutVars>
          <dgm:bulletEnabled val="1"/>
        </dgm:presLayoutVars>
      </dgm:prSet>
      <dgm:spPr/>
    </dgm:pt>
    <dgm:pt modelId="{BE77092D-D891-4D1F-8B61-06FE2BB2B3B1}" type="pres">
      <dgm:prSet presAssocID="{F0441597-3F3D-494F-A38E-CE056F771147}" presName="spacing" presStyleCnt="0"/>
      <dgm:spPr/>
    </dgm:pt>
    <dgm:pt modelId="{4B426D94-356A-41C4-93AA-05BFBB88211A}" type="pres">
      <dgm:prSet presAssocID="{EE646150-9FAF-4846-B04C-668136E29832}" presName="composite" presStyleCnt="0"/>
      <dgm:spPr/>
    </dgm:pt>
    <dgm:pt modelId="{8CD9D099-05C1-429C-AEE0-EDBAA58E2873}" type="pres">
      <dgm:prSet presAssocID="{EE646150-9FAF-4846-B04C-668136E29832}" presName="imgShp"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E779D4F9-2110-402E-B8CF-E47850483F87}" type="pres">
      <dgm:prSet presAssocID="{EE646150-9FAF-4846-B04C-668136E29832}" presName="txShp" presStyleLbl="node1" presStyleIdx="1" presStyleCnt="5">
        <dgm:presLayoutVars>
          <dgm:bulletEnabled val="1"/>
        </dgm:presLayoutVars>
      </dgm:prSet>
      <dgm:spPr/>
    </dgm:pt>
    <dgm:pt modelId="{FB5E58EA-3A5D-4482-A55D-D14F7973B7E1}" type="pres">
      <dgm:prSet presAssocID="{D4165FEC-2D65-4122-817A-E1C6E3DF9173}" presName="spacing" presStyleCnt="0"/>
      <dgm:spPr/>
    </dgm:pt>
    <dgm:pt modelId="{81C01017-1B91-4328-A658-9B0B0737C6F9}" type="pres">
      <dgm:prSet presAssocID="{44C587CD-4150-4D56-900D-195929D407EE}" presName="composite" presStyleCnt="0"/>
      <dgm:spPr/>
    </dgm:pt>
    <dgm:pt modelId="{21BE86D5-A771-47C2-94AD-F9C467783A01}" type="pres">
      <dgm:prSet presAssocID="{44C587CD-4150-4D56-900D-195929D407EE}" presName="imgShp"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E9074D5C-55A4-4F37-A73C-136A1BE42690}" type="pres">
      <dgm:prSet presAssocID="{44C587CD-4150-4D56-900D-195929D407EE}" presName="txShp" presStyleLbl="node1" presStyleIdx="2" presStyleCnt="5">
        <dgm:presLayoutVars>
          <dgm:bulletEnabled val="1"/>
        </dgm:presLayoutVars>
      </dgm:prSet>
      <dgm:spPr/>
    </dgm:pt>
    <dgm:pt modelId="{0A00EB6A-1916-46ED-900B-B435267E0726}" type="pres">
      <dgm:prSet presAssocID="{258A29AB-819D-436C-BA70-4BA95BE0280C}" presName="spacing" presStyleCnt="0"/>
      <dgm:spPr/>
    </dgm:pt>
    <dgm:pt modelId="{D10C2B08-CCCD-46E4-84F9-34D6637F4E5F}" type="pres">
      <dgm:prSet presAssocID="{6267FA0E-7ECA-4343-8A92-0F3C2456D2CA}" presName="composite" presStyleCnt="0"/>
      <dgm:spPr/>
    </dgm:pt>
    <dgm:pt modelId="{9AA0B50D-C37A-43CF-AE43-0B9447BBB12F}" type="pres">
      <dgm:prSet presAssocID="{6267FA0E-7ECA-4343-8A92-0F3C2456D2CA}" presName="imgShp"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63E93C3F-882F-4DCC-BC67-59CA10956474}" type="pres">
      <dgm:prSet presAssocID="{6267FA0E-7ECA-4343-8A92-0F3C2456D2CA}" presName="txShp" presStyleLbl="node1" presStyleIdx="3" presStyleCnt="5">
        <dgm:presLayoutVars>
          <dgm:bulletEnabled val="1"/>
        </dgm:presLayoutVars>
      </dgm:prSet>
      <dgm:spPr/>
    </dgm:pt>
    <dgm:pt modelId="{B2683C9B-ACE2-411E-915C-0BFF594E5D94}" type="pres">
      <dgm:prSet presAssocID="{D66D09D2-67EE-4EB5-B583-ED38C11D000F}" presName="spacing" presStyleCnt="0"/>
      <dgm:spPr/>
    </dgm:pt>
    <dgm:pt modelId="{7AEC3700-C236-4136-8203-0D46C8D12D4C}" type="pres">
      <dgm:prSet presAssocID="{174763A8-21FF-497F-9FA5-044C9F0696BF}" presName="composite" presStyleCnt="0"/>
      <dgm:spPr/>
    </dgm:pt>
    <dgm:pt modelId="{649687A5-2FB3-45DA-8EC1-65A7C3FD4ADD}" type="pres">
      <dgm:prSet presAssocID="{174763A8-21FF-497F-9FA5-044C9F0696BF}" presName="imgShp"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9B3704CC-B63D-415E-A53C-3BD00625F430}" type="pres">
      <dgm:prSet presAssocID="{174763A8-21FF-497F-9FA5-044C9F0696BF}" presName="txShp" presStyleLbl="node1" presStyleIdx="4" presStyleCnt="5">
        <dgm:presLayoutVars>
          <dgm:bulletEnabled val="1"/>
        </dgm:presLayoutVars>
      </dgm:prSet>
      <dgm:spPr/>
    </dgm:pt>
  </dgm:ptLst>
  <dgm:cxnLst>
    <dgm:cxn modelId="{F3830219-91B8-47EF-A25B-6A55052F0C48}" srcId="{7654D26E-DBF4-4AE9-8941-6D66AEADB9B2}" destId="{44C587CD-4150-4D56-900D-195929D407EE}" srcOrd="2" destOrd="0" parTransId="{34DD2D59-21A6-42CE-AC79-C38E2931A05A}" sibTransId="{258A29AB-819D-436C-BA70-4BA95BE0280C}"/>
    <dgm:cxn modelId="{6BEFD629-C1F8-43B0-B502-F2135F13A5E9}" type="presOf" srcId="{7654D26E-DBF4-4AE9-8941-6D66AEADB9B2}" destId="{FF630674-C2A0-4BE7-A8A6-C53C25D17620}" srcOrd="0" destOrd="0" presId="urn:microsoft.com/office/officeart/2005/8/layout/vList3"/>
    <dgm:cxn modelId="{C39C2864-6C1F-40A4-9CB1-2AC7403E3C9A}" srcId="{7654D26E-DBF4-4AE9-8941-6D66AEADB9B2}" destId="{174763A8-21FF-497F-9FA5-044C9F0696BF}" srcOrd="4" destOrd="0" parTransId="{64FD93E1-6AA7-4E21-9510-DD7C7D96431A}" sibTransId="{6FB41309-0837-45A0-BDAE-A4FB85837117}"/>
    <dgm:cxn modelId="{F3012584-E74E-4B1F-84CE-7DFDCB5563A2}" srcId="{7654D26E-DBF4-4AE9-8941-6D66AEADB9B2}" destId="{DD0BD15E-2D8B-48DC-8867-39E06E425340}" srcOrd="0" destOrd="0" parTransId="{BB6E2423-C884-4ED0-A9D7-756E956ED17A}" sibTransId="{F0441597-3F3D-494F-A38E-CE056F771147}"/>
    <dgm:cxn modelId="{C0217898-7E3B-4559-A62C-A35B30796546}" type="presOf" srcId="{DD0BD15E-2D8B-48DC-8867-39E06E425340}" destId="{FB3BE37C-C4EF-4CEA-9760-6C0AC029A0E7}" srcOrd="0" destOrd="0" presId="urn:microsoft.com/office/officeart/2005/8/layout/vList3"/>
    <dgm:cxn modelId="{BC1D7AAD-C681-40ED-99B1-919CCDB64228}" type="presOf" srcId="{EE646150-9FAF-4846-B04C-668136E29832}" destId="{E779D4F9-2110-402E-B8CF-E47850483F87}" srcOrd="0" destOrd="0" presId="urn:microsoft.com/office/officeart/2005/8/layout/vList3"/>
    <dgm:cxn modelId="{0AB351C6-879C-477A-9F3E-2477665D2531}" srcId="{7654D26E-DBF4-4AE9-8941-6D66AEADB9B2}" destId="{6267FA0E-7ECA-4343-8A92-0F3C2456D2CA}" srcOrd="3" destOrd="0" parTransId="{9F4DE9DD-F50F-44EE-ADD8-0CC71AF87E26}" sibTransId="{D66D09D2-67EE-4EB5-B583-ED38C11D000F}"/>
    <dgm:cxn modelId="{287126C8-4553-4649-A1FF-D4B23ACFEF08}" type="presOf" srcId="{44C587CD-4150-4D56-900D-195929D407EE}" destId="{E9074D5C-55A4-4F37-A73C-136A1BE42690}" srcOrd="0" destOrd="0" presId="urn:microsoft.com/office/officeart/2005/8/layout/vList3"/>
    <dgm:cxn modelId="{ED952CD0-0864-453B-847E-338F1BCAF1F8}" srcId="{7654D26E-DBF4-4AE9-8941-6D66AEADB9B2}" destId="{EE646150-9FAF-4846-B04C-668136E29832}" srcOrd="1" destOrd="0" parTransId="{354B1CF7-DEDC-45FF-9DBD-83EE34420EF7}" sibTransId="{D4165FEC-2D65-4122-817A-E1C6E3DF9173}"/>
    <dgm:cxn modelId="{A1F258D8-177E-4020-B12A-9A66C249342E}" type="presOf" srcId="{6267FA0E-7ECA-4343-8A92-0F3C2456D2CA}" destId="{63E93C3F-882F-4DCC-BC67-59CA10956474}" srcOrd="0" destOrd="0" presId="urn:microsoft.com/office/officeart/2005/8/layout/vList3"/>
    <dgm:cxn modelId="{E3B94CFA-5F9F-4E5B-846F-9A8DF0DD99F6}" type="presOf" srcId="{174763A8-21FF-497F-9FA5-044C9F0696BF}" destId="{9B3704CC-B63D-415E-A53C-3BD00625F430}" srcOrd="0" destOrd="0" presId="urn:microsoft.com/office/officeart/2005/8/layout/vList3"/>
    <dgm:cxn modelId="{81465D19-4717-400C-B0F3-ED20F14BA2CF}" type="presParOf" srcId="{FF630674-C2A0-4BE7-A8A6-C53C25D17620}" destId="{2365AFC2-C3B2-4831-B19F-22692757457D}" srcOrd="0" destOrd="0" presId="urn:microsoft.com/office/officeart/2005/8/layout/vList3"/>
    <dgm:cxn modelId="{7D1995BB-C22F-4275-8919-09033147969A}" type="presParOf" srcId="{2365AFC2-C3B2-4831-B19F-22692757457D}" destId="{CCCCCCED-F554-4E1A-A2DE-B75C3A5EFB3D}" srcOrd="0" destOrd="0" presId="urn:microsoft.com/office/officeart/2005/8/layout/vList3"/>
    <dgm:cxn modelId="{7235289A-5755-4D17-8F95-1DD6BDFDD335}" type="presParOf" srcId="{2365AFC2-C3B2-4831-B19F-22692757457D}" destId="{FB3BE37C-C4EF-4CEA-9760-6C0AC029A0E7}" srcOrd="1" destOrd="0" presId="urn:microsoft.com/office/officeart/2005/8/layout/vList3"/>
    <dgm:cxn modelId="{B9DAA8D1-09B3-4710-BCEB-73866660E40F}" type="presParOf" srcId="{FF630674-C2A0-4BE7-A8A6-C53C25D17620}" destId="{BE77092D-D891-4D1F-8B61-06FE2BB2B3B1}" srcOrd="1" destOrd="0" presId="urn:microsoft.com/office/officeart/2005/8/layout/vList3"/>
    <dgm:cxn modelId="{C2E742C7-C8B4-48C3-BC54-6E672308C329}" type="presParOf" srcId="{FF630674-C2A0-4BE7-A8A6-C53C25D17620}" destId="{4B426D94-356A-41C4-93AA-05BFBB88211A}" srcOrd="2" destOrd="0" presId="urn:microsoft.com/office/officeart/2005/8/layout/vList3"/>
    <dgm:cxn modelId="{9B45C037-79A7-4C74-A4F7-82DA5AD457B7}" type="presParOf" srcId="{4B426D94-356A-41C4-93AA-05BFBB88211A}" destId="{8CD9D099-05C1-429C-AEE0-EDBAA58E2873}" srcOrd="0" destOrd="0" presId="urn:microsoft.com/office/officeart/2005/8/layout/vList3"/>
    <dgm:cxn modelId="{292C4AB4-1645-425A-BE2F-4EC89167381A}" type="presParOf" srcId="{4B426D94-356A-41C4-93AA-05BFBB88211A}" destId="{E779D4F9-2110-402E-B8CF-E47850483F87}" srcOrd="1" destOrd="0" presId="urn:microsoft.com/office/officeart/2005/8/layout/vList3"/>
    <dgm:cxn modelId="{22A06F38-D79D-4D10-AE1C-91B255AFB70A}" type="presParOf" srcId="{FF630674-C2A0-4BE7-A8A6-C53C25D17620}" destId="{FB5E58EA-3A5D-4482-A55D-D14F7973B7E1}" srcOrd="3" destOrd="0" presId="urn:microsoft.com/office/officeart/2005/8/layout/vList3"/>
    <dgm:cxn modelId="{12B0DCCC-9651-4042-8955-16BB0E100438}" type="presParOf" srcId="{FF630674-C2A0-4BE7-A8A6-C53C25D17620}" destId="{81C01017-1B91-4328-A658-9B0B0737C6F9}" srcOrd="4" destOrd="0" presId="urn:microsoft.com/office/officeart/2005/8/layout/vList3"/>
    <dgm:cxn modelId="{0469966E-5A61-4DA6-B2C4-9DF08E20B9CC}" type="presParOf" srcId="{81C01017-1B91-4328-A658-9B0B0737C6F9}" destId="{21BE86D5-A771-47C2-94AD-F9C467783A01}" srcOrd="0" destOrd="0" presId="urn:microsoft.com/office/officeart/2005/8/layout/vList3"/>
    <dgm:cxn modelId="{410EC2F4-00E4-4DA4-8025-29D4E556D2C1}" type="presParOf" srcId="{81C01017-1B91-4328-A658-9B0B0737C6F9}" destId="{E9074D5C-55A4-4F37-A73C-136A1BE42690}" srcOrd="1" destOrd="0" presId="urn:microsoft.com/office/officeart/2005/8/layout/vList3"/>
    <dgm:cxn modelId="{F746CE68-4C9C-4913-B1BA-A9FBDDB6F1E4}" type="presParOf" srcId="{FF630674-C2A0-4BE7-A8A6-C53C25D17620}" destId="{0A00EB6A-1916-46ED-900B-B435267E0726}" srcOrd="5" destOrd="0" presId="urn:microsoft.com/office/officeart/2005/8/layout/vList3"/>
    <dgm:cxn modelId="{028BF064-DBDA-4237-9645-2C13E1319B55}" type="presParOf" srcId="{FF630674-C2A0-4BE7-A8A6-C53C25D17620}" destId="{D10C2B08-CCCD-46E4-84F9-34D6637F4E5F}" srcOrd="6" destOrd="0" presId="urn:microsoft.com/office/officeart/2005/8/layout/vList3"/>
    <dgm:cxn modelId="{DD7DB8AF-10D6-4C66-AFFB-447FA27F31E3}" type="presParOf" srcId="{D10C2B08-CCCD-46E4-84F9-34D6637F4E5F}" destId="{9AA0B50D-C37A-43CF-AE43-0B9447BBB12F}" srcOrd="0" destOrd="0" presId="urn:microsoft.com/office/officeart/2005/8/layout/vList3"/>
    <dgm:cxn modelId="{AF2ABD78-F567-4C9B-A262-52139EC62D26}" type="presParOf" srcId="{D10C2B08-CCCD-46E4-84F9-34D6637F4E5F}" destId="{63E93C3F-882F-4DCC-BC67-59CA10956474}" srcOrd="1" destOrd="0" presId="urn:microsoft.com/office/officeart/2005/8/layout/vList3"/>
    <dgm:cxn modelId="{C9A4EBF9-B01C-4633-826D-4DC05B6BEEA1}" type="presParOf" srcId="{FF630674-C2A0-4BE7-A8A6-C53C25D17620}" destId="{B2683C9B-ACE2-411E-915C-0BFF594E5D94}" srcOrd="7" destOrd="0" presId="urn:microsoft.com/office/officeart/2005/8/layout/vList3"/>
    <dgm:cxn modelId="{EC47A9E6-1FDD-417D-87C3-F5AB8F853EBB}" type="presParOf" srcId="{FF630674-C2A0-4BE7-A8A6-C53C25D17620}" destId="{7AEC3700-C236-4136-8203-0D46C8D12D4C}" srcOrd="8" destOrd="0" presId="urn:microsoft.com/office/officeart/2005/8/layout/vList3"/>
    <dgm:cxn modelId="{C1166110-FAB0-4F4E-95BE-E64D325CB466}" type="presParOf" srcId="{7AEC3700-C236-4136-8203-0D46C8D12D4C}" destId="{649687A5-2FB3-45DA-8EC1-65A7C3FD4ADD}" srcOrd="0" destOrd="0" presId="urn:microsoft.com/office/officeart/2005/8/layout/vList3"/>
    <dgm:cxn modelId="{E2BCBB25-62CE-4BD2-B97B-6C7663E823CD}" type="presParOf" srcId="{7AEC3700-C236-4136-8203-0D46C8D12D4C}" destId="{9B3704CC-B63D-415E-A53C-3BD00625F43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7BEAC-CD8A-4B90-8E93-D920F79B1935}">
      <dsp:nvSpPr>
        <dsp:cNvPr id="0" name=""/>
        <dsp:cNvSpPr/>
      </dsp:nvSpPr>
      <dsp:spPr>
        <a:xfrm>
          <a:off x="968055" y="432619"/>
          <a:ext cx="5572044" cy="3787261"/>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955800">
            <a:lnSpc>
              <a:spcPct val="90000"/>
            </a:lnSpc>
            <a:spcBef>
              <a:spcPct val="0"/>
            </a:spcBef>
            <a:spcAft>
              <a:spcPct val="35000"/>
            </a:spcAft>
            <a:buNone/>
          </a:pPr>
          <a:r>
            <a:rPr lang="en-US" sz="3200" kern="1200" dirty="0"/>
            <a:t>Ovarian disorders:</a:t>
          </a:r>
        </a:p>
        <a:p>
          <a:pPr lvl="0" algn="ctr" defTabSz="1955800">
            <a:lnSpc>
              <a:spcPct val="90000"/>
            </a:lnSpc>
            <a:spcBef>
              <a:spcPct val="0"/>
            </a:spcBef>
            <a:spcAft>
              <a:spcPct val="35000"/>
            </a:spcAft>
            <a:buNone/>
          </a:pPr>
          <a:r>
            <a:rPr lang="en-US" sz="2000" kern="1200" dirty="0"/>
            <a:t>.Anovulation</a:t>
          </a:r>
        </a:p>
        <a:p>
          <a:pPr lvl="0" algn="ctr" defTabSz="1955800">
            <a:lnSpc>
              <a:spcPct val="90000"/>
            </a:lnSpc>
            <a:spcBef>
              <a:spcPct val="0"/>
            </a:spcBef>
            <a:spcAft>
              <a:spcPct val="35000"/>
            </a:spcAft>
            <a:buNone/>
          </a:pPr>
          <a:r>
            <a:rPr lang="en-US" sz="2000" kern="1200" dirty="0"/>
            <a:t>-clomiphenecitrate+-hCG</a:t>
          </a:r>
        </a:p>
        <a:p>
          <a:pPr lvl="0" algn="ctr" defTabSz="1955800">
            <a:lnSpc>
              <a:spcPct val="90000"/>
            </a:lnSpc>
            <a:spcBef>
              <a:spcPct val="0"/>
            </a:spcBef>
            <a:spcAft>
              <a:spcPct val="35000"/>
            </a:spcAft>
            <a:buNone/>
          </a:pPr>
          <a:r>
            <a:rPr lang="en-US" sz="2000" kern="1200" dirty="0"/>
            <a:t>-HMG</a:t>
          </a:r>
        </a:p>
        <a:p>
          <a:pPr marL="0" marR="0" lvl="0" indent="0" algn="ctr" defTabSz="914400" eaLnBrk="1" fontAlgn="auto" latinLnBrk="0" hangingPunct="1">
            <a:lnSpc>
              <a:spcPct val="100000"/>
            </a:lnSpc>
            <a:spcBef>
              <a:spcPct val="0"/>
            </a:spcBef>
            <a:spcAft>
              <a:spcPts val="0"/>
            </a:spcAft>
            <a:buClrTx/>
            <a:buSzTx/>
            <a:buFontTx/>
            <a:buNone/>
            <a:tabLst/>
            <a:defRPr/>
          </a:pPr>
          <a:r>
            <a:rPr lang="en-US" sz="2000" kern="1200" dirty="0"/>
            <a:t>-Induction+IUI(often done but unjustified)</a:t>
          </a:r>
        </a:p>
      </dsp:txBody>
      <dsp:txXfrm>
        <a:off x="968055" y="432619"/>
        <a:ext cx="5572044" cy="3787261"/>
      </dsp:txXfrm>
    </dsp:sp>
    <dsp:sp modelId="{A30C8D40-7EEC-4E85-980A-E9DE27507C13}">
      <dsp:nvSpPr>
        <dsp:cNvPr id="0" name=""/>
        <dsp:cNvSpPr/>
      </dsp:nvSpPr>
      <dsp:spPr>
        <a:xfrm>
          <a:off x="2423801" y="174747"/>
          <a:ext cx="2344169" cy="254298"/>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Teatment</a:t>
          </a:r>
          <a:r>
            <a:rPr lang="en-US" sz="1700" kern="1200" dirty="0"/>
            <a:t> options</a:t>
          </a:r>
        </a:p>
      </dsp:txBody>
      <dsp:txXfrm>
        <a:off x="2423801" y="174747"/>
        <a:ext cx="2344169" cy="254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55188-F506-4EEF-A864-3DE5B3C87B37}">
      <dsp:nvSpPr>
        <dsp:cNvPr id="0" name=""/>
        <dsp:cNvSpPr/>
      </dsp:nvSpPr>
      <dsp:spPr>
        <a:xfrm>
          <a:off x="245053" y="168"/>
          <a:ext cx="6629305" cy="60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2800" kern="1200" dirty="0"/>
            <a:t>.CENTRAL AMENORRHEA</a:t>
          </a:r>
        </a:p>
      </dsp:txBody>
      <dsp:txXfrm>
        <a:off x="245053" y="168"/>
        <a:ext cx="6629305" cy="602664"/>
      </dsp:txXfrm>
    </dsp:sp>
    <dsp:sp modelId="{4E58BE25-4E10-449F-B3EA-A0805390C9CF}">
      <dsp:nvSpPr>
        <dsp:cNvPr id="0" name=""/>
        <dsp:cNvSpPr/>
      </dsp:nvSpPr>
      <dsp:spPr>
        <a:xfrm>
          <a:off x="245053" y="60283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98D3DC-3445-4FAC-96E9-29F93493F46A}">
      <dsp:nvSpPr>
        <dsp:cNvPr id="0" name=""/>
        <dsp:cNvSpPr/>
      </dsp:nvSpPr>
      <dsp:spPr>
        <a:xfrm>
          <a:off x="1176838" y="60283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7A8280-8566-4879-B853-B8C38FA28997}">
      <dsp:nvSpPr>
        <dsp:cNvPr id="0" name=""/>
        <dsp:cNvSpPr/>
      </dsp:nvSpPr>
      <dsp:spPr>
        <a:xfrm>
          <a:off x="2109361" y="60283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1F372-EB14-488F-8AE7-9C2A848CB9A9}">
      <dsp:nvSpPr>
        <dsp:cNvPr id="0" name=""/>
        <dsp:cNvSpPr/>
      </dsp:nvSpPr>
      <dsp:spPr>
        <a:xfrm>
          <a:off x="3041146" y="60283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2C0906-5C91-46BB-9D3F-908213A11085}">
      <dsp:nvSpPr>
        <dsp:cNvPr id="0" name=""/>
        <dsp:cNvSpPr/>
      </dsp:nvSpPr>
      <dsp:spPr>
        <a:xfrm>
          <a:off x="3973669" y="60283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7B6DE7-3A91-4500-8288-32AF67862E11}">
      <dsp:nvSpPr>
        <dsp:cNvPr id="0" name=""/>
        <dsp:cNvSpPr/>
      </dsp:nvSpPr>
      <dsp:spPr>
        <a:xfrm>
          <a:off x="4905454" y="60283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BCD2D-8D12-4A93-806E-9D02853AC703}">
      <dsp:nvSpPr>
        <dsp:cNvPr id="0" name=""/>
        <dsp:cNvSpPr/>
      </dsp:nvSpPr>
      <dsp:spPr>
        <a:xfrm>
          <a:off x="5837977" y="60283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4118C-FF28-4D41-BEC4-EB6329629216}">
      <dsp:nvSpPr>
        <dsp:cNvPr id="0" name=""/>
        <dsp:cNvSpPr/>
      </dsp:nvSpPr>
      <dsp:spPr>
        <a:xfrm>
          <a:off x="338633" y="660079"/>
          <a:ext cx="3452498" cy="982119"/>
        </a:xfrm>
        <a:prstGeom prst="rect">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a:t>
          </a:r>
          <a:r>
            <a:rPr lang="en-US" sz="2800" kern="1200" dirty="0"/>
            <a:t>CC first , then hMG</a:t>
          </a:r>
        </a:p>
        <a:p>
          <a:pPr marL="0" lvl="0" indent="0" algn="l" defTabSz="1155700">
            <a:lnSpc>
              <a:spcPct val="90000"/>
            </a:lnSpc>
            <a:spcBef>
              <a:spcPct val="0"/>
            </a:spcBef>
            <a:spcAft>
              <a:spcPct val="35000"/>
            </a:spcAft>
            <a:buNone/>
          </a:pPr>
          <a:r>
            <a:rPr lang="en-US" sz="3200" kern="1200" dirty="0"/>
            <a:t>-Pulsatile GnRH</a:t>
          </a:r>
        </a:p>
      </dsp:txBody>
      <dsp:txXfrm>
        <a:off x="338633" y="660079"/>
        <a:ext cx="3452498" cy="982119"/>
      </dsp:txXfrm>
    </dsp:sp>
    <dsp:sp modelId="{9FC39392-FFEB-433D-BE65-BEE9D03B1F56}">
      <dsp:nvSpPr>
        <dsp:cNvPr id="0" name=""/>
        <dsp:cNvSpPr/>
      </dsp:nvSpPr>
      <dsp:spPr>
        <a:xfrm>
          <a:off x="0" y="1756322"/>
          <a:ext cx="6629305" cy="602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2800" kern="1200" dirty="0"/>
            <a:t>.LUTEAL PHASE DEFECT</a:t>
          </a:r>
        </a:p>
      </dsp:txBody>
      <dsp:txXfrm>
        <a:off x="0" y="1756322"/>
        <a:ext cx="6629305" cy="602664"/>
      </dsp:txXfrm>
    </dsp:sp>
    <dsp:sp modelId="{A5799764-D9F0-4414-BF39-460B736FE688}">
      <dsp:nvSpPr>
        <dsp:cNvPr id="0" name=""/>
        <dsp:cNvSpPr/>
      </dsp:nvSpPr>
      <dsp:spPr>
        <a:xfrm>
          <a:off x="245053" y="255468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87474-C8B0-41DB-B988-1F5D2C865698}">
      <dsp:nvSpPr>
        <dsp:cNvPr id="0" name=""/>
        <dsp:cNvSpPr/>
      </dsp:nvSpPr>
      <dsp:spPr>
        <a:xfrm>
          <a:off x="1176838" y="255468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35156-04E6-4894-9D47-0350CE038381}">
      <dsp:nvSpPr>
        <dsp:cNvPr id="0" name=""/>
        <dsp:cNvSpPr/>
      </dsp:nvSpPr>
      <dsp:spPr>
        <a:xfrm>
          <a:off x="2109361" y="255468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4D3C6D-7A6A-4E84-8B6B-345C62CDCC24}">
      <dsp:nvSpPr>
        <dsp:cNvPr id="0" name=""/>
        <dsp:cNvSpPr/>
      </dsp:nvSpPr>
      <dsp:spPr>
        <a:xfrm>
          <a:off x="3041146" y="255468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C3068-B56C-4C47-852C-2521C1EF256D}">
      <dsp:nvSpPr>
        <dsp:cNvPr id="0" name=""/>
        <dsp:cNvSpPr/>
      </dsp:nvSpPr>
      <dsp:spPr>
        <a:xfrm>
          <a:off x="3973669" y="255468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9BF74-947F-41F8-AA54-93B48607C7E1}">
      <dsp:nvSpPr>
        <dsp:cNvPr id="0" name=""/>
        <dsp:cNvSpPr/>
      </dsp:nvSpPr>
      <dsp:spPr>
        <a:xfrm>
          <a:off x="4905454" y="2554682"/>
          <a:ext cx="1551257" cy="1227649"/>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34C1CB-BF09-455D-9198-C36374A95319}">
      <dsp:nvSpPr>
        <dsp:cNvPr id="0" name=""/>
        <dsp:cNvSpPr/>
      </dsp:nvSpPr>
      <dsp:spPr>
        <a:xfrm>
          <a:off x="5956951" y="2585822"/>
          <a:ext cx="1441599" cy="1019673"/>
        </a:xfrm>
        <a:prstGeom prst="chevron">
          <a:avLst>
            <a:gd name="adj" fmla="val 70610"/>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05A5BA-FE08-48D4-BC6B-CEA67480B8AE}">
      <dsp:nvSpPr>
        <dsp:cNvPr id="0" name=""/>
        <dsp:cNvSpPr/>
      </dsp:nvSpPr>
      <dsp:spPr>
        <a:xfrm>
          <a:off x="12663" y="2322092"/>
          <a:ext cx="4087783" cy="1322904"/>
        </a:xfrm>
        <a:prstGeom prst="rect">
          <a:avLst/>
        </a:prstGeom>
        <a:solidFill>
          <a:schemeClr val="l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-Progesterone suppositories during luteal phase</a:t>
          </a:r>
        </a:p>
        <a:p>
          <a:pPr marL="0" lvl="0" indent="0" algn="l" defTabSz="1066800">
            <a:lnSpc>
              <a:spcPct val="90000"/>
            </a:lnSpc>
            <a:spcBef>
              <a:spcPct val="0"/>
            </a:spcBef>
            <a:spcAft>
              <a:spcPct val="35000"/>
            </a:spcAft>
            <a:buNone/>
          </a:pPr>
          <a:r>
            <a:rPr lang="en-US" sz="2400" kern="1200" dirty="0"/>
            <a:t>-</a:t>
          </a:r>
          <a:r>
            <a:rPr lang="en-US" sz="2000" kern="1200" dirty="0"/>
            <a:t>CC+- hCG</a:t>
          </a:r>
        </a:p>
        <a:p>
          <a:pPr marL="0" lvl="0" indent="0" algn="l" defTabSz="1066800">
            <a:lnSpc>
              <a:spcPct val="90000"/>
            </a:lnSpc>
            <a:spcBef>
              <a:spcPct val="0"/>
            </a:spcBef>
            <a:spcAft>
              <a:spcPct val="35000"/>
            </a:spcAft>
            <a:buNone/>
          </a:pPr>
          <a:endParaRPr lang="en-US" sz="2400" kern="1200" dirty="0"/>
        </a:p>
      </dsp:txBody>
      <dsp:txXfrm>
        <a:off x="12663" y="2322092"/>
        <a:ext cx="4087783" cy="1322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E37C-C4EF-4CEA-9760-6C0AC029A0E7}">
      <dsp:nvSpPr>
        <dsp:cNvPr id="0" name=""/>
        <dsp:cNvSpPr/>
      </dsp:nvSpPr>
      <dsp:spPr>
        <a:xfrm rot="10800000">
          <a:off x="1433278" y="667"/>
          <a:ext cx="5076801" cy="61814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584"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0" i="0" kern="1200" dirty="0"/>
            <a:t>Ovarian stimulation </a:t>
          </a:r>
          <a:endParaRPr lang="en-US" sz="4000" kern="1200" dirty="0"/>
        </a:p>
      </dsp:txBody>
      <dsp:txXfrm rot="10800000">
        <a:off x="1587813" y="667"/>
        <a:ext cx="4922266" cy="618142"/>
      </dsp:txXfrm>
    </dsp:sp>
    <dsp:sp modelId="{CCCCCCED-F554-4E1A-A2DE-B75C3A5EFB3D}">
      <dsp:nvSpPr>
        <dsp:cNvPr id="0" name=""/>
        <dsp:cNvSpPr/>
      </dsp:nvSpPr>
      <dsp:spPr>
        <a:xfrm>
          <a:off x="1124207" y="667"/>
          <a:ext cx="618142" cy="6181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79D4F9-2110-402E-B8CF-E47850483F87}">
      <dsp:nvSpPr>
        <dsp:cNvPr id="0" name=""/>
        <dsp:cNvSpPr/>
      </dsp:nvSpPr>
      <dsp:spPr>
        <a:xfrm rot="10800000">
          <a:off x="1433278" y="803330"/>
          <a:ext cx="5076801" cy="61814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584"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0" i="0" kern="1200" dirty="0"/>
            <a:t>Oocyte retrieval </a:t>
          </a:r>
        </a:p>
      </dsp:txBody>
      <dsp:txXfrm rot="10800000">
        <a:off x="1587813" y="803330"/>
        <a:ext cx="4922266" cy="618142"/>
      </dsp:txXfrm>
    </dsp:sp>
    <dsp:sp modelId="{8CD9D099-05C1-429C-AEE0-EDBAA58E2873}">
      <dsp:nvSpPr>
        <dsp:cNvPr id="0" name=""/>
        <dsp:cNvSpPr/>
      </dsp:nvSpPr>
      <dsp:spPr>
        <a:xfrm>
          <a:off x="1124207" y="803330"/>
          <a:ext cx="618142" cy="6181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074D5C-55A4-4F37-A73C-136A1BE42690}">
      <dsp:nvSpPr>
        <dsp:cNvPr id="0" name=""/>
        <dsp:cNvSpPr/>
      </dsp:nvSpPr>
      <dsp:spPr>
        <a:xfrm rot="10800000">
          <a:off x="1433278" y="1605992"/>
          <a:ext cx="5076801" cy="61814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584"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0" i="0" kern="1200" dirty="0"/>
            <a:t>Oocyte fertilization </a:t>
          </a:r>
          <a:r>
            <a:rPr lang="en-US" sz="2700" b="0" i="0" kern="1200" dirty="0"/>
            <a:t> </a:t>
          </a:r>
          <a:endParaRPr lang="en-US" sz="4000" b="0" i="0" kern="1200" dirty="0"/>
        </a:p>
      </dsp:txBody>
      <dsp:txXfrm rot="10800000">
        <a:off x="1587813" y="1605992"/>
        <a:ext cx="4922266" cy="618142"/>
      </dsp:txXfrm>
    </dsp:sp>
    <dsp:sp modelId="{21BE86D5-A771-47C2-94AD-F9C467783A01}">
      <dsp:nvSpPr>
        <dsp:cNvPr id="0" name=""/>
        <dsp:cNvSpPr/>
      </dsp:nvSpPr>
      <dsp:spPr>
        <a:xfrm>
          <a:off x="1124207" y="1605992"/>
          <a:ext cx="618142" cy="6181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93C3F-882F-4DCC-BC67-59CA10956474}">
      <dsp:nvSpPr>
        <dsp:cNvPr id="0" name=""/>
        <dsp:cNvSpPr/>
      </dsp:nvSpPr>
      <dsp:spPr>
        <a:xfrm rot="10800000">
          <a:off x="1433278" y="2408655"/>
          <a:ext cx="5076801" cy="61814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584"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0" i="0" kern="1200" dirty="0"/>
            <a:t>Embryo culture</a:t>
          </a:r>
        </a:p>
      </dsp:txBody>
      <dsp:txXfrm rot="10800000">
        <a:off x="1587813" y="2408655"/>
        <a:ext cx="4922266" cy="618142"/>
      </dsp:txXfrm>
    </dsp:sp>
    <dsp:sp modelId="{9AA0B50D-C37A-43CF-AE43-0B9447BBB12F}">
      <dsp:nvSpPr>
        <dsp:cNvPr id="0" name=""/>
        <dsp:cNvSpPr/>
      </dsp:nvSpPr>
      <dsp:spPr>
        <a:xfrm>
          <a:off x="1124207" y="2408655"/>
          <a:ext cx="618142" cy="6181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704CC-B63D-415E-A53C-3BD00625F430}">
      <dsp:nvSpPr>
        <dsp:cNvPr id="0" name=""/>
        <dsp:cNvSpPr/>
      </dsp:nvSpPr>
      <dsp:spPr>
        <a:xfrm rot="10800000">
          <a:off x="1433278" y="3211318"/>
          <a:ext cx="5076801" cy="61814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584"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0" i="0" kern="1200" dirty="0"/>
            <a:t>Embryo transfer</a:t>
          </a:r>
        </a:p>
      </dsp:txBody>
      <dsp:txXfrm rot="10800000">
        <a:off x="1587813" y="3211318"/>
        <a:ext cx="4922266" cy="618142"/>
      </dsp:txXfrm>
    </dsp:sp>
    <dsp:sp modelId="{649687A5-2FB3-45DA-8EC1-65A7C3FD4ADD}">
      <dsp:nvSpPr>
        <dsp:cNvPr id="0" name=""/>
        <dsp:cNvSpPr/>
      </dsp:nvSpPr>
      <dsp:spPr>
        <a:xfrm>
          <a:off x="1124207" y="3211318"/>
          <a:ext cx="618142" cy="6181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verywellfamily.com/canceled-ivf-cycle-4151945"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www.verywellfamily.com/ovarian-hyperstimulation-syndrome-ohss-1960185"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ea5097fe171b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cea5097fe171b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6a768ed564cd0a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6a768ed564cd0a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cea5097fe171b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cea5097fe171b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cea5097fe171b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cea5097fe171b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cea5097fe171b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cea5097fe171b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6a768ed564cd0a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6a768ed564cd0a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6a768ed564cd0a3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6a768ed564cd0a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6a768ed564cd0a3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6a768ed564cd0a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6a768ed564cd0a3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66a768ed564cd0a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6a768ed564cd0a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6a768ed564cd0a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cea5097fe171b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cea5097fe171b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6a768ed564cd0a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6a768ed564cd0a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66a768ed564cd0a3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66a768ed564cd0a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66a768ed564cd0a3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66a768ed564cd0a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6a768ed564cd0a3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6a768ed564cd0a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6a768ed564cd0a3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6a768ed564cd0a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6a768ed564cd0a3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6a768ed564cd0a3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6a768ed564cd0a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66a768ed564cd0a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6a768ed564cd0a3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66a768ed564cd0a3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1f8110754e9c28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1f8110754e9c28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6a768ed564cd0a3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6a768ed564cd0a3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d60cabf1d2bdf06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d60cabf1d2bdf0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66a768ed564cd0a3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66a768ed564cd0a3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66a768ed564cd0a3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66a768ed564cd0a3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66a768ed564cd0a3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66a768ed564cd0a3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6a768ed564cd0a3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66a768ed564cd0a3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5DBD9-FE7F-4F9B-9DFC-F92ED37C3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22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5DBD9-FE7F-4F9B-9DFC-F92ED37C3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444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5DBD9-FE7F-4F9B-9DFC-F92ED37C3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150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Initially IVF was developed for the woman with tubal disease, but now it is the treatment of choice for other causes of infertility that are refractory to more conservative treatment.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solidFill>
                  <a:srgbClr val="C00000"/>
                </a:solidFill>
              </a:rPr>
              <a:t>Tubal conditions</a:t>
            </a:r>
            <a:r>
              <a:rPr lang="en-US" dirty="0">
                <a:solidFill>
                  <a:srgbClr val="C00000"/>
                </a:solidFill>
              </a:rPr>
              <a:t>: </a:t>
            </a:r>
            <a:r>
              <a:rPr lang="en-US" dirty="0"/>
              <a:t>large </a:t>
            </a:r>
            <a:r>
              <a:rPr lang="en-US" dirty="0" err="1"/>
              <a:t>hydrosalpinges</a:t>
            </a:r>
            <a:r>
              <a:rPr lang="en-US" dirty="0"/>
              <a:t>, absence of fimbria, severe adhesive disease, repeated ectopic pregnancies, or failed reconstructive therapy, also women with previous bilateral tubal ligation who chose IVF over </a:t>
            </a:r>
            <a:r>
              <a:rPr lang="en-US" dirty="0" err="1"/>
              <a:t>reanastomosis</a:t>
            </a:r>
            <a:r>
              <a:rPr lang="en-US" dirty="0"/>
              <a:t> </a:t>
            </a:r>
          </a:p>
          <a:p>
            <a:r>
              <a:rPr lang="en-US" b="1" dirty="0">
                <a:solidFill>
                  <a:srgbClr val="C00000"/>
                </a:solidFill>
              </a:rPr>
              <a:t>Endometriosis</a:t>
            </a:r>
            <a:r>
              <a:rPr lang="en-US" dirty="0">
                <a:solidFill>
                  <a:srgbClr val="C00000"/>
                </a:solidFill>
              </a:rPr>
              <a:t>:</a:t>
            </a:r>
            <a:r>
              <a:rPr lang="en-US" dirty="0"/>
              <a:t> if other forms of treatment have failed </a:t>
            </a:r>
          </a:p>
          <a:p>
            <a:r>
              <a:rPr lang="en-US" b="1" dirty="0">
                <a:solidFill>
                  <a:srgbClr val="C00000"/>
                </a:solidFill>
              </a:rPr>
              <a:t>Unexplained infertility </a:t>
            </a:r>
          </a:p>
          <a:p>
            <a:r>
              <a:rPr lang="en-US" b="1" dirty="0">
                <a:solidFill>
                  <a:srgbClr val="C00000"/>
                </a:solidFill>
              </a:rPr>
              <a:t>Male factor infertility</a:t>
            </a:r>
            <a:r>
              <a:rPr lang="en-US" dirty="0">
                <a:solidFill>
                  <a:srgbClr val="C00000"/>
                </a:solidFill>
              </a:rPr>
              <a:t>: </a:t>
            </a:r>
            <a:r>
              <a:rPr lang="en-US" dirty="0"/>
              <a:t>low sperm count, low sperm motility, and abnormal morphology associated with reduction in fertilizing ability</a:t>
            </a:r>
          </a:p>
          <a:p>
            <a:r>
              <a:rPr lang="en-US" dirty="0"/>
              <a:t> </a:t>
            </a:r>
            <a:r>
              <a:rPr lang="en-US" b="1" dirty="0">
                <a:solidFill>
                  <a:srgbClr val="C00000"/>
                </a:solidFill>
              </a:rPr>
              <a:t>Uterine malformations</a:t>
            </a:r>
            <a:r>
              <a:rPr lang="en-US" dirty="0">
                <a:solidFill>
                  <a:srgbClr val="C00000"/>
                </a:solidFill>
              </a:rPr>
              <a:t>: </a:t>
            </a:r>
            <a:r>
              <a:rPr lang="en-US" dirty="0"/>
              <a:t>related to diethylstilbestrol exposure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429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EF8F1-0391-4421-8CC3-7E43D9F5C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393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CONTROLLED OVARIAN STIMULATION</a:t>
            </a:r>
          </a:p>
          <a:p>
            <a:r>
              <a:rPr lang="en-US" dirty="0"/>
              <a:t>Monitoring with </a:t>
            </a:r>
            <a:r>
              <a:rPr lang="en-US" dirty="0" err="1"/>
              <a:t>Transvaginal</a:t>
            </a:r>
            <a:r>
              <a:rPr lang="en-US" dirty="0"/>
              <a:t> ultrasound and Serum E2</a:t>
            </a:r>
          </a:p>
          <a:p>
            <a:r>
              <a:rPr lang="en-US" dirty="0"/>
              <a:t>Prevention of premature LH surge and Ovulation</a:t>
            </a:r>
          </a:p>
          <a:p>
            <a:r>
              <a:rPr lang="en-US" dirty="0"/>
              <a:t>Oocyte maturing with HCG</a:t>
            </a:r>
          </a:p>
          <a:p>
            <a:r>
              <a:rPr lang="en-US" dirty="0"/>
              <a:t>Oocyte retrieval</a:t>
            </a:r>
          </a:p>
          <a:p>
            <a:r>
              <a:rPr lang="en-US" dirty="0"/>
              <a:t>Fertilization by IVF/ICSI</a:t>
            </a:r>
          </a:p>
          <a:p>
            <a:r>
              <a:rPr lang="en-US" i="1" dirty="0" err="1"/>
              <a:t>Invitro</a:t>
            </a:r>
            <a:r>
              <a:rPr lang="en-US" dirty="0"/>
              <a:t> embryo culture</a:t>
            </a:r>
          </a:p>
          <a:p>
            <a:r>
              <a:rPr lang="en-US" dirty="0"/>
              <a:t>Luteal support</a:t>
            </a:r>
          </a:p>
          <a:p>
            <a:r>
              <a:rPr lang="en-US" dirty="0"/>
              <a:t>Transfer of fresh embryo/ </a:t>
            </a:r>
            <a:r>
              <a:rPr lang="en-US" dirty="0" err="1"/>
              <a:t>cryopresevation</a:t>
            </a:r>
            <a:r>
              <a:rPr lang="en-US" dirty="0"/>
              <a:t> of excess</a:t>
            </a:r>
          </a:p>
          <a:p>
            <a:r>
              <a:rPr lang="en-US" dirty="0"/>
              <a:t>First trimester pregnancy monitoring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7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ea5097fe171b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ea5097fe171b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  1.Deycapeptyl (3.75 mg </a:t>
            </a:r>
            <a:r>
              <a:rPr lang="en-US" sz="1200" dirty="0" err="1">
                <a:solidFill>
                  <a:schemeClr val="bg1"/>
                </a:solidFill>
              </a:rPr>
              <a:t>i.m</a:t>
            </a:r>
            <a:r>
              <a:rPr lang="en-US" sz="1200" dirty="0">
                <a:solidFill>
                  <a:schemeClr val="bg1"/>
                </a:solidFill>
              </a:rPr>
              <a:t>)</a:t>
            </a:r>
          </a:p>
          <a:p>
            <a:r>
              <a:rPr lang="en-US" sz="1200" dirty="0">
                <a:solidFill>
                  <a:schemeClr val="bg1"/>
                </a:solidFill>
              </a:rPr>
              <a:t>  2. </a:t>
            </a:r>
            <a:r>
              <a:rPr lang="en-US" sz="1200" dirty="0" err="1">
                <a:solidFill>
                  <a:schemeClr val="bg1"/>
                </a:solidFill>
              </a:rPr>
              <a:t>Deycapeptyl</a:t>
            </a:r>
            <a:r>
              <a:rPr lang="en-US" sz="1200" dirty="0">
                <a:solidFill>
                  <a:schemeClr val="bg1"/>
                </a:solidFill>
              </a:rPr>
              <a:t> 0.1mg/d </a:t>
            </a:r>
            <a:r>
              <a:rPr lang="en-US" sz="1200" dirty="0" err="1">
                <a:solidFill>
                  <a:schemeClr val="bg1"/>
                </a:solidFill>
              </a:rPr>
              <a:t>s.c.for</a:t>
            </a:r>
            <a:r>
              <a:rPr lang="en-US" sz="1200" dirty="0">
                <a:solidFill>
                  <a:schemeClr val="bg1"/>
                </a:solidFill>
              </a:rPr>
              <a:t> 10 days from day 21 of the previous cycle/ till </a:t>
            </a:r>
            <a:r>
              <a:rPr lang="en-US" sz="1200" dirty="0" err="1">
                <a:solidFill>
                  <a:schemeClr val="bg1"/>
                </a:solidFill>
              </a:rPr>
              <a:t>mensus</a:t>
            </a:r>
            <a:r>
              <a:rPr lang="en-US" sz="1200" dirty="0">
                <a:solidFill>
                  <a:schemeClr val="bg1"/>
                </a:solidFill>
              </a:rPr>
              <a:t>        </a:t>
            </a:r>
          </a:p>
          <a:p>
            <a:r>
              <a:rPr lang="en-US" sz="1200" dirty="0">
                <a:solidFill>
                  <a:schemeClr val="bg1"/>
                </a:solidFill>
              </a:rPr>
              <a:t>  3. </a:t>
            </a:r>
            <a:r>
              <a:rPr lang="en-US" sz="1200" dirty="0" err="1">
                <a:solidFill>
                  <a:schemeClr val="bg1"/>
                </a:solidFill>
              </a:rPr>
              <a:t>Nafarlen</a:t>
            </a:r>
            <a:r>
              <a:rPr lang="en-US" sz="1200" dirty="0">
                <a:solidFill>
                  <a:schemeClr val="bg1"/>
                </a:solidFill>
              </a:rPr>
              <a:t> intranasal spray 400mcg till menses then 200mcg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674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menopausal gonadotropin (</a:t>
            </a:r>
            <a:r>
              <a:rPr lang="en-US" dirty="0" err="1"/>
              <a:t>Repronex</a:t>
            </a:r>
            <a:r>
              <a:rPr lang="en-US" dirty="0"/>
              <a:t>, </a:t>
            </a:r>
            <a:r>
              <a:rPr lang="en-US" dirty="0" err="1"/>
              <a:t>Menopur</a:t>
            </a:r>
            <a:r>
              <a:rPr lang="en-US" dirty="0"/>
              <a:t>) - FSH of 75 IU and LH of 75 IU</a:t>
            </a:r>
          </a:p>
          <a:p>
            <a:r>
              <a:rPr lang="en-US" dirty="0"/>
              <a:t>Purified FSH (</a:t>
            </a:r>
            <a:r>
              <a:rPr lang="en-US" dirty="0" err="1"/>
              <a:t>Bravelle</a:t>
            </a:r>
            <a:r>
              <a:rPr lang="en-US" dirty="0"/>
              <a:t>) - FSH of 75 IU and LH of less than 1 IU</a:t>
            </a:r>
          </a:p>
          <a:p>
            <a:r>
              <a:rPr lang="en-US" dirty="0"/>
              <a:t>Recombinant FSH (</a:t>
            </a:r>
            <a:r>
              <a:rPr lang="en-US" dirty="0" err="1"/>
              <a:t>Follistim</a:t>
            </a:r>
            <a:r>
              <a:rPr lang="en-US" dirty="0"/>
              <a:t>) - FSH of 75 IU and LH of 0 IU</a:t>
            </a:r>
          </a:p>
          <a:p>
            <a:r>
              <a:rPr lang="en-US" dirty="0"/>
              <a:t>Recombinant LH (in clinical trials) - FSH of 0 IU and LH of 75 IU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269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Day 3-5 of </a:t>
            </a:r>
            <a:r>
              <a:rPr lang="en-US" dirty="0" err="1"/>
              <a:t>Gn</a:t>
            </a:r>
            <a:r>
              <a:rPr lang="en-US" dirty="0"/>
              <a:t>, we do serum E2 </a:t>
            </a:r>
          </a:p>
          <a:p>
            <a:pPr marL="171450" indent="-171450">
              <a:buFont typeface="Arial" panose="020B0604020202020204" pitchFamily="34" charset="0"/>
              <a:buChar char="•"/>
            </a:pPr>
            <a:r>
              <a:rPr lang="en-US" dirty="0"/>
              <a:t>Later every 1-3 day serum E2 and ovarian scan</a:t>
            </a:r>
          </a:p>
          <a:p>
            <a:pPr marL="171450" indent="-171450">
              <a:buFont typeface="Arial" panose="020B0604020202020204" pitchFamily="34" charset="0"/>
              <a:buChar char="•"/>
            </a:pPr>
            <a:r>
              <a:rPr lang="en-US" dirty="0"/>
              <a:t>Most need 7-12 day of Rx</a:t>
            </a:r>
          </a:p>
          <a:p>
            <a:pPr marL="171450" indent="-171450">
              <a:buFont typeface="Arial" panose="020B0604020202020204" pitchFamily="34" charset="0"/>
              <a:buChar char="•"/>
            </a:pPr>
            <a:r>
              <a:rPr lang="en-US" dirty="0"/>
              <a:t>Goal &gt;2 follicle &gt;17-18mm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Endometrium 8-9 mm good (poor 6-7mm)</a:t>
            </a:r>
          </a:p>
          <a:p>
            <a:pPr marL="171450" indent="-171450">
              <a:buFont typeface="Arial" panose="020B0604020202020204" pitchFamily="34" charset="0"/>
              <a:buChar char="•"/>
            </a:pPr>
            <a:r>
              <a:rPr lang="en-US" dirty="0"/>
              <a:t>hCG 5000-10,000 </a:t>
            </a:r>
            <a:r>
              <a:rPr lang="en-US" dirty="0" err="1"/>
              <a:t>iu</a:t>
            </a:r>
            <a:endParaRPr lang="en-US" dirty="0"/>
          </a:p>
          <a:p>
            <a:pPr marL="0" indent="0">
              <a:buFont typeface="Arial" panose="020B0604020202020204" pitchFamily="34" charset="0"/>
              <a:buNone/>
            </a:pPr>
            <a:r>
              <a:rPr lang="en-US" dirty="0"/>
              <a:t>     </a:t>
            </a:r>
            <a:r>
              <a:rPr lang="en-US" dirty="0" err="1"/>
              <a:t>rhCG</a:t>
            </a:r>
            <a:r>
              <a:rPr lang="en-US" dirty="0"/>
              <a:t> 250 microgram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803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Decapeptyl 0.1 mg </a:t>
            </a:r>
            <a:r>
              <a:rPr lang="en-US" dirty="0" err="1"/>
              <a:t>s.c</a:t>
            </a:r>
            <a:r>
              <a:rPr lang="en-US" dirty="0"/>
              <a:t> on D1</a:t>
            </a:r>
          </a:p>
          <a:p>
            <a:r>
              <a:rPr lang="en-US" dirty="0" err="1"/>
              <a:t>Gn</a:t>
            </a:r>
            <a:r>
              <a:rPr lang="en-US" dirty="0"/>
              <a:t> D3 150-450iu</a:t>
            </a:r>
          </a:p>
          <a:p>
            <a:pPr marL="0" indent="0">
              <a:buNone/>
            </a:pPr>
            <a:r>
              <a:rPr lang="en-US" dirty="0"/>
              <a:t>Monitoring and hCG  is the same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lumMod val="50000"/>
                  </a:schemeClr>
                </a:solidFill>
              </a:rPr>
              <a:t>short protocol may be better for </a:t>
            </a:r>
            <a:r>
              <a:rPr lang="en-US" sz="1200" u="sng" dirty="0">
                <a:solidFill>
                  <a:schemeClr val="accent2">
                    <a:lumMod val="50000"/>
                  </a:schemeClr>
                </a:solidFill>
                <a:hlinkClick r:id="rId3"/>
              </a:rPr>
              <a:t>women who are poor responders</a:t>
            </a:r>
            <a:r>
              <a:rPr lang="en-US" sz="1200" u="sng" dirty="0">
                <a:solidFill>
                  <a:schemeClr val="accent2">
                    <a:lumMod val="50000"/>
                  </a:schemeClr>
                </a:solidFill>
              </a:rPr>
              <a:t> to long protocol</a:t>
            </a:r>
            <a:r>
              <a:rPr lang="en-US" sz="1200" dirty="0">
                <a:solidFill>
                  <a:schemeClr val="accent2">
                    <a:lumMod val="50000"/>
                  </a:schemeClr>
                </a:solidFill>
              </a:rPr>
              <a:t> and might be better for women who are at higher </a:t>
            </a:r>
            <a:r>
              <a:rPr lang="en-US" sz="1200" u="sng" dirty="0">
                <a:solidFill>
                  <a:schemeClr val="accent2">
                    <a:lumMod val="50000"/>
                  </a:schemeClr>
                </a:solidFill>
                <a:hlinkClick r:id="rId4"/>
              </a:rPr>
              <a:t>risk of developing ovarian </a:t>
            </a:r>
            <a:r>
              <a:rPr lang="en-US" sz="1200" u="sng" dirty="0" err="1">
                <a:solidFill>
                  <a:schemeClr val="accent2">
                    <a:lumMod val="50000"/>
                  </a:schemeClr>
                </a:solidFill>
                <a:hlinkClick r:id="rId4"/>
              </a:rPr>
              <a:t>hyperstimulation</a:t>
            </a:r>
            <a:r>
              <a:rPr lang="en-US" sz="1200" u="sng" dirty="0">
                <a:solidFill>
                  <a:schemeClr val="accent2">
                    <a:lumMod val="50000"/>
                  </a:schemeClr>
                </a:solidFill>
                <a:hlinkClick r:id="rId4"/>
              </a:rPr>
              <a:t> syndrome (OHSS)</a:t>
            </a:r>
            <a:endParaRPr lang="en-US" sz="1200" dirty="0">
              <a:solidFill>
                <a:schemeClr val="accent2">
                  <a:lumMod val="50000"/>
                </a:schemeClr>
              </a:solidFill>
            </a:endParaRP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857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I.V. sedation</a:t>
            </a:r>
            <a:r>
              <a:rPr lang="en-US" b="1" dirty="0">
                <a:solidFill>
                  <a:srgbClr val="FF0000"/>
                </a:solidFill>
              </a:rPr>
              <a:t>.</a:t>
            </a:r>
          </a:p>
          <a:p>
            <a:r>
              <a:rPr lang="en-US" dirty="0">
                <a:solidFill>
                  <a:srgbClr val="FF0000"/>
                </a:solidFill>
              </a:rPr>
              <a:t>Prophylactic antibiotic </a:t>
            </a:r>
            <a:r>
              <a:rPr lang="en-US" sz="1100" b="1" dirty="0"/>
              <a:t>doxy 100mg/</a:t>
            </a:r>
            <a:r>
              <a:rPr lang="en-US" sz="1100" b="1" dirty="0" err="1"/>
              <a:t>cefoxitin</a:t>
            </a:r>
            <a:r>
              <a:rPr lang="en-US" sz="1100" b="1" dirty="0"/>
              <a:t> 2g</a:t>
            </a:r>
          </a:p>
          <a:p>
            <a:r>
              <a:rPr lang="en-US" dirty="0"/>
              <a:t>No antiseptic </a:t>
            </a:r>
            <a:r>
              <a:rPr lang="en-US" dirty="0">
                <a:sym typeface="Wingdings" panose="05000000000000000000" pitchFamily="2" charset="2"/>
              </a:rPr>
              <a:t></a:t>
            </a:r>
            <a:r>
              <a:rPr lang="en-US" dirty="0"/>
              <a:t> clean with 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760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Cumulus cells are expanded Luteinized</a:t>
            </a:r>
          </a:p>
          <a:p>
            <a:r>
              <a:rPr lang="en-US" dirty="0"/>
              <a:t>corona cells –sunburst appearance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440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Asthenozoospermia (or </a:t>
            </a:r>
            <a:r>
              <a:rPr lang="en-GB" b="1" dirty="0" err="1"/>
              <a:t>asthenospermia</a:t>
            </a:r>
            <a:r>
              <a:rPr lang="en-GB" dirty="0"/>
              <a:t>) is the medical term for reduced sperm motility</a:t>
            </a:r>
          </a:p>
          <a:p>
            <a:r>
              <a:rPr lang="en-GB" b="1" dirty="0" err="1"/>
              <a:t>Teratospermia</a:t>
            </a:r>
            <a:r>
              <a:rPr lang="en-GB" dirty="0"/>
              <a:t> or </a:t>
            </a:r>
            <a:r>
              <a:rPr lang="en-GB" dirty="0" err="1"/>
              <a:t>teratozoospermia</a:t>
            </a:r>
            <a:r>
              <a:rPr lang="en-GB" dirty="0"/>
              <a:t> is a condition characterized by the presence of sperm with abnormal morphology that affects fertility in males.</a:t>
            </a:r>
          </a:p>
          <a:p>
            <a:endParaRPr lang="en-GB" dirty="0"/>
          </a:p>
          <a:p>
            <a:r>
              <a:rPr lang="en-US" sz="1200" kern="1200" dirty="0" err="1">
                <a:solidFill>
                  <a:schemeClr val="tx1"/>
                </a:solidFill>
                <a:effectLst/>
                <a:latin typeface="+mn-lt"/>
                <a:ea typeface="+mn-ea"/>
                <a:cs typeface="+mn-cs"/>
              </a:rPr>
              <a:t>Epididymal</a:t>
            </a:r>
            <a:r>
              <a:rPr lang="en-US" sz="1200" kern="1200" dirty="0">
                <a:solidFill>
                  <a:schemeClr val="tx1"/>
                </a:solidFill>
                <a:effectLst/>
                <a:latin typeface="+mn-lt"/>
                <a:ea typeface="+mn-ea"/>
                <a:cs typeface="+mn-cs"/>
              </a:rPr>
              <a:t> Sperm </a:t>
            </a:r>
            <a:r>
              <a:rPr lang="en-US" sz="1200" kern="1200" dirty="0" err="1">
                <a:solidFill>
                  <a:schemeClr val="tx1"/>
                </a:solidFill>
                <a:effectLst/>
                <a:latin typeface="+mn-lt"/>
                <a:ea typeface="+mn-ea"/>
                <a:cs typeface="+mn-cs"/>
              </a:rPr>
              <a:t>AspirationIn</a:t>
            </a:r>
            <a:r>
              <a:rPr lang="en-US" sz="1200" kern="1200" dirty="0">
                <a:solidFill>
                  <a:schemeClr val="tx1"/>
                </a:solidFill>
                <a:effectLst/>
                <a:latin typeface="+mn-lt"/>
                <a:ea typeface="+mn-ea"/>
                <a:cs typeface="+mn-cs"/>
              </a:rPr>
              <a:t> some cases of </a:t>
            </a:r>
            <a:r>
              <a:rPr lang="en-US" sz="1200" kern="1200" dirty="0" err="1">
                <a:solidFill>
                  <a:schemeClr val="tx1"/>
                </a:solidFill>
                <a:effectLst/>
                <a:latin typeface="+mn-lt"/>
                <a:ea typeface="+mn-ea"/>
                <a:cs typeface="+mn-cs"/>
              </a:rPr>
              <a:t>azoospermia</a:t>
            </a:r>
            <a:r>
              <a:rPr lang="en-US" sz="1200" kern="1200" dirty="0">
                <a:solidFill>
                  <a:schemeClr val="tx1"/>
                </a:solidFill>
                <a:effectLst/>
                <a:latin typeface="+mn-lt"/>
                <a:ea typeface="+mn-ea"/>
                <a:cs typeface="+mn-cs"/>
              </a:rPr>
              <a:t>, sperm are being produced but do not find their way into </a:t>
            </a:r>
            <a:r>
              <a:rPr lang="en-US" sz="1200" kern="1200" dirty="0" err="1">
                <a:solidFill>
                  <a:schemeClr val="tx1"/>
                </a:solidFill>
                <a:effectLst/>
                <a:latin typeface="+mn-lt"/>
                <a:ea typeface="+mn-ea"/>
                <a:cs typeface="+mn-cs"/>
              </a:rPr>
              <a:t>theejaculate</a:t>
            </a:r>
            <a:r>
              <a:rPr lang="en-US" sz="1200" kern="1200" dirty="0">
                <a:solidFill>
                  <a:schemeClr val="tx1"/>
                </a:solidFill>
                <a:effectLst/>
                <a:latin typeface="+mn-lt"/>
                <a:ea typeface="+mn-ea"/>
                <a:cs typeface="+mn-cs"/>
              </a:rPr>
              <a:t>. This may be the result of an obstruction (e.g., previous vasectomy, infection),congenital absence of the vas deferens, or in cases of severely impaired sperm production. </a:t>
            </a:r>
            <a:r>
              <a:rPr lang="en-US" sz="1200" kern="1200" dirty="0" err="1">
                <a:solidFill>
                  <a:schemeClr val="tx1"/>
                </a:solidFill>
                <a:effectLst/>
                <a:latin typeface="+mn-lt"/>
                <a:ea typeface="+mn-ea"/>
                <a:cs typeface="+mn-cs"/>
              </a:rPr>
              <a:t>Inthese</a:t>
            </a:r>
            <a:r>
              <a:rPr lang="en-US" sz="1200" kern="1200" dirty="0">
                <a:solidFill>
                  <a:schemeClr val="tx1"/>
                </a:solidFill>
                <a:effectLst/>
                <a:latin typeface="+mn-lt"/>
                <a:ea typeface="+mn-ea"/>
                <a:cs typeface="+mn-cs"/>
              </a:rPr>
              <a:t> cases, aspiration of </a:t>
            </a:r>
            <a:r>
              <a:rPr lang="en-US" sz="1200" kern="1200" dirty="0" err="1">
                <a:solidFill>
                  <a:schemeClr val="tx1"/>
                </a:solidFill>
                <a:effectLst/>
                <a:latin typeface="+mn-lt"/>
                <a:ea typeface="+mn-ea"/>
                <a:cs typeface="+mn-cs"/>
              </a:rPr>
              <a:t>epididymal</a:t>
            </a:r>
            <a:r>
              <a:rPr lang="en-US" sz="1200" kern="1200" dirty="0">
                <a:solidFill>
                  <a:schemeClr val="tx1"/>
                </a:solidFill>
                <a:effectLst/>
                <a:latin typeface="+mn-lt"/>
                <a:ea typeface="+mn-ea"/>
                <a:cs typeface="+mn-cs"/>
              </a:rPr>
              <a:t> sperm or testicular sperm by a urologist may </a:t>
            </a:r>
            <a:r>
              <a:rPr lang="en-US" sz="1200" kern="1200" dirty="0" err="1">
                <a:solidFill>
                  <a:schemeClr val="tx1"/>
                </a:solidFill>
                <a:effectLst/>
                <a:latin typeface="+mn-lt"/>
                <a:ea typeface="+mn-ea"/>
                <a:cs typeface="+mn-cs"/>
              </a:rPr>
              <a:t>beconsidered</a:t>
            </a:r>
            <a:r>
              <a:rPr lang="en-US" sz="1200" kern="1200" dirty="0">
                <a:solidFill>
                  <a:schemeClr val="tx1"/>
                </a:solidFill>
                <a:effectLst/>
                <a:latin typeface="+mn-lt"/>
                <a:ea typeface="+mn-ea"/>
                <a:cs typeface="+mn-cs"/>
              </a:rPr>
              <a:t>. In years past, the only way to aspirate </a:t>
            </a:r>
            <a:r>
              <a:rPr lang="en-US" sz="1200" kern="1200" dirty="0" err="1">
                <a:solidFill>
                  <a:schemeClr val="tx1"/>
                </a:solidFill>
                <a:effectLst/>
                <a:latin typeface="+mn-lt"/>
                <a:ea typeface="+mn-ea"/>
                <a:cs typeface="+mn-cs"/>
              </a:rPr>
              <a:t>epididymal</a:t>
            </a:r>
            <a:r>
              <a:rPr lang="en-US" sz="1200" kern="1200" dirty="0">
                <a:solidFill>
                  <a:schemeClr val="tx1"/>
                </a:solidFill>
                <a:effectLst/>
                <a:latin typeface="+mn-lt"/>
                <a:ea typeface="+mn-ea"/>
                <a:cs typeface="+mn-cs"/>
              </a:rPr>
              <a:t> sperm was via the </a:t>
            </a:r>
            <a:r>
              <a:rPr lang="en-US" sz="1200" kern="1200" dirty="0" err="1">
                <a:solidFill>
                  <a:schemeClr val="tx1"/>
                </a:solidFill>
                <a:effectLst/>
                <a:latin typeface="+mn-lt"/>
                <a:ea typeface="+mn-ea"/>
                <a:cs typeface="+mn-cs"/>
              </a:rPr>
              <a:t>microscopicepididymal</a:t>
            </a:r>
            <a:r>
              <a:rPr lang="en-US" sz="1200" kern="1200" dirty="0">
                <a:solidFill>
                  <a:schemeClr val="tx1"/>
                </a:solidFill>
                <a:effectLst/>
                <a:latin typeface="+mn-lt"/>
                <a:ea typeface="+mn-ea"/>
                <a:cs typeface="+mn-cs"/>
              </a:rPr>
              <a:t> sperm aspiration (MESA) procedure. This procedure is performed in the </a:t>
            </a:r>
            <a:r>
              <a:rPr lang="en-US" sz="1200" kern="1200" dirty="0" err="1">
                <a:solidFill>
                  <a:schemeClr val="tx1"/>
                </a:solidFill>
                <a:effectLst/>
                <a:latin typeface="+mn-lt"/>
                <a:ea typeface="+mn-ea"/>
                <a:cs typeface="+mn-cs"/>
              </a:rPr>
              <a:t>operatingroom</a:t>
            </a:r>
            <a:r>
              <a:rPr lang="en-US" sz="1200" kern="1200" dirty="0">
                <a:solidFill>
                  <a:schemeClr val="tx1"/>
                </a:solidFill>
                <a:effectLst/>
                <a:latin typeface="+mn-lt"/>
                <a:ea typeface="+mn-ea"/>
                <a:cs typeface="+mn-cs"/>
              </a:rPr>
              <a:t> under general anesthesia. More recently, the percutaneous </a:t>
            </a:r>
            <a:r>
              <a:rPr lang="en-US" sz="1200" kern="1200" dirty="0" err="1">
                <a:solidFill>
                  <a:schemeClr val="tx1"/>
                </a:solidFill>
                <a:effectLst/>
                <a:latin typeface="+mn-lt"/>
                <a:ea typeface="+mn-ea"/>
                <a:cs typeface="+mn-cs"/>
              </a:rPr>
              <a:t>epididymal</a:t>
            </a:r>
            <a:r>
              <a:rPr lang="en-US" sz="1200" kern="1200" dirty="0">
                <a:solidFill>
                  <a:schemeClr val="tx1"/>
                </a:solidFill>
                <a:effectLst/>
                <a:latin typeface="+mn-lt"/>
                <a:ea typeface="+mn-ea"/>
                <a:cs typeface="+mn-cs"/>
              </a:rPr>
              <a:t> sperm aspiration(PESA) procedure has become more popular. It can be accomplished under local anesthesia </a:t>
            </a:r>
            <a:r>
              <a:rPr lang="en-US" sz="1200" kern="1200" dirty="0" err="1">
                <a:solidFill>
                  <a:schemeClr val="tx1"/>
                </a:solidFill>
                <a:effectLst/>
                <a:latin typeface="+mn-lt"/>
                <a:ea typeface="+mn-ea"/>
                <a:cs typeface="+mn-cs"/>
              </a:rPr>
              <a:t>inthe</a:t>
            </a:r>
            <a:r>
              <a:rPr lang="en-US" sz="1200" kern="1200" dirty="0">
                <a:solidFill>
                  <a:schemeClr val="tx1"/>
                </a:solidFill>
                <a:effectLst/>
                <a:latin typeface="+mn-lt"/>
                <a:ea typeface="+mn-ea"/>
                <a:cs typeface="+mn-cs"/>
              </a:rPr>
              <a:t> office with a much shorter recuperation than the MESA procedure. If </a:t>
            </a:r>
            <a:r>
              <a:rPr lang="en-US" sz="1200" kern="1200" dirty="0" err="1">
                <a:solidFill>
                  <a:schemeClr val="tx1"/>
                </a:solidFill>
                <a:effectLst/>
                <a:latin typeface="+mn-lt"/>
                <a:ea typeface="+mn-ea"/>
                <a:cs typeface="+mn-cs"/>
              </a:rPr>
              <a:t>epididymal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spermaspiration</a:t>
            </a:r>
            <a:r>
              <a:rPr lang="en-US" sz="1200" kern="1200" dirty="0">
                <a:solidFill>
                  <a:schemeClr val="tx1"/>
                </a:solidFill>
                <a:effectLst/>
                <a:latin typeface="+mn-lt"/>
                <a:ea typeface="+mn-ea"/>
                <a:cs typeface="+mn-cs"/>
              </a:rPr>
              <a:t> does not produce viable sperm, then the urologist can resort to testicular </a:t>
            </a:r>
            <a:r>
              <a:rPr lang="en-US" sz="1200" kern="1200" dirty="0" err="1">
                <a:solidFill>
                  <a:schemeClr val="tx1"/>
                </a:solidFill>
                <a:effectLst/>
                <a:latin typeface="+mn-lt"/>
                <a:ea typeface="+mn-ea"/>
                <a:cs typeface="+mn-cs"/>
              </a:rPr>
              <a:t>spermextraction</a:t>
            </a:r>
            <a:r>
              <a:rPr lang="en-US" sz="1200" kern="1200" dirty="0">
                <a:solidFill>
                  <a:schemeClr val="tx1"/>
                </a:solidFill>
                <a:effectLst/>
                <a:latin typeface="+mn-lt"/>
                <a:ea typeface="+mn-ea"/>
                <a:cs typeface="+mn-cs"/>
              </a:rPr>
              <a:t> (TESE). In all cases of sperm aspiration, the motility of the sample is quite poor </a:t>
            </a:r>
            <a:r>
              <a:rPr lang="en-US" sz="1200" kern="1200" dirty="0" err="1">
                <a:solidFill>
                  <a:schemeClr val="tx1"/>
                </a:solidFill>
                <a:effectLst/>
                <a:latin typeface="+mn-lt"/>
                <a:ea typeface="+mn-ea"/>
                <a:cs typeface="+mn-cs"/>
              </a:rPr>
              <a:t>sothe</a:t>
            </a:r>
            <a:r>
              <a:rPr lang="en-US" sz="1200" kern="1200" dirty="0">
                <a:solidFill>
                  <a:schemeClr val="tx1"/>
                </a:solidFill>
                <a:effectLst/>
                <a:latin typeface="+mn-lt"/>
                <a:ea typeface="+mn-ea"/>
                <a:cs typeface="+mn-cs"/>
              </a:rPr>
              <a:t> ICSI procedure must be performed. To accomplish this procedure, there must </a:t>
            </a:r>
            <a:r>
              <a:rPr lang="en-US" sz="1200" kern="1200" dirty="0" err="1">
                <a:solidFill>
                  <a:schemeClr val="tx1"/>
                </a:solidFill>
                <a:effectLst/>
                <a:latin typeface="+mn-lt"/>
                <a:ea typeface="+mn-ea"/>
                <a:cs typeface="+mn-cs"/>
              </a:rPr>
              <a:t>becoordination</a:t>
            </a:r>
            <a:r>
              <a:rPr lang="en-US" sz="1200" kern="1200" dirty="0">
                <a:solidFill>
                  <a:schemeClr val="tx1"/>
                </a:solidFill>
                <a:effectLst/>
                <a:latin typeface="+mn-lt"/>
                <a:ea typeface="+mn-ea"/>
                <a:cs typeface="+mn-cs"/>
              </a:rPr>
              <a:t> between the urologist and the IVF team. The sperm aspiration can be </a:t>
            </a:r>
            <a:r>
              <a:rPr lang="en-US" sz="1200" kern="1200" dirty="0" err="1">
                <a:solidFill>
                  <a:schemeClr val="tx1"/>
                </a:solidFill>
                <a:effectLst/>
                <a:latin typeface="+mn-lt"/>
                <a:ea typeface="+mn-ea"/>
                <a:cs typeface="+mn-cs"/>
              </a:rPr>
              <a:t>performedon</a:t>
            </a:r>
            <a:r>
              <a:rPr lang="en-US" sz="1200" kern="1200" dirty="0">
                <a:solidFill>
                  <a:schemeClr val="tx1"/>
                </a:solidFill>
                <a:effectLst/>
                <a:latin typeface="+mn-lt"/>
                <a:ea typeface="+mn-ea"/>
                <a:cs typeface="+mn-cs"/>
              </a:rPr>
              <a:t> the day of the oocyte recovery or prior to the IVF cycle and the samples frozen.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145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051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Preimplantation</a:t>
            </a:r>
            <a:r>
              <a:rPr lang="en-US" sz="1200" kern="1200" dirty="0">
                <a:solidFill>
                  <a:schemeClr val="tx1"/>
                </a:solidFill>
                <a:effectLst/>
                <a:latin typeface="+mn-lt"/>
                <a:ea typeface="+mn-ea"/>
                <a:cs typeface="+mn-cs"/>
              </a:rPr>
              <a:t> Genetic </a:t>
            </a:r>
            <a:r>
              <a:rPr lang="en-US" sz="1200" kern="1200" dirty="0" err="1">
                <a:solidFill>
                  <a:schemeClr val="tx1"/>
                </a:solidFill>
                <a:effectLst/>
                <a:latin typeface="+mn-lt"/>
                <a:ea typeface="+mn-ea"/>
                <a:cs typeface="+mn-cs"/>
              </a:rPr>
              <a:t>DiagnosisIn</a:t>
            </a:r>
            <a:r>
              <a:rPr lang="en-US" sz="1200" kern="1200" dirty="0">
                <a:solidFill>
                  <a:schemeClr val="tx1"/>
                </a:solidFill>
                <a:effectLst/>
                <a:latin typeface="+mn-lt"/>
                <a:ea typeface="+mn-ea"/>
                <a:cs typeface="+mn-cs"/>
              </a:rPr>
              <a:t> the past when a couple was at risk of having a child with a genetic condition, the </a:t>
            </a:r>
            <a:r>
              <a:rPr lang="en-US" sz="1200" kern="1200" dirty="0" err="1">
                <a:solidFill>
                  <a:schemeClr val="tx1"/>
                </a:solidFill>
                <a:effectLst/>
                <a:latin typeface="+mn-lt"/>
                <a:ea typeface="+mn-ea"/>
                <a:cs typeface="+mn-cs"/>
              </a:rPr>
              <a:t>onlyoptions</a:t>
            </a:r>
            <a:r>
              <a:rPr lang="en-US" sz="1200" kern="1200" dirty="0">
                <a:solidFill>
                  <a:schemeClr val="tx1"/>
                </a:solidFill>
                <a:effectLst/>
                <a:latin typeface="+mn-lt"/>
                <a:ea typeface="+mn-ea"/>
                <a:cs typeface="+mn-cs"/>
              </a:rPr>
              <a:t> for genetic diagnosis were a chorionic villous sampling or a genetic </a:t>
            </a:r>
            <a:r>
              <a:rPr lang="en-US" sz="1200" kern="1200" dirty="0" err="1">
                <a:solidFill>
                  <a:schemeClr val="tx1"/>
                </a:solidFill>
                <a:effectLst/>
                <a:latin typeface="+mn-lt"/>
                <a:ea typeface="+mn-ea"/>
                <a:cs typeface="+mn-cs"/>
              </a:rPr>
              <a:t>amniocentesis.These</a:t>
            </a:r>
            <a:r>
              <a:rPr lang="en-US" sz="1200" kern="1200" dirty="0">
                <a:solidFill>
                  <a:schemeClr val="tx1"/>
                </a:solidFill>
                <a:effectLst/>
                <a:latin typeface="+mn-lt"/>
                <a:ea typeface="+mn-ea"/>
                <a:cs typeface="+mn-cs"/>
              </a:rPr>
              <a:t> choices are not optimal since terminating a pregnancy can be quite stressful and </a:t>
            </a:r>
            <a:r>
              <a:rPr lang="en-US" sz="1200" kern="1200" dirty="0" err="1">
                <a:solidFill>
                  <a:schemeClr val="tx1"/>
                </a:solidFill>
                <a:effectLst/>
                <a:latin typeface="+mn-lt"/>
                <a:ea typeface="+mn-ea"/>
                <a:cs typeface="+mn-cs"/>
              </a:rPr>
              <a:t>formany</a:t>
            </a:r>
            <a:r>
              <a:rPr lang="en-US" sz="1200" kern="1200" dirty="0">
                <a:solidFill>
                  <a:schemeClr val="tx1"/>
                </a:solidFill>
                <a:effectLst/>
                <a:latin typeface="+mn-lt"/>
                <a:ea typeface="+mn-ea"/>
                <a:cs typeface="+mn-cs"/>
              </a:rPr>
              <a:t> couples is not considered an option. </a:t>
            </a:r>
            <a:r>
              <a:rPr lang="en-US" sz="1200" kern="1200" dirty="0" err="1">
                <a:solidFill>
                  <a:schemeClr val="tx1"/>
                </a:solidFill>
                <a:effectLst/>
                <a:latin typeface="+mn-lt"/>
                <a:ea typeface="+mn-ea"/>
                <a:cs typeface="+mn-cs"/>
              </a:rPr>
              <a:t>Preimplantation</a:t>
            </a:r>
            <a:r>
              <a:rPr lang="en-US" sz="1200" kern="1200" dirty="0">
                <a:solidFill>
                  <a:schemeClr val="tx1"/>
                </a:solidFill>
                <a:effectLst/>
                <a:latin typeface="+mn-lt"/>
                <a:ea typeface="+mn-ea"/>
                <a:cs typeface="+mn-cs"/>
              </a:rPr>
              <a:t> genetic diagnosis (PGD) </a:t>
            </a:r>
            <a:r>
              <a:rPr lang="en-US" sz="1200" kern="1200" dirty="0" err="1">
                <a:solidFill>
                  <a:schemeClr val="tx1"/>
                </a:solidFill>
                <a:effectLst/>
                <a:latin typeface="+mn-lt"/>
                <a:ea typeface="+mn-ea"/>
                <a:cs typeface="+mn-cs"/>
              </a:rPr>
              <a:t>providescouples</a:t>
            </a:r>
            <a:r>
              <a:rPr lang="en-US" sz="1200" kern="1200" dirty="0">
                <a:solidFill>
                  <a:schemeClr val="tx1"/>
                </a:solidFill>
                <a:effectLst/>
                <a:latin typeface="+mn-lt"/>
                <a:ea typeface="+mn-ea"/>
                <a:cs typeface="+mn-cs"/>
              </a:rPr>
              <a:t> with another option. The refinement of micromanipulation techniques has </a:t>
            </a:r>
            <a:r>
              <a:rPr lang="en-US" sz="1200" kern="1200" dirty="0" err="1">
                <a:solidFill>
                  <a:schemeClr val="tx1"/>
                </a:solidFill>
                <a:effectLst/>
                <a:latin typeface="+mn-lt"/>
                <a:ea typeface="+mn-ea"/>
                <a:cs typeface="+mn-cs"/>
              </a:rPr>
              <a:t>providedthe</a:t>
            </a:r>
            <a:r>
              <a:rPr lang="en-US" sz="1200" kern="1200" dirty="0">
                <a:solidFill>
                  <a:schemeClr val="tx1"/>
                </a:solidFill>
                <a:effectLst/>
                <a:latin typeface="+mn-lt"/>
                <a:ea typeface="+mn-ea"/>
                <a:cs typeface="+mn-cs"/>
              </a:rPr>
              <a:t> ability to perform genetic diagnosis on a single </a:t>
            </a:r>
            <a:r>
              <a:rPr lang="en-US" sz="1200" kern="1200" dirty="0" err="1">
                <a:solidFill>
                  <a:schemeClr val="tx1"/>
                </a:solidFill>
                <a:effectLst/>
                <a:latin typeface="+mn-lt"/>
                <a:ea typeface="+mn-ea"/>
                <a:cs typeface="+mn-cs"/>
              </a:rPr>
              <a:t>blastomere</a:t>
            </a:r>
            <a:r>
              <a:rPr lang="en-US" sz="1200" kern="1200" dirty="0">
                <a:solidFill>
                  <a:schemeClr val="tx1"/>
                </a:solidFill>
                <a:effectLst/>
                <a:latin typeface="+mn-lt"/>
                <a:ea typeface="+mn-ea"/>
                <a:cs typeface="+mn-cs"/>
              </a:rPr>
              <a:t> that is removed from </a:t>
            </a:r>
            <a:r>
              <a:rPr lang="en-US" sz="1200" kern="1200" dirty="0" err="1">
                <a:solidFill>
                  <a:schemeClr val="tx1"/>
                </a:solidFill>
                <a:effectLst/>
                <a:latin typeface="+mn-lt"/>
                <a:ea typeface="+mn-ea"/>
                <a:cs typeface="+mn-cs"/>
              </a:rPr>
              <a:t>theembryo</a:t>
            </a:r>
            <a:r>
              <a:rPr lang="en-US" sz="1200" kern="1200" dirty="0">
                <a:solidFill>
                  <a:schemeClr val="tx1"/>
                </a:solidFill>
                <a:effectLst/>
                <a:latin typeface="+mn-lt"/>
                <a:ea typeface="+mn-ea"/>
                <a:cs typeface="+mn-cs"/>
              </a:rPr>
              <a:t> prior to transfer. The first successful case of PGD was performed in 1990 for a </a:t>
            </a:r>
            <a:r>
              <a:rPr lang="en-US" sz="1200" kern="1200" dirty="0" err="1">
                <a:solidFill>
                  <a:schemeClr val="tx1"/>
                </a:solidFill>
                <a:effectLst/>
                <a:latin typeface="+mn-lt"/>
                <a:ea typeface="+mn-ea"/>
                <a:cs typeface="+mn-cs"/>
              </a:rPr>
              <a:t>couplewho</a:t>
            </a:r>
            <a:r>
              <a:rPr lang="en-US" sz="1200" kern="1200" dirty="0">
                <a:solidFill>
                  <a:schemeClr val="tx1"/>
                </a:solidFill>
                <a:effectLst/>
                <a:latin typeface="+mn-lt"/>
                <a:ea typeface="+mn-ea"/>
                <a:cs typeface="+mn-cs"/>
              </a:rPr>
              <a:t> were at risk of having a child with cystic fibrosis. Since that time, centers worldwide </a:t>
            </a:r>
            <a:r>
              <a:rPr lang="en-US" sz="1200" kern="1200" dirty="0" err="1">
                <a:solidFill>
                  <a:schemeClr val="tx1"/>
                </a:solidFill>
                <a:effectLst/>
                <a:latin typeface="+mn-lt"/>
                <a:ea typeface="+mn-ea"/>
                <a:cs typeface="+mn-cs"/>
              </a:rPr>
              <a:t>havedeveloped</a:t>
            </a:r>
            <a:r>
              <a:rPr lang="en-US" sz="1200" kern="1200" dirty="0">
                <a:solidFill>
                  <a:schemeClr val="tx1"/>
                </a:solidFill>
                <a:effectLst/>
                <a:latin typeface="+mn-lt"/>
                <a:ea typeface="+mn-ea"/>
                <a:cs typeface="+mn-cs"/>
              </a:rPr>
              <a:t> the expertise to perform PGD. It can be performed for autosomal recessive </a:t>
            </a:r>
            <a:r>
              <a:rPr lang="en-US" sz="1200" kern="1200" dirty="0" err="1">
                <a:solidFill>
                  <a:schemeClr val="tx1"/>
                </a:solidFill>
                <a:effectLst/>
                <a:latin typeface="+mn-lt"/>
                <a:ea typeface="+mn-ea"/>
                <a:cs typeface="+mn-cs"/>
              </a:rPr>
              <a:t>anddominant</a:t>
            </a:r>
            <a:r>
              <a:rPr lang="en-US" sz="1200" kern="1200" dirty="0">
                <a:solidFill>
                  <a:schemeClr val="tx1"/>
                </a:solidFill>
                <a:effectLst/>
                <a:latin typeface="+mn-lt"/>
                <a:ea typeface="+mn-ea"/>
                <a:cs typeface="+mn-cs"/>
              </a:rPr>
              <a:t> conditions, to assess aneuploidy and for translocations. PGD is an </a:t>
            </a:r>
            <a:r>
              <a:rPr lang="en-US" sz="1200" kern="1200" dirty="0" err="1">
                <a:solidFill>
                  <a:schemeClr val="tx1"/>
                </a:solidFill>
                <a:effectLst/>
                <a:latin typeface="+mn-lt"/>
                <a:ea typeface="+mn-ea"/>
                <a:cs typeface="+mn-cs"/>
              </a:rPr>
              <a:t>emergingtechnology</a:t>
            </a:r>
            <a:r>
              <a:rPr lang="en-US" sz="1200" kern="1200" dirty="0">
                <a:solidFill>
                  <a:schemeClr val="tx1"/>
                </a:solidFill>
                <a:effectLst/>
                <a:latin typeface="+mn-lt"/>
                <a:ea typeface="+mn-ea"/>
                <a:cs typeface="+mn-cs"/>
              </a:rPr>
              <a:t>, and as more and more genetic probes become available, there will be an </a:t>
            </a:r>
            <a:r>
              <a:rPr lang="en-US" sz="1200" kern="1200" dirty="0" err="1">
                <a:solidFill>
                  <a:schemeClr val="tx1"/>
                </a:solidFill>
                <a:effectLst/>
                <a:latin typeface="+mn-lt"/>
                <a:ea typeface="+mn-ea"/>
                <a:cs typeface="+mn-cs"/>
              </a:rPr>
              <a:t>increaseddemand</a:t>
            </a:r>
            <a:r>
              <a:rPr lang="en-US" sz="1200" kern="1200" dirty="0">
                <a:solidFill>
                  <a:schemeClr val="tx1"/>
                </a:solidFill>
                <a:effectLst/>
                <a:latin typeface="+mn-lt"/>
                <a:ea typeface="+mn-ea"/>
                <a:cs typeface="+mn-cs"/>
              </a:rPr>
              <a:t> for this procedure.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039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transfer 2 embryos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82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ea5097fe171b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ea5097fe171b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Gamete </a:t>
            </a:r>
            <a:r>
              <a:rPr lang="en-US" sz="1200" kern="1200" dirty="0" err="1">
                <a:solidFill>
                  <a:schemeClr val="tx1"/>
                </a:solidFill>
                <a:effectLst/>
                <a:latin typeface="+mn-lt"/>
                <a:ea typeface="+mn-ea"/>
                <a:cs typeface="+mn-cs"/>
              </a:rPr>
              <a:t>Intrafallopian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TransferThis</a:t>
            </a:r>
            <a:r>
              <a:rPr lang="en-US" sz="1200" kern="1200" dirty="0">
                <a:solidFill>
                  <a:schemeClr val="tx1"/>
                </a:solidFill>
                <a:effectLst/>
                <a:latin typeface="+mn-lt"/>
                <a:ea typeface="+mn-ea"/>
                <a:cs typeface="+mn-cs"/>
              </a:rPr>
              <a:t> treatment involves the first two steps of IVF treatment: ovulation induction and </a:t>
            </a:r>
            <a:r>
              <a:rPr lang="en-US" sz="1200" kern="1200" dirty="0" err="1">
                <a:solidFill>
                  <a:schemeClr val="tx1"/>
                </a:solidFill>
                <a:effectLst/>
                <a:latin typeface="+mn-lt"/>
                <a:ea typeface="+mn-ea"/>
                <a:cs typeface="+mn-cs"/>
              </a:rPr>
              <a:t>eggretrieval</a:t>
            </a:r>
            <a:r>
              <a:rPr lang="en-US" sz="1200" kern="1200" dirty="0">
                <a:solidFill>
                  <a:schemeClr val="tx1"/>
                </a:solidFill>
                <a:effectLst/>
                <a:latin typeface="+mn-lt"/>
                <a:ea typeface="+mn-ea"/>
                <a:cs typeface="+mn-cs"/>
              </a:rPr>
              <a:t>. In contrast to IVF, the gamete </a:t>
            </a:r>
            <a:r>
              <a:rPr lang="en-US" sz="1200" kern="1200" dirty="0" err="1">
                <a:solidFill>
                  <a:schemeClr val="tx1"/>
                </a:solidFill>
                <a:effectLst/>
                <a:latin typeface="+mn-lt"/>
                <a:ea typeface="+mn-ea"/>
                <a:cs typeface="+mn-cs"/>
              </a:rPr>
              <a:t>intrafallopian</a:t>
            </a:r>
            <a:r>
              <a:rPr lang="en-US" sz="1200" kern="1200" dirty="0">
                <a:solidFill>
                  <a:schemeClr val="tx1"/>
                </a:solidFill>
                <a:effectLst/>
                <a:latin typeface="+mn-lt"/>
                <a:ea typeface="+mn-ea"/>
                <a:cs typeface="+mn-cs"/>
              </a:rPr>
              <a:t> transfer (GIFT) procedure places the </a:t>
            </a:r>
            <a:r>
              <a:rPr lang="en-US" sz="1200" kern="1200" dirty="0" err="1">
                <a:solidFill>
                  <a:schemeClr val="tx1"/>
                </a:solidFill>
                <a:effectLst/>
                <a:latin typeface="+mn-lt"/>
                <a:ea typeface="+mn-ea"/>
                <a:cs typeface="+mn-cs"/>
              </a:rPr>
              <a:t>eggsand</a:t>
            </a:r>
            <a:r>
              <a:rPr lang="en-US" sz="1200" kern="1200" dirty="0">
                <a:solidFill>
                  <a:schemeClr val="tx1"/>
                </a:solidFill>
                <a:effectLst/>
                <a:latin typeface="+mn-lt"/>
                <a:ea typeface="+mn-ea"/>
                <a:cs typeface="+mn-cs"/>
              </a:rPr>
              <a:t> sperm in the fallopian tube, allowing the tube to be the natural incubator. Usually, four </a:t>
            </a:r>
            <a:r>
              <a:rPr lang="en-US" sz="1200" kern="1200" dirty="0" err="1">
                <a:solidFill>
                  <a:schemeClr val="tx1"/>
                </a:solidFill>
                <a:effectLst/>
                <a:latin typeface="+mn-lt"/>
                <a:ea typeface="+mn-ea"/>
                <a:cs typeface="+mn-cs"/>
              </a:rPr>
              <a:t>tosix</a:t>
            </a:r>
            <a:r>
              <a:rPr lang="en-US" sz="1200" kern="1200" dirty="0">
                <a:solidFill>
                  <a:schemeClr val="tx1"/>
                </a:solidFill>
                <a:effectLst/>
                <a:latin typeface="+mn-lt"/>
                <a:ea typeface="+mn-ea"/>
                <a:cs typeface="+mn-cs"/>
              </a:rPr>
              <a:t> eggs are replaced. The disadvantage of the GIFT procedure is that a laparoscopy has to </a:t>
            </a:r>
            <a:r>
              <a:rPr lang="en-US" sz="1200" kern="1200" dirty="0" err="1">
                <a:solidFill>
                  <a:schemeClr val="tx1"/>
                </a:solidFill>
                <a:effectLst/>
                <a:latin typeface="+mn-lt"/>
                <a:ea typeface="+mn-ea"/>
                <a:cs typeface="+mn-cs"/>
              </a:rPr>
              <a:t>beperformed</a:t>
            </a:r>
            <a:r>
              <a:rPr lang="en-US" sz="1200" kern="1200" dirty="0">
                <a:solidFill>
                  <a:schemeClr val="tx1"/>
                </a:solidFill>
                <a:effectLst/>
                <a:latin typeface="+mn-lt"/>
                <a:ea typeface="+mn-ea"/>
                <a:cs typeface="+mn-cs"/>
              </a:rPr>
              <a:t> under general anesthesia. A prerequisite to performing the GIFT procedure is </a:t>
            </a:r>
            <a:r>
              <a:rPr lang="en-US" sz="1200" kern="1200" dirty="0" err="1">
                <a:solidFill>
                  <a:schemeClr val="tx1"/>
                </a:solidFill>
                <a:effectLst/>
                <a:latin typeface="+mn-lt"/>
                <a:ea typeface="+mn-ea"/>
                <a:cs typeface="+mn-cs"/>
              </a:rPr>
              <a:t>thatthe</a:t>
            </a:r>
            <a:r>
              <a:rPr lang="en-US" sz="1200" kern="1200" dirty="0">
                <a:solidFill>
                  <a:schemeClr val="tx1"/>
                </a:solidFill>
                <a:effectLst/>
                <a:latin typeface="+mn-lt"/>
                <a:ea typeface="+mn-ea"/>
                <a:cs typeface="+mn-cs"/>
              </a:rPr>
              <a:t> woman must have at least one normal fallopian tube. This procedure was quite popular </a:t>
            </a:r>
            <a:r>
              <a:rPr lang="en-US" sz="1200" kern="1200" dirty="0" err="1">
                <a:solidFill>
                  <a:schemeClr val="tx1"/>
                </a:solidFill>
                <a:effectLst/>
                <a:latin typeface="+mn-lt"/>
                <a:ea typeface="+mn-ea"/>
                <a:cs typeface="+mn-cs"/>
              </a:rPr>
              <a:t>inthe</a:t>
            </a:r>
            <a:r>
              <a:rPr lang="en-US" sz="1200" kern="1200" dirty="0">
                <a:solidFill>
                  <a:schemeClr val="tx1"/>
                </a:solidFill>
                <a:effectLst/>
                <a:latin typeface="+mn-lt"/>
                <a:ea typeface="+mn-ea"/>
                <a:cs typeface="+mn-cs"/>
              </a:rPr>
              <a:t> 1980s but is rarely performed nowadays due to the high success rates with IVF. </a:t>
            </a:r>
            <a:r>
              <a:rPr lang="en-US" sz="1200" kern="1200" dirty="0" err="1">
                <a:solidFill>
                  <a:schemeClr val="tx1"/>
                </a:solidFill>
                <a:effectLst/>
                <a:latin typeface="+mn-lt"/>
                <a:ea typeface="+mn-ea"/>
                <a:cs typeface="+mn-cs"/>
              </a:rPr>
              <a:t>Actuallyless</a:t>
            </a:r>
            <a:r>
              <a:rPr lang="en-US" sz="1200" kern="1200" dirty="0">
                <a:solidFill>
                  <a:schemeClr val="tx1"/>
                </a:solidFill>
                <a:effectLst/>
                <a:latin typeface="+mn-lt"/>
                <a:ea typeface="+mn-ea"/>
                <a:cs typeface="+mn-cs"/>
              </a:rPr>
              <a:t> than 1% of assisted reproductive technology (ART) procedures are GIFT. Indications </a:t>
            </a:r>
            <a:r>
              <a:rPr lang="en-US" sz="1200" kern="1200" dirty="0" err="1">
                <a:solidFill>
                  <a:schemeClr val="tx1"/>
                </a:solidFill>
                <a:effectLst/>
                <a:latin typeface="+mn-lt"/>
                <a:ea typeface="+mn-ea"/>
                <a:cs typeface="+mn-cs"/>
              </a:rPr>
              <a:t>forresorting</a:t>
            </a:r>
            <a:r>
              <a:rPr lang="en-US" sz="1200" kern="1200" dirty="0">
                <a:solidFill>
                  <a:schemeClr val="tx1"/>
                </a:solidFill>
                <a:effectLst/>
                <a:latin typeface="+mn-lt"/>
                <a:ea typeface="+mn-ea"/>
                <a:cs typeface="+mn-cs"/>
              </a:rPr>
              <a:t> to GIFT include altered cervical anatomy that prevents a successful uterine </a:t>
            </a:r>
            <a:r>
              <a:rPr lang="en-US" sz="1200" kern="1200" dirty="0" err="1">
                <a:solidFill>
                  <a:schemeClr val="tx1"/>
                </a:solidFill>
                <a:effectLst/>
                <a:latin typeface="+mn-lt"/>
                <a:ea typeface="+mn-ea"/>
                <a:cs typeface="+mn-cs"/>
              </a:rPr>
              <a:t>transfer,or</a:t>
            </a:r>
            <a:r>
              <a:rPr lang="en-US" sz="1200" kern="1200" dirty="0">
                <a:solidFill>
                  <a:schemeClr val="tx1"/>
                </a:solidFill>
                <a:effectLst/>
                <a:latin typeface="+mn-lt"/>
                <a:ea typeface="+mn-ea"/>
                <a:cs typeface="+mn-cs"/>
              </a:rPr>
              <a:t> preclusion of IVF due to religious </a:t>
            </a:r>
            <a:r>
              <a:rPr lang="en-US" sz="1200" kern="1200" dirty="0" err="1">
                <a:solidFill>
                  <a:schemeClr val="tx1"/>
                </a:solidFill>
                <a:effectLst/>
                <a:latin typeface="+mn-lt"/>
                <a:ea typeface="+mn-ea"/>
                <a:cs typeface="+mn-cs"/>
              </a:rPr>
              <a:t>reasons.Tubal</a:t>
            </a:r>
            <a:r>
              <a:rPr lang="en-US" sz="1200" kern="1200" dirty="0">
                <a:solidFill>
                  <a:schemeClr val="tx1"/>
                </a:solidFill>
                <a:effectLst/>
                <a:latin typeface="+mn-lt"/>
                <a:ea typeface="+mn-ea"/>
                <a:cs typeface="+mn-cs"/>
              </a:rPr>
              <a:t> Embryo </a:t>
            </a:r>
            <a:r>
              <a:rPr lang="en-US" sz="1200" kern="1200" dirty="0" err="1">
                <a:solidFill>
                  <a:schemeClr val="tx1"/>
                </a:solidFill>
                <a:effectLst/>
                <a:latin typeface="+mn-lt"/>
                <a:ea typeface="+mn-ea"/>
                <a:cs typeface="+mn-cs"/>
              </a:rPr>
              <a:t>TransferThis</a:t>
            </a:r>
            <a:r>
              <a:rPr lang="en-US" sz="1200" kern="1200" dirty="0">
                <a:solidFill>
                  <a:schemeClr val="tx1"/>
                </a:solidFill>
                <a:effectLst/>
                <a:latin typeface="+mn-lt"/>
                <a:ea typeface="+mn-ea"/>
                <a:cs typeface="+mn-cs"/>
              </a:rPr>
              <a:t> treatment involves the first three steps of IVF: ovulation induction, egg retrieval, </a:t>
            </a:r>
            <a:r>
              <a:rPr lang="en-US" sz="1200" kern="1200" dirty="0" err="1">
                <a:solidFill>
                  <a:schemeClr val="tx1"/>
                </a:solidFill>
                <a:effectLst/>
                <a:latin typeface="+mn-lt"/>
                <a:ea typeface="+mn-ea"/>
                <a:cs typeface="+mn-cs"/>
              </a:rPr>
              <a:t>andfertilization</a:t>
            </a:r>
            <a:r>
              <a:rPr lang="en-US" sz="1200" kern="1200" dirty="0">
                <a:solidFill>
                  <a:schemeClr val="tx1"/>
                </a:solidFill>
                <a:effectLst/>
                <a:latin typeface="+mn-lt"/>
                <a:ea typeface="+mn-ea"/>
                <a:cs typeface="+mn-cs"/>
              </a:rPr>
              <a:t> of the eggs in the laboratory. In contrast to IVF, the tubal embryo transfer (TET)procedure involves the laparoscopic placement of the embryos in the fallopian tube(s),allowing the tube to be the natural incubator. Usually, two to four embryos are replaced. </a:t>
            </a:r>
            <a:r>
              <a:rPr lang="en-US" sz="1200" kern="1200" dirty="0" err="1">
                <a:solidFill>
                  <a:schemeClr val="tx1"/>
                </a:solidFill>
                <a:effectLst/>
                <a:latin typeface="+mn-lt"/>
                <a:ea typeface="+mn-ea"/>
                <a:cs typeface="+mn-cs"/>
              </a:rPr>
              <a:t>Thedisadvantage</a:t>
            </a:r>
            <a:r>
              <a:rPr lang="en-US" sz="1200" kern="1200" dirty="0">
                <a:solidFill>
                  <a:schemeClr val="tx1"/>
                </a:solidFill>
                <a:effectLst/>
                <a:latin typeface="+mn-lt"/>
                <a:ea typeface="+mn-ea"/>
                <a:cs typeface="+mn-cs"/>
              </a:rPr>
              <a:t> of the TET procedure is that two separate procedures requiring anesthesia </a:t>
            </a:r>
            <a:r>
              <a:rPr lang="en-US" sz="1200" kern="1200" dirty="0" err="1">
                <a:solidFill>
                  <a:schemeClr val="tx1"/>
                </a:solidFill>
                <a:effectLst/>
                <a:latin typeface="+mn-lt"/>
                <a:ea typeface="+mn-ea"/>
                <a:cs typeface="+mn-cs"/>
              </a:rPr>
              <a:t>areperformed</a:t>
            </a:r>
            <a:r>
              <a:rPr lang="en-US" sz="1200" kern="1200" dirty="0">
                <a:solidFill>
                  <a:schemeClr val="tx1"/>
                </a:solidFill>
                <a:effectLst/>
                <a:latin typeface="+mn-lt"/>
                <a:ea typeface="+mn-ea"/>
                <a:cs typeface="+mn-cs"/>
              </a:rPr>
              <a:t>, including the egg retrieval and a laparoscopy. This procedure is rarely </a:t>
            </a:r>
            <a:r>
              <a:rPr lang="en-US" sz="1200" kern="1200" dirty="0" err="1">
                <a:solidFill>
                  <a:schemeClr val="tx1"/>
                </a:solidFill>
                <a:effectLst/>
                <a:latin typeface="+mn-lt"/>
                <a:ea typeface="+mn-ea"/>
                <a:cs typeface="+mn-cs"/>
              </a:rPr>
              <a:t>performedbut</a:t>
            </a:r>
            <a:r>
              <a:rPr lang="en-US" sz="1200" kern="1200" dirty="0">
                <a:solidFill>
                  <a:schemeClr val="tx1"/>
                </a:solidFill>
                <a:effectLst/>
                <a:latin typeface="+mn-lt"/>
                <a:ea typeface="+mn-ea"/>
                <a:cs typeface="+mn-cs"/>
              </a:rPr>
              <a:t> might be considered when there is altered cervical anatomy and the GIFT procedure is </a:t>
            </a:r>
            <a:r>
              <a:rPr lang="en-US" sz="1200" kern="1200" dirty="0" err="1">
                <a:solidFill>
                  <a:schemeClr val="tx1"/>
                </a:solidFill>
                <a:effectLst/>
                <a:latin typeface="+mn-lt"/>
                <a:ea typeface="+mn-ea"/>
                <a:cs typeface="+mn-cs"/>
              </a:rPr>
              <a:t>notan</a:t>
            </a:r>
            <a:r>
              <a:rPr lang="en-US" sz="1200" kern="1200" dirty="0">
                <a:solidFill>
                  <a:schemeClr val="tx1"/>
                </a:solidFill>
                <a:effectLst/>
                <a:latin typeface="+mn-lt"/>
                <a:ea typeface="+mn-ea"/>
                <a:cs typeface="+mn-cs"/>
              </a:rPr>
              <a:t> option (i.e., when the ICSI procedure is required).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114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30000" dirty="0"/>
              <a:t>(</a:t>
            </a:r>
            <a:r>
              <a:rPr lang="en-US" sz="1200" dirty="0"/>
              <a:t>All stage of Embryo can be frozen</a:t>
            </a:r>
            <a:r>
              <a:rPr lang="en-US" sz="1200" baseline="300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p>
          <a:p>
            <a:r>
              <a:rPr lang="en-US" sz="1200" kern="1200" dirty="0">
                <a:solidFill>
                  <a:schemeClr val="tx1"/>
                </a:solidFill>
                <a:effectLst/>
                <a:latin typeface="+mn-lt"/>
                <a:ea typeface="+mn-ea"/>
                <a:cs typeface="+mn-cs"/>
              </a:rPr>
              <a:t>Frozen Embryo Transfer</a:t>
            </a:r>
          </a:p>
          <a:p>
            <a:r>
              <a:rPr lang="en-US" sz="1200" kern="1200" dirty="0">
                <a:solidFill>
                  <a:schemeClr val="tx1"/>
                </a:solidFill>
                <a:effectLst/>
                <a:latin typeface="+mn-lt"/>
                <a:ea typeface="+mn-ea"/>
                <a:cs typeface="+mn-cs"/>
              </a:rPr>
              <a:t>Embryos that are cryopreserved during an IVF cycle can be replaced after a spontaneous ovulation (natural cycle) or the creation of an “artificial” endometrium with estrogen and progesterone. The success rate following this procedure is generally lower than the transfer of fresh embryos but dependent on the number and quality of embryos that are transferred. The main advantage of a frozen embryo transfer as compared to a medicated IVF cycle is that ovulation induction drugs are not taken and, obviously, the oocyte retrieval is not performed. It is reassuring that there is no increased risk of congenital anomalies in infants born following the transfer of cryopreserved embryos.</a:t>
            </a:r>
            <a:endParaRPr lang="en-US" sz="1200" baseline="300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17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566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59617-AFAB-4AD2-A3FE-1E2F22968A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679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buFont typeface="Wingdings" pitchFamily="2" charset="2"/>
              <a:buNone/>
              <a:defRPr/>
            </a:pPr>
            <a:r>
              <a:rPr lang="en-US" dirty="0"/>
              <a:t>ovarian enlargement and/or ascites, pleural effusion, oliguria, </a:t>
            </a:r>
            <a:r>
              <a:rPr lang="en-US" dirty="0" err="1"/>
              <a:t>hemoconcentration</a:t>
            </a:r>
            <a:r>
              <a:rPr lang="en-US" dirty="0"/>
              <a:t>, </a:t>
            </a:r>
            <a:r>
              <a:rPr lang="en-US" dirty="0" err="1"/>
              <a:t>thromboemolism</a:t>
            </a:r>
            <a:r>
              <a:rPr lang="en-US" dirty="0"/>
              <a:t>, and electrolyte disturbances which may be life threatening. </a:t>
            </a:r>
          </a:p>
          <a:p>
            <a:pPr algn="l" eaLnBrk="1" hangingPunct="1">
              <a:buFont typeface="Wingdings" pitchFamily="2" charset="2"/>
              <a:buNone/>
              <a:defRPr/>
            </a:pP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5DBD9-FE7F-4F9B-9DFC-F92ED37C3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5035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lnSpc>
                <a:spcPct val="80000"/>
              </a:lnSpc>
              <a:buFont typeface="Wingdings" pitchFamily="2" charset="2"/>
              <a:buNone/>
              <a:defRPr/>
            </a:pPr>
            <a:r>
              <a:rPr lang="en-US" sz="1200" dirty="0"/>
              <a:t>increased capillary permeability specially  from the enlarged ovaries leading to extravasation of fluid into the abdominal cavity causing:      </a:t>
            </a:r>
          </a:p>
          <a:p>
            <a:pPr algn="l" eaLnBrk="1" hangingPunct="1">
              <a:lnSpc>
                <a:spcPct val="80000"/>
              </a:lnSpc>
              <a:buFont typeface="Wingdings" pitchFamily="2" charset="2"/>
              <a:buNone/>
              <a:defRPr/>
            </a:pPr>
            <a:r>
              <a:rPr lang="en-US" sz="1200" dirty="0"/>
              <a:t>      1-Asctes.                    </a:t>
            </a:r>
          </a:p>
          <a:p>
            <a:pPr algn="l" eaLnBrk="1" hangingPunct="1">
              <a:lnSpc>
                <a:spcPct val="80000"/>
              </a:lnSpc>
              <a:buFont typeface="Wingdings" pitchFamily="2" charset="2"/>
              <a:buNone/>
              <a:defRPr/>
            </a:pPr>
            <a:r>
              <a:rPr lang="en-US" sz="1200" dirty="0"/>
              <a:t>      2-Hemoconcentration.       </a:t>
            </a:r>
          </a:p>
          <a:p>
            <a:pPr algn="l" eaLnBrk="1" hangingPunct="1">
              <a:lnSpc>
                <a:spcPct val="80000"/>
              </a:lnSpc>
              <a:buFont typeface="Wingdings" pitchFamily="2" charset="2"/>
              <a:buNone/>
              <a:defRPr/>
            </a:pPr>
            <a:r>
              <a:rPr lang="en-US" sz="1200" dirty="0"/>
              <a:t>      3-Hypotension.       </a:t>
            </a:r>
          </a:p>
          <a:p>
            <a:pPr algn="l" eaLnBrk="1" hangingPunct="1">
              <a:lnSpc>
                <a:spcPct val="80000"/>
              </a:lnSpc>
              <a:buFont typeface="Wingdings" pitchFamily="2" charset="2"/>
              <a:buNone/>
              <a:defRPr/>
            </a:pPr>
            <a:r>
              <a:rPr lang="en-US" sz="1200" dirty="0"/>
              <a:t>      4-Decreased renal perfusion which leads to sodium           and water retentions. </a:t>
            </a:r>
            <a:r>
              <a:rPr lang="en-US" sz="1200" b="1" dirty="0"/>
              <a:t>           </a:t>
            </a:r>
          </a:p>
          <a:p>
            <a:pPr algn="l" eaLnBrk="1" hangingPunct="1">
              <a:lnSpc>
                <a:spcPct val="80000"/>
              </a:lnSpc>
              <a:buFont typeface="Wingdings" pitchFamily="2" charset="2"/>
              <a:buNone/>
              <a:defRPr/>
            </a:pPr>
            <a:r>
              <a:rPr lang="en-US" sz="1200" b="1" dirty="0"/>
              <a:t>N.B</a:t>
            </a:r>
            <a:r>
              <a:rPr lang="en-US" sz="1200" dirty="0"/>
              <a:t>: Renal failure may occur in the final stage due to sever volume depletion.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5DBD9-FE7F-4F9B-9DFC-F92ED37C3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606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follicles  more than 2cm</a:t>
            </a:r>
            <a:r>
              <a:rPr lang="en-US" baseline="0" dirty="0"/>
              <a:t> filled with fluid or sometimes  blood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5DBD9-FE7F-4F9B-9DFC-F92ED37C3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87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ea5097fe171b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ea5097fe171b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cea5097fe171b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cea5097fe171b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cea5097fe171b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cea5097fe171b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ea5097fe171b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cea5097fe171b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473202"/>
            <a:ext cx="3926681" cy="3921919"/>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823791"/>
            <a:ext cx="7738814" cy="3296241"/>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4484398"/>
            <a:ext cx="6034030" cy="55670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4781759"/>
            <a:ext cx="1747292" cy="261347"/>
          </a:xfrm>
        </p:spPr>
        <p:txBody>
          <a:bodyPr/>
          <a:lstStyle>
            <a:lvl1pPr>
              <a:defRPr baseline="0">
                <a:solidFill>
                  <a:schemeClr val="accent1">
                    <a:lumMod val="50000"/>
                  </a:schemeClr>
                </a:solidFill>
              </a:defRPr>
            </a:lvl1pPr>
          </a:lstStyle>
          <a:p>
            <a:fld id="{9334D819-9F07-4261-B09B-9E467E5D9002}" type="datetimeFigureOut">
              <a:rPr lang="en-US" dirty="0"/>
              <a:pPr/>
              <a:t>3/26/2021</a:t>
            </a:fld>
            <a:endParaRPr lang="en-US" dirty="0"/>
          </a:p>
        </p:txBody>
      </p:sp>
      <p:sp>
        <p:nvSpPr>
          <p:cNvPr id="5" name="Footer Placeholder 4"/>
          <p:cNvSpPr>
            <a:spLocks noGrp="1"/>
          </p:cNvSpPr>
          <p:nvPr>
            <p:ph type="ftr" sz="quarter" idx="11"/>
          </p:nvPr>
        </p:nvSpPr>
        <p:spPr>
          <a:xfrm>
            <a:off x="3135249" y="4781759"/>
            <a:ext cx="3086100" cy="259347"/>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4781759"/>
            <a:ext cx="1747292" cy="259347"/>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1259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425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71056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805417"/>
            <a:ext cx="6140303" cy="3048470"/>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3869836"/>
            <a:ext cx="5263116" cy="713351"/>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4781759"/>
            <a:ext cx="1120460" cy="261347"/>
          </a:xfrm>
        </p:spPr>
        <p:txBody>
          <a:bodyPr/>
          <a:lstStyle>
            <a:lvl1pPr>
              <a:defRPr baseline="0">
                <a:solidFill>
                  <a:schemeClr val="tx2"/>
                </a:solidFill>
              </a:defRPr>
            </a:lvl1pPr>
          </a:lstStyle>
          <a:p>
            <a:fld id="{9334D819-9F07-4261-B09B-9E467E5D9002}" type="datetimeFigureOut">
              <a:rPr lang="en-US" dirty="0"/>
              <a:pPr/>
              <a:t>3/26/2021</a:t>
            </a:fld>
            <a:endParaRPr lang="en-US" dirty="0"/>
          </a:p>
        </p:txBody>
      </p:sp>
      <p:sp>
        <p:nvSpPr>
          <p:cNvPr id="5" name="Footer Placeholder 4"/>
          <p:cNvSpPr>
            <a:spLocks noGrp="1"/>
          </p:cNvSpPr>
          <p:nvPr>
            <p:ph type="ftr" sz="quarter" idx="11"/>
          </p:nvPr>
        </p:nvSpPr>
        <p:spPr>
          <a:xfrm>
            <a:off x="3959298" y="4781759"/>
            <a:ext cx="3086100" cy="259347"/>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4781759"/>
            <a:ext cx="1115675" cy="259347"/>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110979" cy="51435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70536652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1714500"/>
            <a:ext cx="3600450" cy="271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1714500"/>
            <a:ext cx="3600450" cy="271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42691039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546" y="285750"/>
            <a:ext cx="7629525" cy="11201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938759" y="1649725"/>
            <a:ext cx="3600450" cy="474397"/>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2975" y="2181826"/>
            <a:ext cx="3600450" cy="2247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1649725"/>
            <a:ext cx="3600450" cy="474397"/>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181826"/>
            <a:ext cx="3600450" cy="2247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93238346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1452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30701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51435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342900"/>
            <a:ext cx="2319086" cy="897503"/>
          </a:xfrm>
        </p:spPr>
        <p:txBody>
          <a:bodyPr anchor="b">
            <a:normAutofit/>
          </a:bodyPr>
          <a:lstStyle>
            <a:lvl1pPr>
              <a:lnSpc>
                <a:spcPct val="100000"/>
              </a:lnSpc>
              <a:defRPr sz="1425"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690283"/>
            <a:ext cx="4618814" cy="373884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306002"/>
            <a:ext cx="2319086" cy="3123123"/>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4781759"/>
            <a:ext cx="925016" cy="261347"/>
          </a:xfrm>
        </p:spPr>
        <p:txBody>
          <a:bodyPr/>
          <a:lstStyle/>
          <a:p>
            <a:fld id="{9334D819-9F07-4261-B09B-9E467E5D9002}" type="datetimeFigureOut">
              <a:rPr lang="en-US" dirty="0"/>
              <a:t>3/26/2021</a:t>
            </a:fld>
            <a:endParaRPr lang="en-US" dirty="0"/>
          </a:p>
        </p:txBody>
      </p:sp>
      <p:sp>
        <p:nvSpPr>
          <p:cNvPr id="6" name="Footer Placeholder 5"/>
          <p:cNvSpPr>
            <a:spLocks noGrp="1"/>
          </p:cNvSpPr>
          <p:nvPr>
            <p:ph type="ftr" sz="quarter" idx="11"/>
          </p:nvPr>
        </p:nvSpPr>
        <p:spPr>
          <a:xfrm>
            <a:off x="1577716" y="4781759"/>
            <a:ext cx="2611634" cy="259347"/>
          </a:xfrm>
        </p:spPr>
        <p:txBody>
          <a:bodyPr/>
          <a:lstStyle/>
          <a:p>
            <a:endParaRPr lang="en-US" dirty="0"/>
          </a:p>
        </p:txBody>
      </p:sp>
      <p:sp>
        <p:nvSpPr>
          <p:cNvPr id="7" name="Slide Number Placeholder 6"/>
          <p:cNvSpPr>
            <a:spLocks noGrp="1"/>
          </p:cNvSpPr>
          <p:nvPr>
            <p:ph type="sldNum" sz="quarter" idx="12"/>
          </p:nvPr>
        </p:nvSpPr>
        <p:spPr>
          <a:xfrm>
            <a:off x="4268261" y="4781759"/>
            <a:ext cx="924342" cy="259347"/>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208557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51434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51435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342900"/>
            <a:ext cx="2319088" cy="897503"/>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306002"/>
            <a:ext cx="2319088" cy="3123123"/>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4781759"/>
            <a:ext cx="924342" cy="261347"/>
          </a:xfrm>
        </p:spPr>
        <p:txBody>
          <a:bodyPr/>
          <a:lstStyle/>
          <a:p>
            <a:fld id="{9334D819-9F07-4261-B09B-9E467E5D9002}" type="datetimeFigureOut">
              <a:rPr lang="en-US" dirty="0"/>
              <a:t>3/26/2021</a:t>
            </a:fld>
            <a:endParaRPr lang="en-US" dirty="0"/>
          </a:p>
        </p:txBody>
      </p:sp>
      <p:sp>
        <p:nvSpPr>
          <p:cNvPr id="6" name="Footer Placeholder 5"/>
          <p:cNvSpPr>
            <a:spLocks noGrp="1"/>
          </p:cNvSpPr>
          <p:nvPr>
            <p:ph type="ftr" sz="quarter" idx="11"/>
          </p:nvPr>
        </p:nvSpPr>
        <p:spPr>
          <a:xfrm>
            <a:off x="1577716" y="4781759"/>
            <a:ext cx="2611634" cy="259347"/>
          </a:xfrm>
        </p:spPr>
        <p:txBody>
          <a:bodyPr/>
          <a:lstStyle/>
          <a:p>
            <a:endParaRPr lang="en-US" dirty="0"/>
          </a:p>
        </p:txBody>
      </p:sp>
      <p:sp>
        <p:nvSpPr>
          <p:cNvPr id="7" name="Slide Number Placeholder 6"/>
          <p:cNvSpPr>
            <a:spLocks noGrp="1"/>
          </p:cNvSpPr>
          <p:nvPr>
            <p:ph type="sldNum" sz="quarter" idx="12"/>
          </p:nvPr>
        </p:nvSpPr>
        <p:spPr>
          <a:xfrm>
            <a:off x="4265676" y="4781759"/>
            <a:ext cx="925830" cy="259347"/>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787343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226627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286790"/>
            <a:ext cx="1119099" cy="42003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5" y="286789"/>
            <a:ext cx="6294439" cy="42003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594801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8044"/>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defTabSz="342900">
              <a:buClrTx/>
              <a:defRPr/>
            </a:pPr>
            <a:endParaRPr lang="en-US" kern="1200">
              <a:solidFill>
                <a:prstClr val="black">
                  <a:lumMod val="65000"/>
                  <a:lumOff val="35000"/>
                </a:prstClr>
              </a:solidFill>
              <a:latin typeface="Gill Sans MT" panose="020B0502020104020203"/>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defTabSz="342900">
              <a:buClrTx/>
              <a:defRPr/>
            </a:pPr>
            <a:endParaRPr lang="en-US" kern="1200">
              <a:solidFill>
                <a:prstClr val="black">
                  <a:lumMod val="65000"/>
                  <a:lumOff val="35000"/>
                </a:prstClr>
              </a:solidFill>
              <a:latin typeface="Gill Sans MT" panose="020B0502020104020203"/>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defTabSz="342900">
              <a:buClrTx/>
              <a:defRPr/>
            </a:pPr>
            <a:fld id="{FCEB49FE-3FC1-4BC3-A5F4-97FDB014081B}" type="slidenum">
              <a:rPr lang="ar-EG" kern="1200" smtClean="0">
                <a:solidFill>
                  <a:prstClr val="black">
                    <a:lumMod val="65000"/>
                    <a:lumOff val="35000"/>
                  </a:prstClr>
                </a:solidFill>
                <a:latin typeface="Gill Sans MT" panose="020B0502020104020203"/>
                <a:ea typeface="+mn-ea"/>
              </a:rPr>
              <a:pPr defTabSz="342900">
                <a:buClrTx/>
                <a:defRPr/>
              </a:pPr>
              <a:t>‹#›</a:t>
            </a:fld>
            <a:endParaRPr lang="en-US" kern="1200">
              <a:solidFill>
                <a:prstClr val="black">
                  <a:lumMod val="65000"/>
                  <a:lumOff val="35000"/>
                </a:prstClr>
              </a:solidFill>
              <a:latin typeface="Gill Sans MT" panose="020B0502020104020203"/>
              <a:ea typeface="+mn-ea"/>
              <a:cs typeface="+mn-cs"/>
            </a:endParaRPr>
          </a:p>
        </p:txBody>
      </p:sp>
    </p:spTree>
    <p:extLst>
      <p:ext uri="{BB962C8B-B14F-4D97-AF65-F5344CB8AC3E}">
        <p14:creationId xmlns:p14="http://schemas.microsoft.com/office/powerpoint/2010/main" val="1510811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8044"/>
          </a:xfrm>
        </p:spPr>
        <p:txBody>
          <a:bodyPr/>
          <a:lstStyle/>
          <a:p>
            <a:pPr lvl="0"/>
            <a:endParaRPr lang="en-US" noProof="0"/>
          </a:p>
        </p:txBody>
      </p:sp>
      <p:sp>
        <p:nvSpPr>
          <p:cNvPr id="5" name="Rectangle 23"/>
          <p:cNvSpPr>
            <a:spLocks noGrp="1" noChangeArrowheads="1"/>
          </p:cNvSpPr>
          <p:nvPr>
            <p:ph type="dt" sz="half" idx="10"/>
          </p:nvPr>
        </p:nvSpPr>
        <p:spPr>
          <a:ln/>
        </p:spPr>
        <p:txBody>
          <a:bodyPr/>
          <a:lstStyle>
            <a:lvl1pPr>
              <a:defRPr/>
            </a:lvl1pPr>
          </a:lstStyle>
          <a:p>
            <a:pPr defTabSz="342900">
              <a:buClrTx/>
              <a:defRPr/>
            </a:pPr>
            <a:endParaRPr lang="en-US" kern="1200">
              <a:solidFill>
                <a:prstClr val="black">
                  <a:lumMod val="65000"/>
                  <a:lumOff val="35000"/>
                </a:prstClr>
              </a:solidFill>
              <a:latin typeface="Gill Sans MT" panose="020B0502020104020203"/>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defTabSz="342900">
              <a:buClrTx/>
              <a:defRPr/>
            </a:pPr>
            <a:endParaRPr lang="en-US" kern="1200">
              <a:solidFill>
                <a:prstClr val="black">
                  <a:lumMod val="65000"/>
                  <a:lumOff val="35000"/>
                </a:prstClr>
              </a:solidFill>
              <a:latin typeface="Gill Sans MT" panose="020B0502020104020203"/>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defTabSz="342900">
              <a:buClrTx/>
              <a:defRPr/>
            </a:pPr>
            <a:fld id="{E355779B-8304-402D-82C4-E7404740FB90}" type="slidenum">
              <a:rPr lang="ar-EG" kern="1200" smtClean="0">
                <a:solidFill>
                  <a:prstClr val="black">
                    <a:lumMod val="65000"/>
                    <a:lumOff val="35000"/>
                  </a:prstClr>
                </a:solidFill>
                <a:latin typeface="Gill Sans MT" panose="020B0502020104020203"/>
                <a:ea typeface="+mn-ea"/>
              </a:rPr>
              <a:pPr defTabSz="342900">
                <a:buClrTx/>
                <a:defRPr/>
              </a:pPr>
              <a:t>‹#›</a:t>
            </a:fld>
            <a:endParaRPr lang="en-US" kern="1200">
              <a:solidFill>
                <a:prstClr val="black">
                  <a:lumMod val="65000"/>
                  <a:lumOff val="35000"/>
                </a:prstClr>
              </a:solidFill>
              <a:latin typeface="Gill Sans MT" panose="020B0502020104020203"/>
              <a:ea typeface="+mn-ea"/>
              <a:cs typeface="+mn-cs"/>
            </a:endParaRPr>
          </a:p>
        </p:txBody>
      </p:sp>
    </p:spTree>
    <p:extLst>
      <p:ext uri="{BB962C8B-B14F-4D97-AF65-F5344CB8AC3E}">
        <p14:creationId xmlns:p14="http://schemas.microsoft.com/office/powerpoint/2010/main" val="1270351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CD2BDA-EAC7-42DF-802C-B849A69084F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2510121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D2BDA-EAC7-42DF-802C-B849A69084F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416352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D2BDA-EAC7-42DF-802C-B849A69084F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1203274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CD2BDA-EAC7-42DF-802C-B849A69084FB}"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43438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CD2BDA-EAC7-42DF-802C-B849A69084FB}" type="datetimeFigureOut">
              <a:rPr lang="en-US" smtClean="0"/>
              <a:t>3/26/2021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261288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CD2BDA-EAC7-42DF-802C-B849A69084FB}" type="datetimeFigureOut">
              <a:rPr lang="en-US" smtClean="0"/>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1111248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2BDA-EAC7-42DF-802C-B849A69084FB}" type="datetimeFigureOut">
              <a:rPr lang="en-US" smtClean="0"/>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1672778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CD2BDA-EAC7-42DF-802C-B849A69084FB}"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2200476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CD2BDA-EAC7-42DF-802C-B849A69084FB}"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1217477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D2BDA-EAC7-42DF-802C-B849A69084F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80040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D2BDA-EAC7-42DF-802C-B849A69084FB}"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FD04-8803-457D-919A-F01398D5DF6C}" type="slidenum">
              <a:rPr lang="en-US" smtClean="0"/>
              <a:t>‹#›</a:t>
            </a:fld>
            <a:endParaRPr lang="en-US"/>
          </a:p>
        </p:txBody>
      </p:sp>
    </p:spTree>
    <p:extLst>
      <p:ext uri="{BB962C8B-B14F-4D97-AF65-F5344CB8AC3E}">
        <p14:creationId xmlns:p14="http://schemas.microsoft.com/office/powerpoint/2010/main" val="224401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286789"/>
            <a:ext cx="7633742" cy="111909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1714501"/>
            <a:ext cx="7633742" cy="26951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4781759"/>
            <a:ext cx="1747292" cy="261347"/>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9334D819-9F07-4261-B09B-9E467E5D9002}" type="datetimeFigureOut">
              <a:rPr lang="en-US" dirty="0"/>
              <a:pPr/>
              <a:t>3/26/2021</a:t>
            </a:fld>
            <a:endParaRPr lang="en-US" dirty="0"/>
          </a:p>
        </p:txBody>
      </p:sp>
      <p:sp>
        <p:nvSpPr>
          <p:cNvPr id="5" name="Footer Placeholder 4"/>
          <p:cNvSpPr>
            <a:spLocks noGrp="1"/>
          </p:cNvSpPr>
          <p:nvPr>
            <p:ph type="ftr" sz="quarter" idx="3"/>
          </p:nvPr>
        </p:nvSpPr>
        <p:spPr>
          <a:xfrm>
            <a:off x="3028950" y="4781759"/>
            <a:ext cx="3086100" cy="259347"/>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4781759"/>
            <a:ext cx="2114549" cy="259347"/>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664369"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2399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BCD2BDA-EAC7-42DF-802C-B849A69084FB}" type="datetimeFigureOut">
              <a:rPr lang="en-US" smtClean="0"/>
              <a:t>3/26/2021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7F8FD04-8803-457D-919A-F01398D5DF6C}" type="slidenum">
              <a:rPr lang="en-US" smtClean="0"/>
              <a:t>‹#›</a:t>
            </a:fld>
            <a:endParaRPr lang="en-US"/>
          </a:p>
        </p:txBody>
      </p:sp>
    </p:spTree>
    <p:extLst>
      <p:ext uri="{BB962C8B-B14F-4D97-AF65-F5344CB8AC3E}">
        <p14:creationId xmlns:p14="http://schemas.microsoft.com/office/powerpoint/2010/main" val="20363914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hyperlink" Target="https://emedicine.medscape.com/article/274143-overview?fbclid=IwAR0qIFEI8GXtqyBwtEdc2pow4G8PjHH8Uulb512GPVa5PC3VhX82IoKr0ss#a7"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jp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hyperlink" Target="http://emedicine.medscape.com/article/263907-overview"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emedicine.medscape.com/article/274143-overview"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346625"/>
            <a:ext cx="6101700" cy="1527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b="1"/>
              <a:t>Infertility and assisted reproductive techniques</a:t>
            </a:r>
            <a:endParaRPr b="1"/>
          </a:p>
        </p:txBody>
      </p:sp>
      <p:sp>
        <p:nvSpPr>
          <p:cNvPr id="86" name="Google Shape;86;p13"/>
          <p:cNvSpPr txBox="1">
            <a:spLocks noGrp="1"/>
          </p:cNvSpPr>
          <p:nvPr>
            <p:ph type="subTitle" idx="1"/>
          </p:nvPr>
        </p:nvSpPr>
        <p:spPr>
          <a:xfrm>
            <a:off x="0" y="1873925"/>
            <a:ext cx="3953700" cy="298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Presented by:</a:t>
            </a:r>
            <a:endParaRPr b="1"/>
          </a:p>
          <a:p>
            <a:pPr marL="0" lvl="0" indent="0" algn="l" rtl="0">
              <a:spcBef>
                <a:spcPts val="0"/>
              </a:spcBef>
              <a:spcAft>
                <a:spcPts val="0"/>
              </a:spcAft>
              <a:buNone/>
            </a:pPr>
            <a:r>
              <a:rPr lang="en-GB" b="1"/>
              <a:t>Ghofran Mahmood</a:t>
            </a:r>
            <a:endParaRPr b="1"/>
          </a:p>
          <a:p>
            <a:pPr marL="0" lvl="0" indent="0" algn="l" rtl="0">
              <a:spcBef>
                <a:spcPts val="0"/>
              </a:spcBef>
              <a:spcAft>
                <a:spcPts val="0"/>
              </a:spcAft>
              <a:buNone/>
            </a:pPr>
            <a:r>
              <a:rPr lang="en-GB" b="1"/>
              <a:t>Razan Abu-Raqeeq</a:t>
            </a:r>
            <a:endParaRPr b="1"/>
          </a:p>
          <a:p>
            <a:pPr marL="0" lvl="0" indent="0" algn="l" rtl="0">
              <a:spcBef>
                <a:spcPts val="0"/>
              </a:spcBef>
              <a:spcAft>
                <a:spcPts val="0"/>
              </a:spcAft>
              <a:buNone/>
            </a:pPr>
            <a:r>
              <a:rPr lang="en-GB" b="1"/>
              <a:t>Eliza Aldhmour</a:t>
            </a:r>
            <a:endParaRPr b="1"/>
          </a:p>
          <a:p>
            <a:pPr marL="0" lvl="0" indent="0" algn="l" rtl="0">
              <a:spcBef>
                <a:spcPts val="0"/>
              </a:spcBef>
              <a:spcAft>
                <a:spcPts val="0"/>
              </a:spcAft>
              <a:buNone/>
            </a:pPr>
            <a:r>
              <a:rPr lang="en-GB" b="1"/>
              <a:t>Baker Mahmoud</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Supervised by:</a:t>
            </a:r>
            <a:endParaRPr b="1"/>
          </a:p>
          <a:p>
            <a:pPr marL="0" lvl="0" indent="0" algn="l" rtl="0">
              <a:spcBef>
                <a:spcPts val="0"/>
              </a:spcBef>
              <a:spcAft>
                <a:spcPts val="0"/>
              </a:spcAft>
              <a:buNone/>
            </a:pPr>
            <a:r>
              <a:rPr lang="en-GB" b="1"/>
              <a:t>Professor Adel Abul-Heija</a:t>
            </a:r>
            <a:endParaRPr b="1"/>
          </a:p>
        </p:txBody>
      </p:sp>
      <p:pic>
        <p:nvPicPr>
          <p:cNvPr id="87" name="Google Shape;87;p13"/>
          <p:cNvPicPr preferRelativeResize="0"/>
          <p:nvPr/>
        </p:nvPicPr>
        <p:blipFill>
          <a:blip r:embed="rId3">
            <a:alphaModFix/>
          </a:blip>
          <a:stretch>
            <a:fillRect/>
          </a:stretch>
        </p:blipFill>
        <p:spPr>
          <a:xfrm>
            <a:off x="5905300" y="1873925"/>
            <a:ext cx="3238700" cy="3269576"/>
          </a:xfrm>
          <a:prstGeom prst="rect">
            <a:avLst/>
          </a:prstGeom>
          <a:noFill/>
          <a:ln>
            <a:noFill/>
          </a:ln>
        </p:spPr>
      </p:pic>
      <p:pic>
        <p:nvPicPr>
          <p:cNvPr id="88" name="Google Shape;88;p13"/>
          <p:cNvPicPr preferRelativeResize="0"/>
          <p:nvPr/>
        </p:nvPicPr>
        <p:blipFill>
          <a:blip r:embed="rId4">
            <a:alphaModFix/>
          </a:blip>
          <a:stretch>
            <a:fillRect/>
          </a:stretch>
        </p:blipFill>
        <p:spPr>
          <a:xfrm>
            <a:off x="3661150" y="1873925"/>
            <a:ext cx="2244150" cy="3269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Investigation/male</a:t>
            </a:r>
            <a:endParaRPr b="1"/>
          </a:p>
        </p:txBody>
      </p:sp>
      <p:sp>
        <p:nvSpPr>
          <p:cNvPr id="145" name="Google Shape;145;p22"/>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b="1"/>
              <a:t>Serum</a:t>
            </a:r>
            <a:r>
              <a:rPr lang="en-GB" sz="2000" b="1">
                <a:solidFill>
                  <a:schemeClr val="accent4"/>
                </a:solidFill>
              </a:rPr>
              <a:t> T, FSH, PRL</a:t>
            </a:r>
            <a:r>
              <a:rPr lang="en-GB" sz="2000" b="1"/>
              <a:t> levels</a:t>
            </a:r>
            <a:endParaRPr sz="2000" b="1"/>
          </a:p>
          <a:p>
            <a:pPr marL="0" lvl="0" indent="0" algn="l" rtl="0">
              <a:spcBef>
                <a:spcPts val="1200"/>
              </a:spcBef>
              <a:spcAft>
                <a:spcPts val="0"/>
              </a:spcAft>
              <a:buNone/>
            </a:pPr>
            <a:r>
              <a:rPr lang="en-GB" sz="2000" b="1"/>
              <a:t>Semen analysis</a:t>
            </a:r>
            <a:endParaRPr sz="2000" b="1"/>
          </a:p>
          <a:p>
            <a:pPr marL="0" lvl="0" indent="0" algn="l" rtl="0">
              <a:spcBef>
                <a:spcPts val="1200"/>
              </a:spcBef>
              <a:spcAft>
                <a:spcPts val="0"/>
              </a:spcAft>
              <a:buNone/>
            </a:pPr>
            <a:r>
              <a:rPr lang="en-GB" sz="2000" b="1"/>
              <a:t>Testicular biopsy </a:t>
            </a:r>
            <a:endParaRPr sz="2000" b="1"/>
          </a:p>
          <a:p>
            <a:pPr marL="0" lvl="0" indent="0" algn="l" rtl="0">
              <a:spcBef>
                <a:spcPts val="1200"/>
              </a:spcBef>
              <a:spcAft>
                <a:spcPts val="0"/>
              </a:spcAft>
              <a:buNone/>
            </a:pPr>
            <a:r>
              <a:rPr lang="en-GB" sz="2000" b="1"/>
              <a:t>Sperm penetration assay (SPA)</a:t>
            </a:r>
            <a:endParaRPr sz="2000" b="1"/>
          </a:p>
          <a:p>
            <a:pPr marL="0" lvl="0" indent="0" algn="l" rtl="0">
              <a:spcBef>
                <a:spcPts val="1200"/>
              </a:spcBef>
              <a:spcAft>
                <a:spcPts val="0"/>
              </a:spcAft>
              <a:buNone/>
            </a:pPr>
            <a:endParaRPr sz="2000" b="1"/>
          </a:p>
          <a:p>
            <a:pPr marL="0" lvl="0" indent="0" algn="l" rtl="0">
              <a:spcBef>
                <a:spcPts val="1200"/>
              </a:spcBef>
              <a:spcAft>
                <a:spcPts val="1200"/>
              </a:spcAft>
              <a:buNone/>
            </a:pPr>
            <a:endParaRPr sz="2000" b="1"/>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u="sng" dirty="0">
                <a:solidFill>
                  <a:srgbClr val="FFC000"/>
                </a:solidFill>
              </a:rPr>
              <a:t>Complications of OHSS:</a:t>
            </a:r>
          </a:p>
        </p:txBody>
      </p:sp>
      <p:sp>
        <p:nvSpPr>
          <p:cNvPr id="63491" name="Rectangle 3"/>
          <p:cNvSpPr>
            <a:spLocks noGrp="1" noChangeArrowheads="1"/>
          </p:cNvSpPr>
          <p:nvPr>
            <p:ph idx="1"/>
          </p:nvPr>
        </p:nvSpPr>
        <p:spPr>
          <a:xfrm>
            <a:off x="938758" y="1081726"/>
            <a:ext cx="6874601" cy="4061774"/>
          </a:xfrm>
        </p:spPr>
        <p:txBody>
          <a:bodyPr>
            <a:normAutofit/>
          </a:bodyPr>
          <a:lstStyle/>
          <a:p>
            <a:pPr algn="l" eaLnBrk="1" hangingPunct="1">
              <a:lnSpc>
                <a:spcPct val="80000"/>
              </a:lnSpc>
              <a:buFont typeface="Wingdings" pitchFamily="2" charset="2"/>
              <a:buNone/>
              <a:defRPr/>
            </a:pPr>
            <a:r>
              <a:rPr lang="en-US" sz="2100" dirty="0">
                <a:solidFill>
                  <a:schemeClr val="accent2">
                    <a:lumMod val="50000"/>
                  </a:schemeClr>
                </a:solidFill>
              </a:rPr>
              <a:t>1-Thromboembolic complications.</a:t>
            </a:r>
          </a:p>
          <a:p>
            <a:pPr algn="l" eaLnBrk="1" hangingPunct="1">
              <a:lnSpc>
                <a:spcPct val="80000"/>
              </a:lnSpc>
              <a:buFont typeface="Wingdings" pitchFamily="2" charset="2"/>
              <a:buNone/>
              <a:defRPr/>
            </a:pPr>
            <a:r>
              <a:rPr lang="en-US" sz="2100" dirty="0">
                <a:solidFill>
                  <a:schemeClr val="accent2">
                    <a:lumMod val="50000"/>
                  </a:schemeClr>
                </a:solidFill>
              </a:rPr>
              <a:t>2-Liver dysfunction: liver enzymes are elevated in 15% and     persist for 2 months after. </a:t>
            </a:r>
          </a:p>
          <a:p>
            <a:pPr algn="l" eaLnBrk="1" hangingPunct="1">
              <a:lnSpc>
                <a:spcPct val="80000"/>
              </a:lnSpc>
              <a:buFont typeface="Wingdings" pitchFamily="2" charset="2"/>
              <a:buNone/>
              <a:defRPr/>
            </a:pPr>
            <a:r>
              <a:rPr lang="en-US" sz="2100" dirty="0">
                <a:solidFill>
                  <a:schemeClr val="accent2">
                    <a:lumMod val="50000"/>
                  </a:schemeClr>
                </a:solidFill>
              </a:rPr>
              <a:t>3-Respiratory complications: (adult respiratory distress  syndrome</a:t>
            </a:r>
          </a:p>
          <a:p>
            <a:pPr algn="l" eaLnBrk="1" hangingPunct="1">
              <a:lnSpc>
                <a:spcPct val="80000"/>
              </a:lnSpc>
              <a:buFont typeface="Wingdings" pitchFamily="2" charset="2"/>
              <a:buNone/>
              <a:defRPr/>
            </a:pPr>
            <a:r>
              <a:rPr lang="en-US" sz="2100" dirty="0">
                <a:solidFill>
                  <a:schemeClr val="accent2">
                    <a:lumMod val="50000"/>
                  </a:schemeClr>
                </a:solidFill>
              </a:rPr>
              <a:t>4-Renal complications: renal failure due to </a:t>
            </a:r>
            <a:r>
              <a:rPr lang="en-US" sz="2100" dirty="0" err="1">
                <a:solidFill>
                  <a:schemeClr val="accent2">
                    <a:lumMod val="50000"/>
                  </a:schemeClr>
                </a:solidFill>
              </a:rPr>
              <a:t>hypoperfusion</a:t>
            </a:r>
            <a:r>
              <a:rPr lang="en-US" sz="2100" dirty="0">
                <a:solidFill>
                  <a:schemeClr val="accent2">
                    <a:lumMod val="50000"/>
                  </a:schemeClr>
                </a:solidFill>
              </a:rPr>
              <a:t>.</a:t>
            </a:r>
          </a:p>
          <a:p>
            <a:pPr algn="l" eaLnBrk="1" hangingPunct="1">
              <a:buNone/>
              <a:defRPr/>
            </a:pPr>
            <a:r>
              <a:rPr lang="en-US" sz="2100" dirty="0">
                <a:solidFill>
                  <a:schemeClr val="accent2">
                    <a:lumMod val="50000"/>
                  </a:schemeClr>
                </a:solidFill>
              </a:rPr>
              <a:t>5-Adnexal torsion: due to enlargement, however laparoscopic    unwinding is successful.</a:t>
            </a:r>
          </a:p>
          <a:p>
            <a:pPr algn="l" eaLnBrk="1" hangingPunct="1">
              <a:buNone/>
              <a:defRPr/>
            </a:pPr>
            <a:r>
              <a:rPr lang="en-US" sz="2100" dirty="0">
                <a:solidFill>
                  <a:schemeClr val="accent2">
                    <a:lumMod val="50000"/>
                  </a:schemeClr>
                </a:solidFill>
              </a:rPr>
              <a:t>6-Internal hemorrhage.</a:t>
            </a:r>
          </a:p>
          <a:p>
            <a:pPr algn="l" eaLnBrk="1" hangingPunct="1">
              <a:buNone/>
              <a:defRPr/>
            </a:pPr>
            <a:r>
              <a:rPr lang="en-US" sz="2100" dirty="0">
                <a:solidFill>
                  <a:schemeClr val="accent2">
                    <a:lumMod val="50000"/>
                  </a:schemeClr>
                </a:solidFill>
              </a:rPr>
              <a:t> 7</a:t>
            </a:r>
            <a:r>
              <a:rPr lang="en-US" sz="2100" b="1" dirty="0">
                <a:solidFill>
                  <a:schemeClr val="accent2">
                    <a:lumMod val="50000"/>
                  </a:schemeClr>
                </a:solidFill>
              </a:rPr>
              <a:t>-</a:t>
            </a:r>
            <a:r>
              <a:rPr lang="en-US" sz="2100" dirty="0">
                <a:solidFill>
                  <a:schemeClr val="accent2">
                    <a:lumMod val="50000"/>
                  </a:schemeClr>
                </a:solidFill>
              </a:rPr>
              <a:t>Abortion rate: Increased form 30% to 50% in OHSS stimulated cycles.</a:t>
            </a:r>
            <a:r>
              <a:rPr lang="en-US" sz="2100" b="1" dirty="0">
                <a:solidFill>
                  <a:schemeClr val="accent2">
                    <a:lumMod val="50000"/>
                  </a:schemeClr>
                </a:solidFill>
              </a:rPr>
              <a:t> </a:t>
            </a:r>
            <a:r>
              <a:rPr lang="en-US" sz="2100" dirty="0">
                <a:solidFill>
                  <a:schemeClr val="accent2">
                    <a:lumMod val="50000"/>
                  </a:schemeClr>
                </a:solidFill>
              </a:rPr>
              <a:t>.</a:t>
            </a:r>
          </a:p>
          <a:p>
            <a:pPr algn="l" eaLnBrk="1" hangingPunct="1">
              <a:lnSpc>
                <a:spcPct val="80000"/>
              </a:lnSpc>
              <a:buFont typeface="Wingdings" pitchFamily="2" charset="2"/>
              <a:buNone/>
              <a:defRPr/>
            </a:pPr>
            <a:endParaRPr lang="en-US" sz="2100" dirty="0">
              <a:solidFill>
                <a:schemeClr val="accent2">
                  <a:lumMod val="50000"/>
                </a:schemeClr>
              </a:solidFill>
            </a:endParaRPr>
          </a:p>
        </p:txBody>
      </p:sp>
    </p:spTree>
    <p:extLst>
      <p:ext uri="{BB962C8B-B14F-4D97-AF65-F5344CB8AC3E}">
        <p14:creationId xmlns:p14="http://schemas.microsoft.com/office/powerpoint/2010/main" val="40906362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u="sng" dirty="0"/>
              <a:t>PREDICTION OF OHSS</a:t>
            </a:r>
            <a:r>
              <a:rPr lang="en-US" dirty="0"/>
              <a:t>:</a:t>
            </a:r>
          </a:p>
        </p:txBody>
      </p:sp>
      <p:sp>
        <p:nvSpPr>
          <p:cNvPr id="69635" name="Rectangle 3"/>
          <p:cNvSpPr>
            <a:spLocks noGrp="1" noChangeArrowheads="1"/>
          </p:cNvSpPr>
          <p:nvPr>
            <p:ph idx="1"/>
          </p:nvPr>
        </p:nvSpPr>
        <p:spPr/>
        <p:txBody>
          <a:bodyPr>
            <a:normAutofit/>
          </a:bodyPr>
          <a:lstStyle/>
          <a:p>
            <a:pPr algn="l" eaLnBrk="1" hangingPunct="1">
              <a:buFont typeface="Wingdings" pitchFamily="2" charset="2"/>
              <a:buNone/>
              <a:defRPr/>
            </a:pPr>
            <a:r>
              <a:rPr lang="en-US" sz="2400" dirty="0">
                <a:solidFill>
                  <a:schemeClr val="accent2">
                    <a:lumMod val="50000"/>
                  </a:schemeClr>
                </a:solidFill>
              </a:rPr>
              <a:t>It is concluded that combined E2 plasma level + U/S </a:t>
            </a:r>
            <a:r>
              <a:rPr lang="en-US" sz="2400" dirty="0" err="1">
                <a:solidFill>
                  <a:schemeClr val="accent2">
                    <a:lumMod val="50000"/>
                  </a:schemeClr>
                </a:solidFill>
              </a:rPr>
              <a:t>folliculometry</a:t>
            </a:r>
            <a:r>
              <a:rPr lang="en-US" sz="2400" dirty="0">
                <a:solidFill>
                  <a:schemeClr val="accent2">
                    <a:lumMod val="50000"/>
                  </a:schemeClr>
                </a:solidFill>
              </a:rPr>
              <a:t> are accurate</a:t>
            </a:r>
          </a:p>
          <a:p>
            <a:pPr algn="l" eaLnBrk="1" hangingPunct="1">
              <a:buFont typeface="Wingdings" pitchFamily="2" charset="2"/>
              <a:buNone/>
              <a:defRPr/>
            </a:pPr>
            <a:r>
              <a:rPr lang="en-US" sz="2400" dirty="0">
                <a:solidFill>
                  <a:schemeClr val="accent2">
                    <a:lumMod val="50000"/>
                  </a:schemeClr>
                </a:solidFill>
              </a:rPr>
              <a:t>combination for:</a:t>
            </a:r>
          </a:p>
          <a:p>
            <a:pPr algn="l" eaLnBrk="1" hangingPunct="1">
              <a:buFont typeface="Wingdings" pitchFamily="2" charset="2"/>
              <a:buNone/>
              <a:defRPr/>
            </a:pPr>
            <a:r>
              <a:rPr lang="en-US" sz="2400" dirty="0">
                <a:solidFill>
                  <a:schemeClr val="accent2">
                    <a:lumMod val="50000"/>
                  </a:schemeClr>
                </a:solidFill>
              </a:rPr>
              <a:t>               -Predicting OHSS and in,</a:t>
            </a:r>
          </a:p>
          <a:p>
            <a:pPr algn="ctr" eaLnBrk="1" hangingPunct="1">
              <a:buFont typeface="Wingdings" pitchFamily="2" charset="2"/>
              <a:buNone/>
              <a:defRPr/>
            </a:pPr>
            <a:r>
              <a:rPr lang="en-US" sz="2400" dirty="0">
                <a:solidFill>
                  <a:schemeClr val="accent2">
                    <a:lumMod val="50000"/>
                  </a:schemeClr>
                </a:solidFill>
              </a:rPr>
              <a:t>        -Determining the optimum time and    safety for giving </a:t>
            </a:r>
            <a:r>
              <a:rPr lang="en-US" sz="2400" dirty="0" err="1">
                <a:solidFill>
                  <a:schemeClr val="accent2">
                    <a:lumMod val="50000"/>
                  </a:schemeClr>
                </a:solidFill>
              </a:rPr>
              <a:t>hCG</a:t>
            </a:r>
            <a:r>
              <a:rPr lang="en-US" sz="2400" dirty="0">
                <a:solidFill>
                  <a:schemeClr val="accent2">
                    <a:lumMod val="50000"/>
                  </a:schemeClr>
                </a:solidFill>
              </a:rPr>
              <a:t>. </a:t>
            </a:r>
          </a:p>
        </p:txBody>
      </p:sp>
    </p:spTree>
    <p:extLst>
      <p:ext uri="{BB962C8B-B14F-4D97-AF65-F5344CB8AC3E}">
        <p14:creationId xmlns:p14="http://schemas.microsoft.com/office/powerpoint/2010/main" val="1026051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sz="3000" u="sng" dirty="0"/>
              <a:t>PREVENTION OF </a:t>
            </a:r>
            <a:r>
              <a:rPr lang="en-US" sz="3000" u="sng" dirty="0" err="1"/>
              <a:t>ohss</a:t>
            </a:r>
            <a:r>
              <a:rPr lang="en-US" sz="3000" u="sng" dirty="0"/>
              <a:t>:</a:t>
            </a:r>
          </a:p>
        </p:txBody>
      </p:sp>
      <p:sp>
        <p:nvSpPr>
          <p:cNvPr id="70659" name="Rectangle 3"/>
          <p:cNvSpPr>
            <a:spLocks noGrp="1" noChangeArrowheads="1"/>
          </p:cNvSpPr>
          <p:nvPr>
            <p:ph idx="1"/>
          </p:nvPr>
        </p:nvSpPr>
        <p:spPr>
          <a:xfrm>
            <a:off x="834273" y="1138286"/>
            <a:ext cx="6777580" cy="3916838"/>
          </a:xfrm>
        </p:spPr>
        <p:txBody>
          <a:bodyPr>
            <a:normAutofit fontScale="85000" lnSpcReduction="20000"/>
          </a:bodyPr>
          <a:lstStyle/>
          <a:p>
            <a:pPr algn="l" eaLnBrk="1" hangingPunct="1">
              <a:lnSpc>
                <a:spcPct val="90000"/>
              </a:lnSpc>
              <a:buFont typeface="Wingdings" pitchFamily="2" charset="2"/>
              <a:buNone/>
              <a:defRPr/>
            </a:pPr>
            <a:r>
              <a:rPr lang="en-US" sz="2100" dirty="0"/>
              <a:t> </a:t>
            </a:r>
            <a:r>
              <a:rPr lang="en-US" sz="2250" dirty="0">
                <a:solidFill>
                  <a:schemeClr val="accent2">
                    <a:lumMod val="50000"/>
                  </a:schemeClr>
                </a:solidFill>
              </a:rPr>
              <a:t>1- Withhold HCG administration:</a:t>
            </a:r>
          </a:p>
          <a:p>
            <a:pPr algn="l" eaLnBrk="1" hangingPunct="1">
              <a:lnSpc>
                <a:spcPct val="90000"/>
              </a:lnSpc>
              <a:buFont typeface="Wingdings" pitchFamily="2" charset="2"/>
              <a:buNone/>
              <a:defRPr/>
            </a:pPr>
            <a:r>
              <a:rPr lang="en-US" sz="2250" dirty="0">
                <a:solidFill>
                  <a:schemeClr val="accent2">
                    <a:lumMod val="50000"/>
                  </a:schemeClr>
                </a:solidFill>
              </a:rPr>
              <a:t> 2.</a:t>
            </a:r>
            <a:r>
              <a:rPr lang="en-US" sz="2250" b="1" dirty="0">
                <a:solidFill>
                  <a:schemeClr val="accent2">
                    <a:lumMod val="50000"/>
                  </a:schemeClr>
                </a:solidFill>
                <a:latin typeface="Arial" charset="0"/>
              </a:rPr>
              <a:t> </a:t>
            </a:r>
            <a:r>
              <a:rPr lang="en-US" sz="2250" b="1" dirty="0" err="1">
                <a:solidFill>
                  <a:schemeClr val="accent2">
                    <a:lumMod val="50000"/>
                  </a:schemeClr>
                </a:solidFill>
                <a:latin typeface="Arial" charset="0"/>
              </a:rPr>
              <a:t>Luteal</a:t>
            </a:r>
            <a:r>
              <a:rPr lang="en-US" sz="2250" b="1" dirty="0">
                <a:solidFill>
                  <a:schemeClr val="accent2">
                    <a:lumMod val="50000"/>
                  </a:schemeClr>
                </a:solidFill>
                <a:latin typeface="Arial" charset="0"/>
              </a:rPr>
              <a:t> phase support:</a:t>
            </a:r>
            <a:r>
              <a:rPr lang="en-US" sz="2250" dirty="0">
                <a:solidFill>
                  <a:schemeClr val="accent2">
                    <a:lumMod val="50000"/>
                  </a:schemeClr>
                </a:solidFill>
              </a:rPr>
              <a:t> use of progesterone, no HCG.</a:t>
            </a:r>
          </a:p>
          <a:p>
            <a:pPr algn="l" eaLnBrk="1" hangingPunct="1">
              <a:lnSpc>
                <a:spcPct val="80000"/>
              </a:lnSpc>
              <a:buNone/>
              <a:defRPr/>
            </a:pPr>
            <a:r>
              <a:rPr lang="en-US" sz="2250" dirty="0">
                <a:solidFill>
                  <a:schemeClr val="accent2">
                    <a:lumMod val="50000"/>
                  </a:schemeClr>
                </a:solidFill>
              </a:rPr>
              <a:t>3.Follicular aspiration: it was suggested that aspiration of the follicles is protective against OHSS.</a:t>
            </a:r>
          </a:p>
          <a:p>
            <a:pPr algn="l" eaLnBrk="1" hangingPunct="1">
              <a:lnSpc>
                <a:spcPct val="80000"/>
              </a:lnSpc>
              <a:buNone/>
              <a:defRPr/>
            </a:pPr>
            <a:r>
              <a:rPr lang="en-US" sz="2250" dirty="0">
                <a:solidFill>
                  <a:schemeClr val="accent2">
                    <a:lumMod val="50000"/>
                  </a:schemeClr>
                </a:solidFill>
              </a:rPr>
              <a:t> 4- Cryopreservation of embryo with subsequent replacement in non stimulated or natural cycle.</a:t>
            </a:r>
          </a:p>
          <a:p>
            <a:pPr algn="l" eaLnBrk="1" hangingPunct="1">
              <a:lnSpc>
                <a:spcPct val="80000"/>
              </a:lnSpc>
              <a:buNone/>
              <a:defRPr/>
            </a:pPr>
            <a:r>
              <a:rPr lang="en-US" sz="2250" b="1" dirty="0">
                <a:solidFill>
                  <a:schemeClr val="accent2">
                    <a:lumMod val="50000"/>
                  </a:schemeClr>
                </a:solidFill>
                <a:latin typeface="Arial" charset="0"/>
              </a:rPr>
              <a:t>5 - Intravenous albumin administration</a:t>
            </a:r>
            <a:r>
              <a:rPr lang="en-US" sz="2250" dirty="0">
                <a:solidFill>
                  <a:schemeClr val="accent2">
                    <a:lumMod val="50000"/>
                  </a:schemeClr>
                </a:solidFill>
              </a:rPr>
              <a:t>  </a:t>
            </a:r>
          </a:p>
          <a:p>
            <a:pPr algn="l" eaLnBrk="1" hangingPunct="1">
              <a:buNone/>
              <a:defRPr/>
            </a:pPr>
            <a:r>
              <a:rPr lang="en-US" sz="2250" b="1" dirty="0">
                <a:solidFill>
                  <a:schemeClr val="accent2">
                    <a:lumMod val="50000"/>
                  </a:schemeClr>
                </a:solidFill>
                <a:latin typeface="Arial" charset="0"/>
              </a:rPr>
              <a:t>6-Hydroxyethyl-starch:</a:t>
            </a:r>
            <a:r>
              <a:rPr lang="en-US" sz="2250" dirty="0">
                <a:solidFill>
                  <a:schemeClr val="accent2">
                    <a:lumMod val="50000"/>
                  </a:schemeClr>
                </a:solidFill>
              </a:rPr>
              <a:t>  Large molecule, long 1/2 life.</a:t>
            </a:r>
          </a:p>
          <a:p>
            <a:pPr algn="l" eaLnBrk="1" hangingPunct="1">
              <a:buNone/>
              <a:defRPr/>
            </a:pPr>
            <a:r>
              <a:rPr lang="en-US" sz="2250" b="1" dirty="0">
                <a:solidFill>
                  <a:schemeClr val="accent2">
                    <a:lumMod val="50000"/>
                  </a:schemeClr>
                </a:solidFill>
                <a:latin typeface="Arial" charset="0"/>
              </a:rPr>
              <a:t>7- Immunoglobulin:</a:t>
            </a:r>
          </a:p>
          <a:p>
            <a:pPr algn="l" eaLnBrk="1" hangingPunct="1">
              <a:buNone/>
              <a:defRPr/>
            </a:pPr>
            <a:r>
              <a:rPr lang="en-US" sz="2250" dirty="0">
                <a:solidFill>
                  <a:schemeClr val="accent2">
                    <a:lumMod val="50000"/>
                  </a:schemeClr>
                </a:solidFill>
              </a:rPr>
              <a:t>     </a:t>
            </a:r>
            <a:r>
              <a:rPr lang="en-US" sz="2250" dirty="0" err="1">
                <a:solidFill>
                  <a:schemeClr val="accent2">
                    <a:lumMod val="50000"/>
                  </a:schemeClr>
                </a:solidFill>
              </a:rPr>
              <a:t>IgG</a:t>
            </a:r>
            <a:r>
              <a:rPr lang="en-US" sz="2250" dirty="0">
                <a:solidFill>
                  <a:schemeClr val="accent2">
                    <a:lumMod val="50000"/>
                  </a:schemeClr>
                </a:solidFill>
              </a:rPr>
              <a:t>, </a:t>
            </a:r>
            <a:r>
              <a:rPr lang="en-US" sz="2250" dirty="0" err="1">
                <a:solidFill>
                  <a:schemeClr val="accent2">
                    <a:lumMod val="50000"/>
                  </a:schemeClr>
                </a:solidFill>
              </a:rPr>
              <a:t>IgA</a:t>
            </a:r>
            <a:r>
              <a:rPr lang="en-US" sz="2250" dirty="0">
                <a:solidFill>
                  <a:schemeClr val="accent2">
                    <a:lumMod val="50000"/>
                  </a:schemeClr>
                </a:solidFill>
              </a:rPr>
              <a:t> </a:t>
            </a:r>
            <a:r>
              <a:rPr lang="en-US" sz="2250" dirty="0" err="1">
                <a:solidFill>
                  <a:schemeClr val="accent2">
                    <a:lumMod val="50000"/>
                  </a:schemeClr>
                </a:solidFill>
              </a:rPr>
              <a:t>gammglobuins</a:t>
            </a:r>
            <a:r>
              <a:rPr lang="en-US" sz="2250" dirty="0">
                <a:solidFill>
                  <a:schemeClr val="accent2">
                    <a:lumMod val="50000"/>
                  </a:schemeClr>
                </a:solidFill>
              </a:rPr>
              <a:t> have low level in patient with severe OHSS. When given IV reduce the  severity.</a:t>
            </a:r>
          </a:p>
          <a:p>
            <a:pPr algn="l" eaLnBrk="1" hangingPunct="1">
              <a:buNone/>
              <a:defRPr/>
            </a:pPr>
            <a:r>
              <a:rPr lang="en-US" sz="2250" b="1" dirty="0">
                <a:solidFill>
                  <a:schemeClr val="accent2">
                    <a:lumMod val="50000"/>
                  </a:schemeClr>
                </a:solidFill>
                <a:latin typeface="Arial" charset="0"/>
              </a:rPr>
              <a:t>8- Corticosteroids</a:t>
            </a:r>
            <a:r>
              <a:rPr lang="en-US" sz="2250" dirty="0">
                <a:solidFill>
                  <a:schemeClr val="accent2">
                    <a:lumMod val="50000"/>
                  </a:schemeClr>
                </a:solidFill>
              </a:rPr>
              <a:t> </a:t>
            </a:r>
          </a:p>
          <a:p>
            <a:pPr algn="l" eaLnBrk="1" hangingPunct="1">
              <a:buNone/>
              <a:defRPr/>
            </a:pPr>
            <a:r>
              <a:rPr lang="en-US" sz="2250" dirty="0">
                <a:solidFill>
                  <a:schemeClr val="accent2">
                    <a:lumMod val="50000"/>
                  </a:schemeClr>
                </a:solidFill>
              </a:rPr>
              <a:t>9. </a:t>
            </a:r>
            <a:r>
              <a:rPr lang="en-US" sz="2250" dirty="0" err="1">
                <a:solidFill>
                  <a:schemeClr val="accent2">
                    <a:lumMod val="50000"/>
                  </a:schemeClr>
                </a:solidFill>
              </a:rPr>
              <a:t>Cabergolin</a:t>
            </a:r>
            <a:r>
              <a:rPr lang="en-US" sz="2250" dirty="0">
                <a:solidFill>
                  <a:schemeClr val="accent2">
                    <a:lumMod val="50000"/>
                  </a:schemeClr>
                </a:solidFill>
              </a:rPr>
              <a:t>                </a:t>
            </a:r>
          </a:p>
          <a:p>
            <a:pPr algn="l" eaLnBrk="1" hangingPunct="1">
              <a:lnSpc>
                <a:spcPct val="80000"/>
              </a:lnSpc>
              <a:buNone/>
              <a:defRPr/>
            </a:pPr>
            <a:r>
              <a:rPr lang="en-US" sz="2250" dirty="0">
                <a:solidFill>
                  <a:schemeClr val="accent2">
                    <a:lumMod val="50000"/>
                  </a:schemeClr>
                </a:solidFill>
              </a:rPr>
              <a:t> </a:t>
            </a:r>
          </a:p>
        </p:txBody>
      </p:sp>
    </p:spTree>
    <p:extLst>
      <p:ext uri="{BB962C8B-B14F-4D97-AF65-F5344CB8AC3E}">
        <p14:creationId xmlns:p14="http://schemas.microsoft.com/office/powerpoint/2010/main" val="4883261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Diadnosis</a:t>
            </a:r>
            <a:r>
              <a:rPr lang="en-US" dirty="0"/>
              <a:t> </a:t>
            </a:r>
          </a:p>
        </p:txBody>
      </p:sp>
      <p:sp>
        <p:nvSpPr>
          <p:cNvPr id="10" name="Content Placeholder 9"/>
          <p:cNvSpPr>
            <a:spLocks noGrp="1"/>
          </p:cNvSpPr>
          <p:nvPr>
            <p:ph sz="half" idx="1"/>
          </p:nvPr>
        </p:nvSpPr>
        <p:spPr>
          <a:xfrm>
            <a:off x="942975" y="862552"/>
            <a:ext cx="2719339" cy="3566573"/>
          </a:xfrm>
        </p:spPr>
        <p:txBody>
          <a:bodyPr>
            <a:noAutofit/>
          </a:bodyPr>
          <a:lstStyle/>
          <a:p>
            <a:r>
              <a:rPr lang="en-US" sz="1800" b="1" u="sng" dirty="0">
                <a:solidFill>
                  <a:srgbClr val="FF0000"/>
                </a:solidFill>
              </a:rPr>
              <a:t>Examination </a:t>
            </a:r>
          </a:p>
          <a:p>
            <a:r>
              <a:rPr lang="en-US" sz="1800" dirty="0">
                <a:solidFill>
                  <a:srgbClr val="FF0000"/>
                </a:solidFill>
              </a:rPr>
              <a:t>General: </a:t>
            </a:r>
            <a:r>
              <a:rPr lang="en-US" sz="1800" dirty="0">
                <a:solidFill>
                  <a:srgbClr val="002060"/>
                </a:solidFill>
              </a:rPr>
              <a:t>dehydration </a:t>
            </a:r>
            <a:r>
              <a:rPr lang="en-US" sz="1800" dirty="0" err="1">
                <a:solidFill>
                  <a:srgbClr val="002060"/>
                </a:solidFill>
              </a:rPr>
              <a:t>oedema</a:t>
            </a:r>
            <a:r>
              <a:rPr lang="en-US" sz="1800" dirty="0">
                <a:solidFill>
                  <a:srgbClr val="002060"/>
                </a:solidFill>
              </a:rPr>
              <a:t> (pedal, </a:t>
            </a:r>
            <a:r>
              <a:rPr lang="en-US" sz="1800" dirty="0" err="1">
                <a:solidFill>
                  <a:srgbClr val="002060"/>
                </a:solidFill>
              </a:rPr>
              <a:t>vulval</a:t>
            </a:r>
            <a:r>
              <a:rPr lang="en-US" sz="1800" dirty="0">
                <a:solidFill>
                  <a:srgbClr val="002060"/>
                </a:solidFill>
              </a:rPr>
              <a:t> and sacral); heart rate, respiratory rate, blood pressure body weight </a:t>
            </a:r>
          </a:p>
          <a:p>
            <a:r>
              <a:rPr lang="en-US" sz="1800" dirty="0">
                <a:solidFill>
                  <a:srgbClr val="FF0000"/>
                </a:solidFill>
              </a:rPr>
              <a:t>Abdominal: </a:t>
            </a:r>
            <a:r>
              <a:rPr lang="en-US" sz="1800" dirty="0">
                <a:solidFill>
                  <a:srgbClr val="002060"/>
                </a:solidFill>
              </a:rPr>
              <a:t>Ascites palpable mass </a:t>
            </a:r>
            <a:r>
              <a:rPr lang="en-US" sz="1800" dirty="0" err="1">
                <a:solidFill>
                  <a:srgbClr val="002060"/>
                </a:solidFill>
              </a:rPr>
              <a:t>Peritonism</a:t>
            </a:r>
            <a:r>
              <a:rPr lang="en-US" sz="1800" dirty="0">
                <a:solidFill>
                  <a:srgbClr val="002060"/>
                </a:solidFill>
              </a:rPr>
              <a:t> measure girth </a:t>
            </a:r>
          </a:p>
          <a:p>
            <a:r>
              <a:rPr lang="en-US" sz="1800" dirty="0">
                <a:solidFill>
                  <a:srgbClr val="FF0000"/>
                </a:solidFill>
              </a:rPr>
              <a:t>Respiratory: </a:t>
            </a:r>
            <a:r>
              <a:rPr lang="en-US" sz="1800" dirty="0">
                <a:solidFill>
                  <a:srgbClr val="002060"/>
                </a:solidFill>
              </a:rPr>
              <a:t>pleural effusion Pneumonia pulmonary </a:t>
            </a:r>
            <a:r>
              <a:rPr lang="en-US" sz="1800" dirty="0" err="1">
                <a:solidFill>
                  <a:srgbClr val="002060"/>
                </a:solidFill>
              </a:rPr>
              <a:t>oedema</a:t>
            </a:r>
            <a:endParaRPr lang="en-US" sz="1800" dirty="0">
              <a:solidFill>
                <a:srgbClr val="002060"/>
              </a:solidFill>
            </a:endParaRPr>
          </a:p>
          <a:p>
            <a:endParaRPr lang="en-US" sz="1800" dirty="0"/>
          </a:p>
        </p:txBody>
      </p:sp>
      <p:sp>
        <p:nvSpPr>
          <p:cNvPr id="12" name="Content Placeholder 11"/>
          <p:cNvSpPr>
            <a:spLocks noGrp="1"/>
          </p:cNvSpPr>
          <p:nvPr>
            <p:ph sz="half" idx="2"/>
          </p:nvPr>
        </p:nvSpPr>
        <p:spPr>
          <a:xfrm>
            <a:off x="4985847" y="862552"/>
            <a:ext cx="3600450" cy="3566573"/>
          </a:xfrm>
        </p:spPr>
        <p:txBody>
          <a:bodyPr>
            <a:noAutofit/>
          </a:bodyPr>
          <a:lstStyle/>
          <a:p>
            <a:r>
              <a:rPr lang="en-US" sz="1800" b="1" u="sng" dirty="0">
                <a:solidFill>
                  <a:srgbClr val="FF0000"/>
                </a:solidFill>
              </a:rPr>
              <a:t>Investigations </a:t>
            </a:r>
          </a:p>
          <a:p>
            <a:r>
              <a:rPr lang="en-US" sz="1800" dirty="0">
                <a:solidFill>
                  <a:srgbClr val="002060"/>
                </a:solidFill>
              </a:rPr>
              <a:t>1. Full blood count </a:t>
            </a:r>
            <a:r>
              <a:rPr lang="en-US" sz="1800" dirty="0" err="1">
                <a:solidFill>
                  <a:srgbClr val="002060"/>
                </a:solidFill>
              </a:rPr>
              <a:t>Haematocrit</a:t>
            </a:r>
            <a:r>
              <a:rPr lang="en-US" sz="1800" dirty="0">
                <a:solidFill>
                  <a:srgbClr val="002060"/>
                </a:solidFill>
              </a:rPr>
              <a:t> (</a:t>
            </a:r>
            <a:r>
              <a:rPr lang="en-US" sz="1800" dirty="0" err="1">
                <a:solidFill>
                  <a:srgbClr val="002060"/>
                </a:solidFill>
              </a:rPr>
              <a:t>haemoconcentration</a:t>
            </a:r>
            <a:r>
              <a:rPr lang="en-US" sz="1800" dirty="0">
                <a:solidFill>
                  <a:srgbClr val="002060"/>
                </a:solidFill>
              </a:rPr>
              <a:t>) </a:t>
            </a:r>
          </a:p>
          <a:p>
            <a:r>
              <a:rPr lang="en-US" sz="1800" dirty="0">
                <a:solidFill>
                  <a:srgbClr val="002060"/>
                </a:solidFill>
              </a:rPr>
              <a:t>2. CRP (severity) </a:t>
            </a:r>
          </a:p>
          <a:p>
            <a:r>
              <a:rPr lang="en-US" sz="1800" dirty="0">
                <a:solidFill>
                  <a:srgbClr val="002060"/>
                </a:solidFill>
              </a:rPr>
              <a:t>3. Urea and electrolytes (</a:t>
            </a:r>
            <a:r>
              <a:rPr lang="en-US" sz="1800" dirty="0" err="1">
                <a:solidFill>
                  <a:srgbClr val="002060"/>
                </a:solidFill>
              </a:rPr>
              <a:t>hyponatraemia</a:t>
            </a:r>
            <a:r>
              <a:rPr lang="en-US" sz="1800" dirty="0">
                <a:solidFill>
                  <a:srgbClr val="002060"/>
                </a:solidFill>
              </a:rPr>
              <a:t> and </a:t>
            </a:r>
            <a:r>
              <a:rPr lang="en-US" sz="1800" dirty="0" err="1">
                <a:solidFill>
                  <a:srgbClr val="002060"/>
                </a:solidFill>
              </a:rPr>
              <a:t>hyperkalaemia</a:t>
            </a:r>
            <a:r>
              <a:rPr lang="en-US" sz="1800" dirty="0">
                <a:solidFill>
                  <a:srgbClr val="002060"/>
                </a:solidFill>
              </a:rPr>
              <a:t>) </a:t>
            </a:r>
          </a:p>
          <a:p>
            <a:r>
              <a:rPr lang="en-US" sz="1800" dirty="0">
                <a:solidFill>
                  <a:srgbClr val="002060"/>
                </a:solidFill>
              </a:rPr>
              <a:t>4. Serum osmolality (hypo-osmolality)</a:t>
            </a:r>
          </a:p>
          <a:p>
            <a:r>
              <a:rPr lang="en-US" sz="1800" dirty="0">
                <a:solidFill>
                  <a:srgbClr val="002060"/>
                </a:solidFill>
              </a:rPr>
              <a:t> 5. Liver function tests (elevated enzymes and reduced albumin) </a:t>
            </a:r>
          </a:p>
          <a:p>
            <a:r>
              <a:rPr lang="en-US" sz="1800" dirty="0">
                <a:solidFill>
                  <a:srgbClr val="002060"/>
                </a:solidFill>
              </a:rPr>
              <a:t>6. Coagulation profile (elevated fibrinogen and reduced </a:t>
            </a:r>
            <a:r>
              <a:rPr lang="en-US" sz="1800" dirty="0" err="1">
                <a:solidFill>
                  <a:srgbClr val="002060"/>
                </a:solidFill>
              </a:rPr>
              <a:t>antithrombin</a:t>
            </a:r>
            <a:r>
              <a:rPr lang="en-US" sz="1800" dirty="0">
                <a:solidFill>
                  <a:srgbClr val="002060"/>
                </a:solidFill>
              </a:rPr>
              <a:t>)</a:t>
            </a:r>
          </a:p>
          <a:p>
            <a:r>
              <a:rPr lang="en-US" sz="1800" dirty="0">
                <a:solidFill>
                  <a:srgbClr val="002060"/>
                </a:solidFill>
              </a:rPr>
              <a:t> 7. </a:t>
            </a:r>
            <a:r>
              <a:rPr lang="en-US" sz="1800" dirty="0" err="1">
                <a:solidFill>
                  <a:srgbClr val="002060"/>
                </a:solidFill>
              </a:rPr>
              <a:t>hCG</a:t>
            </a:r>
            <a:r>
              <a:rPr lang="en-US" sz="1800" dirty="0">
                <a:solidFill>
                  <a:srgbClr val="002060"/>
                </a:solidFill>
              </a:rPr>
              <a:t> (to determine outcome of treatment cycle) if </a:t>
            </a:r>
          </a:p>
        </p:txBody>
      </p:sp>
    </p:spTree>
    <p:extLst>
      <p:ext uri="{BB962C8B-B14F-4D97-AF65-F5344CB8AC3E}">
        <p14:creationId xmlns:p14="http://schemas.microsoft.com/office/powerpoint/2010/main" val="3067540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18246425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702330" y="67955"/>
            <a:ext cx="7633742" cy="1119099"/>
          </a:xfrm>
        </p:spPr>
        <p:txBody>
          <a:bodyPr>
            <a:normAutofit/>
          </a:bodyPr>
          <a:lstStyle/>
          <a:p>
            <a:pPr eaLnBrk="1" hangingPunct="1">
              <a:defRPr/>
            </a:pPr>
            <a:r>
              <a:rPr lang="en-US" sz="3000" dirty="0"/>
              <a:t>U/S for diagnosis of ovarian </a:t>
            </a:r>
            <a:r>
              <a:rPr lang="en-US" sz="3000" dirty="0" err="1"/>
              <a:t>Hyperstimulation</a:t>
            </a:r>
            <a:r>
              <a:rPr lang="en-US" sz="3000" dirty="0"/>
              <a:t> Syndrome </a:t>
            </a:r>
          </a:p>
        </p:txBody>
      </p:sp>
      <p:pic>
        <p:nvPicPr>
          <p:cNvPr id="36868" name="Picture 4" descr="ohss"/>
          <p:cNvPicPr>
            <a:picLocks noChangeAspect="1" noChangeArrowheads="1"/>
          </p:cNvPicPr>
          <p:nvPr/>
        </p:nvPicPr>
        <p:blipFill>
          <a:blip r:embed="rId3" cstate="print"/>
          <a:srcRect/>
          <a:stretch>
            <a:fillRect/>
          </a:stretch>
        </p:blipFill>
        <p:spPr bwMode="auto">
          <a:xfrm>
            <a:off x="1505933" y="1032235"/>
            <a:ext cx="6165129" cy="4027356"/>
          </a:xfrm>
          <a:prstGeom prst="rect">
            <a:avLst/>
          </a:prstGeom>
          <a:noFill/>
          <a:ln w="9525">
            <a:noFill/>
            <a:miter lim="800000"/>
            <a:headEnd/>
            <a:tailEnd/>
          </a:ln>
        </p:spPr>
      </p:pic>
    </p:spTree>
    <p:extLst>
      <p:ext uri="{BB962C8B-B14F-4D97-AF65-F5344CB8AC3E}">
        <p14:creationId xmlns:p14="http://schemas.microsoft.com/office/powerpoint/2010/main" val="40693354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dirty="0"/>
              <a:t>Treatment</a:t>
            </a:r>
          </a:p>
        </p:txBody>
      </p:sp>
      <p:sp>
        <p:nvSpPr>
          <p:cNvPr id="79875" name="Rectangle 3"/>
          <p:cNvSpPr>
            <a:spLocks noGrp="1" noChangeArrowheads="1"/>
          </p:cNvSpPr>
          <p:nvPr>
            <p:ph idx="1"/>
          </p:nvPr>
        </p:nvSpPr>
        <p:spPr/>
        <p:txBody>
          <a:bodyPr>
            <a:normAutofit lnSpcReduction="10000"/>
          </a:bodyPr>
          <a:lstStyle/>
          <a:p>
            <a:pPr eaLnBrk="1" hangingPunct="1">
              <a:lnSpc>
                <a:spcPct val="80000"/>
              </a:lnSpc>
              <a:defRPr/>
            </a:pPr>
            <a:endParaRPr lang="en-US" sz="2100" b="1" dirty="0">
              <a:solidFill>
                <a:srgbClr val="002060"/>
              </a:solidFill>
            </a:endParaRPr>
          </a:p>
          <a:p>
            <a:pPr algn="l" eaLnBrk="1" hangingPunct="1">
              <a:lnSpc>
                <a:spcPct val="80000"/>
              </a:lnSpc>
              <a:buFont typeface="Wingdings" pitchFamily="2" charset="2"/>
              <a:buNone/>
              <a:defRPr/>
            </a:pPr>
            <a:r>
              <a:rPr lang="en-US" sz="2100" b="1" dirty="0">
                <a:solidFill>
                  <a:srgbClr val="002060"/>
                </a:solidFill>
                <a:latin typeface="Arial Black" pitchFamily="34" charset="0"/>
              </a:rPr>
              <a:t>A- Mild cases:</a:t>
            </a:r>
            <a:r>
              <a:rPr lang="en-US" sz="2100" dirty="0">
                <a:solidFill>
                  <a:srgbClr val="002060"/>
                </a:solidFill>
              </a:rPr>
              <a:t> Spontaneous recovery within 2-3 Wk (conservative measures and follow up)</a:t>
            </a:r>
            <a:endParaRPr lang="en-US" sz="2100" b="1" dirty="0">
              <a:solidFill>
                <a:srgbClr val="002060"/>
              </a:solidFill>
            </a:endParaRPr>
          </a:p>
          <a:p>
            <a:pPr algn="l" eaLnBrk="1" hangingPunct="1">
              <a:lnSpc>
                <a:spcPct val="80000"/>
              </a:lnSpc>
              <a:buFont typeface="Wingdings" pitchFamily="2" charset="2"/>
              <a:buNone/>
              <a:defRPr/>
            </a:pPr>
            <a:r>
              <a:rPr lang="en-US" sz="2100" b="1" dirty="0">
                <a:solidFill>
                  <a:srgbClr val="002060"/>
                </a:solidFill>
              </a:rPr>
              <a:t> </a:t>
            </a:r>
            <a:endParaRPr lang="en-US" sz="2100" b="1" dirty="0">
              <a:solidFill>
                <a:srgbClr val="002060"/>
              </a:solidFill>
              <a:latin typeface="Arial Black" pitchFamily="34" charset="0"/>
            </a:endParaRPr>
          </a:p>
          <a:p>
            <a:pPr algn="l" eaLnBrk="1" hangingPunct="1">
              <a:lnSpc>
                <a:spcPct val="80000"/>
              </a:lnSpc>
              <a:buFont typeface="Wingdings" pitchFamily="2" charset="2"/>
              <a:buNone/>
              <a:defRPr/>
            </a:pPr>
            <a:r>
              <a:rPr lang="en-US" sz="2100" b="1" dirty="0">
                <a:solidFill>
                  <a:srgbClr val="002060"/>
                </a:solidFill>
                <a:latin typeface="Arial Black" pitchFamily="34" charset="0"/>
              </a:rPr>
              <a:t>B- Moderate and severe cases:</a:t>
            </a:r>
            <a:endParaRPr lang="en-US" sz="2100" b="1" u="sng" dirty="0">
              <a:solidFill>
                <a:srgbClr val="002060"/>
              </a:solidFill>
              <a:latin typeface="Arial Black" pitchFamily="34" charset="0"/>
            </a:endParaRPr>
          </a:p>
          <a:p>
            <a:pPr algn="l" eaLnBrk="1" hangingPunct="1">
              <a:lnSpc>
                <a:spcPct val="80000"/>
              </a:lnSpc>
              <a:buFont typeface="Wingdings" pitchFamily="2" charset="2"/>
              <a:buNone/>
              <a:defRPr/>
            </a:pPr>
            <a:r>
              <a:rPr lang="en-US" sz="2100" b="1" dirty="0">
                <a:solidFill>
                  <a:srgbClr val="002060"/>
                </a:solidFill>
              </a:rPr>
              <a:t>      </a:t>
            </a:r>
            <a:r>
              <a:rPr lang="en-US" sz="2100" b="1" i="1" dirty="0">
                <a:solidFill>
                  <a:srgbClr val="002060"/>
                </a:solidFill>
              </a:rPr>
              <a:t>1-General treatment:</a:t>
            </a:r>
            <a:r>
              <a:rPr lang="en-US" sz="2100" dirty="0">
                <a:solidFill>
                  <a:srgbClr val="002060"/>
                </a:solidFill>
              </a:rPr>
              <a:t>                                                                                           </a:t>
            </a:r>
          </a:p>
          <a:p>
            <a:pPr algn="l" eaLnBrk="1" hangingPunct="1">
              <a:lnSpc>
                <a:spcPct val="80000"/>
              </a:lnSpc>
              <a:buFont typeface="Wingdings" pitchFamily="2" charset="2"/>
              <a:buNone/>
              <a:defRPr/>
            </a:pPr>
            <a:r>
              <a:rPr lang="en-US" sz="2100" dirty="0">
                <a:solidFill>
                  <a:srgbClr val="002060"/>
                </a:solidFill>
              </a:rPr>
              <a:t>        </a:t>
            </a:r>
            <a:r>
              <a:rPr lang="en-US" sz="2100" b="1" dirty="0">
                <a:solidFill>
                  <a:srgbClr val="002060"/>
                </a:solidFill>
              </a:rPr>
              <a:t>a- Hospitalization and reassurance</a:t>
            </a:r>
            <a:r>
              <a:rPr lang="en-US" sz="2100" dirty="0">
                <a:solidFill>
                  <a:srgbClr val="002060"/>
                </a:solidFill>
              </a:rPr>
              <a:t>.                                                                                        </a:t>
            </a:r>
          </a:p>
          <a:p>
            <a:pPr algn="l" eaLnBrk="1" hangingPunct="1">
              <a:lnSpc>
                <a:spcPct val="80000"/>
              </a:lnSpc>
              <a:buFont typeface="Wingdings" pitchFamily="2" charset="2"/>
              <a:buNone/>
              <a:defRPr/>
            </a:pPr>
            <a:r>
              <a:rPr lang="en-US" sz="2100" dirty="0">
                <a:solidFill>
                  <a:srgbClr val="002060"/>
                </a:solidFill>
              </a:rPr>
              <a:t>        </a:t>
            </a:r>
            <a:r>
              <a:rPr lang="en-US" sz="2100" b="1" dirty="0">
                <a:solidFill>
                  <a:srgbClr val="002060"/>
                </a:solidFill>
              </a:rPr>
              <a:t>b- Observations; (ICU)</a:t>
            </a:r>
          </a:p>
          <a:p>
            <a:pPr algn="l" eaLnBrk="1" hangingPunct="1">
              <a:lnSpc>
                <a:spcPct val="80000"/>
              </a:lnSpc>
              <a:buFont typeface="Wingdings" pitchFamily="2" charset="2"/>
              <a:buNone/>
              <a:defRPr/>
            </a:pPr>
            <a:r>
              <a:rPr lang="en-US" sz="2100" dirty="0">
                <a:solidFill>
                  <a:srgbClr val="002060"/>
                </a:solidFill>
              </a:rPr>
              <a:t>            </a:t>
            </a:r>
          </a:p>
        </p:txBody>
      </p:sp>
    </p:spTree>
    <p:extLst>
      <p:ext uri="{BB962C8B-B14F-4D97-AF65-F5344CB8AC3E}">
        <p14:creationId xmlns:p14="http://schemas.microsoft.com/office/powerpoint/2010/main" val="32565750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b="0" u="sng" dirty="0"/>
              <a:t>Medical treatment</a:t>
            </a:r>
            <a:r>
              <a:rPr lang="en-US" b="0" dirty="0"/>
              <a:t>:</a:t>
            </a:r>
          </a:p>
        </p:txBody>
      </p:sp>
      <p:sp>
        <p:nvSpPr>
          <p:cNvPr id="80899" name="Rectangle 3"/>
          <p:cNvSpPr>
            <a:spLocks noGrp="1" noChangeArrowheads="1"/>
          </p:cNvSpPr>
          <p:nvPr>
            <p:ph idx="1"/>
          </p:nvPr>
        </p:nvSpPr>
        <p:spPr/>
        <p:txBody>
          <a:bodyPr>
            <a:normAutofit lnSpcReduction="10000"/>
          </a:bodyPr>
          <a:lstStyle/>
          <a:p>
            <a:pPr algn="l" eaLnBrk="1" hangingPunct="1">
              <a:lnSpc>
                <a:spcPct val="80000"/>
              </a:lnSpc>
              <a:buFont typeface="Wingdings" pitchFamily="2" charset="2"/>
              <a:buNone/>
              <a:defRPr/>
            </a:pPr>
            <a:r>
              <a:rPr lang="en-US" sz="2100" b="1" dirty="0">
                <a:solidFill>
                  <a:srgbClr val="002060"/>
                </a:solidFill>
              </a:rPr>
              <a:t>a- Circulation and electrolytes:</a:t>
            </a:r>
            <a:r>
              <a:rPr lang="en-US" sz="2100" dirty="0">
                <a:solidFill>
                  <a:srgbClr val="002060"/>
                </a:solidFill>
              </a:rPr>
              <a:t>                                                                        </a:t>
            </a:r>
          </a:p>
          <a:p>
            <a:pPr algn="l" eaLnBrk="1" hangingPunct="1">
              <a:lnSpc>
                <a:spcPct val="80000"/>
              </a:lnSpc>
              <a:buFont typeface="Wingdings" pitchFamily="2" charset="2"/>
              <a:buNone/>
              <a:defRPr/>
            </a:pPr>
            <a:r>
              <a:rPr lang="en-US" sz="2100" dirty="0">
                <a:solidFill>
                  <a:srgbClr val="002060"/>
                </a:solidFill>
                <a:latin typeface="Arial"/>
              </a:rPr>
              <a:t>•</a:t>
            </a:r>
            <a:r>
              <a:rPr lang="en-US" sz="2100" dirty="0">
                <a:solidFill>
                  <a:srgbClr val="002060"/>
                </a:solidFill>
              </a:rPr>
              <a:t>  Preserve the intravascular volume and renal perfusion.</a:t>
            </a:r>
          </a:p>
          <a:p>
            <a:pPr algn="l" eaLnBrk="1" hangingPunct="1">
              <a:lnSpc>
                <a:spcPct val="80000"/>
              </a:lnSpc>
              <a:buFont typeface="Wingdings" pitchFamily="2" charset="2"/>
              <a:buNone/>
              <a:defRPr/>
            </a:pPr>
            <a:r>
              <a:rPr lang="en-US" sz="2100" dirty="0">
                <a:solidFill>
                  <a:srgbClr val="002060"/>
                </a:solidFill>
                <a:latin typeface="Arial"/>
              </a:rPr>
              <a:t>•</a:t>
            </a:r>
            <a:r>
              <a:rPr lang="en-US" sz="2100" dirty="0">
                <a:solidFill>
                  <a:srgbClr val="002060"/>
                </a:solidFill>
              </a:rPr>
              <a:t>  Done using colloid plasma expanders or human albumin, (effect is temporary)</a:t>
            </a:r>
          </a:p>
          <a:p>
            <a:pPr algn="l" eaLnBrk="1" hangingPunct="1">
              <a:lnSpc>
                <a:spcPct val="80000"/>
              </a:lnSpc>
              <a:buFont typeface="Wingdings" pitchFamily="2" charset="2"/>
              <a:buNone/>
              <a:defRPr/>
            </a:pPr>
            <a:r>
              <a:rPr lang="en-US" sz="2100" dirty="0">
                <a:solidFill>
                  <a:srgbClr val="002060"/>
                </a:solidFill>
                <a:latin typeface="Arial"/>
              </a:rPr>
              <a:t>•</a:t>
            </a:r>
            <a:r>
              <a:rPr lang="en-US" sz="2100" dirty="0">
                <a:solidFill>
                  <a:srgbClr val="002060"/>
                </a:solidFill>
              </a:rPr>
              <a:t>  Sodium and water restriction (non effective).</a:t>
            </a:r>
          </a:p>
          <a:p>
            <a:pPr algn="l" eaLnBrk="1" hangingPunct="1">
              <a:lnSpc>
                <a:spcPct val="80000"/>
              </a:lnSpc>
              <a:buFont typeface="Wingdings" pitchFamily="2" charset="2"/>
              <a:buNone/>
              <a:defRPr/>
            </a:pPr>
            <a:endParaRPr lang="en-US" sz="2100" dirty="0">
              <a:solidFill>
                <a:srgbClr val="002060"/>
              </a:solidFill>
            </a:endParaRPr>
          </a:p>
          <a:p>
            <a:pPr algn="l" eaLnBrk="1" hangingPunct="1">
              <a:lnSpc>
                <a:spcPct val="80000"/>
              </a:lnSpc>
              <a:buFont typeface="Wingdings" pitchFamily="2" charset="2"/>
              <a:buNone/>
              <a:defRPr/>
            </a:pPr>
            <a:r>
              <a:rPr lang="en-US" sz="2100" b="1" dirty="0">
                <a:solidFill>
                  <a:srgbClr val="002060"/>
                </a:solidFill>
              </a:rPr>
              <a:t>b-Symptomatic treatment:</a:t>
            </a:r>
          </a:p>
          <a:p>
            <a:pPr algn="l" eaLnBrk="1" hangingPunct="1">
              <a:lnSpc>
                <a:spcPct val="80000"/>
              </a:lnSpc>
              <a:buFont typeface="Wingdings" pitchFamily="2" charset="2"/>
              <a:buNone/>
              <a:defRPr/>
            </a:pPr>
            <a:r>
              <a:rPr lang="en-US" sz="2100" dirty="0">
                <a:solidFill>
                  <a:srgbClr val="002060"/>
                </a:solidFill>
              </a:rPr>
              <a:t>                  </a:t>
            </a:r>
            <a:r>
              <a:rPr lang="en-US" sz="2100" i="1" dirty="0">
                <a:solidFill>
                  <a:srgbClr val="002060"/>
                </a:solidFill>
              </a:rPr>
              <a:t>-Analgesia</a:t>
            </a:r>
            <a:r>
              <a:rPr lang="en-US" sz="2100" dirty="0">
                <a:solidFill>
                  <a:srgbClr val="002060"/>
                </a:solidFill>
              </a:rPr>
              <a:t>: </a:t>
            </a:r>
            <a:r>
              <a:rPr lang="en-US" sz="2100" dirty="0" err="1">
                <a:solidFill>
                  <a:srgbClr val="002060"/>
                </a:solidFill>
              </a:rPr>
              <a:t>paracetamol</a:t>
            </a:r>
            <a:r>
              <a:rPr lang="en-US" sz="2100" dirty="0">
                <a:solidFill>
                  <a:srgbClr val="002060"/>
                </a:solidFill>
              </a:rPr>
              <a:t> and </a:t>
            </a:r>
            <a:r>
              <a:rPr lang="en-US" sz="2100" dirty="0" err="1">
                <a:solidFill>
                  <a:srgbClr val="002060"/>
                </a:solidFill>
              </a:rPr>
              <a:t>opoids</a:t>
            </a:r>
            <a:r>
              <a:rPr lang="en-US" sz="2100" dirty="0">
                <a:solidFill>
                  <a:srgbClr val="002060"/>
                </a:solidFill>
              </a:rPr>
              <a:t>.  </a:t>
            </a:r>
          </a:p>
          <a:p>
            <a:pPr algn="l" eaLnBrk="1" hangingPunct="1">
              <a:lnSpc>
                <a:spcPct val="80000"/>
              </a:lnSpc>
              <a:buFont typeface="Wingdings" pitchFamily="2" charset="2"/>
              <a:buNone/>
              <a:defRPr/>
            </a:pPr>
            <a:r>
              <a:rPr lang="en-US" sz="2100" dirty="0">
                <a:solidFill>
                  <a:srgbClr val="002060"/>
                </a:solidFill>
              </a:rPr>
              <a:t>                  </a:t>
            </a:r>
            <a:r>
              <a:rPr lang="en-US" sz="2100" i="1" dirty="0">
                <a:solidFill>
                  <a:srgbClr val="002060"/>
                </a:solidFill>
              </a:rPr>
              <a:t>-</a:t>
            </a:r>
            <a:r>
              <a:rPr lang="en-US" sz="2100" i="1" dirty="0" err="1">
                <a:solidFill>
                  <a:srgbClr val="002060"/>
                </a:solidFill>
              </a:rPr>
              <a:t>Antiemetics</a:t>
            </a:r>
            <a:r>
              <a:rPr lang="en-US" sz="2100" i="1" dirty="0">
                <a:solidFill>
                  <a:srgbClr val="002060"/>
                </a:solidFill>
              </a:rPr>
              <a:t>:</a:t>
            </a:r>
            <a:r>
              <a:rPr lang="en-US" sz="2100" dirty="0">
                <a:solidFill>
                  <a:srgbClr val="002060"/>
                </a:solidFill>
              </a:rPr>
              <a:t> </a:t>
            </a:r>
            <a:r>
              <a:rPr lang="en-US" sz="2100" dirty="0" err="1">
                <a:solidFill>
                  <a:srgbClr val="002060"/>
                </a:solidFill>
              </a:rPr>
              <a:t>metoclopramid</a:t>
            </a:r>
            <a:r>
              <a:rPr lang="en-US" sz="2100" dirty="0">
                <a:solidFill>
                  <a:srgbClr val="002060"/>
                </a:solidFill>
              </a:rPr>
              <a:t>.</a:t>
            </a:r>
          </a:p>
          <a:p>
            <a:pPr algn="l" eaLnBrk="1" hangingPunct="1">
              <a:lnSpc>
                <a:spcPct val="80000"/>
              </a:lnSpc>
              <a:buFont typeface="Wingdings" pitchFamily="2" charset="2"/>
              <a:buNone/>
              <a:defRPr/>
            </a:pPr>
            <a:endParaRPr lang="en-US" sz="2100" dirty="0">
              <a:solidFill>
                <a:srgbClr val="002060"/>
              </a:solidFill>
            </a:endParaRPr>
          </a:p>
          <a:p>
            <a:pPr algn="l" eaLnBrk="1" hangingPunct="1">
              <a:lnSpc>
                <a:spcPct val="80000"/>
              </a:lnSpc>
              <a:buFont typeface="Wingdings" pitchFamily="2" charset="2"/>
              <a:buNone/>
              <a:defRPr/>
            </a:pPr>
            <a:endParaRPr lang="en-US" sz="2100" i="1" dirty="0">
              <a:solidFill>
                <a:srgbClr val="002060"/>
              </a:solidFill>
            </a:endParaRPr>
          </a:p>
        </p:txBody>
      </p:sp>
    </p:spTree>
    <p:extLst>
      <p:ext uri="{BB962C8B-B14F-4D97-AF65-F5344CB8AC3E}">
        <p14:creationId xmlns:p14="http://schemas.microsoft.com/office/powerpoint/2010/main" val="26204179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lang="en-US" b="0" u="sng" dirty="0"/>
              <a:t>Medical treatment</a:t>
            </a:r>
            <a:r>
              <a:rPr lang="en-US" b="0" dirty="0"/>
              <a:t>:</a:t>
            </a:r>
          </a:p>
        </p:txBody>
      </p:sp>
      <p:sp>
        <p:nvSpPr>
          <p:cNvPr id="101379" name="Rectangle 3"/>
          <p:cNvSpPr>
            <a:spLocks noGrp="1" noChangeArrowheads="1"/>
          </p:cNvSpPr>
          <p:nvPr>
            <p:ph idx="1"/>
          </p:nvPr>
        </p:nvSpPr>
        <p:spPr/>
        <p:txBody>
          <a:bodyPr/>
          <a:lstStyle/>
          <a:p>
            <a:pPr algn="l" eaLnBrk="1" hangingPunct="1">
              <a:buFont typeface="Wingdings" pitchFamily="2" charset="2"/>
              <a:buNone/>
              <a:defRPr/>
            </a:pPr>
            <a:r>
              <a:rPr lang="en-US" b="1" dirty="0">
                <a:solidFill>
                  <a:srgbClr val="002060"/>
                </a:solidFill>
              </a:rPr>
              <a:t>c-Prevent TE{</a:t>
            </a:r>
            <a:r>
              <a:rPr lang="en-US" b="1" dirty="0" err="1">
                <a:solidFill>
                  <a:srgbClr val="002060"/>
                </a:solidFill>
              </a:rPr>
              <a:t>Thromboembolism</a:t>
            </a:r>
            <a:r>
              <a:rPr lang="en-US" b="1" dirty="0">
                <a:solidFill>
                  <a:srgbClr val="002060"/>
                </a:solidFill>
              </a:rPr>
              <a:t>} through:</a:t>
            </a:r>
          </a:p>
          <a:p>
            <a:pPr algn="l" eaLnBrk="1" hangingPunct="1">
              <a:buNone/>
              <a:defRPr/>
            </a:pPr>
            <a:r>
              <a:rPr lang="en-US" dirty="0">
                <a:solidFill>
                  <a:srgbClr val="002060"/>
                </a:solidFill>
              </a:rPr>
              <a:t>Anticoagulant therapy:   </a:t>
            </a:r>
            <a:r>
              <a:rPr lang="en-US" i="1" dirty="0">
                <a:solidFill>
                  <a:srgbClr val="002060"/>
                </a:solidFill>
              </a:rPr>
              <a:t> </a:t>
            </a:r>
          </a:p>
          <a:p>
            <a:pPr algn="l" eaLnBrk="1" hangingPunct="1">
              <a:buNone/>
              <a:defRPr/>
            </a:pPr>
            <a:r>
              <a:rPr lang="en-US" dirty="0">
                <a:solidFill>
                  <a:srgbClr val="002060"/>
                </a:solidFill>
              </a:rPr>
              <a:t>d- Antihistamines: was suggested to cause stabilization of capillary membrane.                  </a:t>
            </a:r>
          </a:p>
          <a:p>
            <a:pPr algn="l" eaLnBrk="1" hangingPunct="1">
              <a:buNone/>
              <a:defRPr/>
            </a:pPr>
            <a:r>
              <a:rPr lang="en-US" dirty="0">
                <a:solidFill>
                  <a:srgbClr val="002060"/>
                </a:solidFill>
              </a:rPr>
              <a:t>e- Dopamine: in </a:t>
            </a:r>
            <a:r>
              <a:rPr lang="en-US" dirty="0" err="1">
                <a:solidFill>
                  <a:srgbClr val="002060"/>
                </a:solidFill>
              </a:rPr>
              <a:t>oliguric</a:t>
            </a:r>
            <a:r>
              <a:rPr lang="en-US" dirty="0">
                <a:solidFill>
                  <a:srgbClr val="002060"/>
                </a:solidFill>
              </a:rPr>
              <a:t> cases to improve perfusion and avoid renal failure.</a:t>
            </a:r>
          </a:p>
          <a:p>
            <a:pPr algn="l" eaLnBrk="1" hangingPunct="1">
              <a:buNone/>
              <a:defRPr/>
            </a:pPr>
            <a:endParaRPr lang="en-US" dirty="0">
              <a:solidFill>
                <a:srgbClr val="002060"/>
              </a:solidFill>
            </a:endParaRPr>
          </a:p>
          <a:p>
            <a:pPr algn="l" eaLnBrk="1" hangingPunct="1">
              <a:buFont typeface="Wingdings" pitchFamily="2" charset="2"/>
              <a:buNone/>
              <a:defRPr/>
            </a:pPr>
            <a:endParaRPr lang="en-US" i="1" dirty="0">
              <a:solidFill>
                <a:srgbClr val="002060"/>
              </a:solidFill>
            </a:endParaRPr>
          </a:p>
          <a:p>
            <a:pPr algn="l" eaLnBrk="1" hangingPunct="1">
              <a:buFont typeface="Wingdings" pitchFamily="2" charset="2"/>
              <a:buNone/>
              <a:defRPr/>
            </a:pPr>
            <a:endParaRPr lang="en-US" dirty="0">
              <a:solidFill>
                <a:srgbClr val="002060"/>
              </a:solidFill>
            </a:endParaRPr>
          </a:p>
        </p:txBody>
      </p:sp>
    </p:spTree>
    <p:extLst>
      <p:ext uri="{BB962C8B-B14F-4D97-AF65-F5344CB8AC3E}">
        <p14:creationId xmlns:p14="http://schemas.microsoft.com/office/powerpoint/2010/main" val="9935214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u="sng">
                <a:solidFill>
                  <a:srgbClr val="FF0000"/>
                </a:solidFill>
                <a:latin typeface="Arial Black" pitchFamily="34" charset="0"/>
              </a:rPr>
              <a:t>AVOID:</a:t>
            </a:r>
          </a:p>
        </p:txBody>
      </p:sp>
      <p:sp>
        <p:nvSpPr>
          <p:cNvPr id="82947" name="Rectangle 3"/>
          <p:cNvSpPr>
            <a:spLocks noGrp="1" noChangeArrowheads="1"/>
          </p:cNvSpPr>
          <p:nvPr>
            <p:ph type="body" sz="half" idx="1"/>
          </p:nvPr>
        </p:nvSpPr>
        <p:spPr>
          <a:xfrm>
            <a:off x="4463654" y="1168005"/>
            <a:ext cx="3352800" cy="3398044"/>
          </a:xfrm>
        </p:spPr>
        <p:txBody>
          <a:bodyPr/>
          <a:lstStyle/>
          <a:p>
            <a:pPr algn="l" eaLnBrk="1" hangingPunct="1">
              <a:buFont typeface="Wingdings" pitchFamily="2" charset="2"/>
              <a:buNone/>
              <a:defRPr/>
            </a:pPr>
            <a:r>
              <a:rPr lang="en-US" sz="1800" b="1" dirty="0">
                <a:solidFill>
                  <a:srgbClr val="002060"/>
                </a:solidFill>
              </a:rPr>
              <a:t>1- Anti-PG</a:t>
            </a:r>
            <a:r>
              <a:rPr lang="en-US" sz="1800" dirty="0">
                <a:solidFill>
                  <a:srgbClr val="002060"/>
                </a:solidFill>
              </a:rPr>
              <a:t>: disturb renal function.</a:t>
            </a:r>
          </a:p>
          <a:p>
            <a:pPr algn="l" eaLnBrk="1" hangingPunct="1">
              <a:buFont typeface="Wingdings" pitchFamily="2" charset="2"/>
              <a:buNone/>
              <a:defRPr/>
            </a:pPr>
            <a:r>
              <a:rPr lang="en-US" sz="1800" b="1" dirty="0">
                <a:solidFill>
                  <a:srgbClr val="002060"/>
                </a:solidFill>
              </a:rPr>
              <a:t>2- </a:t>
            </a:r>
            <a:r>
              <a:rPr lang="en-US" sz="1800" b="1" dirty="0" err="1">
                <a:solidFill>
                  <a:srgbClr val="002060"/>
                </a:solidFill>
              </a:rPr>
              <a:t>Danazol</a:t>
            </a:r>
            <a:r>
              <a:rPr lang="en-US" sz="1800" b="1" dirty="0">
                <a:solidFill>
                  <a:srgbClr val="002060"/>
                </a:solidFill>
              </a:rPr>
              <a:t>: </a:t>
            </a:r>
            <a:r>
              <a:rPr lang="en-US" sz="1800" dirty="0">
                <a:solidFill>
                  <a:srgbClr val="002060"/>
                </a:solidFill>
              </a:rPr>
              <a:t>ineffective.</a:t>
            </a:r>
          </a:p>
          <a:p>
            <a:pPr algn="l" eaLnBrk="1" hangingPunct="1">
              <a:buFont typeface="Wingdings" pitchFamily="2" charset="2"/>
              <a:buNone/>
              <a:defRPr/>
            </a:pPr>
            <a:r>
              <a:rPr lang="en-US" sz="1800" b="1" dirty="0">
                <a:solidFill>
                  <a:srgbClr val="002060"/>
                </a:solidFill>
              </a:rPr>
              <a:t>3- Diuretics: </a:t>
            </a:r>
            <a:r>
              <a:rPr lang="en-US" sz="1800" dirty="0">
                <a:solidFill>
                  <a:srgbClr val="002060"/>
                </a:solidFill>
              </a:rPr>
              <a:t>used only in pulmonary edema.      </a:t>
            </a:r>
          </a:p>
          <a:p>
            <a:pPr algn="l" eaLnBrk="1" hangingPunct="1">
              <a:buFont typeface="Wingdings" pitchFamily="2" charset="2"/>
              <a:buNone/>
              <a:defRPr/>
            </a:pPr>
            <a:endParaRPr lang="en-US" sz="1800" dirty="0">
              <a:solidFill>
                <a:srgbClr val="002060"/>
              </a:solidFill>
            </a:endParaRPr>
          </a:p>
          <a:p>
            <a:pPr algn="l" eaLnBrk="1" hangingPunct="1">
              <a:buFont typeface="Wingdings" pitchFamily="2" charset="2"/>
              <a:buNone/>
              <a:defRPr/>
            </a:pPr>
            <a:r>
              <a:rPr lang="en-US" sz="1800" b="1" dirty="0">
                <a:solidFill>
                  <a:srgbClr val="002060"/>
                </a:solidFill>
              </a:rPr>
              <a:t>    NEVER</a:t>
            </a:r>
            <a:r>
              <a:rPr lang="en-US" sz="1800" dirty="0">
                <a:solidFill>
                  <a:srgbClr val="002060"/>
                </a:solidFill>
              </a:rPr>
              <a:t> to use </a:t>
            </a:r>
            <a:r>
              <a:rPr lang="en-US" sz="1800" b="1" dirty="0">
                <a:solidFill>
                  <a:srgbClr val="002060"/>
                </a:solidFill>
              </a:rPr>
              <a:t>Diuretics</a:t>
            </a:r>
            <a:r>
              <a:rPr lang="en-US" sz="1800" dirty="0">
                <a:solidFill>
                  <a:srgbClr val="002060"/>
                </a:solidFill>
              </a:rPr>
              <a:t> before proper intravascular volume replacement to avoid further renal </a:t>
            </a:r>
            <a:r>
              <a:rPr lang="en-US" sz="1800" dirty="0" err="1">
                <a:solidFill>
                  <a:srgbClr val="002060"/>
                </a:solidFill>
              </a:rPr>
              <a:t>hypoperfusion</a:t>
            </a:r>
            <a:r>
              <a:rPr lang="en-US" sz="1800" dirty="0">
                <a:solidFill>
                  <a:srgbClr val="002060"/>
                </a:solidFill>
              </a:rPr>
              <a:t> </a:t>
            </a:r>
          </a:p>
        </p:txBody>
      </p:sp>
      <p:graphicFrame>
        <p:nvGraphicFramePr>
          <p:cNvPr id="3074" name="Object 4"/>
          <p:cNvGraphicFramePr>
            <a:graphicFrameLocks noGrp="1" noChangeAspect="1"/>
          </p:cNvGraphicFramePr>
          <p:nvPr>
            <p:ph type="clipArt" sz="half" idx="2"/>
          </p:nvPr>
        </p:nvGraphicFramePr>
        <p:xfrm>
          <a:off x="1385888" y="1843089"/>
          <a:ext cx="3028950" cy="1756172"/>
        </p:xfrm>
        <a:graphic>
          <a:graphicData uri="http://schemas.openxmlformats.org/presentationml/2006/ole">
            <mc:AlternateContent xmlns:mc="http://schemas.openxmlformats.org/markup-compatibility/2006">
              <mc:Choice xmlns:v="urn:schemas-microsoft-com:vml" Requires="v">
                <p:oleObj name="Clip" r:id="rId2" imgW="4808538" imgH="2787650" progId="">
                  <p:embed/>
                </p:oleObj>
              </mc:Choice>
              <mc:Fallback>
                <p:oleObj name="Clip" r:id="rId2" imgW="4808538" imgH="2787650" progId="">
                  <p:embed/>
                  <p:pic>
                    <p:nvPicPr>
                      <p:cNvPr id="3074" name="Object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843089"/>
                        <a:ext cx="3028950" cy="17561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23974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Semen analysis</a:t>
            </a:r>
            <a:endParaRPr b="1"/>
          </a:p>
        </p:txBody>
      </p:sp>
      <p:sp>
        <p:nvSpPr>
          <p:cNvPr id="151" name="Google Shape;151;p23"/>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b="1"/>
              <a:t>* should be performed following a </a:t>
            </a:r>
            <a:r>
              <a:rPr lang="en-GB" sz="1700" b="1">
                <a:solidFill>
                  <a:schemeClr val="accent4"/>
                </a:solidFill>
              </a:rPr>
              <a:t>2- to 4-day period of abstinence</a:t>
            </a:r>
            <a:r>
              <a:rPr lang="en-GB" sz="1700" b="1"/>
              <a:t>. The entire ejaculate should be collected in a clean, </a:t>
            </a:r>
            <a:r>
              <a:rPr lang="en-GB" sz="1700" b="1">
                <a:solidFill>
                  <a:schemeClr val="accent4"/>
                </a:solidFill>
              </a:rPr>
              <a:t>nontoxic container</a:t>
            </a:r>
            <a:endParaRPr sz="1700" b="1">
              <a:solidFill>
                <a:schemeClr val="accent4"/>
              </a:solidFill>
            </a:endParaRPr>
          </a:p>
          <a:p>
            <a:pPr marL="0" lvl="0" indent="0" algn="l" rtl="0">
              <a:spcBef>
                <a:spcPts val="1200"/>
              </a:spcBef>
              <a:spcAft>
                <a:spcPts val="0"/>
              </a:spcAft>
              <a:buNone/>
            </a:pPr>
            <a:r>
              <a:rPr lang="en-GB" sz="1700" b="1"/>
              <a:t>* Evaluated </a:t>
            </a:r>
            <a:r>
              <a:rPr lang="en-GB" sz="1700" b="1">
                <a:solidFill>
                  <a:schemeClr val="accent4"/>
                </a:solidFill>
              </a:rPr>
              <a:t>within one hour</a:t>
            </a:r>
            <a:r>
              <a:rPr lang="en-GB" sz="1700" b="1"/>
              <a:t> of ejaculation</a:t>
            </a:r>
            <a:endParaRPr sz="1700" b="1"/>
          </a:p>
          <a:p>
            <a:pPr marL="0" lvl="0" indent="0" algn="l" rtl="0">
              <a:spcBef>
                <a:spcPts val="1200"/>
              </a:spcBef>
              <a:spcAft>
                <a:spcPts val="0"/>
              </a:spcAft>
              <a:buNone/>
            </a:pPr>
            <a:r>
              <a:rPr lang="en-GB" sz="1700" b="1"/>
              <a:t>* An accurate appraisal of abnormal semen requires at least three analyses, 2 weeks apart </a:t>
            </a:r>
            <a:endParaRPr sz="1700" b="1"/>
          </a:p>
          <a:p>
            <a:pPr marL="0" lvl="0" indent="0" algn="l" rtl="0">
              <a:spcBef>
                <a:spcPts val="1200"/>
              </a:spcBef>
              <a:spcAft>
                <a:spcPts val="1200"/>
              </a:spcAft>
              <a:buNone/>
            </a:pPr>
            <a:endParaRPr sz="1700" b="1"/>
          </a:p>
        </p:txBody>
      </p:sp>
      <p:pic>
        <p:nvPicPr>
          <p:cNvPr id="152" name="Google Shape;152;p23"/>
          <p:cNvPicPr preferRelativeResize="0"/>
          <p:nvPr/>
        </p:nvPicPr>
        <p:blipFill rotWithShape="1">
          <a:blip r:embed="rId3">
            <a:alphaModFix/>
          </a:blip>
          <a:srcRect t="12313" b="10633"/>
          <a:stretch/>
        </p:blipFill>
        <p:spPr>
          <a:xfrm>
            <a:off x="4464000" y="1017800"/>
            <a:ext cx="4527600" cy="37286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a:bodyPr>
          <a:lstStyle/>
          <a:p>
            <a:pPr eaLnBrk="1" hangingPunct="1">
              <a:defRPr/>
            </a:pPr>
            <a:r>
              <a:rPr lang="en-US" sz="3000" u="sng" dirty="0"/>
              <a:t>Aspiration of ascetic fluid or pleural effusion:</a:t>
            </a:r>
          </a:p>
        </p:txBody>
      </p:sp>
      <p:sp>
        <p:nvSpPr>
          <p:cNvPr id="83971" name="Rectangle 3"/>
          <p:cNvSpPr>
            <a:spLocks noGrp="1" noChangeArrowheads="1"/>
          </p:cNvSpPr>
          <p:nvPr>
            <p:ph idx="1"/>
          </p:nvPr>
        </p:nvSpPr>
        <p:spPr/>
        <p:txBody>
          <a:bodyPr>
            <a:normAutofit fontScale="92500" lnSpcReduction="20000"/>
          </a:bodyPr>
          <a:lstStyle/>
          <a:p>
            <a:pPr eaLnBrk="1" hangingPunct="1">
              <a:lnSpc>
                <a:spcPct val="90000"/>
              </a:lnSpc>
              <a:defRPr/>
            </a:pPr>
            <a:endParaRPr lang="en-US" sz="1800" b="1" i="1" dirty="0">
              <a:solidFill>
                <a:srgbClr val="002060"/>
              </a:solidFill>
            </a:endParaRPr>
          </a:p>
          <a:p>
            <a:pPr algn="l" eaLnBrk="1" hangingPunct="1">
              <a:lnSpc>
                <a:spcPct val="90000"/>
              </a:lnSpc>
              <a:buFont typeface="Wingdings" pitchFamily="2" charset="2"/>
              <a:buNone/>
              <a:defRPr/>
            </a:pPr>
            <a:r>
              <a:rPr lang="en-US" sz="1800" b="1" i="1" dirty="0">
                <a:solidFill>
                  <a:srgbClr val="002060"/>
                </a:solidFill>
              </a:rPr>
              <a:t>*</a:t>
            </a:r>
            <a:r>
              <a:rPr lang="en-US" sz="1800" b="1" i="1" dirty="0">
                <a:solidFill>
                  <a:srgbClr val="002060"/>
                </a:solidFill>
                <a:latin typeface="Arial Black" pitchFamily="34" charset="0"/>
              </a:rPr>
              <a:t>Method:</a:t>
            </a:r>
            <a:endParaRPr lang="en-US" sz="1800" dirty="0">
              <a:solidFill>
                <a:srgbClr val="002060"/>
              </a:solidFill>
              <a:latin typeface="Arial Black" pitchFamily="34" charset="0"/>
            </a:endParaRPr>
          </a:p>
          <a:p>
            <a:pPr algn="l" eaLnBrk="1" hangingPunct="1">
              <a:lnSpc>
                <a:spcPct val="90000"/>
              </a:lnSpc>
              <a:buFont typeface="Wingdings" pitchFamily="2" charset="2"/>
              <a:buNone/>
              <a:defRPr/>
            </a:pPr>
            <a:r>
              <a:rPr lang="en-US" sz="1800" dirty="0">
                <a:solidFill>
                  <a:srgbClr val="002060"/>
                </a:solidFill>
              </a:rPr>
              <a:t>    -</a:t>
            </a:r>
            <a:r>
              <a:rPr lang="en-US" sz="1800" dirty="0" err="1">
                <a:solidFill>
                  <a:srgbClr val="002060"/>
                </a:solidFill>
              </a:rPr>
              <a:t>Paracentesis</a:t>
            </a:r>
            <a:r>
              <a:rPr lang="en-US" sz="1800" dirty="0">
                <a:solidFill>
                  <a:srgbClr val="002060"/>
                </a:solidFill>
              </a:rPr>
              <a:t> or </a:t>
            </a:r>
            <a:r>
              <a:rPr lang="en-US" sz="1800" dirty="0" err="1">
                <a:solidFill>
                  <a:srgbClr val="002060"/>
                </a:solidFill>
              </a:rPr>
              <a:t>transvaginal</a:t>
            </a:r>
            <a:r>
              <a:rPr lang="en-US" sz="1800" dirty="0">
                <a:solidFill>
                  <a:srgbClr val="002060"/>
                </a:solidFill>
              </a:rPr>
              <a:t> aspiration under U/S guidance. </a:t>
            </a:r>
          </a:p>
          <a:p>
            <a:pPr algn="l" eaLnBrk="1" hangingPunct="1">
              <a:lnSpc>
                <a:spcPct val="90000"/>
              </a:lnSpc>
              <a:buFont typeface="Wingdings" pitchFamily="2" charset="2"/>
              <a:buNone/>
              <a:defRPr/>
            </a:pPr>
            <a:r>
              <a:rPr lang="en-US" sz="1800" dirty="0">
                <a:solidFill>
                  <a:srgbClr val="002060"/>
                </a:solidFill>
              </a:rPr>
              <a:t>    -The amount of aspirate ranges from 200-1400 ml/session.</a:t>
            </a:r>
            <a:endParaRPr lang="en-US" sz="1800" b="1" i="1" dirty="0">
              <a:solidFill>
                <a:srgbClr val="002060"/>
              </a:solidFill>
            </a:endParaRPr>
          </a:p>
          <a:p>
            <a:pPr algn="l" eaLnBrk="1" hangingPunct="1">
              <a:lnSpc>
                <a:spcPct val="90000"/>
              </a:lnSpc>
              <a:buFont typeface="Wingdings" pitchFamily="2" charset="2"/>
              <a:buNone/>
              <a:defRPr/>
            </a:pPr>
            <a:r>
              <a:rPr lang="en-US" sz="1800" b="1" i="1" dirty="0">
                <a:solidFill>
                  <a:srgbClr val="002060"/>
                </a:solidFill>
                <a:latin typeface="Arial Black" pitchFamily="34" charset="0"/>
              </a:rPr>
              <a:t>*Advantages:</a:t>
            </a:r>
            <a:endParaRPr lang="en-US" sz="1800" dirty="0">
              <a:solidFill>
                <a:srgbClr val="002060"/>
              </a:solidFill>
              <a:latin typeface="Arial Black" pitchFamily="34" charset="0"/>
            </a:endParaRPr>
          </a:p>
          <a:p>
            <a:pPr algn="l" eaLnBrk="1" hangingPunct="1">
              <a:lnSpc>
                <a:spcPct val="90000"/>
              </a:lnSpc>
              <a:buFont typeface="Wingdings" pitchFamily="2" charset="2"/>
              <a:buNone/>
              <a:defRPr/>
            </a:pPr>
            <a:r>
              <a:rPr lang="en-US" sz="1800" dirty="0">
                <a:solidFill>
                  <a:srgbClr val="002060"/>
                </a:solidFill>
                <a:latin typeface="Arial"/>
              </a:rPr>
              <a:t>•</a:t>
            </a:r>
            <a:r>
              <a:rPr lang="en-US" sz="1800" dirty="0">
                <a:solidFill>
                  <a:srgbClr val="002060"/>
                </a:solidFill>
              </a:rPr>
              <a:t>   Improvement of respiration .</a:t>
            </a:r>
          </a:p>
          <a:p>
            <a:pPr algn="l" eaLnBrk="1" hangingPunct="1">
              <a:lnSpc>
                <a:spcPct val="90000"/>
              </a:lnSpc>
              <a:buFont typeface="Wingdings" pitchFamily="2" charset="2"/>
              <a:buNone/>
              <a:defRPr/>
            </a:pPr>
            <a:r>
              <a:rPr lang="en-US" sz="1800" dirty="0">
                <a:solidFill>
                  <a:srgbClr val="002060"/>
                </a:solidFill>
                <a:latin typeface="Arial"/>
              </a:rPr>
              <a:t>•</a:t>
            </a:r>
            <a:r>
              <a:rPr lang="en-US" sz="1800" dirty="0">
                <a:solidFill>
                  <a:srgbClr val="002060"/>
                </a:solidFill>
              </a:rPr>
              <a:t>   Decrease abdominal discomfort..</a:t>
            </a:r>
          </a:p>
          <a:p>
            <a:pPr algn="l" eaLnBrk="1" hangingPunct="1">
              <a:lnSpc>
                <a:spcPct val="90000"/>
              </a:lnSpc>
              <a:buFont typeface="Wingdings" pitchFamily="2" charset="2"/>
              <a:buNone/>
              <a:defRPr/>
            </a:pPr>
            <a:r>
              <a:rPr lang="en-US" sz="1800" dirty="0">
                <a:solidFill>
                  <a:srgbClr val="002060"/>
                </a:solidFill>
                <a:latin typeface="Arial"/>
              </a:rPr>
              <a:t>•</a:t>
            </a:r>
            <a:r>
              <a:rPr lang="en-US" sz="1800" dirty="0">
                <a:solidFill>
                  <a:srgbClr val="002060"/>
                </a:solidFill>
              </a:rPr>
              <a:t>  Increase venous return and COP.</a:t>
            </a:r>
          </a:p>
          <a:p>
            <a:pPr algn="l" eaLnBrk="1" hangingPunct="1">
              <a:lnSpc>
                <a:spcPct val="90000"/>
              </a:lnSpc>
              <a:buFont typeface="Wingdings" pitchFamily="2" charset="2"/>
              <a:buNone/>
              <a:defRPr/>
            </a:pPr>
            <a:r>
              <a:rPr lang="en-US" sz="1800" dirty="0">
                <a:solidFill>
                  <a:srgbClr val="002060"/>
                </a:solidFill>
                <a:latin typeface="Arial"/>
              </a:rPr>
              <a:t>•</a:t>
            </a:r>
            <a:r>
              <a:rPr lang="en-US" sz="1800" dirty="0">
                <a:solidFill>
                  <a:srgbClr val="002060"/>
                </a:solidFill>
              </a:rPr>
              <a:t>  Increase urine output and </a:t>
            </a:r>
            <a:r>
              <a:rPr lang="en-US" sz="1800" dirty="0" err="1">
                <a:solidFill>
                  <a:srgbClr val="002060"/>
                </a:solidFill>
              </a:rPr>
              <a:t>createnine</a:t>
            </a:r>
            <a:r>
              <a:rPr lang="en-US" sz="1800" dirty="0">
                <a:solidFill>
                  <a:srgbClr val="002060"/>
                </a:solidFill>
              </a:rPr>
              <a:t> clearance reflecting improving renal functions.</a:t>
            </a:r>
            <a:endParaRPr lang="en-US" sz="1800" b="1" i="1" dirty="0">
              <a:solidFill>
                <a:srgbClr val="002060"/>
              </a:solidFill>
            </a:endParaRPr>
          </a:p>
          <a:p>
            <a:pPr algn="l" eaLnBrk="1" hangingPunct="1">
              <a:lnSpc>
                <a:spcPct val="90000"/>
              </a:lnSpc>
              <a:buFont typeface="Wingdings" pitchFamily="2" charset="2"/>
              <a:buNone/>
              <a:defRPr/>
            </a:pPr>
            <a:r>
              <a:rPr lang="en-US" sz="1800" b="1" i="1" dirty="0">
                <a:solidFill>
                  <a:srgbClr val="002060"/>
                </a:solidFill>
              </a:rPr>
              <a:t> </a:t>
            </a:r>
            <a:endParaRPr lang="en-US" sz="1800" dirty="0">
              <a:solidFill>
                <a:srgbClr val="002060"/>
              </a:solidFill>
            </a:endParaRPr>
          </a:p>
        </p:txBody>
      </p:sp>
    </p:spTree>
    <p:extLst>
      <p:ext uri="{BB962C8B-B14F-4D97-AF65-F5344CB8AC3E}">
        <p14:creationId xmlns:p14="http://schemas.microsoft.com/office/powerpoint/2010/main" val="1324026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b="0" u="sng" dirty="0"/>
              <a:t>Surgical treatment:</a:t>
            </a:r>
          </a:p>
        </p:txBody>
      </p:sp>
      <p:sp>
        <p:nvSpPr>
          <p:cNvPr id="84995" name="Rectangle 3"/>
          <p:cNvSpPr>
            <a:spLocks noGrp="1" noChangeArrowheads="1"/>
          </p:cNvSpPr>
          <p:nvPr>
            <p:ph idx="1"/>
          </p:nvPr>
        </p:nvSpPr>
        <p:spPr/>
        <p:txBody>
          <a:bodyPr/>
          <a:lstStyle/>
          <a:p>
            <a:pPr eaLnBrk="1" hangingPunct="1">
              <a:defRPr/>
            </a:pPr>
            <a:endParaRPr lang="en-US" dirty="0">
              <a:solidFill>
                <a:srgbClr val="002060"/>
              </a:solidFill>
            </a:endParaRPr>
          </a:p>
          <a:p>
            <a:pPr algn="l" eaLnBrk="1" hangingPunct="1">
              <a:buFont typeface="Wingdings" pitchFamily="2" charset="2"/>
              <a:buNone/>
              <a:defRPr/>
            </a:pPr>
            <a:r>
              <a:rPr lang="en-US" dirty="0">
                <a:solidFill>
                  <a:srgbClr val="002060"/>
                </a:solidFill>
              </a:rPr>
              <a:t>*</a:t>
            </a:r>
            <a:r>
              <a:rPr lang="en-US" b="1" i="1" dirty="0">
                <a:solidFill>
                  <a:srgbClr val="002060"/>
                </a:solidFill>
              </a:rPr>
              <a:t>Indications of surgery in severe OHSS:</a:t>
            </a:r>
            <a:endParaRPr lang="en-US" b="1" dirty="0">
              <a:solidFill>
                <a:srgbClr val="002060"/>
              </a:solidFill>
            </a:endParaRPr>
          </a:p>
          <a:p>
            <a:pPr algn="l" eaLnBrk="1" hangingPunct="1">
              <a:buFont typeface="Wingdings" pitchFamily="2" charset="2"/>
              <a:buNone/>
              <a:defRPr/>
            </a:pPr>
            <a:r>
              <a:rPr lang="en-US" dirty="0">
                <a:solidFill>
                  <a:srgbClr val="002060"/>
                </a:solidFill>
              </a:rPr>
              <a:t>a- Signs of </a:t>
            </a:r>
            <a:r>
              <a:rPr lang="en-US" dirty="0" err="1">
                <a:solidFill>
                  <a:srgbClr val="002060"/>
                </a:solidFill>
              </a:rPr>
              <a:t>intraperitoneal</a:t>
            </a:r>
            <a:r>
              <a:rPr lang="en-US" dirty="0">
                <a:solidFill>
                  <a:srgbClr val="002060"/>
                </a:solidFill>
              </a:rPr>
              <a:t> Hemorrhage and/or rupture of ovarian cyst.</a:t>
            </a:r>
          </a:p>
          <a:p>
            <a:pPr algn="l" eaLnBrk="1" hangingPunct="1">
              <a:buFont typeface="Wingdings" pitchFamily="2" charset="2"/>
              <a:buNone/>
              <a:defRPr/>
            </a:pPr>
            <a:r>
              <a:rPr lang="en-US" dirty="0">
                <a:solidFill>
                  <a:srgbClr val="002060"/>
                </a:solidFill>
              </a:rPr>
              <a:t>b- </a:t>
            </a:r>
            <a:r>
              <a:rPr lang="en-US" dirty="0" err="1">
                <a:solidFill>
                  <a:srgbClr val="002060"/>
                </a:solidFill>
              </a:rPr>
              <a:t>Adnexal</a:t>
            </a:r>
            <a:r>
              <a:rPr lang="en-US" dirty="0">
                <a:solidFill>
                  <a:srgbClr val="002060"/>
                </a:solidFill>
              </a:rPr>
              <a:t> torsion.</a:t>
            </a:r>
          </a:p>
          <a:p>
            <a:pPr algn="l" eaLnBrk="1" hangingPunct="1">
              <a:buNone/>
              <a:defRPr/>
            </a:pPr>
            <a:r>
              <a:rPr lang="en-US" dirty="0" err="1">
                <a:solidFill>
                  <a:srgbClr val="002060"/>
                </a:solidFill>
              </a:rPr>
              <a:t>Laparotomy</a:t>
            </a:r>
            <a:r>
              <a:rPr lang="en-US" dirty="0">
                <a:solidFill>
                  <a:srgbClr val="002060"/>
                </a:solidFill>
              </a:rPr>
              <a:t>: should always be avoided and if deemed necessary, measures are done to preserve (Ovary)</a:t>
            </a:r>
          </a:p>
          <a:p>
            <a:pPr algn="l" eaLnBrk="1" hangingPunct="1">
              <a:buFont typeface="Wingdings" pitchFamily="2" charset="2"/>
              <a:buNone/>
              <a:defRPr/>
            </a:pPr>
            <a:endParaRPr lang="en-US" dirty="0">
              <a:solidFill>
                <a:srgbClr val="002060"/>
              </a:solidFill>
            </a:endParaRPr>
          </a:p>
        </p:txBody>
      </p:sp>
    </p:spTree>
    <p:extLst>
      <p:ext uri="{BB962C8B-B14F-4D97-AF65-F5344CB8AC3E}">
        <p14:creationId xmlns:p14="http://schemas.microsoft.com/office/powerpoint/2010/main" val="5464255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1496" y="-509622"/>
            <a:ext cx="6140303" cy="3048470"/>
          </a:xfrm>
        </p:spPr>
        <p:txBody>
          <a:bodyPr>
            <a:normAutofit/>
          </a:bodyPr>
          <a:lstStyle/>
          <a:p>
            <a:pPr algn="ctr"/>
            <a:r>
              <a:rPr lang="en-US" sz="7200" b="1" cap="none" spc="38" dirty="0">
                <a:ln w="9525" cmpd="sng">
                  <a:solidFill>
                    <a:schemeClr val="accent1"/>
                  </a:solidFill>
                  <a:prstDash val="solid"/>
                </a:ln>
                <a:solidFill>
                  <a:srgbClr val="70AD47">
                    <a:tint val="1000"/>
                  </a:srgbClr>
                </a:solidFill>
                <a:effectLst>
                  <a:glow rad="38100">
                    <a:schemeClr val="accent1">
                      <a:alpha val="40000"/>
                    </a:schemeClr>
                  </a:glow>
                </a:effectLst>
              </a:rPr>
              <a:t>Thank you </a:t>
            </a:r>
          </a:p>
        </p:txBody>
      </p:sp>
      <p:sp>
        <p:nvSpPr>
          <p:cNvPr id="5" name="Text Placeholder 4"/>
          <p:cNvSpPr>
            <a:spLocks noGrp="1"/>
          </p:cNvSpPr>
          <p:nvPr>
            <p:ph type="body" idx="1"/>
          </p:nvPr>
        </p:nvSpPr>
        <p:spPr>
          <a:xfrm>
            <a:off x="2432198" y="2927023"/>
            <a:ext cx="5263116" cy="1656164"/>
          </a:xfrm>
        </p:spPr>
        <p:txBody>
          <a:bodyPr>
            <a:normAutofit fontScale="70000" lnSpcReduction="20000"/>
          </a:bodyPr>
          <a:lstStyle/>
          <a:p>
            <a:r>
              <a:rPr lang="en-US" u="sng" dirty="0" err="1">
                <a:solidFill>
                  <a:srgbClr val="C00000"/>
                </a:solidFill>
              </a:rPr>
              <a:t>Refernce</a:t>
            </a:r>
            <a:r>
              <a:rPr lang="en-US" u="sng" dirty="0">
                <a:solidFill>
                  <a:srgbClr val="C00000"/>
                </a:solidFill>
              </a:rPr>
              <a:t> </a:t>
            </a:r>
          </a:p>
          <a:p>
            <a:r>
              <a:rPr lang="en-US" dirty="0"/>
              <a:t>1- doctor Adel </a:t>
            </a:r>
            <a:r>
              <a:rPr lang="en-US" dirty="0" err="1"/>
              <a:t>abu-heija</a:t>
            </a:r>
            <a:r>
              <a:rPr lang="en-US" dirty="0"/>
              <a:t> slides </a:t>
            </a:r>
          </a:p>
          <a:p>
            <a:r>
              <a:rPr lang="en-US" dirty="0"/>
              <a:t>2-Johns Hopkins Manual of Gynecology and Obstetrics</a:t>
            </a:r>
          </a:p>
          <a:p>
            <a:r>
              <a:rPr lang="en-US" dirty="0"/>
              <a:t>3-</a:t>
            </a:r>
            <a:r>
              <a:rPr lang="en-US" dirty="0">
                <a:hlinkClick r:id="rId2"/>
              </a:rPr>
              <a:t>https://emedicine.medscape.com/article/274143-overview?fbclid=IwAR0qIFEI8GXtqyBwtEdc2pow4G8PjHH8Uulb512GPVa5PC3VhX82IoKr0ss#a7</a:t>
            </a:r>
            <a:endParaRPr lang="en-US" dirty="0"/>
          </a:p>
        </p:txBody>
      </p:sp>
    </p:spTree>
    <p:extLst>
      <p:ext uri="{BB962C8B-B14F-4D97-AF65-F5344CB8AC3E}">
        <p14:creationId xmlns:p14="http://schemas.microsoft.com/office/powerpoint/2010/main" val="52390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Female/history</a:t>
            </a:r>
            <a:endParaRPr b="1"/>
          </a:p>
        </p:txBody>
      </p:sp>
      <p:sp>
        <p:nvSpPr>
          <p:cNvPr id="158" name="Google Shape;158;p24"/>
          <p:cNvSpPr txBox="1">
            <a:spLocks noGrp="1"/>
          </p:cNvSpPr>
          <p:nvPr>
            <p:ph type="body" idx="1"/>
          </p:nvPr>
        </p:nvSpPr>
        <p:spPr>
          <a:xfrm>
            <a:off x="311700" y="1229875"/>
            <a:ext cx="8520600" cy="3913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50" b="1"/>
              <a:t>Previous female pelvic surgery</a:t>
            </a:r>
            <a:endParaRPr sz="1150" b="1"/>
          </a:p>
          <a:p>
            <a:pPr marL="0" lvl="0" indent="0" algn="l" rtl="0">
              <a:lnSpc>
                <a:spcPct val="100000"/>
              </a:lnSpc>
              <a:spcBef>
                <a:spcPts val="1200"/>
              </a:spcBef>
              <a:spcAft>
                <a:spcPts val="0"/>
              </a:spcAft>
              <a:buNone/>
            </a:pPr>
            <a:r>
              <a:rPr lang="en-GB" sz="1150" b="1"/>
              <a:t>PID</a:t>
            </a:r>
            <a:endParaRPr sz="1150" b="1"/>
          </a:p>
          <a:p>
            <a:pPr marL="0" lvl="0" indent="0" algn="l" rtl="0">
              <a:lnSpc>
                <a:spcPct val="100000"/>
              </a:lnSpc>
              <a:spcBef>
                <a:spcPts val="1200"/>
              </a:spcBef>
              <a:spcAft>
                <a:spcPts val="0"/>
              </a:spcAft>
              <a:buNone/>
            </a:pPr>
            <a:r>
              <a:rPr lang="en-GB" sz="1150" b="1"/>
              <a:t>Appendicitis</a:t>
            </a:r>
            <a:endParaRPr sz="1150" b="1"/>
          </a:p>
          <a:p>
            <a:pPr marL="0" lvl="0" indent="0" algn="l" rtl="0">
              <a:lnSpc>
                <a:spcPct val="100000"/>
              </a:lnSpc>
              <a:spcBef>
                <a:spcPts val="1200"/>
              </a:spcBef>
              <a:spcAft>
                <a:spcPts val="0"/>
              </a:spcAft>
              <a:buNone/>
            </a:pPr>
            <a:r>
              <a:rPr lang="en-GB" sz="1150" b="1"/>
              <a:t>IUCD use </a:t>
            </a:r>
            <a:endParaRPr sz="1150" b="1"/>
          </a:p>
          <a:p>
            <a:pPr marL="0" lvl="0" indent="0" algn="l" rtl="0">
              <a:lnSpc>
                <a:spcPct val="100000"/>
              </a:lnSpc>
              <a:spcBef>
                <a:spcPts val="1200"/>
              </a:spcBef>
              <a:spcAft>
                <a:spcPts val="0"/>
              </a:spcAft>
              <a:buNone/>
            </a:pPr>
            <a:r>
              <a:rPr lang="en-GB" sz="1150" b="1"/>
              <a:t>Ectopic pregnancy history </a:t>
            </a:r>
            <a:endParaRPr sz="1150" b="1"/>
          </a:p>
          <a:p>
            <a:pPr marL="0" lvl="0" indent="0" algn="l" rtl="0">
              <a:lnSpc>
                <a:spcPct val="100000"/>
              </a:lnSpc>
              <a:spcBef>
                <a:spcPts val="1200"/>
              </a:spcBef>
              <a:spcAft>
                <a:spcPts val="0"/>
              </a:spcAft>
              <a:buNone/>
            </a:pPr>
            <a:r>
              <a:rPr lang="en-GB" sz="1150" b="1"/>
              <a:t>Endometriosis </a:t>
            </a:r>
            <a:endParaRPr sz="1150" b="1"/>
          </a:p>
          <a:p>
            <a:pPr marL="0" lvl="0" indent="0" algn="l" rtl="0">
              <a:lnSpc>
                <a:spcPct val="100000"/>
              </a:lnSpc>
              <a:spcBef>
                <a:spcPts val="1200"/>
              </a:spcBef>
              <a:spcAft>
                <a:spcPts val="0"/>
              </a:spcAft>
              <a:buNone/>
            </a:pPr>
            <a:r>
              <a:rPr lang="en-GB" sz="1150" b="1"/>
              <a:t>Irregular menses, amenorrhea, detailed menstrual history. Regular painful cycles are usually ovulatory cycles </a:t>
            </a:r>
            <a:endParaRPr sz="1150" b="1"/>
          </a:p>
          <a:p>
            <a:pPr marL="0" lvl="0" indent="0" algn="l" rtl="0">
              <a:lnSpc>
                <a:spcPct val="100000"/>
              </a:lnSpc>
              <a:spcBef>
                <a:spcPts val="1200"/>
              </a:spcBef>
              <a:spcAft>
                <a:spcPts val="0"/>
              </a:spcAft>
              <a:buNone/>
            </a:pPr>
            <a:r>
              <a:rPr lang="en-GB" sz="1150" b="1"/>
              <a:t>Vasomotor symptoms </a:t>
            </a:r>
            <a:endParaRPr sz="1150" b="1"/>
          </a:p>
          <a:p>
            <a:pPr marL="0" lvl="0" indent="0" algn="l" rtl="0">
              <a:lnSpc>
                <a:spcPct val="100000"/>
              </a:lnSpc>
              <a:spcBef>
                <a:spcPts val="1200"/>
              </a:spcBef>
              <a:spcAft>
                <a:spcPts val="0"/>
              </a:spcAft>
              <a:buNone/>
            </a:pPr>
            <a:r>
              <a:rPr lang="en-GB" sz="1150" b="1"/>
              <a:t>Stress</a:t>
            </a:r>
            <a:endParaRPr sz="1150" b="1"/>
          </a:p>
          <a:p>
            <a:pPr marL="0" lvl="0" indent="0" algn="l" rtl="0">
              <a:lnSpc>
                <a:spcPct val="100000"/>
              </a:lnSpc>
              <a:spcBef>
                <a:spcPts val="1200"/>
              </a:spcBef>
              <a:spcAft>
                <a:spcPts val="0"/>
              </a:spcAft>
              <a:buNone/>
            </a:pPr>
            <a:r>
              <a:rPr lang="en-GB" sz="1150" b="1"/>
              <a:t>Weight changes/Exercise</a:t>
            </a:r>
            <a:endParaRPr sz="1150" b="1"/>
          </a:p>
          <a:p>
            <a:pPr marL="0" lvl="0" indent="0" algn="l" rtl="0">
              <a:lnSpc>
                <a:spcPct val="100000"/>
              </a:lnSpc>
              <a:spcBef>
                <a:spcPts val="1200"/>
              </a:spcBef>
              <a:spcAft>
                <a:spcPts val="1200"/>
              </a:spcAft>
              <a:buNone/>
            </a:pPr>
            <a:r>
              <a:rPr lang="en-GB" sz="1150" b="1"/>
              <a:t>Cervical and uterine surgery</a:t>
            </a:r>
            <a:endParaRPr sz="115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Female physical examination</a:t>
            </a:r>
            <a:endParaRPr b="1"/>
          </a:p>
        </p:txBody>
      </p:sp>
      <p:sp>
        <p:nvSpPr>
          <p:cNvPr id="164" name="Google Shape;164;p2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50" b="1"/>
              <a:t>Pelvic masses</a:t>
            </a:r>
            <a:endParaRPr sz="1450" b="1"/>
          </a:p>
          <a:p>
            <a:pPr marL="0" lvl="0" indent="0" algn="l" rtl="0">
              <a:spcBef>
                <a:spcPts val="1200"/>
              </a:spcBef>
              <a:spcAft>
                <a:spcPts val="0"/>
              </a:spcAft>
              <a:buNone/>
            </a:pPr>
            <a:r>
              <a:rPr lang="en-GB" sz="1450" b="1"/>
              <a:t>Uterosacral nodularity (endometriosis)</a:t>
            </a:r>
            <a:endParaRPr sz="1450" b="1"/>
          </a:p>
          <a:p>
            <a:pPr marL="0" lvl="0" indent="0" algn="l" rtl="0">
              <a:spcBef>
                <a:spcPts val="1200"/>
              </a:spcBef>
              <a:spcAft>
                <a:spcPts val="0"/>
              </a:spcAft>
              <a:buNone/>
            </a:pPr>
            <a:r>
              <a:rPr lang="en-GB" sz="1450" b="1"/>
              <a:t>Abdomino-pelvic tenderness (PID)</a:t>
            </a:r>
            <a:endParaRPr sz="1450" b="1"/>
          </a:p>
          <a:p>
            <a:pPr marL="0" lvl="0" indent="0" algn="l" rtl="0">
              <a:spcBef>
                <a:spcPts val="1200"/>
              </a:spcBef>
              <a:spcAft>
                <a:spcPts val="0"/>
              </a:spcAft>
              <a:buNone/>
            </a:pPr>
            <a:r>
              <a:rPr lang="en-GB" sz="1450" b="1"/>
              <a:t>Uterine enlargement (fibroid or adenomyosis)</a:t>
            </a:r>
            <a:endParaRPr sz="1450" b="1"/>
          </a:p>
          <a:p>
            <a:pPr marL="0" lvl="0" indent="0" algn="l" rtl="0">
              <a:spcBef>
                <a:spcPts val="1200"/>
              </a:spcBef>
              <a:spcAft>
                <a:spcPts val="0"/>
              </a:spcAft>
              <a:buNone/>
            </a:pPr>
            <a:r>
              <a:rPr lang="en-GB" sz="1450" b="1"/>
              <a:t>Thyroid exam</a:t>
            </a:r>
            <a:endParaRPr sz="1450" b="1"/>
          </a:p>
          <a:p>
            <a:pPr marL="0" lvl="0" indent="0" algn="l" rtl="0">
              <a:spcBef>
                <a:spcPts val="1200"/>
              </a:spcBef>
              <a:spcAft>
                <a:spcPts val="0"/>
              </a:spcAft>
              <a:buNone/>
            </a:pPr>
            <a:r>
              <a:rPr lang="en-GB" sz="1450" b="1"/>
              <a:t>Uterine mobilitys, post operatibe as ovaran cystectomy or appendectomy: fixed uterus incase of pelvic adhesions due to PID, endometriosi</a:t>
            </a:r>
            <a:endParaRPr sz="1450" b="1"/>
          </a:p>
          <a:p>
            <a:pPr marL="0" lvl="0" indent="0" algn="l" rtl="0">
              <a:spcBef>
                <a:spcPts val="1200"/>
              </a:spcBef>
              <a:spcAft>
                <a:spcPts val="0"/>
              </a:spcAft>
              <a:buNone/>
            </a:pPr>
            <a:r>
              <a:rPr lang="en-GB" sz="1450" b="1"/>
              <a:t>Cervical abnormalities</a:t>
            </a:r>
            <a:endParaRPr sz="1450" b="1"/>
          </a:p>
          <a:p>
            <a:pPr marL="0" lvl="0" indent="0" algn="l" rtl="0">
              <a:spcBef>
                <a:spcPts val="1200"/>
              </a:spcBef>
              <a:spcAft>
                <a:spcPts val="1200"/>
              </a:spcAft>
              <a:buNone/>
            </a:pPr>
            <a:endParaRPr sz="145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Female/investigations/ovarian function</a:t>
            </a:r>
            <a:endParaRPr b="1"/>
          </a:p>
        </p:txBody>
      </p:sp>
      <p:sp>
        <p:nvSpPr>
          <p:cNvPr id="170" name="Google Shape;170;p26"/>
          <p:cNvSpPr txBox="1">
            <a:spLocks noGrp="1"/>
          </p:cNvSpPr>
          <p:nvPr>
            <p:ph type="body" idx="1"/>
          </p:nvPr>
        </p:nvSpPr>
        <p:spPr>
          <a:xfrm>
            <a:off x="311700" y="1017800"/>
            <a:ext cx="8520600" cy="355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50" b="1"/>
              <a:t>*** Document ovulation:</a:t>
            </a:r>
            <a:endParaRPr sz="1250" b="1"/>
          </a:p>
          <a:p>
            <a:pPr marL="0" lvl="0" indent="0" algn="l" rtl="0">
              <a:lnSpc>
                <a:spcPct val="100000"/>
              </a:lnSpc>
              <a:spcBef>
                <a:spcPts val="1200"/>
              </a:spcBef>
              <a:spcAft>
                <a:spcPts val="0"/>
              </a:spcAft>
              <a:buNone/>
            </a:pPr>
            <a:r>
              <a:rPr lang="en-GB" sz="1250" b="1">
                <a:solidFill>
                  <a:schemeClr val="accent4"/>
                </a:solidFill>
              </a:rPr>
              <a:t>1. BBT                   2. Luteal phase progesterone</a:t>
            </a:r>
            <a:endParaRPr sz="1250" b="1">
              <a:solidFill>
                <a:schemeClr val="accent4"/>
              </a:solidFill>
            </a:endParaRPr>
          </a:p>
          <a:p>
            <a:pPr marL="0" lvl="0" indent="0" algn="l" rtl="0">
              <a:lnSpc>
                <a:spcPct val="100000"/>
              </a:lnSpc>
              <a:spcBef>
                <a:spcPts val="1200"/>
              </a:spcBef>
              <a:spcAft>
                <a:spcPts val="0"/>
              </a:spcAft>
              <a:buNone/>
            </a:pPr>
            <a:r>
              <a:rPr lang="en-GB" sz="1250" b="1">
                <a:solidFill>
                  <a:schemeClr val="accent4"/>
                </a:solidFill>
              </a:rPr>
              <a:t>3. LH surge          4. Endometrial Biopsy</a:t>
            </a:r>
            <a:endParaRPr sz="1250" b="1">
              <a:solidFill>
                <a:schemeClr val="accent4"/>
              </a:solidFill>
            </a:endParaRPr>
          </a:p>
          <a:p>
            <a:pPr marL="0" lvl="0" indent="0" algn="l" rtl="0">
              <a:lnSpc>
                <a:spcPct val="100000"/>
              </a:lnSpc>
              <a:spcBef>
                <a:spcPts val="1200"/>
              </a:spcBef>
              <a:spcAft>
                <a:spcPts val="0"/>
              </a:spcAft>
              <a:buNone/>
            </a:pPr>
            <a:r>
              <a:rPr lang="en-GB" sz="1250" b="1">
                <a:solidFill>
                  <a:schemeClr val="accent4"/>
                </a:solidFill>
              </a:rPr>
              <a:t>*FSH, LH,Prolactin </a:t>
            </a:r>
            <a:endParaRPr sz="1250" b="1">
              <a:solidFill>
                <a:schemeClr val="accent4"/>
              </a:solidFill>
            </a:endParaRPr>
          </a:p>
          <a:p>
            <a:pPr marL="0" lvl="0" indent="0" algn="l" rtl="0">
              <a:lnSpc>
                <a:spcPct val="100000"/>
              </a:lnSpc>
              <a:spcBef>
                <a:spcPts val="1200"/>
              </a:spcBef>
              <a:spcAft>
                <a:spcPts val="0"/>
              </a:spcAft>
              <a:buNone/>
            </a:pPr>
            <a:r>
              <a:rPr lang="en-GB" sz="1250" b="1"/>
              <a:t>- Low FSH &amp;LH means hypthalamic pituitary disorder e.g Kallman syndrome</a:t>
            </a:r>
            <a:endParaRPr sz="1250" b="1"/>
          </a:p>
          <a:p>
            <a:pPr marL="0" lvl="0" indent="0" algn="l" rtl="0">
              <a:lnSpc>
                <a:spcPct val="100000"/>
              </a:lnSpc>
              <a:spcBef>
                <a:spcPts val="1200"/>
              </a:spcBef>
              <a:spcAft>
                <a:spcPts val="0"/>
              </a:spcAft>
              <a:buNone/>
            </a:pPr>
            <a:r>
              <a:rPr lang="en-GB" sz="1250" b="1"/>
              <a:t>- normal FSH &amp; high LH indicates PCOS</a:t>
            </a:r>
            <a:endParaRPr sz="1250" b="1"/>
          </a:p>
          <a:p>
            <a:pPr marL="0" lvl="0" indent="0" algn="l" rtl="0">
              <a:lnSpc>
                <a:spcPct val="100000"/>
              </a:lnSpc>
              <a:spcBef>
                <a:spcPts val="1200"/>
              </a:spcBef>
              <a:spcAft>
                <a:spcPts val="0"/>
              </a:spcAft>
              <a:buNone/>
            </a:pPr>
            <a:r>
              <a:rPr lang="en-GB" sz="1250" b="1"/>
              <a:t> - high FSH &amp; LH indicates menopause. </a:t>
            </a:r>
            <a:endParaRPr sz="1250" b="1"/>
          </a:p>
          <a:p>
            <a:pPr marL="0" lvl="0" indent="0" algn="l" rtl="0">
              <a:lnSpc>
                <a:spcPct val="100000"/>
              </a:lnSpc>
              <a:spcBef>
                <a:spcPts val="1200"/>
              </a:spcBef>
              <a:spcAft>
                <a:spcPts val="0"/>
              </a:spcAft>
              <a:buNone/>
            </a:pPr>
            <a:r>
              <a:rPr lang="en-GB" sz="1250" b="1"/>
              <a:t>- Hperprolactinemia suppresses ovulaion</a:t>
            </a:r>
            <a:endParaRPr sz="1250" b="1"/>
          </a:p>
          <a:p>
            <a:pPr marL="0" lvl="0" indent="0" algn="l" rtl="0">
              <a:lnSpc>
                <a:spcPct val="100000"/>
              </a:lnSpc>
              <a:spcBef>
                <a:spcPts val="1200"/>
              </a:spcBef>
              <a:spcAft>
                <a:spcPts val="0"/>
              </a:spcAft>
              <a:buNone/>
            </a:pPr>
            <a:r>
              <a:rPr lang="en-GB" sz="1250" b="1"/>
              <a:t>*** TSH, PRL, adrenal functions if indicated</a:t>
            </a:r>
            <a:endParaRPr sz="1250" b="1"/>
          </a:p>
          <a:p>
            <a:pPr marL="0" lvl="0" indent="0" algn="l" rtl="0">
              <a:lnSpc>
                <a:spcPct val="100000"/>
              </a:lnSpc>
              <a:spcBef>
                <a:spcPts val="1200"/>
              </a:spcBef>
              <a:spcAft>
                <a:spcPts val="0"/>
              </a:spcAft>
              <a:buNone/>
            </a:pPr>
            <a:r>
              <a:rPr lang="en-GB" sz="1250" b="1"/>
              <a:t>only convincing proof of ovulation is pregnancy</a:t>
            </a:r>
            <a:endParaRPr sz="1250" b="1"/>
          </a:p>
          <a:p>
            <a:pPr marL="0" lvl="0" indent="0" algn="l" rtl="0">
              <a:lnSpc>
                <a:spcPct val="100000"/>
              </a:lnSpc>
              <a:spcBef>
                <a:spcPts val="1200"/>
              </a:spcBef>
              <a:spcAft>
                <a:spcPts val="0"/>
              </a:spcAft>
              <a:buNone/>
            </a:pPr>
            <a:r>
              <a:rPr lang="en-GB" sz="1250" b="1"/>
              <a:t>(follicles ) * Serial ultrasound </a:t>
            </a:r>
            <a:endParaRPr sz="1250" b="1"/>
          </a:p>
          <a:p>
            <a:pPr marL="0" lvl="0" indent="0" algn="l" rtl="0">
              <a:lnSpc>
                <a:spcPct val="100000"/>
              </a:lnSpc>
              <a:spcBef>
                <a:spcPts val="1200"/>
              </a:spcBef>
              <a:spcAft>
                <a:spcPts val="1200"/>
              </a:spcAft>
              <a:buNone/>
            </a:pPr>
            <a:endParaRPr sz="125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BBT</a:t>
            </a:r>
            <a:endParaRPr b="1"/>
          </a:p>
        </p:txBody>
      </p:sp>
      <p:sp>
        <p:nvSpPr>
          <p:cNvPr id="176" name="Google Shape;176;p2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At time of ovulation there reduction of temp by 0.3 C then rise by 0.5  degree due to progesterone</a:t>
            </a:r>
            <a:endParaRPr b="1"/>
          </a:p>
          <a:p>
            <a:pPr marL="0" lvl="0" indent="0" algn="l" rtl="0">
              <a:spcBef>
                <a:spcPts val="1200"/>
              </a:spcBef>
              <a:spcAft>
                <a:spcPts val="0"/>
              </a:spcAft>
              <a:buNone/>
            </a:pPr>
            <a:r>
              <a:rPr lang="en-GB" b="1"/>
              <a:t>Cheap and easy, but…</a:t>
            </a:r>
            <a:endParaRPr b="1"/>
          </a:p>
          <a:p>
            <a:pPr marL="0" lvl="0" indent="0" algn="l" rtl="0">
              <a:spcBef>
                <a:spcPts val="1200"/>
              </a:spcBef>
              <a:spcAft>
                <a:spcPts val="0"/>
              </a:spcAft>
              <a:buNone/>
            </a:pPr>
            <a:r>
              <a:rPr lang="en-GB" b="1"/>
              <a:t>Inconsistent results</a:t>
            </a:r>
            <a:endParaRPr b="1"/>
          </a:p>
          <a:p>
            <a:pPr marL="0" lvl="0" indent="0" algn="l" rtl="0">
              <a:spcBef>
                <a:spcPts val="1200"/>
              </a:spcBef>
              <a:spcAft>
                <a:spcPts val="0"/>
              </a:spcAft>
              <a:buNone/>
            </a:pPr>
            <a:r>
              <a:rPr lang="en-GB" b="1"/>
              <a:t>98% of women will ovulate within 3 days of the nadir</a:t>
            </a:r>
            <a:endParaRPr b="1"/>
          </a:p>
          <a:p>
            <a:pPr marL="0" lvl="0" indent="0" algn="l" rtl="0">
              <a:spcBef>
                <a:spcPts val="1200"/>
              </a:spcBef>
              <a:spcAft>
                <a:spcPts val="0"/>
              </a:spcAft>
              <a:buNone/>
            </a:pPr>
            <a:r>
              <a:rPr lang="en-GB" b="1"/>
              <a:t>Biphasic profiles can also be seen with  ovulation (30%)  </a:t>
            </a:r>
            <a:endParaRPr b="1"/>
          </a:p>
          <a:p>
            <a:pPr marL="0" lvl="0" indent="0" algn="l" rtl="0">
              <a:spcBef>
                <a:spcPts val="1200"/>
              </a:spcBef>
              <a:spcAft>
                <a:spcPts val="1200"/>
              </a:spcAft>
              <a:buNone/>
            </a:pP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8"/>
          <p:cNvPicPr preferRelativeResize="0"/>
          <p:nvPr/>
        </p:nvPicPr>
        <p:blipFill>
          <a:blip r:embed="rId3">
            <a:alphaModFix/>
          </a:blip>
          <a:stretch>
            <a:fillRect/>
          </a:stretch>
        </p:blipFill>
        <p:spPr>
          <a:xfrm>
            <a:off x="152400" y="152400"/>
            <a:ext cx="3822974" cy="4630750"/>
          </a:xfrm>
          <a:prstGeom prst="rect">
            <a:avLst/>
          </a:prstGeom>
          <a:noFill/>
          <a:ln>
            <a:noFill/>
          </a:ln>
        </p:spPr>
      </p:pic>
      <p:pic>
        <p:nvPicPr>
          <p:cNvPr id="182" name="Google Shape;182;p28"/>
          <p:cNvPicPr preferRelativeResize="0"/>
          <p:nvPr/>
        </p:nvPicPr>
        <p:blipFill>
          <a:blip r:embed="rId4">
            <a:alphaModFix/>
          </a:blip>
          <a:stretch>
            <a:fillRect/>
          </a:stretch>
        </p:blipFill>
        <p:spPr>
          <a:xfrm>
            <a:off x="3975375" y="152400"/>
            <a:ext cx="5016225" cy="4630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Luteal phase progesterone</a:t>
            </a:r>
            <a:endParaRPr b="1"/>
          </a:p>
        </p:txBody>
      </p:sp>
      <p:sp>
        <p:nvSpPr>
          <p:cNvPr id="188" name="Google Shape;188;p29"/>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Pulsatile release, thus single level may not be useful unless elevated</a:t>
            </a:r>
            <a:endParaRPr b="1"/>
          </a:p>
          <a:p>
            <a:pPr marL="0" lvl="0" indent="0" algn="l" rtl="0">
              <a:spcBef>
                <a:spcPts val="1200"/>
              </a:spcBef>
              <a:spcAft>
                <a:spcPts val="0"/>
              </a:spcAft>
              <a:buNone/>
            </a:pPr>
            <a:r>
              <a:rPr lang="en-GB" b="1"/>
              <a:t>Performed 7 days after presumptive ovulation or day 21 of 28 day cycle (midluteal phase)</a:t>
            </a:r>
            <a:endParaRPr b="1"/>
          </a:p>
          <a:p>
            <a:pPr marL="0" lvl="0" indent="0" algn="l" rtl="0">
              <a:spcBef>
                <a:spcPts val="1200"/>
              </a:spcBef>
              <a:spcAft>
                <a:spcPts val="0"/>
              </a:spcAft>
              <a:buNone/>
            </a:pPr>
            <a:r>
              <a:rPr lang="en-GB" b="1"/>
              <a:t>Done properly,</a:t>
            </a:r>
            <a:r>
              <a:rPr lang="en-GB" b="1">
                <a:solidFill>
                  <a:schemeClr val="accent4"/>
                </a:solidFill>
              </a:rPr>
              <a:t> &gt;15 ng/ml</a:t>
            </a:r>
            <a:r>
              <a:rPr lang="en-GB" b="1"/>
              <a:t> consistent with ovulation</a:t>
            </a:r>
            <a:endParaRPr b="1"/>
          </a:p>
          <a:p>
            <a:pPr marL="0" lvl="0" indent="0" algn="l" rtl="0">
              <a:spcBef>
                <a:spcPts val="1200"/>
              </a:spcBef>
              <a:spcAft>
                <a:spcPts val="0"/>
              </a:spcAft>
              <a:buNone/>
            </a:pPr>
            <a:endParaRPr b="1"/>
          </a:p>
          <a:p>
            <a:pPr marL="0" lvl="0" indent="0" algn="l" rtl="0">
              <a:spcBef>
                <a:spcPts val="1200"/>
              </a:spcBef>
              <a:spcAft>
                <a:spcPts val="1200"/>
              </a:spcAft>
              <a:buNone/>
            </a:pPr>
            <a:endParaRPr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b="1"/>
              <a:t>Urinary LH kits</a:t>
            </a:r>
            <a:endParaRPr b="1"/>
          </a:p>
        </p:txBody>
      </p:sp>
      <p:sp>
        <p:nvSpPr>
          <p:cNvPr id="194" name="Google Shape;194;p30"/>
          <p:cNvSpPr txBox="1">
            <a:spLocks noGrp="1"/>
          </p:cNvSpPr>
          <p:nvPr>
            <p:ph type="body" idx="1"/>
          </p:nvPr>
        </p:nvSpPr>
        <p:spPr>
          <a:xfrm>
            <a:off x="311700" y="1465800"/>
            <a:ext cx="4048200" cy="310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400" b="1"/>
              <a:t>LH usually </a:t>
            </a:r>
            <a:r>
              <a:rPr lang="en-GB" sz="1400" b="1">
                <a:solidFill>
                  <a:schemeClr val="accent4"/>
                </a:solidFill>
              </a:rPr>
              <a:t>surges 24 hours before ovulation</a:t>
            </a:r>
            <a:endParaRPr sz="1400" b="1">
              <a:solidFill>
                <a:schemeClr val="accent4"/>
              </a:solidFill>
            </a:endParaRPr>
          </a:p>
          <a:p>
            <a:pPr marL="0" lvl="0" indent="0" algn="l" rtl="0">
              <a:spcBef>
                <a:spcPts val="1200"/>
              </a:spcBef>
              <a:spcAft>
                <a:spcPts val="0"/>
              </a:spcAft>
              <a:buNone/>
            </a:pPr>
            <a:r>
              <a:rPr lang="en-GB" sz="1400" b="1"/>
              <a:t>Very sensitive and accurate</a:t>
            </a:r>
            <a:endParaRPr sz="1400" b="1"/>
          </a:p>
          <a:p>
            <a:pPr marL="0" lvl="0" indent="0" algn="l" rtl="0">
              <a:spcBef>
                <a:spcPts val="1200"/>
              </a:spcBef>
              <a:spcAft>
                <a:spcPts val="0"/>
              </a:spcAft>
              <a:buNone/>
            </a:pPr>
            <a:r>
              <a:rPr lang="en-GB" sz="1400" b="1"/>
              <a:t>Positive test precedes ovulation by ~24 hours, so useful for</a:t>
            </a:r>
            <a:r>
              <a:rPr lang="en-GB" sz="1400" b="1">
                <a:solidFill>
                  <a:schemeClr val="accent4"/>
                </a:solidFill>
              </a:rPr>
              <a:t> timing intercourse</a:t>
            </a:r>
            <a:endParaRPr sz="1400" b="1">
              <a:solidFill>
                <a:schemeClr val="accent4"/>
              </a:solidFill>
            </a:endParaRPr>
          </a:p>
          <a:p>
            <a:pPr marL="0" lvl="0" indent="0" algn="l" rtl="0">
              <a:spcBef>
                <a:spcPts val="1200"/>
              </a:spcBef>
              <a:spcAft>
                <a:spcPts val="0"/>
              </a:spcAft>
              <a:buNone/>
            </a:pPr>
            <a:r>
              <a:rPr lang="en-GB" sz="1400" b="1"/>
              <a:t>So it is ovulation prediction test </a:t>
            </a:r>
            <a:endParaRPr sz="1400" b="1"/>
          </a:p>
          <a:p>
            <a:pPr marL="0" lvl="0" indent="0" algn="l" rtl="0">
              <a:spcBef>
                <a:spcPts val="1200"/>
              </a:spcBef>
              <a:spcAft>
                <a:spcPts val="0"/>
              </a:spcAft>
              <a:buNone/>
            </a:pPr>
            <a:r>
              <a:rPr lang="en-GB" sz="1400" b="1"/>
              <a:t>Downside: price, obsession with timing of intercourse</a:t>
            </a:r>
            <a:endParaRPr sz="1400" b="1"/>
          </a:p>
          <a:p>
            <a:pPr marL="0" lvl="0" indent="0" algn="l" rtl="0">
              <a:spcBef>
                <a:spcPts val="1200"/>
              </a:spcBef>
              <a:spcAft>
                <a:spcPts val="1200"/>
              </a:spcAft>
              <a:buNone/>
            </a:pPr>
            <a:endParaRPr sz="1400" b="1"/>
          </a:p>
        </p:txBody>
      </p:sp>
      <p:pic>
        <p:nvPicPr>
          <p:cNvPr id="195" name="Google Shape;195;p30"/>
          <p:cNvPicPr preferRelativeResize="0"/>
          <p:nvPr/>
        </p:nvPicPr>
        <p:blipFill>
          <a:blip r:embed="rId3">
            <a:alphaModFix/>
          </a:blip>
          <a:stretch>
            <a:fillRect/>
          </a:stretch>
        </p:blipFill>
        <p:spPr>
          <a:xfrm>
            <a:off x="4572000" y="555600"/>
            <a:ext cx="4048125" cy="4218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Endometrial biopsy</a:t>
            </a:r>
            <a:endParaRPr b="1"/>
          </a:p>
        </p:txBody>
      </p:sp>
      <p:sp>
        <p:nvSpPr>
          <p:cNvPr id="201" name="Google Shape;201;p31"/>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b="1"/>
              <a:t>- Done in the lutal phase of the cycle, if histology shows </a:t>
            </a:r>
            <a:r>
              <a:rPr lang="en-GB" b="1">
                <a:solidFill>
                  <a:schemeClr val="accent4"/>
                </a:solidFill>
              </a:rPr>
              <a:t>proilferative endometrium this means patient is NOT ovulating,</a:t>
            </a:r>
            <a:r>
              <a:rPr lang="en-GB" b="1"/>
              <a:t> if shows </a:t>
            </a:r>
            <a:r>
              <a:rPr lang="en-GB" b="1">
                <a:solidFill>
                  <a:schemeClr val="accent4"/>
                </a:solidFill>
              </a:rPr>
              <a:t>secretory endometrium this means ovulation</a:t>
            </a:r>
            <a:endParaRPr b="1">
              <a:solidFill>
                <a:schemeClr val="accent4"/>
              </a:solidFill>
            </a:endParaRPr>
          </a:p>
          <a:p>
            <a:pPr marL="0" lvl="0" indent="0" algn="l" rtl="0">
              <a:spcBef>
                <a:spcPts val="1200"/>
              </a:spcBef>
              <a:spcAft>
                <a:spcPts val="0"/>
              </a:spcAft>
              <a:buNone/>
            </a:pPr>
            <a:r>
              <a:rPr lang="en-GB" b="1"/>
              <a:t>- Invasive, but the only reliable way to diagnose Luteal Phase Defect (LPD)</a:t>
            </a:r>
            <a:endParaRPr b="1"/>
          </a:p>
          <a:p>
            <a:pPr marL="0" lvl="0" indent="0" algn="l" rtl="0">
              <a:spcBef>
                <a:spcPts val="1200"/>
              </a:spcBef>
              <a:spcAft>
                <a:spcPts val="0"/>
              </a:spcAft>
              <a:buNone/>
            </a:pPr>
            <a:r>
              <a:rPr lang="en-GB" b="1"/>
              <a:t>??Is LPD a genuine disorder???</a:t>
            </a:r>
            <a:endParaRPr b="1"/>
          </a:p>
          <a:p>
            <a:pPr marL="0" lvl="0" indent="0" algn="l" rtl="0">
              <a:spcBef>
                <a:spcPts val="1200"/>
              </a:spcBef>
              <a:spcAft>
                <a:spcPts val="0"/>
              </a:spcAft>
              <a:buNone/>
            </a:pPr>
            <a:r>
              <a:rPr lang="en-GB" b="1"/>
              <a:t>- Perform around 2 days before expected menstruation (= day 28 by definition)</a:t>
            </a:r>
            <a:endParaRPr b="1"/>
          </a:p>
          <a:p>
            <a:pPr marL="0" lvl="0" indent="0" algn="l" rtl="0">
              <a:spcBef>
                <a:spcPts val="1200"/>
              </a:spcBef>
              <a:spcAft>
                <a:spcPts val="0"/>
              </a:spcAft>
              <a:buNone/>
            </a:pPr>
            <a:r>
              <a:rPr lang="en-GB" b="1"/>
              <a:t>Lag of &gt;2 days is consistent with LPD</a:t>
            </a:r>
            <a:endParaRPr b="1"/>
          </a:p>
          <a:p>
            <a:pPr marL="0" lvl="0" indent="0" algn="l" rtl="0">
              <a:spcBef>
                <a:spcPts val="1200"/>
              </a:spcBef>
              <a:spcAft>
                <a:spcPts val="0"/>
              </a:spcAft>
              <a:buNone/>
            </a:pPr>
            <a:r>
              <a:rPr lang="en-GB" b="1"/>
              <a:t>Must be done in two different cycles to confirm diagnosis of LPD</a:t>
            </a:r>
            <a:endParaRPr b="1"/>
          </a:p>
          <a:p>
            <a:pPr marL="0" lvl="0" indent="0" algn="l" rtl="0">
              <a:spcBef>
                <a:spcPts val="1200"/>
              </a:spcBef>
              <a:spcAft>
                <a:spcPts val="0"/>
              </a:spcAft>
              <a:buNone/>
            </a:pPr>
            <a:endParaRPr b="1"/>
          </a:p>
          <a:p>
            <a:pPr marL="0" lvl="0" indent="0" algn="l" rtl="0">
              <a:spcBef>
                <a:spcPts val="1200"/>
              </a:spcBef>
              <a:spcAft>
                <a:spcPts val="1200"/>
              </a:spcAft>
              <a:buNone/>
            </a:pP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Outline</a:t>
            </a:r>
            <a:endParaRPr b="1"/>
          </a:p>
        </p:txBody>
      </p:sp>
      <p:sp>
        <p:nvSpPr>
          <p:cNvPr id="94" name="Google Shape;94;p14"/>
          <p:cNvSpPr txBox="1">
            <a:spLocks noGrp="1"/>
          </p:cNvSpPr>
          <p:nvPr>
            <p:ph type="body" idx="1"/>
          </p:nvPr>
        </p:nvSpPr>
        <p:spPr>
          <a:xfrm>
            <a:off x="311700" y="1289550"/>
            <a:ext cx="8520600" cy="33390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GB" b="1"/>
              <a:t>Definitions</a:t>
            </a:r>
            <a:endParaRPr b="1"/>
          </a:p>
          <a:p>
            <a:pPr marL="457200" lvl="0" indent="-334327" algn="l" rtl="0">
              <a:spcBef>
                <a:spcPts val="0"/>
              </a:spcBef>
              <a:spcAft>
                <a:spcPts val="0"/>
              </a:spcAft>
              <a:buSzPct val="100000"/>
              <a:buChar char="●"/>
            </a:pPr>
            <a:r>
              <a:rPr lang="en-GB" b="1"/>
              <a:t>Statistics</a:t>
            </a:r>
            <a:endParaRPr b="1"/>
          </a:p>
          <a:p>
            <a:pPr marL="457200" lvl="0" indent="-334327" algn="l" rtl="0">
              <a:spcBef>
                <a:spcPts val="0"/>
              </a:spcBef>
              <a:spcAft>
                <a:spcPts val="0"/>
              </a:spcAft>
              <a:buSzPct val="100000"/>
              <a:buChar char="●"/>
            </a:pPr>
            <a:r>
              <a:rPr lang="en-GB" b="1"/>
              <a:t>Etiology</a:t>
            </a:r>
            <a:endParaRPr b="1"/>
          </a:p>
          <a:p>
            <a:pPr marL="457200" lvl="0" indent="-334327" algn="l" rtl="0">
              <a:spcBef>
                <a:spcPts val="0"/>
              </a:spcBef>
              <a:spcAft>
                <a:spcPts val="0"/>
              </a:spcAft>
              <a:buSzPct val="100000"/>
              <a:buChar char="●"/>
            </a:pPr>
            <a:r>
              <a:rPr lang="en-GB" b="1"/>
              <a:t>Evaluation</a:t>
            </a:r>
            <a:endParaRPr b="1"/>
          </a:p>
          <a:p>
            <a:pPr marL="457200" lvl="0" indent="-334327" algn="l" rtl="0">
              <a:spcBef>
                <a:spcPts val="0"/>
              </a:spcBef>
              <a:spcAft>
                <a:spcPts val="0"/>
              </a:spcAft>
              <a:buSzPct val="100000"/>
              <a:buChar char="●"/>
            </a:pPr>
            <a:r>
              <a:rPr lang="en-GB" b="1"/>
              <a:t>Semen analysis</a:t>
            </a:r>
            <a:endParaRPr b="1"/>
          </a:p>
          <a:p>
            <a:pPr marL="457200" lvl="0" indent="-334327" algn="l" rtl="0">
              <a:spcBef>
                <a:spcPts val="0"/>
              </a:spcBef>
              <a:spcAft>
                <a:spcPts val="0"/>
              </a:spcAft>
              <a:buSzPct val="100000"/>
              <a:buChar char="●"/>
            </a:pPr>
            <a:r>
              <a:rPr lang="en-GB" b="1"/>
              <a:t>Ovarian function</a:t>
            </a:r>
            <a:endParaRPr b="1"/>
          </a:p>
          <a:p>
            <a:pPr marL="457200" lvl="0" indent="-334327" algn="l" rtl="0">
              <a:spcBef>
                <a:spcPts val="0"/>
              </a:spcBef>
              <a:spcAft>
                <a:spcPts val="0"/>
              </a:spcAft>
              <a:buSzPct val="100000"/>
              <a:buChar char="●"/>
            </a:pPr>
            <a:r>
              <a:rPr lang="en-GB" b="1"/>
              <a:t>Tubal function</a:t>
            </a:r>
            <a:endParaRPr b="1"/>
          </a:p>
          <a:p>
            <a:pPr marL="457200" lvl="0" indent="-334327" algn="l" rtl="0">
              <a:spcBef>
                <a:spcPts val="0"/>
              </a:spcBef>
              <a:spcAft>
                <a:spcPts val="0"/>
              </a:spcAft>
              <a:buSzPct val="100000"/>
              <a:buChar char="●"/>
            </a:pPr>
            <a:r>
              <a:rPr lang="en-GB" b="1"/>
              <a:t>CORPUS</a:t>
            </a:r>
            <a:endParaRPr b="1"/>
          </a:p>
          <a:p>
            <a:pPr marL="457200" lvl="0" indent="-334327" algn="l" rtl="0">
              <a:spcBef>
                <a:spcPts val="0"/>
              </a:spcBef>
              <a:spcAft>
                <a:spcPts val="0"/>
              </a:spcAft>
              <a:buSzPct val="100000"/>
              <a:buChar char="●"/>
            </a:pPr>
            <a:r>
              <a:rPr lang="en-GB" b="1"/>
              <a:t>Cervical</a:t>
            </a:r>
            <a:endParaRPr b="1"/>
          </a:p>
          <a:p>
            <a:pPr marL="457200" lvl="0" indent="-334327" algn="l" rtl="0">
              <a:spcBef>
                <a:spcPts val="0"/>
              </a:spcBef>
              <a:spcAft>
                <a:spcPts val="0"/>
              </a:spcAft>
              <a:buSzPct val="100000"/>
              <a:buChar char="●"/>
            </a:pPr>
            <a:r>
              <a:rPr lang="en-GB" b="1"/>
              <a:t>Peritoneal</a:t>
            </a:r>
            <a:endParaRPr b="1"/>
          </a:p>
          <a:p>
            <a:pPr marL="457200" lvl="0" indent="-334327" algn="l" rtl="0">
              <a:spcBef>
                <a:spcPts val="0"/>
              </a:spcBef>
              <a:spcAft>
                <a:spcPts val="0"/>
              </a:spcAft>
              <a:buSzPct val="100000"/>
              <a:buChar char="●"/>
            </a:pPr>
            <a:r>
              <a:rPr lang="en-GB" b="1"/>
              <a:t>Reference</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Tubal function</a:t>
            </a:r>
            <a:endParaRPr b="1"/>
          </a:p>
        </p:txBody>
      </p:sp>
      <p:sp>
        <p:nvSpPr>
          <p:cNvPr id="207" name="Google Shape;207;p32"/>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b="1"/>
              <a:t>Evaluate tubal patency whenever there is a history of PID, endometriosis or other adhesiogenic condition</a:t>
            </a:r>
            <a:endParaRPr b="1"/>
          </a:p>
          <a:p>
            <a:pPr marL="0" lvl="0" indent="0" algn="l" rtl="0">
              <a:spcBef>
                <a:spcPts val="1200"/>
              </a:spcBef>
              <a:spcAft>
                <a:spcPts val="0"/>
              </a:spcAft>
              <a:buNone/>
            </a:pPr>
            <a:r>
              <a:rPr lang="en-GB" b="1"/>
              <a:t>Kartagener’s syndrome can be associated with decreased tubal motility</a:t>
            </a:r>
            <a:endParaRPr b="1"/>
          </a:p>
          <a:p>
            <a:pPr marL="0" lvl="0" indent="0" algn="l" rtl="0">
              <a:spcBef>
                <a:spcPts val="1200"/>
              </a:spcBef>
              <a:spcAft>
                <a:spcPts val="0"/>
              </a:spcAft>
              <a:buNone/>
            </a:pPr>
            <a:r>
              <a:rPr lang="en-GB" b="1"/>
              <a:t>Tests : done during proliferative phase of the cycle (7-11 days of 28 days cycle ) because of fear of pregnancy</a:t>
            </a:r>
            <a:endParaRPr b="1"/>
          </a:p>
          <a:p>
            <a:pPr marL="0" lvl="0" indent="0" algn="l" rtl="0">
              <a:spcBef>
                <a:spcPts val="1200"/>
              </a:spcBef>
              <a:spcAft>
                <a:spcPts val="0"/>
              </a:spcAft>
              <a:buNone/>
            </a:pPr>
            <a:r>
              <a:rPr lang="en-GB" b="1">
                <a:solidFill>
                  <a:schemeClr val="accent4"/>
                </a:solidFill>
              </a:rPr>
              <a:t>HSG</a:t>
            </a:r>
            <a:endParaRPr b="1">
              <a:solidFill>
                <a:schemeClr val="accent4"/>
              </a:solidFill>
            </a:endParaRPr>
          </a:p>
          <a:p>
            <a:pPr marL="0" lvl="0" indent="0" algn="l" rtl="0">
              <a:spcBef>
                <a:spcPts val="1200"/>
              </a:spcBef>
              <a:spcAft>
                <a:spcPts val="0"/>
              </a:spcAft>
              <a:buNone/>
            </a:pPr>
            <a:r>
              <a:rPr lang="en-GB" b="1">
                <a:solidFill>
                  <a:schemeClr val="accent4"/>
                </a:solidFill>
              </a:rPr>
              <a:t>Laparoscopy </a:t>
            </a:r>
            <a:endParaRPr b="1">
              <a:solidFill>
                <a:schemeClr val="accent4"/>
              </a:solidFill>
            </a:endParaRPr>
          </a:p>
          <a:p>
            <a:pPr marL="0" lvl="0" indent="0" algn="l" rtl="0">
              <a:spcBef>
                <a:spcPts val="1200"/>
              </a:spcBef>
              <a:spcAft>
                <a:spcPts val="0"/>
              </a:spcAft>
              <a:buNone/>
            </a:pPr>
            <a:r>
              <a:rPr lang="en-GB" b="1"/>
              <a:t>Falloposcopy (not widely available)</a:t>
            </a:r>
            <a:endParaRPr b="1"/>
          </a:p>
          <a:p>
            <a:pPr marL="0" lvl="0" indent="0" algn="l" rtl="0">
              <a:spcBef>
                <a:spcPts val="1200"/>
              </a:spcBef>
              <a:spcAft>
                <a:spcPts val="1200"/>
              </a:spcAft>
              <a:buNone/>
            </a:pP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Cont...</a:t>
            </a:r>
            <a:endParaRPr b="1"/>
          </a:p>
        </p:txBody>
      </p:sp>
      <p:sp>
        <p:nvSpPr>
          <p:cNvPr id="213" name="Google Shape;213;p33"/>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Tubal occlusion may occur at three locations: the fimbrial end, the mid-segment, or the isthmus-cornu. Fimbrial occlusion is by far the most common. Prior salpingitis is a common cause of tubal occlusion, although about one-half of cases are unassociated with any such history. Isthmic-cornual occlusion can be congenital or caused by mucus plugs, endometriosis, tubal adenomyosis, or prior infection. Mid-segment occlusion can be seen following surgery or infection with tuberculosis </a:t>
            </a:r>
            <a:endParaRPr b="1"/>
          </a:p>
          <a:p>
            <a:pPr marL="0" lvl="0" indent="0" algn="l" rtl="0">
              <a:spcBef>
                <a:spcPts val="1200"/>
              </a:spcBef>
              <a:spcAft>
                <a:spcPts val="1200"/>
              </a:spcAft>
              <a:buNone/>
            </a:pPr>
            <a:endParaRPr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HYSTEROSALPINGOGRAPHY (HSG)</a:t>
            </a:r>
            <a:endParaRPr b="1"/>
          </a:p>
        </p:txBody>
      </p:sp>
      <p:sp>
        <p:nvSpPr>
          <p:cNvPr id="219" name="Google Shape;219;p34"/>
          <p:cNvSpPr txBox="1">
            <a:spLocks noGrp="1"/>
          </p:cNvSpPr>
          <p:nvPr>
            <p:ph type="body" idx="1"/>
          </p:nvPr>
        </p:nvSpPr>
        <p:spPr>
          <a:xfrm>
            <a:off x="311700" y="1229875"/>
            <a:ext cx="52794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b="1"/>
              <a:t>* Radiologic procedure requiring contrast</a:t>
            </a:r>
            <a:endParaRPr sz="1300" b="1"/>
          </a:p>
          <a:p>
            <a:pPr marL="0" lvl="0" indent="0" algn="l" rtl="0">
              <a:spcBef>
                <a:spcPts val="1200"/>
              </a:spcBef>
              <a:spcAft>
                <a:spcPts val="0"/>
              </a:spcAft>
              <a:buNone/>
            </a:pPr>
            <a:r>
              <a:rPr lang="en-GB" sz="1300" b="1"/>
              <a:t>- To perform HSG, an occlusive cannula is placed in the cervix, and the instillation of a radiopaque dye is followed by image intensification under fluoroscopy.</a:t>
            </a:r>
            <a:endParaRPr sz="1300" b="1"/>
          </a:p>
          <a:p>
            <a:pPr marL="0" lvl="0" indent="0" algn="l" rtl="0">
              <a:spcBef>
                <a:spcPts val="1200"/>
              </a:spcBef>
              <a:spcAft>
                <a:spcPts val="0"/>
              </a:spcAft>
              <a:buNone/>
            </a:pPr>
            <a:r>
              <a:rPr lang="en-GB" sz="1300" b="1"/>
              <a:t>- Anesthesia generally is not required</a:t>
            </a:r>
            <a:endParaRPr sz="1300" b="1"/>
          </a:p>
          <a:p>
            <a:pPr marL="0" lvl="0" indent="0" algn="l" rtl="0">
              <a:spcBef>
                <a:spcPts val="1200"/>
              </a:spcBef>
              <a:spcAft>
                <a:spcPts val="0"/>
              </a:spcAft>
              <a:buNone/>
            </a:pPr>
            <a:r>
              <a:rPr lang="en-GB" sz="1300" b="1">
                <a:solidFill>
                  <a:schemeClr val="accent4"/>
                </a:solidFill>
              </a:rPr>
              <a:t>* Performed optimally in early proliferative phase  </a:t>
            </a:r>
            <a:endParaRPr sz="1300" b="1">
              <a:solidFill>
                <a:schemeClr val="accent4"/>
              </a:solidFill>
            </a:endParaRPr>
          </a:p>
          <a:p>
            <a:pPr marL="0" lvl="0" indent="0" algn="l" rtl="0">
              <a:spcBef>
                <a:spcPts val="1200"/>
              </a:spcBef>
              <a:spcAft>
                <a:spcPts val="0"/>
              </a:spcAft>
              <a:buNone/>
            </a:pPr>
            <a:r>
              <a:rPr lang="en-GB" sz="1300" b="1"/>
              <a:t>(avoids pregnancy) &gt;Pregnancy test is advisable</a:t>
            </a:r>
            <a:endParaRPr sz="1300" b="1"/>
          </a:p>
          <a:p>
            <a:pPr marL="0" lvl="0" indent="0" algn="l" rtl="0">
              <a:spcBef>
                <a:spcPts val="1200"/>
              </a:spcBef>
              <a:spcAft>
                <a:spcPts val="0"/>
              </a:spcAft>
              <a:buNone/>
            </a:pPr>
            <a:r>
              <a:rPr lang="en-GB" sz="1300" b="1"/>
              <a:t>Low risk of PID except if previous history of PID (give prophylactic doxycycline or consider laparoscopy)</a:t>
            </a:r>
            <a:endParaRPr sz="1300" b="1"/>
          </a:p>
          <a:p>
            <a:pPr marL="0" lvl="0" indent="0" algn="l" rtl="0">
              <a:spcBef>
                <a:spcPts val="1200"/>
              </a:spcBef>
              <a:spcAft>
                <a:spcPts val="0"/>
              </a:spcAft>
              <a:buNone/>
            </a:pPr>
            <a:endParaRPr sz="1300" b="1"/>
          </a:p>
          <a:p>
            <a:pPr marL="0" lvl="0" indent="0" algn="l" rtl="0">
              <a:spcBef>
                <a:spcPts val="1200"/>
              </a:spcBef>
              <a:spcAft>
                <a:spcPts val="1200"/>
              </a:spcAft>
              <a:buNone/>
            </a:pPr>
            <a:endParaRPr sz="1300" b="1"/>
          </a:p>
        </p:txBody>
      </p:sp>
      <p:pic>
        <p:nvPicPr>
          <p:cNvPr id="220" name="Google Shape;220;p34"/>
          <p:cNvPicPr preferRelativeResize="0"/>
          <p:nvPr/>
        </p:nvPicPr>
        <p:blipFill>
          <a:blip r:embed="rId3">
            <a:alphaModFix/>
          </a:blip>
          <a:stretch>
            <a:fillRect/>
          </a:stretch>
        </p:blipFill>
        <p:spPr>
          <a:xfrm>
            <a:off x="5743500" y="1170200"/>
            <a:ext cx="3248100" cy="3338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b="1"/>
              <a:t>Contrast</a:t>
            </a:r>
            <a:endParaRPr b="1"/>
          </a:p>
        </p:txBody>
      </p:sp>
      <p:sp>
        <p:nvSpPr>
          <p:cNvPr id="226" name="Google Shape;226;p35"/>
          <p:cNvSpPr txBox="1">
            <a:spLocks noGrp="1"/>
          </p:cNvSpPr>
          <p:nvPr>
            <p:ph type="body" idx="1"/>
          </p:nvPr>
        </p:nvSpPr>
        <p:spPr>
          <a:xfrm>
            <a:off x="311700" y="1465800"/>
            <a:ext cx="4654800" cy="330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chemeClr val="accent4"/>
                </a:solidFill>
              </a:rPr>
              <a:t>oil-based contrast</a:t>
            </a:r>
            <a:endParaRPr b="1">
              <a:solidFill>
                <a:schemeClr val="accent4"/>
              </a:solidFill>
            </a:endParaRPr>
          </a:p>
          <a:p>
            <a:pPr marL="0" lvl="0" indent="0" algn="l" rtl="0">
              <a:spcBef>
                <a:spcPts val="1200"/>
              </a:spcBef>
              <a:spcAft>
                <a:spcPts val="0"/>
              </a:spcAft>
              <a:buNone/>
            </a:pPr>
            <a:r>
              <a:rPr lang="en-GB" b="1"/>
              <a:t>Higher risk of anaphylaxis than H2O-based</a:t>
            </a:r>
            <a:endParaRPr b="1"/>
          </a:p>
          <a:p>
            <a:pPr marL="0" lvl="0" indent="0" algn="l" rtl="0">
              <a:spcBef>
                <a:spcPts val="1200"/>
              </a:spcBef>
              <a:spcAft>
                <a:spcPts val="0"/>
              </a:spcAft>
              <a:buNone/>
            </a:pPr>
            <a:r>
              <a:rPr lang="en-GB" b="1"/>
              <a:t>May be associated with  increase fertility rates</a:t>
            </a:r>
            <a:endParaRPr b="1"/>
          </a:p>
          <a:p>
            <a:pPr marL="0" lvl="0" indent="0" algn="l" rtl="0">
              <a:spcBef>
                <a:spcPts val="1200"/>
              </a:spcBef>
              <a:spcAft>
                <a:spcPts val="0"/>
              </a:spcAft>
              <a:buNone/>
            </a:pPr>
            <a:r>
              <a:rPr lang="en-GB" b="1">
                <a:solidFill>
                  <a:schemeClr val="accent4"/>
                </a:solidFill>
              </a:rPr>
              <a:t>- A water-soluble dye </a:t>
            </a:r>
            <a:r>
              <a:rPr lang="en-GB" b="1"/>
              <a:t>is used initially to confirm tubal patency because of the adverse effects of sequestration of an oil-based dye within the lumen of an occluded tube. If patency is confirmed, an oil-based dye (if available) may then be instilled because of its prominent therapeutic effect in women with unexplained infertility. </a:t>
            </a:r>
            <a:endParaRPr b="1"/>
          </a:p>
          <a:p>
            <a:pPr marL="0" lvl="0" indent="0" algn="l" rtl="0">
              <a:spcBef>
                <a:spcPts val="1200"/>
              </a:spcBef>
              <a:spcAft>
                <a:spcPts val="1200"/>
              </a:spcAft>
              <a:buNone/>
            </a:pPr>
            <a:endParaRPr b="1"/>
          </a:p>
        </p:txBody>
      </p:sp>
      <p:pic>
        <p:nvPicPr>
          <p:cNvPr id="227" name="Google Shape;227;p35"/>
          <p:cNvPicPr preferRelativeResize="0"/>
          <p:nvPr/>
        </p:nvPicPr>
        <p:blipFill>
          <a:blip r:embed="rId3">
            <a:alphaModFix/>
          </a:blip>
          <a:stretch>
            <a:fillRect/>
          </a:stretch>
        </p:blipFill>
        <p:spPr>
          <a:xfrm>
            <a:off x="4966500" y="1465675"/>
            <a:ext cx="3859625" cy="3306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HSG advantages</a:t>
            </a:r>
            <a:endParaRPr b="1"/>
          </a:p>
        </p:txBody>
      </p:sp>
      <p:sp>
        <p:nvSpPr>
          <p:cNvPr id="233" name="Google Shape;233;p3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Can be uncomfortable</a:t>
            </a:r>
            <a:endParaRPr b="1"/>
          </a:p>
          <a:p>
            <a:pPr marL="0" lvl="0" indent="0" algn="l" rtl="0">
              <a:spcBef>
                <a:spcPts val="1200"/>
              </a:spcBef>
              <a:spcAft>
                <a:spcPts val="0"/>
              </a:spcAft>
              <a:buNone/>
            </a:pPr>
            <a:r>
              <a:rPr lang="en-GB" b="1"/>
              <a:t>Can detect </a:t>
            </a:r>
            <a:r>
              <a:rPr lang="en-GB" b="1">
                <a:solidFill>
                  <a:schemeClr val="accent4"/>
                </a:solidFill>
              </a:rPr>
              <a:t>intrauterine and tubal disorders</a:t>
            </a:r>
            <a:r>
              <a:rPr lang="en-GB" b="1"/>
              <a:t> but not always definitive</a:t>
            </a:r>
            <a:endParaRPr b="1"/>
          </a:p>
          <a:p>
            <a:pPr marL="0" lvl="0" indent="0" algn="l" rtl="0">
              <a:spcBef>
                <a:spcPts val="1200"/>
              </a:spcBef>
              <a:spcAft>
                <a:spcPts val="0"/>
              </a:spcAft>
              <a:buNone/>
            </a:pPr>
            <a:r>
              <a:rPr lang="en-GB" b="1"/>
              <a:t>Can detect </a:t>
            </a:r>
            <a:r>
              <a:rPr lang="en-GB" b="1">
                <a:solidFill>
                  <a:schemeClr val="accent4"/>
                </a:solidFill>
              </a:rPr>
              <a:t>uterine malformation, Uterine adhesions (Asherman syndrome), submucous fibroid and congenital uterine malformation as septet and double uterus</a:t>
            </a:r>
            <a:endParaRPr b="1">
              <a:solidFill>
                <a:schemeClr val="accent4"/>
              </a:solidFill>
            </a:endParaRPr>
          </a:p>
          <a:p>
            <a:pPr marL="0" lvl="0" indent="0" algn="l" rtl="0">
              <a:spcBef>
                <a:spcPts val="1200"/>
              </a:spcBef>
              <a:spcAft>
                <a:spcPts val="1200"/>
              </a:spcAft>
              <a:buNone/>
            </a:pPr>
            <a:endParaRPr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body" idx="1"/>
          </p:nvPr>
        </p:nvSpPr>
        <p:spPr>
          <a:xfrm>
            <a:off x="311700" y="3938650"/>
            <a:ext cx="3999900" cy="85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b="1"/>
              <a:t>Arcuate uterus in 30-year-old woman. Hysterosalpingogram with normal findings shows smooth concave indentation of uterine fundus (arrow).</a:t>
            </a:r>
            <a:endParaRPr sz="1050" b="1"/>
          </a:p>
          <a:p>
            <a:pPr marL="0" lvl="0" indent="0" algn="l" rtl="0">
              <a:spcBef>
                <a:spcPts val="1200"/>
              </a:spcBef>
              <a:spcAft>
                <a:spcPts val="1200"/>
              </a:spcAft>
              <a:buNone/>
            </a:pPr>
            <a:endParaRPr sz="1050" b="1"/>
          </a:p>
        </p:txBody>
      </p:sp>
      <p:sp>
        <p:nvSpPr>
          <p:cNvPr id="239" name="Google Shape;239;p37"/>
          <p:cNvSpPr txBox="1">
            <a:spLocks noGrp="1"/>
          </p:cNvSpPr>
          <p:nvPr>
            <p:ph type="body" idx="2"/>
          </p:nvPr>
        </p:nvSpPr>
        <p:spPr>
          <a:xfrm>
            <a:off x="4832400" y="3938375"/>
            <a:ext cx="3999900" cy="6306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1200"/>
              </a:spcAft>
              <a:buNone/>
            </a:pPr>
            <a:r>
              <a:rPr lang="en-GB" b="1"/>
              <a:t>Progressive distension of both fallopian tubes over the study. Mild and delayed spill occurs from the left tube.</a:t>
            </a:r>
            <a:endParaRPr b="1"/>
          </a:p>
        </p:txBody>
      </p:sp>
      <p:pic>
        <p:nvPicPr>
          <p:cNvPr id="240" name="Google Shape;240;p37"/>
          <p:cNvPicPr preferRelativeResize="0"/>
          <p:nvPr/>
        </p:nvPicPr>
        <p:blipFill>
          <a:blip r:embed="rId3">
            <a:alphaModFix/>
          </a:blip>
          <a:stretch>
            <a:fillRect/>
          </a:stretch>
        </p:blipFill>
        <p:spPr>
          <a:xfrm>
            <a:off x="152400" y="152400"/>
            <a:ext cx="3284836" cy="3633849"/>
          </a:xfrm>
          <a:prstGeom prst="rect">
            <a:avLst/>
          </a:prstGeom>
          <a:noFill/>
          <a:ln>
            <a:noFill/>
          </a:ln>
        </p:spPr>
      </p:pic>
      <p:pic>
        <p:nvPicPr>
          <p:cNvPr id="241" name="Google Shape;241;p37"/>
          <p:cNvPicPr preferRelativeResize="0"/>
          <p:nvPr/>
        </p:nvPicPr>
        <p:blipFill>
          <a:blip r:embed="rId4">
            <a:alphaModFix/>
          </a:blip>
          <a:stretch>
            <a:fillRect/>
          </a:stretch>
        </p:blipFill>
        <p:spPr>
          <a:xfrm>
            <a:off x="3589636" y="152400"/>
            <a:ext cx="5401964" cy="34395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Laparoscopy</a:t>
            </a:r>
            <a:endParaRPr b="1"/>
          </a:p>
        </p:txBody>
      </p:sp>
      <p:sp>
        <p:nvSpPr>
          <p:cNvPr id="247" name="Google Shape;247;p3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 Invasive; </a:t>
            </a:r>
            <a:endParaRPr b="1"/>
          </a:p>
          <a:p>
            <a:pPr marL="0" lvl="0" indent="0" algn="l" rtl="0">
              <a:spcBef>
                <a:spcPts val="1200"/>
              </a:spcBef>
              <a:spcAft>
                <a:spcPts val="0"/>
              </a:spcAft>
              <a:buNone/>
            </a:pPr>
            <a:r>
              <a:rPr lang="en-GB" b="1"/>
              <a:t>Can offer diagnosis and treatment in one sitting</a:t>
            </a:r>
            <a:endParaRPr b="1"/>
          </a:p>
          <a:p>
            <a:pPr marL="0" lvl="0" indent="0" algn="l" rtl="0">
              <a:spcBef>
                <a:spcPts val="1200"/>
              </a:spcBef>
              <a:spcAft>
                <a:spcPts val="0"/>
              </a:spcAft>
              <a:buNone/>
            </a:pPr>
            <a:r>
              <a:rPr lang="en-GB" b="1"/>
              <a:t>- Not necessary in all patients</a:t>
            </a:r>
            <a:endParaRPr b="1"/>
          </a:p>
          <a:p>
            <a:pPr marL="0" lvl="0" indent="0" algn="l" rtl="0">
              <a:spcBef>
                <a:spcPts val="1200"/>
              </a:spcBef>
              <a:spcAft>
                <a:spcPts val="0"/>
              </a:spcAft>
              <a:buNone/>
            </a:pPr>
            <a:r>
              <a:rPr lang="en-GB" b="1"/>
              <a:t>Uses (examples):</a:t>
            </a:r>
            <a:endParaRPr b="1"/>
          </a:p>
          <a:p>
            <a:pPr marL="0" lvl="0" indent="0" algn="l" rtl="0">
              <a:spcBef>
                <a:spcPts val="1200"/>
              </a:spcBef>
              <a:spcAft>
                <a:spcPts val="0"/>
              </a:spcAft>
              <a:buNone/>
            </a:pPr>
            <a:r>
              <a:rPr lang="en-GB" b="1">
                <a:solidFill>
                  <a:schemeClr val="accent4"/>
                </a:solidFill>
              </a:rPr>
              <a:t>Lysis of Periadnexal adhesions</a:t>
            </a:r>
            <a:endParaRPr b="1">
              <a:solidFill>
                <a:schemeClr val="accent4"/>
              </a:solidFill>
            </a:endParaRPr>
          </a:p>
          <a:p>
            <a:pPr marL="0" lvl="0" indent="0" algn="l" rtl="0">
              <a:spcBef>
                <a:spcPts val="1200"/>
              </a:spcBef>
              <a:spcAft>
                <a:spcPts val="0"/>
              </a:spcAft>
              <a:buNone/>
            </a:pPr>
            <a:r>
              <a:rPr lang="en-GB" b="1">
                <a:solidFill>
                  <a:schemeClr val="accent4"/>
                </a:solidFill>
              </a:rPr>
              <a:t>Diagnosis and excision of endometriosis</a:t>
            </a:r>
            <a:endParaRPr b="1">
              <a:solidFill>
                <a:schemeClr val="accent4"/>
              </a:solidFill>
            </a:endParaRPr>
          </a:p>
          <a:p>
            <a:pPr marL="0" lvl="0" indent="0" algn="l" rtl="0">
              <a:spcBef>
                <a:spcPts val="1200"/>
              </a:spcBef>
              <a:spcAft>
                <a:spcPts val="0"/>
              </a:spcAft>
              <a:buNone/>
            </a:pPr>
            <a:r>
              <a:rPr lang="en-GB" b="1">
                <a:solidFill>
                  <a:schemeClr val="accent4"/>
                </a:solidFill>
              </a:rPr>
              <a:t>Myomectomy </a:t>
            </a:r>
            <a:endParaRPr b="1">
              <a:solidFill>
                <a:schemeClr val="accent4"/>
              </a:solidFill>
            </a:endParaRPr>
          </a:p>
          <a:p>
            <a:pPr marL="0" lvl="0" indent="0" algn="l" rtl="0">
              <a:spcBef>
                <a:spcPts val="1200"/>
              </a:spcBef>
              <a:spcAft>
                <a:spcPts val="0"/>
              </a:spcAft>
              <a:buNone/>
            </a:pPr>
            <a:endParaRPr b="1"/>
          </a:p>
          <a:p>
            <a:pPr marL="0" lvl="0" indent="0" algn="l" rtl="0">
              <a:spcBef>
                <a:spcPts val="1200"/>
              </a:spcBef>
              <a:spcAft>
                <a:spcPts val="1200"/>
              </a:spcAft>
              <a:buNone/>
            </a:pPr>
            <a:endParaRPr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9"/>
          <p:cNvPicPr preferRelativeResize="0"/>
          <p:nvPr/>
        </p:nvPicPr>
        <p:blipFill>
          <a:blip r:embed="rId3">
            <a:alphaModFix/>
          </a:blip>
          <a:stretch>
            <a:fillRect/>
          </a:stretch>
        </p:blipFill>
        <p:spPr>
          <a:xfrm>
            <a:off x="152400" y="152400"/>
            <a:ext cx="4419600" cy="4794400"/>
          </a:xfrm>
          <a:prstGeom prst="rect">
            <a:avLst/>
          </a:prstGeom>
          <a:noFill/>
          <a:ln>
            <a:noFill/>
          </a:ln>
        </p:spPr>
      </p:pic>
      <p:pic>
        <p:nvPicPr>
          <p:cNvPr id="253" name="Google Shape;253;p39" descr="Dye in the Pouch of Douglas"/>
          <p:cNvPicPr preferRelativeResize="0"/>
          <p:nvPr/>
        </p:nvPicPr>
        <p:blipFill rotWithShape="1">
          <a:blip r:embed="rId4">
            <a:alphaModFix/>
          </a:blip>
          <a:srcRect/>
          <a:stretch/>
        </p:blipFill>
        <p:spPr>
          <a:xfrm>
            <a:off x="4572002" y="101675"/>
            <a:ext cx="4419600" cy="4895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0" descr="C:\Users\odaiforcomputer\Desktop\images.jpg"/>
          <p:cNvPicPr preferRelativeResize="0"/>
          <p:nvPr/>
        </p:nvPicPr>
        <p:blipFill rotWithShape="1">
          <a:blip r:embed="rId3">
            <a:alphaModFix/>
          </a:blip>
          <a:srcRect/>
          <a:stretch/>
        </p:blipFill>
        <p:spPr>
          <a:xfrm>
            <a:off x="179400" y="0"/>
            <a:ext cx="4803850" cy="5143500"/>
          </a:xfrm>
          <a:prstGeom prst="rect">
            <a:avLst/>
          </a:prstGeom>
          <a:noFill/>
          <a:ln>
            <a:noFill/>
          </a:ln>
        </p:spPr>
      </p:pic>
      <p:pic>
        <p:nvPicPr>
          <p:cNvPr id="259" name="Google Shape;259;p40" descr="C:\Users\odaiforcomputer\Desktop\p_pelvic_cavity_05.jpg"/>
          <p:cNvPicPr preferRelativeResize="0"/>
          <p:nvPr/>
        </p:nvPicPr>
        <p:blipFill rotWithShape="1">
          <a:blip r:embed="rId4">
            <a:alphaModFix/>
          </a:blip>
          <a:srcRect/>
          <a:stretch/>
        </p:blipFill>
        <p:spPr>
          <a:xfrm>
            <a:off x="4983250" y="1"/>
            <a:ext cx="424815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CORPUS</a:t>
            </a:r>
            <a:endParaRPr b="1"/>
          </a:p>
        </p:txBody>
      </p:sp>
      <p:sp>
        <p:nvSpPr>
          <p:cNvPr id="265" name="Google Shape;265;p41"/>
          <p:cNvSpPr txBox="1">
            <a:spLocks noGrp="1"/>
          </p:cNvSpPr>
          <p:nvPr>
            <p:ph type="body" idx="1"/>
          </p:nvPr>
        </p:nvSpPr>
        <p:spPr>
          <a:xfrm>
            <a:off x="311700" y="1017800"/>
            <a:ext cx="56466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b="1"/>
              <a:t>Asherman Syndrome</a:t>
            </a:r>
            <a:endParaRPr sz="1050" b="1"/>
          </a:p>
          <a:p>
            <a:pPr marL="0" lvl="0" indent="0" algn="l" rtl="0">
              <a:spcBef>
                <a:spcPts val="1200"/>
              </a:spcBef>
              <a:spcAft>
                <a:spcPts val="0"/>
              </a:spcAft>
              <a:buNone/>
            </a:pPr>
            <a:r>
              <a:rPr lang="en-GB" sz="1050" b="1"/>
              <a:t>Diagnosis by HSG or hysteroscopy</a:t>
            </a:r>
            <a:endParaRPr sz="1050" b="1"/>
          </a:p>
          <a:p>
            <a:pPr marL="0" lvl="0" indent="0" algn="l" rtl="0">
              <a:spcBef>
                <a:spcPts val="1200"/>
              </a:spcBef>
              <a:spcAft>
                <a:spcPts val="0"/>
              </a:spcAft>
              <a:buNone/>
            </a:pPr>
            <a:r>
              <a:rPr lang="en-GB" sz="1050" b="1"/>
              <a:t>Usually follows D+C, myomectomy, other intrauterine surgery</a:t>
            </a:r>
            <a:endParaRPr sz="1050" b="1"/>
          </a:p>
          <a:p>
            <a:pPr marL="0" lvl="0" indent="0" algn="l" rtl="0">
              <a:spcBef>
                <a:spcPts val="1200"/>
              </a:spcBef>
              <a:spcAft>
                <a:spcPts val="0"/>
              </a:spcAft>
              <a:buNone/>
            </a:pPr>
            <a:r>
              <a:rPr lang="en-GB" sz="1050" b="1"/>
              <a:t>Associated with hypo/amenorrhea, recurrent miscarriage</a:t>
            </a:r>
            <a:endParaRPr sz="1050" b="1"/>
          </a:p>
          <a:p>
            <a:pPr marL="0" lvl="0" indent="0" algn="l" rtl="0">
              <a:spcBef>
                <a:spcPts val="1200"/>
              </a:spcBef>
              <a:spcAft>
                <a:spcPts val="0"/>
              </a:spcAft>
              <a:buNone/>
            </a:pPr>
            <a:endParaRPr sz="1050" b="1"/>
          </a:p>
          <a:p>
            <a:pPr marL="0" lvl="0" indent="0" algn="l" rtl="0">
              <a:spcBef>
                <a:spcPts val="1200"/>
              </a:spcBef>
              <a:spcAft>
                <a:spcPts val="0"/>
              </a:spcAft>
              <a:buNone/>
            </a:pPr>
            <a:r>
              <a:rPr lang="en-GB" sz="1050" b="1"/>
              <a:t>Fibroids, Uterine Anomalies</a:t>
            </a:r>
            <a:endParaRPr sz="1050" b="1"/>
          </a:p>
          <a:p>
            <a:pPr marL="0" lvl="0" indent="0" algn="l" rtl="0">
              <a:spcBef>
                <a:spcPts val="1200"/>
              </a:spcBef>
              <a:spcAft>
                <a:spcPts val="0"/>
              </a:spcAft>
              <a:buNone/>
            </a:pPr>
            <a:r>
              <a:rPr lang="en-GB" sz="1050" b="1"/>
              <a:t>Rarely associated with infertility</a:t>
            </a:r>
            <a:endParaRPr sz="1050" b="1"/>
          </a:p>
          <a:p>
            <a:pPr marL="0" lvl="0" indent="0" algn="l" rtl="0">
              <a:spcBef>
                <a:spcPts val="1200"/>
              </a:spcBef>
              <a:spcAft>
                <a:spcPts val="0"/>
              </a:spcAft>
              <a:buNone/>
            </a:pPr>
            <a:r>
              <a:rPr lang="en-GB" sz="1050" b="1"/>
              <a:t>Work-up:</a:t>
            </a:r>
            <a:endParaRPr sz="1050" b="1"/>
          </a:p>
          <a:p>
            <a:pPr marL="0" lvl="0" indent="0" algn="l" rtl="0">
              <a:spcBef>
                <a:spcPts val="1200"/>
              </a:spcBef>
              <a:spcAft>
                <a:spcPts val="0"/>
              </a:spcAft>
              <a:buNone/>
            </a:pPr>
            <a:r>
              <a:rPr lang="en-GB" sz="1050" b="1">
                <a:solidFill>
                  <a:schemeClr val="accent4"/>
                </a:solidFill>
              </a:rPr>
              <a:t>Ultrasound </a:t>
            </a:r>
            <a:endParaRPr sz="1050" b="1">
              <a:solidFill>
                <a:schemeClr val="accent4"/>
              </a:solidFill>
            </a:endParaRPr>
          </a:p>
          <a:p>
            <a:pPr marL="0" lvl="0" indent="0" algn="l" rtl="0">
              <a:spcBef>
                <a:spcPts val="1200"/>
              </a:spcBef>
              <a:spcAft>
                <a:spcPts val="0"/>
              </a:spcAft>
              <a:buNone/>
            </a:pPr>
            <a:r>
              <a:rPr lang="en-GB" sz="1050" b="1">
                <a:solidFill>
                  <a:schemeClr val="accent4"/>
                </a:solidFill>
              </a:rPr>
              <a:t>Hysteroscopy</a:t>
            </a:r>
            <a:endParaRPr sz="1050" b="1">
              <a:solidFill>
                <a:schemeClr val="accent4"/>
              </a:solidFill>
            </a:endParaRPr>
          </a:p>
          <a:p>
            <a:pPr marL="0" lvl="0" indent="0" algn="l" rtl="0">
              <a:spcBef>
                <a:spcPts val="1200"/>
              </a:spcBef>
              <a:spcAft>
                <a:spcPts val="1200"/>
              </a:spcAft>
              <a:buNone/>
            </a:pPr>
            <a:r>
              <a:rPr lang="en-GB" sz="1050" b="1">
                <a:solidFill>
                  <a:schemeClr val="accent4"/>
                </a:solidFill>
              </a:rPr>
              <a:t>Laparoscopy </a:t>
            </a:r>
            <a:endParaRPr sz="1050" b="1">
              <a:solidFill>
                <a:schemeClr val="accent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00" b="1"/>
              <a:t>Definitions</a:t>
            </a:r>
            <a:endParaRPr/>
          </a:p>
        </p:txBody>
      </p:sp>
      <p:sp>
        <p:nvSpPr>
          <p:cNvPr id="100" name="Google Shape;100;p15"/>
          <p:cNvSpPr txBox="1">
            <a:spLocks noGrp="1"/>
          </p:cNvSpPr>
          <p:nvPr>
            <p:ph type="body" idx="2"/>
          </p:nvPr>
        </p:nvSpPr>
        <p:spPr>
          <a:xfrm>
            <a:off x="4809975" y="1229975"/>
            <a:ext cx="4022400" cy="16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rgbClr val="980000"/>
                </a:solidFill>
              </a:rPr>
              <a:t>PRIMARY</a:t>
            </a:r>
            <a:r>
              <a:rPr lang="en-GB" b="1"/>
              <a:t> – Couple without a prior pregnancy</a:t>
            </a:r>
            <a:endParaRPr b="1"/>
          </a:p>
          <a:p>
            <a:pPr marL="0" lvl="0" indent="0" algn="l" rtl="0">
              <a:spcBef>
                <a:spcPts val="1200"/>
              </a:spcBef>
              <a:spcAft>
                <a:spcPts val="0"/>
              </a:spcAft>
              <a:buNone/>
            </a:pPr>
            <a:r>
              <a:rPr lang="en-GB" b="1">
                <a:solidFill>
                  <a:srgbClr val="980000"/>
                </a:solidFill>
              </a:rPr>
              <a:t>SECONDARY</a:t>
            </a:r>
            <a:r>
              <a:rPr lang="en-GB" b="1"/>
              <a:t> – Couple with previous pregnancy including miscarriage/ectopic</a:t>
            </a:r>
            <a:endParaRPr b="1"/>
          </a:p>
          <a:p>
            <a:pPr marL="0" lvl="0" indent="0" algn="l" rtl="0">
              <a:spcBef>
                <a:spcPts val="1200"/>
              </a:spcBef>
              <a:spcAft>
                <a:spcPts val="1200"/>
              </a:spcAft>
              <a:buNone/>
            </a:pPr>
            <a:endParaRPr b="1"/>
          </a:p>
        </p:txBody>
      </p:sp>
      <p:sp>
        <p:nvSpPr>
          <p:cNvPr id="101" name="Google Shape;101;p15"/>
          <p:cNvSpPr txBox="1"/>
          <p:nvPr/>
        </p:nvSpPr>
        <p:spPr>
          <a:xfrm>
            <a:off x="0" y="1229975"/>
            <a:ext cx="4314900" cy="352560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10000"/>
              </a:lnSpc>
              <a:spcBef>
                <a:spcPts val="0"/>
              </a:spcBef>
              <a:spcAft>
                <a:spcPts val="0"/>
              </a:spcAft>
              <a:buNone/>
            </a:pPr>
            <a:r>
              <a:rPr lang="en-GB" sz="2000" b="1">
                <a:solidFill>
                  <a:srgbClr val="C00000"/>
                </a:solidFill>
                <a:latin typeface="Gill Sans"/>
                <a:ea typeface="Gill Sans"/>
                <a:cs typeface="Gill Sans"/>
                <a:sym typeface="Gill Sans"/>
              </a:rPr>
              <a:t>** Infertility : </a:t>
            </a:r>
            <a:r>
              <a:rPr lang="en-GB" sz="2000" b="1">
                <a:solidFill>
                  <a:srgbClr val="0B082E"/>
                </a:solidFill>
                <a:latin typeface="Gill Sans"/>
                <a:ea typeface="Gill Sans"/>
                <a:cs typeface="Gill Sans"/>
                <a:sym typeface="Gill Sans"/>
              </a:rPr>
              <a:t>Inability </a:t>
            </a:r>
            <a:endParaRPr sz="2000" b="1">
              <a:solidFill>
                <a:srgbClr val="595959"/>
              </a:solidFill>
              <a:latin typeface="Gill Sans"/>
              <a:ea typeface="Gill Sans"/>
              <a:cs typeface="Gill Sans"/>
              <a:sym typeface="Gill Sans"/>
            </a:endParaRPr>
          </a:p>
          <a:p>
            <a:pPr marL="228600" lvl="0" indent="-228600" algn="l" rtl="0">
              <a:lnSpc>
                <a:spcPct val="110000"/>
              </a:lnSpc>
              <a:spcBef>
                <a:spcPts val="700"/>
              </a:spcBef>
              <a:spcAft>
                <a:spcPts val="0"/>
              </a:spcAft>
              <a:buNone/>
            </a:pPr>
            <a:r>
              <a:rPr lang="en-GB" sz="2000" b="1">
                <a:solidFill>
                  <a:srgbClr val="0B082E"/>
                </a:solidFill>
                <a:latin typeface="Gill Sans"/>
                <a:ea typeface="Gill Sans"/>
                <a:cs typeface="Gill Sans"/>
                <a:sym typeface="Gill Sans"/>
              </a:rPr>
              <a:t>to conceive after one </a:t>
            </a:r>
            <a:endParaRPr sz="2000" b="1">
              <a:solidFill>
                <a:srgbClr val="595959"/>
              </a:solidFill>
              <a:latin typeface="Gill Sans"/>
              <a:ea typeface="Gill Sans"/>
              <a:cs typeface="Gill Sans"/>
              <a:sym typeface="Gill Sans"/>
            </a:endParaRPr>
          </a:p>
          <a:p>
            <a:pPr marL="228600" lvl="0" indent="-228600" algn="l" rtl="0">
              <a:lnSpc>
                <a:spcPct val="110000"/>
              </a:lnSpc>
              <a:spcBef>
                <a:spcPts val="700"/>
              </a:spcBef>
              <a:spcAft>
                <a:spcPts val="0"/>
              </a:spcAft>
              <a:buNone/>
            </a:pPr>
            <a:r>
              <a:rPr lang="en-GB" sz="2000" b="1">
                <a:solidFill>
                  <a:srgbClr val="0B082E"/>
                </a:solidFill>
                <a:latin typeface="Gill Sans"/>
                <a:ea typeface="Gill Sans"/>
                <a:cs typeface="Gill Sans"/>
                <a:sym typeface="Gill Sans"/>
              </a:rPr>
              <a:t>year of unprotected </a:t>
            </a:r>
            <a:endParaRPr sz="2000" b="1">
              <a:solidFill>
                <a:srgbClr val="595959"/>
              </a:solidFill>
              <a:latin typeface="Gill Sans"/>
              <a:ea typeface="Gill Sans"/>
              <a:cs typeface="Gill Sans"/>
              <a:sym typeface="Gill Sans"/>
            </a:endParaRPr>
          </a:p>
          <a:p>
            <a:pPr marL="228600" lvl="0" indent="-228600" algn="l" rtl="0">
              <a:lnSpc>
                <a:spcPct val="110000"/>
              </a:lnSpc>
              <a:spcBef>
                <a:spcPts val="700"/>
              </a:spcBef>
              <a:spcAft>
                <a:spcPts val="0"/>
              </a:spcAft>
              <a:buNone/>
            </a:pPr>
            <a:r>
              <a:rPr lang="en-GB" sz="2000" b="1">
                <a:solidFill>
                  <a:srgbClr val="0B082E"/>
                </a:solidFill>
                <a:latin typeface="Gill Sans"/>
                <a:ea typeface="Gill Sans"/>
                <a:cs typeface="Gill Sans"/>
                <a:sym typeface="Gill Sans"/>
              </a:rPr>
              <a:t>intercourse at the fertile phase </a:t>
            </a:r>
            <a:endParaRPr sz="2000" b="1">
              <a:solidFill>
                <a:srgbClr val="595959"/>
              </a:solidFill>
              <a:latin typeface="Gill Sans"/>
              <a:ea typeface="Gill Sans"/>
              <a:cs typeface="Gill Sans"/>
              <a:sym typeface="Gill Sans"/>
            </a:endParaRPr>
          </a:p>
          <a:p>
            <a:pPr marL="228600" lvl="0" indent="-228600" algn="l" rtl="0">
              <a:lnSpc>
                <a:spcPct val="110000"/>
              </a:lnSpc>
              <a:spcBef>
                <a:spcPts val="700"/>
              </a:spcBef>
              <a:spcAft>
                <a:spcPts val="0"/>
              </a:spcAft>
              <a:buNone/>
            </a:pPr>
            <a:r>
              <a:rPr lang="en-GB" sz="2000" b="1">
                <a:solidFill>
                  <a:srgbClr val="0B082E"/>
                </a:solidFill>
                <a:latin typeface="Gill Sans"/>
                <a:ea typeface="Gill Sans"/>
                <a:cs typeface="Gill Sans"/>
                <a:sym typeface="Gill Sans"/>
              </a:rPr>
              <a:t>of the cycle, (day 11-17 in 28 day cycle)   </a:t>
            </a:r>
            <a:endParaRPr sz="2000" b="1">
              <a:solidFill>
                <a:srgbClr val="595959"/>
              </a:solidFill>
              <a:latin typeface="Gill Sans"/>
              <a:ea typeface="Gill Sans"/>
              <a:cs typeface="Gill Sans"/>
              <a:sym typeface="Gill Sans"/>
            </a:endParaRPr>
          </a:p>
          <a:p>
            <a:pPr marL="228600" lvl="0" indent="-228600" algn="l" rtl="0">
              <a:lnSpc>
                <a:spcPct val="110000"/>
              </a:lnSpc>
              <a:spcBef>
                <a:spcPts val="700"/>
              </a:spcBef>
              <a:spcAft>
                <a:spcPts val="0"/>
              </a:spcAft>
              <a:buNone/>
            </a:pPr>
            <a:r>
              <a:rPr lang="en-GB" sz="2000" b="1">
                <a:solidFill>
                  <a:srgbClr val="0B082E"/>
                </a:solidFill>
                <a:latin typeface="Gill Sans"/>
                <a:ea typeface="Gill Sans"/>
                <a:cs typeface="Gill Sans"/>
                <a:sym typeface="Gill Sans"/>
              </a:rPr>
              <a:t>OR 6 months for women over 35?</a:t>
            </a:r>
            <a:endParaRPr sz="2400" b="1">
              <a:solidFill>
                <a:srgbClr val="595959"/>
              </a:solidFill>
              <a:latin typeface="Gill Sans"/>
              <a:ea typeface="Gill Sans"/>
              <a:cs typeface="Gill Sans"/>
              <a:sym typeface="Gill Sans"/>
            </a:endParaRPr>
          </a:p>
          <a:p>
            <a:pPr marL="685800" lvl="1" indent="-228600" algn="l" rtl="0">
              <a:lnSpc>
                <a:spcPct val="110000"/>
              </a:lnSpc>
              <a:spcBef>
                <a:spcPts val="700"/>
              </a:spcBef>
              <a:spcAft>
                <a:spcPts val="0"/>
              </a:spcAft>
              <a:buNone/>
            </a:pPr>
            <a:r>
              <a:rPr lang="en-GB" sz="1800" b="1">
                <a:solidFill>
                  <a:srgbClr val="C00000"/>
                </a:solidFill>
                <a:latin typeface="Gill Sans"/>
                <a:ea typeface="Gill Sans"/>
                <a:cs typeface="Gill Sans"/>
                <a:sym typeface="Gill Sans"/>
              </a:rPr>
              <a:t>** Subfertility</a:t>
            </a:r>
            <a:r>
              <a:rPr lang="en-GB" sz="1800" b="1">
                <a:solidFill>
                  <a:srgbClr val="595959"/>
                </a:solidFill>
                <a:latin typeface="Gill Sans"/>
                <a:ea typeface="Gill Sans"/>
                <a:cs typeface="Gill Sans"/>
                <a:sym typeface="Gill Sans"/>
              </a:rPr>
              <a:t> </a:t>
            </a:r>
            <a:r>
              <a:rPr lang="en-GB" sz="1800" b="1">
                <a:solidFill>
                  <a:srgbClr val="C00000"/>
                </a:solidFill>
                <a:latin typeface="Gill Sans"/>
                <a:ea typeface="Gill Sans"/>
                <a:cs typeface="Gill Sans"/>
                <a:sym typeface="Gill Sans"/>
              </a:rPr>
              <a:t>: </a:t>
            </a:r>
            <a:r>
              <a:rPr lang="en-GB" sz="1800" b="1">
                <a:solidFill>
                  <a:srgbClr val="595959"/>
                </a:solidFill>
                <a:latin typeface="Gill Sans"/>
                <a:ea typeface="Gill Sans"/>
                <a:cs typeface="Gill Sans"/>
                <a:sym typeface="Gill Sans"/>
              </a:rPr>
              <a:t> </a:t>
            </a:r>
            <a:r>
              <a:rPr lang="en-GB" sz="1800" b="1">
                <a:solidFill>
                  <a:srgbClr val="0B082E"/>
                </a:solidFill>
                <a:latin typeface="Gill Sans"/>
                <a:ea typeface="Gill Sans"/>
                <a:cs typeface="Gill Sans"/>
                <a:sym typeface="Gill Sans"/>
              </a:rPr>
              <a:t>A decrease, but not an absence, of fertility potential </a:t>
            </a:r>
            <a:endParaRPr sz="1800" b="1">
              <a:solidFill>
                <a:srgbClr val="595959"/>
              </a:solidFill>
              <a:latin typeface="Gill Sans"/>
              <a:ea typeface="Gill Sans"/>
              <a:cs typeface="Gill Sans"/>
              <a:sym typeface="Gill Sans"/>
            </a:endParaRPr>
          </a:p>
          <a:p>
            <a:pPr marL="685800" lvl="1" indent="-228600" algn="l" rtl="0">
              <a:lnSpc>
                <a:spcPct val="110000"/>
              </a:lnSpc>
              <a:spcBef>
                <a:spcPts val="700"/>
              </a:spcBef>
              <a:spcAft>
                <a:spcPts val="0"/>
              </a:spcAft>
              <a:buNone/>
            </a:pPr>
            <a:r>
              <a:rPr lang="en-GB" sz="1800" b="1">
                <a:solidFill>
                  <a:srgbClr val="C00000"/>
                </a:solidFill>
                <a:latin typeface="Gill Sans"/>
                <a:ea typeface="Gill Sans"/>
                <a:cs typeface="Gill Sans"/>
                <a:sym typeface="Gill Sans"/>
              </a:rPr>
              <a:t>** Sterility :</a:t>
            </a:r>
            <a:r>
              <a:rPr lang="en-GB" sz="1800" b="1">
                <a:solidFill>
                  <a:srgbClr val="595959"/>
                </a:solidFill>
                <a:latin typeface="Gill Sans"/>
                <a:ea typeface="Gill Sans"/>
                <a:cs typeface="Gill Sans"/>
                <a:sym typeface="Gill Sans"/>
              </a:rPr>
              <a:t>  </a:t>
            </a:r>
            <a:r>
              <a:rPr lang="en-GB" sz="1800" b="1">
                <a:solidFill>
                  <a:srgbClr val="0B082E"/>
                </a:solidFill>
                <a:latin typeface="Gill Sans"/>
                <a:ea typeface="Gill Sans"/>
                <a:cs typeface="Gill Sans"/>
                <a:sym typeface="Gill Sans"/>
              </a:rPr>
              <a:t>Complete inability to achieve fertility </a:t>
            </a:r>
            <a:endParaRPr sz="1800" b="1">
              <a:solidFill>
                <a:srgbClr val="595959"/>
              </a:solidFill>
              <a:latin typeface="Gill Sans"/>
              <a:ea typeface="Gill Sans"/>
              <a:cs typeface="Gill Sans"/>
              <a:sym typeface="Gill Sans"/>
            </a:endParaRPr>
          </a:p>
          <a:p>
            <a:pPr marL="685800" lvl="1" indent="-228600" algn="l" rtl="0">
              <a:lnSpc>
                <a:spcPct val="110000"/>
              </a:lnSpc>
              <a:spcBef>
                <a:spcPts val="700"/>
              </a:spcBef>
              <a:spcAft>
                <a:spcPts val="0"/>
              </a:spcAft>
              <a:buNone/>
            </a:pPr>
            <a:r>
              <a:rPr lang="en-GB" sz="1800" b="1">
                <a:solidFill>
                  <a:srgbClr val="980000"/>
                </a:solidFill>
                <a:latin typeface="Gill Sans"/>
                <a:ea typeface="Gill Sans"/>
                <a:cs typeface="Gill Sans"/>
                <a:sym typeface="Gill Sans"/>
              </a:rPr>
              <a:t>**Fecundity: </a:t>
            </a:r>
            <a:r>
              <a:rPr lang="en-GB" sz="1800" b="1">
                <a:latin typeface="Gill Sans"/>
                <a:ea typeface="Gill Sans"/>
                <a:cs typeface="Gill Sans"/>
                <a:sym typeface="Gill Sans"/>
              </a:rPr>
              <a:t>ability to carry to delivery</a:t>
            </a:r>
            <a:endParaRPr sz="1800" b="1">
              <a:latin typeface="Gill Sans"/>
              <a:ea typeface="Gill Sans"/>
              <a:cs typeface="Gill Sans"/>
              <a:sym typeface="Gill Sans"/>
            </a:endParaRPr>
          </a:p>
          <a:p>
            <a:pPr marL="685800" lvl="1" indent="-228600" algn="l" rtl="0">
              <a:lnSpc>
                <a:spcPct val="110000"/>
              </a:lnSpc>
              <a:spcBef>
                <a:spcPts val="700"/>
              </a:spcBef>
              <a:spcAft>
                <a:spcPts val="0"/>
              </a:spcAft>
              <a:buNone/>
            </a:pPr>
            <a:r>
              <a:rPr lang="en-GB" sz="1800" b="1" i="1">
                <a:solidFill>
                  <a:srgbClr val="595959"/>
                </a:solidFill>
                <a:latin typeface="Gill Sans"/>
                <a:ea typeface="Gill Sans"/>
                <a:cs typeface="Gill Sans"/>
                <a:sym typeface="Gill Sans"/>
              </a:rPr>
              <a:t> </a:t>
            </a:r>
            <a:endParaRPr sz="1800" b="1">
              <a:solidFill>
                <a:srgbClr val="595959"/>
              </a:solidFill>
              <a:latin typeface="Gill Sans"/>
              <a:ea typeface="Gill Sans"/>
              <a:cs typeface="Gill Sans"/>
              <a:sym typeface="Gill Sans"/>
            </a:endParaRPr>
          </a:p>
        </p:txBody>
      </p:sp>
      <p:pic>
        <p:nvPicPr>
          <p:cNvPr id="102" name="Google Shape;102;p15"/>
          <p:cNvPicPr preferRelativeResize="0"/>
          <p:nvPr/>
        </p:nvPicPr>
        <p:blipFill>
          <a:blip r:embed="rId3">
            <a:alphaModFix/>
          </a:blip>
          <a:stretch>
            <a:fillRect/>
          </a:stretch>
        </p:blipFill>
        <p:spPr>
          <a:xfrm>
            <a:off x="4523100" y="2571750"/>
            <a:ext cx="4314923" cy="2419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492000" y="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b="1"/>
              <a:t>Hysteroscopy</a:t>
            </a:r>
            <a:endParaRPr b="1"/>
          </a:p>
        </p:txBody>
      </p:sp>
      <p:sp>
        <p:nvSpPr>
          <p:cNvPr id="271" name="Google Shape;271;p42"/>
          <p:cNvSpPr txBox="1">
            <a:spLocks noGrp="1"/>
          </p:cNvSpPr>
          <p:nvPr>
            <p:ph type="body" idx="1"/>
          </p:nvPr>
        </p:nvSpPr>
        <p:spPr>
          <a:xfrm>
            <a:off x="311700" y="4387800"/>
            <a:ext cx="8832300" cy="755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t> </a:t>
            </a:r>
            <a:r>
              <a:rPr lang="en-GB" b="1"/>
              <a:t>ASHERMAN Syndrome.                                                 Uterine polyp.                                                            Submucosal fibroid</a:t>
            </a:r>
            <a:endParaRPr b="1"/>
          </a:p>
        </p:txBody>
      </p:sp>
      <p:pic>
        <p:nvPicPr>
          <p:cNvPr id="272" name="Google Shape;272;p42" descr="C:\Users\odaiforcomputer\Desktop\تنزيل (3).jpg"/>
          <p:cNvPicPr preferRelativeResize="0"/>
          <p:nvPr/>
        </p:nvPicPr>
        <p:blipFill rotWithShape="1">
          <a:blip r:embed="rId3">
            <a:alphaModFix/>
          </a:blip>
          <a:srcRect/>
          <a:stretch/>
        </p:blipFill>
        <p:spPr>
          <a:xfrm>
            <a:off x="6480164" y="988213"/>
            <a:ext cx="2663825" cy="3167062"/>
          </a:xfrm>
          <a:prstGeom prst="rect">
            <a:avLst/>
          </a:prstGeom>
          <a:noFill/>
          <a:ln>
            <a:noFill/>
          </a:ln>
        </p:spPr>
      </p:pic>
      <p:pic>
        <p:nvPicPr>
          <p:cNvPr id="273" name="Google Shape;273;p42" descr="Scan0002"/>
          <p:cNvPicPr preferRelativeResize="0"/>
          <p:nvPr/>
        </p:nvPicPr>
        <p:blipFill rotWithShape="1">
          <a:blip r:embed="rId4">
            <a:alphaModFix/>
          </a:blip>
          <a:srcRect/>
          <a:stretch/>
        </p:blipFill>
        <p:spPr>
          <a:xfrm>
            <a:off x="3240089" y="988213"/>
            <a:ext cx="2663825" cy="3167062"/>
          </a:xfrm>
          <a:prstGeom prst="rect">
            <a:avLst/>
          </a:prstGeom>
          <a:noFill/>
          <a:ln>
            <a:noFill/>
          </a:ln>
        </p:spPr>
      </p:pic>
      <p:pic>
        <p:nvPicPr>
          <p:cNvPr id="274" name="Google Shape;274;p42" descr="npo000094"/>
          <p:cNvPicPr preferRelativeResize="0"/>
          <p:nvPr/>
        </p:nvPicPr>
        <p:blipFill rotWithShape="1">
          <a:blip r:embed="rId5">
            <a:alphaModFix/>
          </a:blip>
          <a:srcRect/>
          <a:stretch/>
        </p:blipFill>
        <p:spPr>
          <a:xfrm>
            <a:off x="-1" y="951750"/>
            <a:ext cx="2808000" cy="324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Cervical function</a:t>
            </a:r>
            <a:endParaRPr b="1"/>
          </a:p>
        </p:txBody>
      </p:sp>
      <p:sp>
        <p:nvSpPr>
          <p:cNvPr id="280" name="Google Shape;280;p43"/>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solidFill>
                  <a:schemeClr val="accent4"/>
                </a:solidFill>
              </a:rPr>
              <a:t>Infection</a:t>
            </a:r>
            <a:endParaRPr b="1">
              <a:solidFill>
                <a:schemeClr val="accent4"/>
              </a:solidFill>
            </a:endParaRPr>
          </a:p>
          <a:p>
            <a:pPr marL="0" lvl="0" indent="0" algn="l" rtl="0">
              <a:spcBef>
                <a:spcPts val="1200"/>
              </a:spcBef>
              <a:spcAft>
                <a:spcPts val="0"/>
              </a:spcAft>
              <a:buNone/>
            </a:pPr>
            <a:r>
              <a:rPr lang="en-GB" sz="1500" b="1"/>
              <a:t>Chlamydia suspected</a:t>
            </a:r>
            <a:endParaRPr sz="1500" b="1"/>
          </a:p>
          <a:p>
            <a:pPr marL="0" lvl="0" indent="0" algn="l" rtl="0">
              <a:spcBef>
                <a:spcPts val="1200"/>
              </a:spcBef>
              <a:spcAft>
                <a:spcPts val="0"/>
              </a:spcAft>
              <a:buNone/>
            </a:pPr>
            <a:r>
              <a:rPr lang="en-GB" b="1">
                <a:solidFill>
                  <a:schemeClr val="accent4"/>
                </a:solidFill>
              </a:rPr>
              <a:t>Stenosis</a:t>
            </a:r>
            <a:endParaRPr b="1">
              <a:solidFill>
                <a:schemeClr val="accent4"/>
              </a:solidFill>
            </a:endParaRPr>
          </a:p>
          <a:p>
            <a:pPr marL="0" lvl="0" indent="0" algn="l" rtl="0">
              <a:spcBef>
                <a:spcPts val="1200"/>
              </a:spcBef>
              <a:spcAft>
                <a:spcPts val="0"/>
              </a:spcAft>
              <a:buNone/>
            </a:pPr>
            <a:r>
              <a:rPr lang="en-GB" sz="1600" b="1"/>
              <a:t>follows cervical surgery as LEEP , Cryosurgery, Cone biopsy (probably overstated)</a:t>
            </a:r>
            <a:endParaRPr sz="1600" b="1"/>
          </a:p>
          <a:p>
            <a:pPr marL="0" lvl="0" indent="0" algn="l" rtl="0">
              <a:spcBef>
                <a:spcPts val="1200"/>
              </a:spcBef>
              <a:spcAft>
                <a:spcPts val="0"/>
              </a:spcAft>
              <a:buNone/>
            </a:pPr>
            <a:r>
              <a:rPr lang="en-GB" b="1">
                <a:solidFill>
                  <a:schemeClr val="accent4"/>
                </a:solidFill>
              </a:rPr>
              <a:t>Immunologic Factors</a:t>
            </a:r>
            <a:endParaRPr b="1">
              <a:solidFill>
                <a:schemeClr val="accent4"/>
              </a:solidFill>
            </a:endParaRPr>
          </a:p>
          <a:p>
            <a:pPr marL="0" lvl="0" indent="0" algn="l" rtl="0">
              <a:spcBef>
                <a:spcPts val="1200"/>
              </a:spcBef>
              <a:spcAft>
                <a:spcPts val="0"/>
              </a:spcAft>
              <a:buNone/>
            </a:pPr>
            <a:r>
              <a:rPr lang="en-GB" sz="1500" b="1"/>
              <a:t>Sperm-mucus interaction</a:t>
            </a:r>
            <a:endParaRPr sz="1500" b="1"/>
          </a:p>
          <a:p>
            <a:pPr marL="0" lvl="0" indent="0" algn="l" rtl="0">
              <a:spcBef>
                <a:spcPts val="1200"/>
              </a:spcBef>
              <a:spcAft>
                <a:spcPts val="1200"/>
              </a:spcAft>
              <a:buNone/>
            </a:pP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Peritoneal factors</a:t>
            </a:r>
            <a:endParaRPr b="1"/>
          </a:p>
        </p:txBody>
      </p:sp>
      <p:sp>
        <p:nvSpPr>
          <p:cNvPr id="286" name="Google Shape;286;p4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b="1">
                <a:solidFill>
                  <a:schemeClr val="accent4"/>
                </a:solidFill>
              </a:rPr>
              <a:t>Endometriosis </a:t>
            </a:r>
            <a:endParaRPr sz="1600" b="1">
              <a:solidFill>
                <a:schemeClr val="accent4"/>
              </a:solidFill>
            </a:endParaRPr>
          </a:p>
          <a:p>
            <a:pPr marL="0" lvl="0" indent="0" algn="l" rtl="0">
              <a:spcBef>
                <a:spcPts val="1200"/>
              </a:spcBef>
              <a:spcAft>
                <a:spcPts val="0"/>
              </a:spcAft>
              <a:buNone/>
            </a:pPr>
            <a:r>
              <a:rPr lang="en-GB" sz="1200" b="1"/>
              <a:t>2x relative risk of infertility</a:t>
            </a:r>
            <a:endParaRPr sz="1200" b="1"/>
          </a:p>
          <a:p>
            <a:pPr marL="0" lvl="0" indent="0" algn="l" rtl="0">
              <a:spcBef>
                <a:spcPts val="1200"/>
              </a:spcBef>
              <a:spcAft>
                <a:spcPts val="0"/>
              </a:spcAft>
              <a:buNone/>
            </a:pPr>
            <a:r>
              <a:rPr lang="en-GB" sz="1200" b="1"/>
              <a:t>Diagnosis (and best treatment) by laparoscopy </a:t>
            </a:r>
            <a:endParaRPr sz="1200" b="1"/>
          </a:p>
          <a:p>
            <a:pPr marL="0" lvl="0" indent="0" algn="l" rtl="0">
              <a:spcBef>
                <a:spcPts val="1200"/>
              </a:spcBef>
              <a:spcAft>
                <a:spcPts val="0"/>
              </a:spcAft>
              <a:buNone/>
            </a:pPr>
            <a:r>
              <a:rPr lang="en-GB" sz="1200" b="1"/>
              <a:t>Can be familial; can occur in adolescents</a:t>
            </a:r>
            <a:endParaRPr sz="1200" b="1"/>
          </a:p>
          <a:p>
            <a:pPr marL="0" lvl="0" indent="0" algn="l" rtl="0">
              <a:spcBef>
                <a:spcPts val="1200"/>
              </a:spcBef>
              <a:spcAft>
                <a:spcPts val="0"/>
              </a:spcAft>
              <a:buNone/>
            </a:pPr>
            <a:r>
              <a:rPr lang="en-GB" sz="1200" b="1"/>
              <a:t>Etiology unknown but likely multiple ones</a:t>
            </a:r>
            <a:endParaRPr sz="1200" b="1"/>
          </a:p>
          <a:p>
            <a:pPr marL="0" lvl="0" indent="0" algn="l" rtl="0">
              <a:spcBef>
                <a:spcPts val="1200"/>
              </a:spcBef>
              <a:spcAft>
                <a:spcPts val="0"/>
              </a:spcAft>
              <a:buNone/>
            </a:pPr>
            <a:r>
              <a:rPr lang="en-GB" sz="1200" b="1"/>
              <a:t>Retrograde menstruation</a:t>
            </a:r>
            <a:endParaRPr sz="1200" b="1"/>
          </a:p>
          <a:p>
            <a:pPr marL="0" lvl="0" indent="0" algn="l" rtl="0">
              <a:spcBef>
                <a:spcPts val="1200"/>
              </a:spcBef>
              <a:spcAft>
                <a:spcPts val="0"/>
              </a:spcAft>
              <a:buNone/>
            </a:pPr>
            <a:r>
              <a:rPr lang="en-GB" sz="1200" b="1"/>
              <a:t>Immunologic factors</a:t>
            </a:r>
            <a:endParaRPr sz="1200" b="1"/>
          </a:p>
          <a:p>
            <a:pPr marL="0" lvl="0" indent="0" algn="l" rtl="0">
              <a:spcBef>
                <a:spcPts val="1200"/>
              </a:spcBef>
              <a:spcAft>
                <a:spcPts val="0"/>
              </a:spcAft>
              <a:buNone/>
            </a:pPr>
            <a:r>
              <a:rPr lang="en-GB" sz="1600" b="1">
                <a:solidFill>
                  <a:schemeClr val="accent4"/>
                </a:solidFill>
              </a:rPr>
              <a:t>Adhesions </a:t>
            </a:r>
            <a:endParaRPr sz="1600" b="1">
              <a:solidFill>
                <a:schemeClr val="accent4"/>
              </a:solidFill>
            </a:endParaRPr>
          </a:p>
          <a:p>
            <a:pPr marL="0" lvl="0" indent="0" algn="l" rtl="0">
              <a:spcBef>
                <a:spcPts val="1200"/>
              </a:spcBef>
              <a:spcAft>
                <a:spcPts val="1200"/>
              </a:spcAft>
              <a:buNone/>
            </a:pPr>
            <a:endParaRPr sz="12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5200" b="1" i="1">
                <a:latin typeface="Trebuchet MS"/>
                <a:ea typeface="Trebuchet MS"/>
                <a:cs typeface="Trebuchet MS"/>
                <a:sym typeface="Trebuchet MS"/>
              </a:rPr>
              <a:t>Thank you</a:t>
            </a:r>
            <a:endParaRPr sz="5200" b="1" i="1">
              <a:latin typeface="Trebuchet MS"/>
              <a:ea typeface="Trebuchet MS"/>
              <a:cs typeface="Trebuchet MS"/>
              <a:sym typeface="Trebuchet MS"/>
            </a:endParaRPr>
          </a:p>
        </p:txBody>
      </p:sp>
      <p:sp>
        <p:nvSpPr>
          <p:cNvPr id="292" name="Google Shape;292;p45"/>
          <p:cNvSpPr txBox="1">
            <a:spLocks noGrp="1"/>
          </p:cNvSpPr>
          <p:nvPr>
            <p:ph type="body" idx="2"/>
          </p:nvPr>
        </p:nvSpPr>
        <p:spPr>
          <a:xfrm>
            <a:off x="4835400" y="417759"/>
            <a:ext cx="4308600" cy="4308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b="1"/>
              <a:t>Refernce </a:t>
            </a:r>
            <a:endParaRPr b="1"/>
          </a:p>
          <a:p>
            <a:pPr marL="0" lvl="0" indent="0" algn="l" rtl="0">
              <a:spcBef>
                <a:spcPts val="1200"/>
              </a:spcBef>
              <a:spcAft>
                <a:spcPts val="0"/>
              </a:spcAft>
              <a:buNone/>
            </a:pPr>
            <a:r>
              <a:rPr lang="en-GB" b="1"/>
              <a:t>1- doctor Adel abu-heija slides </a:t>
            </a:r>
            <a:endParaRPr b="1"/>
          </a:p>
          <a:p>
            <a:pPr marL="0" lvl="0" indent="0" algn="l" rtl="0">
              <a:spcBef>
                <a:spcPts val="1200"/>
              </a:spcBef>
              <a:spcAft>
                <a:spcPts val="0"/>
              </a:spcAft>
              <a:buNone/>
            </a:pPr>
            <a:r>
              <a:rPr lang="en-GB" b="1"/>
              <a:t>2- hacker and moore's essentials of obstetrics and gynecology</a:t>
            </a:r>
            <a:endParaRPr b="1"/>
          </a:p>
          <a:p>
            <a:pPr marL="0" lvl="0" indent="0" algn="l" rtl="0">
              <a:spcBef>
                <a:spcPts val="1200"/>
              </a:spcBef>
              <a:spcAft>
                <a:spcPts val="1200"/>
              </a:spcAft>
              <a:buNone/>
            </a:pPr>
            <a:endParaRPr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891" y="789317"/>
            <a:ext cx="7738814" cy="3296241"/>
          </a:xfrm>
        </p:spPr>
        <p:txBody>
          <a:bodyPr/>
          <a:lstStyle/>
          <a:p>
            <a:r>
              <a:rPr lang="en-US" dirty="0"/>
              <a:t>TREATMENT </a:t>
            </a:r>
          </a:p>
        </p:txBody>
      </p:sp>
      <p:sp>
        <p:nvSpPr>
          <p:cNvPr id="3" name="Subtitle 2"/>
          <p:cNvSpPr>
            <a:spLocks noGrp="1"/>
          </p:cNvSpPr>
          <p:nvPr>
            <p:ph type="subTitle" idx="1"/>
          </p:nvPr>
        </p:nvSpPr>
        <p:spPr/>
        <p:txBody>
          <a:bodyPr>
            <a:normAutofit/>
          </a:bodyPr>
          <a:lstStyle/>
          <a:p>
            <a:r>
              <a:rPr lang="en-GB" sz="2100" cap="none" spc="38" dirty="0">
                <a:ln w="9525" cmpd="sng">
                  <a:solidFill>
                    <a:schemeClr val="accent1"/>
                  </a:solidFill>
                  <a:prstDash val="solid"/>
                </a:ln>
                <a:solidFill>
                  <a:srgbClr val="70AD47">
                    <a:tint val="1000"/>
                  </a:srgbClr>
                </a:solidFill>
                <a:effectLst>
                  <a:glow rad="38100">
                    <a:schemeClr val="accent1">
                      <a:alpha val="40000"/>
                    </a:schemeClr>
                  </a:glow>
                </a:effectLst>
              </a:rPr>
              <a:t>D</a:t>
            </a:r>
            <a:r>
              <a:rPr lang="ar-JO" sz="2100" cap="none" spc="38" dirty="0">
                <a:ln w="9525" cmpd="sng">
                  <a:solidFill>
                    <a:schemeClr val="accent1"/>
                  </a:solidFill>
                  <a:prstDash val="solid"/>
                </a:ln>
                <a:solidFill>
                  <a:srgbClr val="70AD47">
                    <a:tint val="1000"/>
                  </a:srgbClr>
                </a:solidFill>
                <a:effectLst>
                  <a:glow rad="38100">
                    <a:schemeClr val="accent1">
                      <a:alpha val="40000"/>
                    </a:schemeClr>
                  </a:glow>
                </a:effectLst>
              </a:rPr>
              <a:t>one by : Rzan Awad </a:t>
            </a:r>
          </a:p>
          <a:p>
            <a:endParaRPr lang="en-US" sz="2100" cap="none" spc="38"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232981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30094" y="162812"/>
          <a:ext cx="8145493" cy="4587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1028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nSpc>
                <a:spcPct val="110000"/>
              </a:lnSpc>
              <a:defRPr/>
            </a:pPr>
            <a:r>
              <a:rPr lang="en-US" altLang="en-US">
                <a:solidFill>
                  <a:schemeClr val="accent1">
                    <a:satMod val="150000"/>
                  </a:schemeClr>
                </a:solidFill>
              </a:rPr>
              <a:t>Ovarian Disorders</a:t>
            </a:r>
          </a:p>
        </p:txBody>
      </p:sp>
      <p:sp>
        <p:nvSpPr>
          <p:cNvPr id="46083" name="Rectangle 3"/>
          <p:cNvSpPr>
            <a:spLocks noGrp="1"/>
          </p:cNvSpPr>
          <p:nvPr>
            <p:ph idx="1"/>
          </p:nvPr>
        </p:nvSpPr>
        <p:spPr/>
        <p:txBody>
          <a:bodyPr/>
          <a:lstStyle/>
          <a:p>
            <a:pPr eaLnBrk="1" hangingPunct="1"/>
            <a:r>
              <a:rPr lang="en-US" altLang="en-US" dirty="0"/>
              <a:t>Anovulation</a:t>
            </a:r>
          </a:p>
          <a:p>
            <a:pPr lvl="1" eaLnBrk="1" hangingPunct="1"/>
            <a:r>
              <a:rPr lang="en-US" altLang="en-US" dirty="0"/>
              <a:t>1. </a:t>
            </a:r>
            <a:r>
              <a:rPr lang="en-US" altLang="en-US" dirty="0">
                <a:solidFill>
                  <a:srgbClr val="FF0000"/>
                </a:solidFill>
              </a:rPr>
              <a:t>Clomiphene Citrate: </a:t>
            </a:r>
            <a:r>
              <a:rPr lang="en-US" altLang="en-US" dirty="0"/>
              <a:t>anti estrogen given from days 2-6. </a:t>
            </a:r>
          </a:p>
          <a:p>
            <a:pPr lvl="1" eaLnBrk="1" hangingPunct="1"/>
            <a:r>
              <a:rPr lang="en-US" altLang="en-US" dirty="0" err="1">
                <a:solidFill>
                  <a:srgbClr val="FF0000"/>
                </a:solidFill>
              </a:rPr>
              <a:t>Letrizole</a:t>
            </a:r>
            <a:r>
              <a:rPr lang="en-US" altLang="en-US" dirty="0"/>
              <a:t>: anti estrogen, </a:t>
            </a:r>
            <a:r>
              <a:rPr lang="en-US" altLang="en-US" dirty="0" err="1"/>
              <a:t>aromataze</a:t>
            </a:r>
            <a:r>
              <a:rPr lang="en-US" altLang="en-US" dirty="0"/>
              <a:t> inhibitor, given from day 3-7, better effect than CC in women with OCOS, multiple pregnancy rate may reach 14%</a:t>
            </a:r>
          </a:p>
          <a:p>
            <a:pPr lvl="1" eaLnBrk="1" hangingPunct="1"/>
            <a:r>
              <a:rPr lang="en-US" altLang="en-US" dirty="0" err="1"/>
              <a:t>hMG</a:t>
            </a:r>
            <a:endParaRPr lang="en-US" altLang="en-US" dirty="0"/>
          </a:p>
          <a:p>
            <a:pPr lvl="1" eaLnBrk="1" hangingPunct="1"/>
            <a:r>
              <a:rPr lang="en-US" altLang="en-US" dirty="0"/>
              <a:t> Ovulation Induction + IUI (often done but unjustified)</a:t>
            </a:r>
          </a:p>
          <a:p>
            <a:pPr lvl="1" eaLnBrk="1" hangingPunct="1"/>
            <a:endParaRPr lang="en-US" altLang="en-US" dirty="0"/>
          </a:p>
          <a:p>
            <a:pPr eaLnBrk="1" hangingPunct="1"/>
            <a:r>
              <a:rPr lang="en-US" altLang="en-US"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Intrauterine insemination (IUI)</a:t>
            </a:r>
          </a:p>
        </p:txBody>
      </p:sp>
      <p:pic>
        <p:nvPicPr>
          <p:cNvPr id="471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7792" y="1331120"/>
            <a:ext cx="2588419" cy="3469481"/>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999" y="79755"/>
            <a:ext cx="7633742" cy="728972"/>
          </a:xfrm>
        </p:spPr>
        <p:txBody>
          <a:bodyPr>
            <a:normAutofit/>
          </a:bodyPr>
          <a:lstStyle/>
          <a:p>
            <a:pPr algn="ctr"/>
            <a:r>
              <a:rPr lang="en-US" dirty="0" err="1"/>
              <a:t>hyperprolactinemea</a:t>
            </a:r>
            <a:endParaRPr lang="en-US" dirty="0"/>
          </a:p>
        </p:txBody>
      </p:sp>
      <p:sp>
        <p:nvSpPr>
          <p:cNvPr id="3" name="Content Placeholder 2"/>
          <p:cNvSpPr>
            <a:spLocks noGrp="1"/>
          </p:cNvSpPr>
          <p:nvPr>
            <p:ph idx="1"/>
          </p:nvPr>
        </p:nvSpPr>
        <p:spPr>
          <a:xfrm>
            <a:off x="685800" y="588753"/>
            <a:ext cx="8190782" cy="4554747"/>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1800" dirty="0">
                <a:solidFill>
                  <a:schemeClr val="tx1">
                    <a:lumMod val="95000"/>
                    <a:lumOff val="5000"/>
                  </a:schemeClr>
                </a:solidFill>
              </a:rPr>
              <a:t>Hyperprolactinemea:may be caused by drugs as major tranqulizers,stress,1ry hypothyroidism.pituitary gland adenoma (microadenoma</a:t>
            </a:r>
            <a:r>
              <a:rPr lang="ar-JO" sz="1800" dirty="0">
                <a:solidFill>
                  <a:schemeClr val="tx1">
                    <a:lumMod val="95000"/>
                    <a:lumOff val="5000"/>
                  </a:schemeClr>
                </a:solidFill>
              </a:rPr>
              <a:t>&gt;</a:t>
            </a:r>
            <a:r>
              <a:rPr lang="en-US" sz="1800" dirty="0">
                <a:solidFill>
                  <a:schemeClr val="tx1">
                    <a:lumMod val="95000"/>
                    <a:lumOff val="5000"/>
                  </a:schemeClr>
                </a:solidFill>
              </a:rPr>
              <a:t>10mm,macroadenoma </a:t>
            </a:r>
            <a:r>
              <a:rPr lang="ar-JO" sz="1800" dirty="0">
                <a:solidFill>
                  <a:schemeClr val="tx1">
                    <a:lumMod val="95000"/>
                    <a:lumOff val="5000"/>
                  </a:schemeClr>
                </a:solidFill>
              </a:rPr>
              <a:t>&lt;</a:t>
            </a:r>
            <a:r>
              <a:rPr lang="en-US" sz="1800" dirty="0">
                <a:solidFill>
                  <a:schemeClr val="tx1">
                    <a:lumMod val="95000"/>
                    <a:lumOff val="5000"/>
                  </a:schemeClr>
                </a:solidFill>
              </a:rPr>
              <a:t>10mm).</a:t>
            </a:r>
          </a:p>
          <a:p>
            <a:pPr algn="ctr"/>
            <a:r>
              <a:rPr lang="en-US" sz="1800" dirty="0">
                <a:solidFill>
                  <a:schemeClr val="tx1">
                    <a:lumMod val="95000"/>
                    <a:lumOff val="5000"/>
                  </a:schemeClr>
                </a:solidFill>
              </a:rPr>
              <a:t>Check TSH,MRIto exclude pituitary adenoma, and visual field studies(bi temporal  hemianopia)due to pressure by the adenoma on optic chiasma.</a:t>
            </a:r>
          </a:p>
          <a:p>
            <a:pPr algn="ctr"/>
            <a:r>
              <a:rPr lang="en-US" sz="1800" dirty="0">
                <a:solidFill>
                  <a:schemeClr val="tx1">
                    <a:lumMod val="95000"/>
                    <a:lumOff val="5000"/>
                  </a:schemeClr>
                </a:solidFill>
              </a:rPr>
              <a:t>Hyperprolactimea with and without adenoma is treated firstly by bromocriptine given usually twice daily (is dopamine agonist ,given during meals ,cause sever nausea,GIT bleeding and hypotention),OR</a:t>
            </a:r>
          </a:p>
          <a:p>
            <a:pPr algn="ctr"/>
            <a:r>
              <a:rPr lang="en-US" sz="1800" dirty="0">
                <a:solidFill>
                  <a:schemeClr val="tx1">
                    <a:lumMod val="95000"/>
                    <a:lumOff val="5000"/>
                  </a:schemeClr>
                </a:solidFill>
              </a:rPr>
              <a:t>Cabergoline :less side effects given usually once or twice weekly but expensive.</a:t>
            </a:r>
          </a:p>
          <a:p>
            <a:pPr algn="ctr"/>
            <a:r>
              <a:rPr lang="en-US" sz="1800" dirty="0">
                <a:solidFill>
                  <a:schemeClr val="tx1">
                    <a:lumMod val="95000"/>
                    <a:lumOff val="5000"/>
                  </a:schemeClr>
                </a:solidFill>
              </a:rPr>
              <a:t>Macroadenoma: if there is no response ,trans sphenoidal hypophesectomy is preformed</a:t>
            </a:r>
            <a:r>
              <a:rPr lang="en-US" sz="1200" dirty="0">
                <a:solidFill>
                  <a:schemeClr val="tx1">
                    <a:lumMod val="95000"/>
                    <a:lumOff val="5000"/>
                  </a:schemeClr>
                </a:solidFill>
              </a:rPr>
              <a:t>.</a:t>
            </a:r>
            <a:endParaRPr lang="en-US" sz="3300" dirty="0">
              <a:solidFill>
                <a:schemeClr val="tx1">
                  <a:lumMod val="95000"/>
                  <a:lumOff val="5000"/>
                </a:schemeClr>
              </a:solidFill>
            </a:endParaRPr>
          </a:p>
        </p:txBody>
      </p:sp>
    </p:spTree>
    <p:extLst>
      <p:ext uri="{BB962C8B-B14F-4D97-AF65-F5344CB8AC3E}">
        <p14:creationId xmlns:p14="http://schemas.microsoft.com/office/powerpoint/2010/main" val="2021495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46635"/>
            <a:ext cx="7633742" cy="1119099"/>
          </a:xfrm>
        </p:spPr>
        <p:txBody>
          <a:bodyPr>
            <a:normAutofit/>
          </a:bodyPr>
          <a:lstStyle/>
          <a:p>
            <a:pPr algn="ctr"/>
            <a:r>
              <a:rPr lang="en-US" dirty="0"/>
              <a:t>Ovarian disorders</a:t>
            </a:r>
          </a:p>
        </p:txBody>
      </p:sp>
      <p:graphicFrame>
        <p:nvGraphicFramePr>
          <p:cNvPr id="8" name="Content Placeholder 7"/>
          <p:cNvGraphicFramePr>
            <a:graphicFrameLocks noGrp="1"/>
          </p:cNvGraphicFramePr>
          <p:nvPr>
            <p:ph idx="1"/>
          </p:nvPr>
        </p:nvGraphicFramePr>
        <p:xfrm>
          <a:off x="720613" y="885630"/>
          <a:ext cx="7634288" cy="3830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Arrow Connector 12"/>
          <p:cNvCxnSpPr/>
          <p:nvPr/>
        </p:nvCxnSpPr>
        <p:spPr>
          <a:xfrm>
            <a:off x="4845889" y="1724915"/>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a:off x="4845889" y="3607999"/>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4831343" y="2658359"/>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4845889" y="4141376"/>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Oval 21"/>
          <p:cNvSpPr/>
          <p:nvPr/>
        </p:nvSpPr>
        <p:spPr>
          <a:xfrm>
            <a:off x="8354902" y="46636"/>
            <a:ext cx="435197" cy="435197"/>
          </a:xfrm>
          <a:prstGeom prst="ellipse">
            <a:avLst/>
          </a:prstGeom>
          <a:blipFill>
            <a:blip r:embed="rId7">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cxnSp>
        <p:nvCxnSpPr>
          <p:cNvPr id="23" name="Straight Arrow Connector 22"/>
          <p:cNvCxnSpPr/>
          <p:nvPr/>
        </p:nvCxnSpPr>
        <p:spPr>
          <a:xfrm>
            <a:off x="4845889" y="3329116"/>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3380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Statistics</a:t>
            </a:r>
            <a:endParaRPr b="1"/>
          </a:p>
        </p:txBody>
      </p:sp>
      <p:sp>
        <p:nvSpPr>
          <p:cNvPr id="108" name="Google Shape;108;p1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b="1">
                <a:solidFill>
                  <a:srgbClr val="980000"/>
                </a:solidFill>
              </a:rPr>
              <a:t>* 80% </a:t>
            </a:r>
            <a:r>
              <a:rPr lang="en-GB" b="1"/>
              <a:t>of couples will conceive within 1 year of unprotected intercourse</a:t>
            </a:r>
            <a:endParaRPr b="1"/>
          </a:p>
          <a:p>
            <a:pPr marL="0" lvl="0" indent="0" algn="l" rtl="0">
              <a:spcBef>
                <a:spcPts val="1200"/>
              </a:spcBef>
              <a:spcAft>
                <a:spcPts val="0"/>
              </a:spcAft>
              <a:buNone/>
            </a:pPr>
            <a:r>
              <a:rPr lang="en-GB" b="1">
                <a:solidFill>
                  <a:srgbClr val="980000"/>
                </a:solidFill>
              </a:rPr>
              <a:t>* 86%</a:t>
            </a:r>
            <a:r>
              <a:rPr lang="en-GB" b="1"/>
              <a:t> will conceive within 2 years</a:t>
            </a:r>
            <a:endParaRPr b="1"/>
          </a:p>
          <a:p>
            <a:pPr marL="0" lvl="0" indent="0" algn="l" rtl="0">
              <a:spcBef>
                <a:spcPts val="1200"/>
              </a:spcBef>
              <a:spcAft>
                <a:spcPts val="0"/>
              </a:spcAft>
              <a:buNone/>
            </a:pPr>
            <a:r>
              <a:rPr lang="en-GB" b="1">
                <a:solidFill>
                  <a:srgbClr val="980000"/>
                </a:solidFill>
              </a:rPr>
              <a:t>* 14-20%</a:t>
            </a:r>
            <a:r>
              <a:rPr lang="en-GB" b="1"/>
              <a:t> of US couples are infertile by definition.</a:t>
            </a:r>
            <a:endParaRPr b="1"/>
          </a:p>
          <a:p>
            <a:pPr marL="0" lvl="0" indent="0" algn="l" rtl="0">
              <a:spcBef>
                <a:spcPts val="1200"/>
              </a:spcBef>
              <a:spcAft>
                <a:spcPts val="0"/>
              </a:spcAft>
              <a:buNone/>
            </a:pPr>
            <a:r>
              <a:rPr lang="en-GB" b="1">
                <a:solidFill>
                  <a:srgbClr val="980000"/>
                </a:solidFill>
              </a:rPr>
              <a:t>* 40%</a:t>
            </a:r>
            <a:r>
              <a:rPr lang="en-GB" b="1"/>
              <a:t> of infertile couples have more than one factor </a:t>
            </a:r>
            <a:endParaRPr b="1"/>
          </a:p>
          <a:p>
            <a:pPr marL="0" lvl="0" indent="0" algn="l" rtl="0">
              <a:spcBef>
                <a:spcPts val="1200"/>
              </a:spcBef>
              <a:spcAft>
                <a:spcPts val="0"/>
              </a:spcAft>
              <a:buNone/>
            </a:pPr>
            <a:r>
              <a:rPr lang="en-GB" b="1"/>
              <a:t>present </a:t>
            </a:r>
            <a:endParaRPr b="1"/>
          </a:p>
          <a:p>
            <a:pPr marL="0" lvl="0" indent="0" algn="l" rtl="0">
              <a:spcBef>
                <a:spcPts val="1200"/>
              </a:spcBef>
              <a:spcAft>
                <a:spcPts val="0"/>
              </a:spcAft>
              <a:buNone/>
            </a:pPr>
            <a:r>
              <a:rPr lang="en-GB" b="1"/>
              <a:t>* About </a:t>
            </a:r>
            <a:r>
              <a:rPr lang="en-GB" b="1">
                <a:solidFill>
                  <a:srgbClr val="980000"/>
                </a:solidFill>
              </a:rPr>
              <a:t>10-15%</a:t>
            </a:r>
            <a:r>
              <a:rPr lang="en-GB" b="1"/>
              <a:t> of couples are found to have unexplained infertility </a:t>
            </a:r>
            <a:endParaRPr b="1"/>
          </a:p>
          <a:p>
            <a:pPr marL="0" lvl="0" indent="0" algn="l" rtl="0">
              <a:spcBef>
                <a:spcPts val="1200"/>
              </a:spcBef>
              <a:spcAft>
                <a:spcPts val="0"/>
              </a:spcAft>
              <a:buNone/>
            </a:pPr>
            <a:r>
              <a:rPr lang="en-GB" b="1"/>
              <a:t>* About </a:t>
            </a:r>
            <a:r>
              <a:rPr lang="en-GB" b="1">
                <a:solidFill>
                  <a:srgbClr val="980000"/>
                </a:solidFill>
              </a:rPr>
              <a:t>50-60%</a:t>
            </a:r>
            <a:r>
              <a:rPr lang="en-GB" b="1"/>
              <a:t> of couples will conceive with adequate conventional treatments </a:t>
            </a:r>
            <a:endParaRPr b="1"/>
          </a:p>
          <a:p>
            <a:pPr marL="0" lvl="0" indent="0" algn="l" rtl="0">
              <a:spcBef>
                <a:spcPts val="1200"/>
              </a:spcBef>
              <a:spcAft>
                <a:spcPts val="0"/>
              </a:spcAft>
              <a:buNone/>
            </a:pPr>
            <a:r>
              <a:rPr lang="en-GB" b="1"/>
              <a:t> </a:t>
            </a:r>
            <a:endParaRPr b="1"/>
          </a:p>
          <a:p>
            <a:pPr marL="0" lvl="0" indent="0" algn="l" rtl="0">
              <a:spcBef>
                <a:spcPts val="1200"/>
              </a:spcBef>
              <a:spcAft>
                <a:spcPts val="1200"/>
              </a:spcAft>
              <a:buNone/>
            </a:pPr>
            <a:endParaRPr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953" y="66815"/>
            <a:ext cx="7633742" cy="1119099"/>
          </a:xfrm>
        </p:spPr>
        <p:txBody>
          <a:bodyPr>
            <a:normAutofit fontScale="90000"/>
          </a:bodyPr>
          <a:lstStyle/>
          <a:p>
            <a:pPr algn="ctr"/>
            <a:r>
              <a:rPr lang="en-US" sz="4050" cap="none" spc="0" dirty="0">
                <a:ln w="0"/>
                <a:solidFill>
                  <a:schemeClr val="accent1"/>
                </a:solidFill>
                <a:effectLst>
                  <a:outerShdw blurRad="38100" dist="25400" dir="5400000" algn="ctr" rotWithShape="0">
                    <a:srgbClr val="6E747A">
                      <a:alpha val="43000"/>
                    </a:srgbClr>
                  </a:outerShdw>
                </a:effectLst>
              </a:rPr>
              <a:t>OVULATION INDUCTION </a:t>
            </a:r>
            <a:br>
              <a:rPr lang="en-US" sz="4050" cap="none" spc="0" dirty="0">
                <a:ln w="0"/>
                <a:solidFill>
                  <a:schemeClr val="accent1"/>
                </a:solidFill>
                <a:effectLst>
                  <a:outerShdw blurRad="38100" dist="25400" dir="5400000" algn="ctr" rotWithShape="0">
                    <a:srgbClr val="6E747A">
                      <a:alpha val="43000"/>
                    </a:srgbClr>
                  </a:outerShdw>
                </a:effectLst>
              </a:rPr>
            </a:br>
            <a:endParaRPr lang="en-US" cap="none" spc="0" dirty="0">
              <a:ln w="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a:xfrm>
            <a:off x="779237" y="875245"/>
            <a:ext cx="7633742" cy="3400403"/>
          </a:xfrm>
          <a:solidFill>
            <a:schemeClr val="bg1"/>
          </a:solidFill>
        </p:spPr>
        <p:txBody>
          <a:bodyPr>
            <a:noAutofit/>
          </a:bodyPr>
          <a:lstStyle/>
          <a:p>
            <a:pPr>
              <a:buFont typeface="Wingdings" pitchFamily="2" charset="2"/>
              <a:buChar char="§"/>
            </a:pPr>
            <a:r>
              <a:rPr lang="en-US" sz="2400" dirty="0"/>
              <a:t>Clomophine citrate :antiestrogen,increases FSH, stimulates follicular growth</a:t>
            </a:r>
          </a:p>
          <a:p>
            <a:pPr marL="0" indent="0">
              <a:buNone/>
            </a:pPr>
            <a:r>
              <a:rPr lang="en-US" sz="2400" dirty="0"/>
              <a:t>-70% ovulation rate,~40% pregnancy rate after 6 cycles </a:t>
            </a:r>
          </a:p>
          <a:p>
            <a:pPr marL="0" indent="0">
              <a:buNone/>
            </a:pPr>
            <a:r>
              <a:rPr lang="en-US" sz="2400" dirty="0"/>
              <a:t>-patients should typically be normoestrogenic </a:t>
            </a:r>
          </a:p>
          <a:p>
            <a:pPr marL="0" indent="0">
              <a:buNone/>
            </a:pPr>
            <a:r>
              <a:rPr lang="en-US" sz="2400" dirty="0">
                <a:solidFill>
                  <a:schemeClr val="tx1">
                    <a:lumMod val="75000"/>
                    <a:lumOff val="25000"/>
                  </a:schemeClr>
                </a:solidFill>
              </a:rPr>
              <a:t>-Induce menses and start on day 2-day 6 of the cycle </a:t>
            </a:r>
          </a:p>
          <a:p>
            <a:pPr marL="0" indent="0">
              <a:buNone/>
            </a:pPr>
            <a:r>
              <a:rPr lang="en-US" sz="2400" dirty="0">
                <a:solidFill>
                  <a:schemeClr val="tx1">
                    <a:lumMod val="75000"/>
                    <a:lumOff val="25000"/>
                  </a:schemeClr>
                </a:solidFill>
              </a:rPr>
              <a:t>-with dosages ,antiestrogen effects dominate</a:t>
            </a:r>
          </a:p>
          <a:p>
            <a:pPr marL="0" indent="0">
              <a:buNone/>
            </a:pPr>
            <a:r>
              <a:rPr lang="en-US" sz="2400" dirty="0">
                <a:solidFill>
                  <a:schemeClr val="tx1">
                    <a:lumMod val="75000"/>
                    <a:lumOff val="25000"/>
                  </a:schemeClr>
                </a:solidFill>
              </a:rPr>
              <a:t>-multifetal rates 5-10%</a:t>
            </a:r>
          </a:p>
          <a:p>
            <a:endParaRPr lang="en-US" sz="2400" dirty="0">
              <a:solidFill>
                <a:schemeClr val="tx2">
                  <a:lumMod val="90000"/>
                  <a:lumOff val="10000"/>
                </a:schemeClr>
              </a:solidFill>
            </a:endParaRPr>
          </a:p>
        </p:txBody>
      </p:sp>
    </p:spTree>
    <p:extLst>
      <p:ext uri="{BB962C8B-B14F-4D97-AF65-F5344CB8AC3E}">
        <p14:creationId xmlns:p14="http://schemas.microsoft.com/office/powerpoint/2010/main" val="2997781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altLang="en-US" dirty="0">
                <a:solidFill>
                  <a:schemeClr val="accent1">
                    <a:satMod val="150000"/>
                  </a:schemeClr>
                </a:solidFill>
              </a:rPr>
              <a:t>Ovulation Induction</a:t>
            </a:r>
            <a:endParaRPr lang="en-US" dirty="0"/>
          </a:p>
        </p:txBody>
      </p:sp>
      <p:sp>
        <p:nvSpPr>
          <p:cNvPr id="3" name="Content Placeholder 2"/>
          <p:cNvSpPr>
            <a:spLocks noGrp="1"/>
          </p:cNvSpPr>
          <p:nvPr>
            <p:ph idx="1"/>
          </p:nvPr>
        </p:nvSpPr>
        <p:spPr/>
        <p:txBody>
          <a:bodyPr/>
          <a:lstStyle/>
          <a:p>
            <a:pPr marL="89297" indent="0">
              <a:buNone/>
              <a:defRPr/>
            </a:pPr>
            <a:r>
              <a:rPr lang="en-US" b="1" dirty="0"/>
              <a:t>Letrozole is anti estrogen, </a:t>
            </a:r>
            <a:r>
              <a:rPr lang="en-US" b="1" dirty="0" err="1"/>
              <a:t>aromataze</a:t>
            </a:r>
            <a:r>
              <a:rPr lang="en-US" b="1" dirty="0"/>
              <a:t> inhibitor , oral ovulation induction agent used from d3-7 of the cycle.</a:t>
            </a:r>
          </a:p>
          <a:p>
            <a:pPr marL="89297" indent="0">
              <a:buNone/>
              <a:defRPr/>
            </a:pPr>
            <a:r>
              <a:rPr lang="en-US" b="1" dirty="0"/>
              <a:t>Side effects:</a:t>
            </a:r>
          </a:p>
          <a:p>
            <a:pPr>
              <a:defRPr/>
            </a:pPr>
            <a:r>
              <a:rPr lang="en-US" dirty="0"/>
              <a:t>Hot flashes</a:t>
            </a:r>
          </a:p>
          <a:p>
            <a:pPr>
              <a:defRPr/>
            </a:pPr>
            <a:r>
              <a:rPr lang="en-US" dirty="0"/>
              <a:t>Headaches</a:t>
            </a:r>
          </a:p>
          <a:p>
            <a:pPr>
              <a:defRPr/>
            </a:pPr>
            <a:r>
              <a:rPr lang="en-US" dirty="0"/>
              <a:t>Breast tenderness</a:t>
            </a:r>
          </a:p>
          <a:p>
            <a:pPr>
              <a:defRPr/>
            </a:pPr>
            <a:r>
              <a:rPr lang="en-US" b="1" dirty="0"/>
              <a:t>Multiple pregnancies=13%</a:t>
            </a:r>
          </a:p>
          <a:p>
            <a:pPr>
              <a:defRPr/>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HUMAN MENOPAUSAL GONADOTROPHINS</a:t>
            </a:r>
          </a:p>
        </p:txBody>
      </p:sp>
      <p:sp>
        <p:nvSpPr>
          <p:cNvPr id="3" name="Content Placeholder 2"/>
          <p:cNvSpPr>
            <a:spLocks noGrp="1"/>
          </p:cNvSpPr>
          <p:nvPr>
            <p:ph idx="1"/>
          </p:nvPr>
        </p:nvSpPr>
        <p:spPr>
          <a:xfrm>
            <a:off x="906611" y="1543051"/>
            <a:ext cx="7633742" cy="3053952"/>
          </a:xfrm>
        </p:spPr>
        <p:txBody>
          <a:bodyPr>
            <a:normAutofit fontScale="92500" lnSpcReduction="10000"/>
          </a:bodyPr>
          <a:lstStyle/>
          <a:p>
            <a:pPr>
              <a:buFont typeface="Wingdings" pitchFamily="2" charset="2"/>
              <a:buChar char="§"/>
            </a:pPr>
            <a:r>
              <a:rPr lang="en-US" dirty="0"/>
              <a:t>Consists of LH+FSH (also FSH alone =Metrodin </a:t>
            </a:r>
            <a:r>
              <a:rPr lang="en-US" sz="1800" dirty="0"/>
              <a:t>)</a:t>
            </a:r>
          </a:p>
          <a:p>
            <a:pPr>
              <a:buFont typeface="Wingdings" pitchFamily="2" charset="2"/>
              <a:buChar char="§"/>
            </a:pPr>
            <a:r>
              <a:rPr lang="en-US" sz="1800" dirty="0"/>
              <a:t>For patients with hypogonadotrophic  hypoestrogenism or normal FSH and E2 levels </a:t>
            </a:r>
          </a:p>
          <a:p>
            <a:pPr>
              <a:buFont typeface="Wingdings" pitchFamily="2" charset="2"/>
              <a:buChar char="§"/>
            </a:pPr>
            <a:r>
              <a:rPr lang="en-US" sz="1800" dirty="0"/>
              <a:t>Close monitoring essential ,including estradiol levels and ultrasound to monitor number of follicles </a:t>
            </a:r>
          </a:p>
          <a:p>
            <a:pPr>
              <a:buFont typeface="Wingdings" pitchFamily="2" charset="2"/>
              <a:buChar char="§"/>
            </a:pPr>
            <a:r>
              <a:rPr lang="en-US" sz="1800" dirty="0"/>
              <a:t>60-80%pregnancy rates overall after 6 cycles ,lower for PCOS patients .</a:t>
            </a:r>
          </a:p>
          <a:p>
            <a:pPr>
              <a:buFont typeface="Wingdings" pitchFamily="2" charset="2"/>
              <a:buChar char="§"/>
            </a:pPr>
            <a:r>
              <a:rPr lang="en-US" sz="1800" dirty="0"/>
              <a:t>15-20% multifetal pregnancy rate and may cause ovarian hyperstimulation syndrome  which could be fatal </a:t>
            </a:r>
          </a:p>
          <a:p>
            <a:pPr>
              <a:buFont typeface="Wingdings" pitchFamily="2" charset="2"/>
              <a:buChar char="§"/>
            </a:pPr>
            <a:r>
              <a:rPr lang="en-US" sz="1800" dirty="0"/>
              <a:t>Now recombinant FSH is commonly used for ovulation induction but very expensive </a:t>
            </a:r>
            <a:r>
              <a:rPr lang="en-US" dirty="0"/>
              <a:t>.</a:t>
            </a:r>
          </a:p>
          <a:p>
            <a:pPr>
              <a:buFont typeface="Wingdings" pitchFamily="2" charset="2"/>
              <a:buChar char="§"/>
            </a:pPr>
            <a:endParaRPr lang="en-US" dirty="0"/>
          </a:p>
        </p:txBody>
      </p:sp>
    </p:spTree>
    <p:extLst>
      <p:ext uri="{BB962C8B-B14F-4D97-AF65-F5344CB8AC3E}">
        <p14:creationId xmlns:p14="http://schemas.microsoft.com/office/powerpoint/2010/main" val="3197705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297" y="353617"/>
            <a:ext cx="7340203" cy="4425552"/>
          </a:xfrm>
        </p:spPr>
        <p:txBody>
          <a:bodyPr>
            <a:normAutofit/>
          </a:bodyPr>
          <a:lstStyle/>
          <a:p>
            <a:pPr marL="428625" indent="-428625">
              <a:buFont typeface="Arial" pitchFamily="34" charset="0"/>
              <a:buChar char="•"/>
            </a:pPr>
            <a:r>
              <a:rPr lang="en-US" sz="2700" dirty="0"/>
              <a:t>RISKS </a:t>
            </a:r>
            <a:br>
              <a:rPr lang="en-US" sz="2700" dirty="0"/>
            </a:br>
            <a:r>
              <a:rPr lang="en-US" sz="2700" dirty="0"/>
              <a:t>-clomophine :</a:t>
            </a:r>
            <a:br>
              <a:rPr lang="en-US" sz="2700" dirty="0"/>
            </a:br>
            <a:r>
              <a:rPr lang="en-US" sz="1350" dirty="0"/>
              <a:t>.</a:t>
            </a:r>
            <a:r>
              <a:rPr lang="en-US" sz="1500" dirty="0">
                <a:latin typeface="Aharoni"/>
              </a:rPr>
              <a:t>vasomotor symptoms </a:t>
            </a:r>
            <a:br>
              <a:rPr lang="en-US" sz="1500" dirty="0">
                <a:latin typeface="Aharoni"/>
              </a:rPr>
            </a:br>
            <a:r>
              <a:rPr lang="en-US" sz="1500" dirty="0">
                <a:latin typeface="Aharoni"/>
              </a:rPr>
              <a:t>.H\A</a:t>
            </a:r>
            <a:br>
              <a:rPr lang="en-US" sz="1500" dirty="0">
                <a:latin typeface="Aharoni"/>
              </a:rPr>
            </a:br>
            <a:r>
              <a:rPr lang="en-US" sz="1500" dirty="0">
                <a:latin typeface="Aharoni"/>
              </a:rPr>
              <a:t>.ovarian enlargement</a:t>
            </a:r>
            <a:br>
              <a:rPr lang="en-US" sz="1500" dirty="0">
                <a:latin typeface="Aharoni"/>
              </a:rPr>
            </a:br>
            <a:r>
              <a:rPr lang="en-US" sz="1500" dirty="0">
                <a:latin typeface="Aharoni"/>
              </a:rPr>
              <a:t>.multiple gestation 5%</a:t>
            </a:r>
            <a:br>
              <a:rPr lang="en-US" sz="1500" dirty="0">
                <a:latin typeface="Aharoni"/>
              </a:rPr>
            </a:br>
            <a:r>
              <a:rPr lang="en-US" sz="1500" dirty="0">
                <a:latin typeface="Aharoni"/>
              </a:rPr>
              <a:t>.No risk of abortion or malformations </a:t>
            </a:r>
            <a:br>
              <a:rPr lang="en-US" sz="1500" dirty="0">
                <a:latin typeface="Aharoni"/>
              </a:rPr>
            </a:br>
            <a:br>
              <a:rPr lang="en-US" sz="1500" dirty="0"/>
            </a:br>
            <a:r>
              <a:rPr lang="en-US" sz="1500" dirty="0"/>
              <a:t>-</a:t>
            </a:r>
            <a:r>
              <a:rPr lang="en-US" sz="2700" dirty="0">
                <a:ea typeface="Arial Unicode MS" pitchFamily="34" charset="-128"/>
                <a:cs typeface="Arial Unicode MS" pitchFamily="34" charset="-128"/>
              </a:rPr>
              <a:t>hMG or rfsh </a:t>
            </a:r>
            <a:r>
              <a:rPr lang="en-US" sz="1500" dirty="0">
                <a:ea typeface="Arial Unicode MS" pitchFamily="34" charset="-128"/>
                <a:cs typeface="Arial Unicode MS" pitchFamily="34" charset="-128"/>
              </a:rPr>
              <a:t>:</a:t>
            </a:r>
            <a:br>
              <a:rPr lang="en-US" sz="1500" dirty="0">
                <a:ea typeface="Arial Unicode MS" pitchFamily="34" charset="-128"/>
                <a:cs typeface="Arial Unicode MS" pitchFamily="34" charset="-128"/>
              </a:rPr>
            </a:br>
            <a:r>
              <a:rPr lang="en-US" sz="1500" dirty="0">
                <a:ea typeface="Arial Unicode MS" pitchFamily="34" charset="-128"/>
                <a:cs typeface="Arial Unicode MS" pitchFamily="34" charset="-128"/>
              </a:rPr>
              <a:t>.</a:t>
            </a:r>
            <a:r>
              <a:rPr lang="en-US" sz="1500" dirty="0">
                <a:latin typeface="Aharoni"/>
                <a:ea typeface="Arial Unicode MS" pitchFamily="34" charset="-128"/>
                <a:cs typeface="Arial Unicode MS" pitchFamily="34" charset="-128"/>
              </a:rPr>
              <a:t>multiple gestation 15-20%</a:t>
            </a:r>
            <a:br>
              <a:rPr lang="en-US" sz="1500" dirty="0">
                <a:latin typeface="Aharoni"/>
                <a:ea typeface="Arial Unicode MS" pitchFamily="34" charset="-128"/>
                <a:cs typeface="Arial Unicode MS" pitchFamily="34" charset="-128"/>
              </a:rPr>
            </a:br>
            <a:r>
              <a:rPr lang="en-US" sz="1500" dirty="0">
                <a:latin typeface="Aharoni"/>
                <a:ea typeface="Arial Unicode MS" pitchFamily="34" charset="-128"/>
                <a:cs typeface="Arial Unicode MS" pitchFamily="34" charset="-128"/>
              </a:rPr>
              <a:t>.Ohss (~1%)</a:t>
            </a:r>
            <a:br>
              <a:rPr lang="en-US" sz="1500" dirty="0">
                <a:latin typeface="Aharoni"/>
                <a:ea typeface="Arial Unicode MS" pitchFamily="34" charset="-128"/>
                <a:cs typeface="Arial Unicode MS" pitchFamily="34" charset="-128"/>
              </a:rPr>
            </a:br>
            <a:r>
              <a:rPr lang="en-US" sz="1500" dirty="0">
                <a:latin typeface="Aharoni"/>
                <a:ea typeface="Arial Unicode MS" pitchFamily="34" charset="-128"/>
                <a:cs typeface="Arial Unicode MS" pitchFamily="34" charset="-128"/>
              </a:rPr>
              <a:t>-can often be maneged as outpatient </a:t>
            </a:r>
            <a:br>
              <a:rPr lang="en-US" sz="1500" dirty="0">
                <a:latin typeface="Aharoni"/>
                <a:ea typeface="Arial Unicode MS" pitchFamily="34" charset="-128"/>
                <a:cs typeface="Arial Unicode MS" pitchFamily="34" charset="-128"/>
              </a:rPr>
            </a:br>
            <a:r>
              <a:rPr lang="en-US" sz="1500" dirty="0">
                <a:latin typeface="Aharoni"/>
                <a:ea typeface="Arial Unicode MS" pitchFamily="34" charset="-128"/>
                <a:cs typeface="Arial Unicode MS" pitchFamily="34" charset="-128"/>
              </a:rPr>
              <a:t>-diuresis</a:t>
            </a:r>
            <a:br>
              <a:rPr lang="en-US" sz="1500" dirty="0">
                <a:latin typeface="Aharoni"/>
                <a:ea typeface="Arial Unicode MS" pitchFamily="34" charset="-128"/>
                <a:cs typeface="Arial Unicode MS" pitchFamily="34" charset="-128"/>
              </a:rPr>
            </a:br>
            <a:r>
              <a:rPr lang="en-US" sz="1500" dirty="0">
                <a:latin typeface="Aharoni"/>
                <a:ea typeface="Arial Unicode MS" pitchFamily="34" charset="-128"/>
                <a:cs typeface="Arial Unicode MS" pitchFamily="34" charset="-128"/>
              </a:rPr>
              <a:t>-sever cases fatal if untreated in ICU setting </a:t>
            </a:r>
            <a:br>
              <a:rPr lang="en-US" sz="2700" dirty="0">
                <a:latin typeface="Aharoni"/>
              </a:rPr>
            </a:br>
            <a:br>
              <a:rPr lang="en-US" sz="2700" dirty="0">
                <a:latin typeface="Aharoni"/>
              </a:rPr>
            </a:br>
            <a:endParaRPr lang="en-US" sz="2700" dirty="0">
              <a:latin typeface="Aharoni"/>
            </a:endParaRPr>
          </a:p>
        </p:txBody>
      </p:sp>
    </p:spTree>
    <p:extLst>
      <p:ext uri="{BB962C8B-B14F-4D97-AF65-F5344CB8AC3E}">
        <p14:creationId xmlns:p14="http://schemas.microsoft.com/office/powerpoint/2010/main" val="331175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456" y="525067"/>
            <a:ext cx="7633742" cy="554060"/>
          </a:xfrm>
        </p:spPr>
        <p:txBody>
          <a:bodyPr>
            <a:normAutofit fontScale="90000"/>
          </a:bodyPr>
          <a:lstStyle/>
          <a:p>
            <a:r>
              <a:rPr lang="en-US" dirty="0"/>
              <a:t>Fallopian tubes</a:t>
            </a:r>
            <a:br>
              <a:rPr lang="en-US" dirty="0"/>
            </a:br>
            <a:br>
              <a:rPr lang="en-US" dirty="0"/>
            </a:br>
            <a:endParaRPr lang="en-US" dirty="0"/>
          </a:p>
        </p:txBody>
      </p:sp>
      <p:sp>
        <p:nvSpPr>
          <p:cNvPr id="3" name="TextBox 2">
            <a:extLst>
              <a:ext uri="{FF2B5EF4-FFF2-40B4-BE49-F238E27FC236}">
                <a16:creationId xmlns:a16="http://schemas.microsoft.com/office/drawing/2014/main" id="{931986AA-4046-4B8B-BED3-60815653382A}"/>
              </a:ext>
            </a:extLst>
          </p:cNvPr>
          <p:cNvSpPr txBox="1"/>
          <p:nvPr/>
        </p:nvSpPr>
        <p:spPr>
          <a:xfrm>
            <a:off x="799456" y="1463754"/>
            <a:ext cx="4861112" cy="923330"/>
          </a:xfrm>
          <a:prstGeom prst="rect">
            <a:avLst/>
          </a:prstGeom>
          <a:noFill/>
        </p:spPr>
        <p:txBody>
          <a:bodyPr wrap="square" rtlCol="0">
            <a:spAutoFit/>
          </a:bodyPr>
          <a:lstStyle/>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Tuboplasty</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IVF</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GIFT, ZIFT, not options</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 </a:t>
            </a:r>
          </a:p>
        </p:txBody>
      </p:sp>
    </p:spTree>
    <p:extLst>
      <p:ext uri="{BB962C8B-B14F-4D97-AF65-F5344CB8AC3E}">
        <p14:creationId xmlns:p14="http://schemas.microsoft.com/office/powerpoint/2010/main" val="2434335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C493-E8E9-4D13-9D7B-E18A487415D6}"/>
              </a:ext>
            </a:extLst>
          </p:cNvPr>
          <p:cNvSpPr>
            <a:spLocks noGrp="1"/>
          </p:cNvSpPr>
          <p:nvPr>
            <p:ph type="title"/>
          </p:nvPr>
        </p:nvSpPr>
        <p:spPr/>
        <p:txBody>
          <a:bodyPr/>
          <a:lstStyle/>
          <a:p>
            <a:r>
              <a:rPr lang="en-US" dirty="0"/>
              <a:t>Corpus</a:t>
            </a:r>
          </a:p>
        </p:txBody>
      </p:sp>
      <p:sp>
        <p:nvSpPr>
          <p:cNvPr id="4" name="TextBox 3">
            <a:extLst>
              <a:ext uri="{FF2B5EF4-FFF2-40B4-BE49-F238E27FC236}">
                <a16:creationId xmlns:a16="http://schemas.microsoft.com/office/drawing/2014/main" id="{F6470B32-7C33-47F1-A35E-A3F11E836E64}"/>
              </a:ext>
            </a:extLst>
          </p:cNvPr>
          <p:cNvSpPr txBox="1"/>
          <p:nvPr/>
        </p:nvSpPr>
        <p:spPr>
          <a:xfrm>
            <a:off x="938759" y="1405888"/>
            <a:ext cx="4634923" cy="2169825"/>
          </a:xfrm>
          <a:prstGeom prst="rect">
            <a:avLst/>
          </a:prstGeom>
          <a:noFill/>
        </p:spPr>
        <p:txBody>
          <a:bodyPr wrap="none" rtlCol="0">
            <a:spAutoFit/>
          </a:bodyPr>
          <a:lstStyle/>
          <a:p>
            <a:pPr marL="214313" indent="-214313" defTabSz="342900">
              <a:buClrTx/>
              <a:buFont typeface="Arial" panose="020B0604020202020204" pitchFamily="34" charset="0"/>
              <a:buChar char="•"/>
            </a:pPr>
            <a:r>
              <a:rPr lang="en-US" sz="1350" kern="1200" dirty="0" err="1">
                <a:solidFill>
                  <a:prstClr val="black"/>
                </a:solidFill>
                <a:latin typeface="Gill Sans MT" panose="020B0502020104020203"/>
                <a:ea typeface="+mn-ea"/>
                <a:cs typeface="+mn-cs"/>
              </a:rPr>
              <a:t>Asherman</a:t>
            </a:r>
            <a:r>
              <a:rPr lang="en-US" sz="1350" kern="1200" dirty="0">
                <a:solidFill>
                  <a:prstClr val="black"/>
                </a:solidFill>
                <a:latin typeface="Gill Sans MT" panose="020B0502020104020203"/>
                <a:ea typeface="+mn-ea"/>
                <a:cs typeface="+mn-cs"/>
              </a:rPr>
              <a:t> syndrome</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Hysteroscopic lysis of adhesions ( scissor )</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Postop antibiotics, Estrogen or combined pill and insert</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IUCD or </a:t>
            </a:r>
            <a:r>
              <a:rPr lang="en-US" sz="1350" kern="1200" dirty="0" err="1">
                <a:solidFill>
                  <a:prstClr val="black"/>
                </a:solidFill>
                <a:latin typeface="Gill Sans MT" panose="020B0502020104020203"/>
                <a:ea typeface="+mn-ea"/>
                <a:cs typeface="+mn-cs"/>
              </a:rPr>
              <a:t>paediatric</a:t>
            </a:r>
            <a:r>
              <a:rPr lang="en-US" sz="1350" kern="1200" dirty="0">
                <a:solidFill>
                  <a:prstClr val="black"/>
                </a:solidFill>
                <a:latin typeface="Gill Sans MT" panose="020B0502020104020203"/>
                <a:ea typeface="+mn-ea"/>
                <a:cs typeface="+mn-cs"/>
              </a:rPr>
              <a:t> </a:t>
            </a:r>
            <a:r>
              <a:rPr lang="en-US" sz="1350" kern="1200" dirty="0" err="1">
                <a:solidFill>
                  <a:prstClr val="black"/>
                </a:solidFill>
                <a:latin typeface="Gill Sans MT" panose="020B0502020104020203"/>
                <a:ea typeface="+mn-ea"/>
                <a:cs typeface="+mn-cs"/>
              </a:rPr>
              <a:t>Follys</a:t>
            </a:r>
            <a:r>
              <a:rPr lang="en-US" sz="1350" kern="1200" dirty="0">
                <a:solidFill>
                  <a:prstClr val="black"/>
                </a:solidFill>
                <a:latin typeface="Gill Sans MT" panose="020B0502020104020203"/>
                <a:ea typeface="+mn-ea"/>
                <a:cs typeface="+mn-cs"/>
              </a:rPr>
              <a:t> catheter inside </a:t>
            </a:r>
            <a:r>
              <a:rPr lang="en-US" sz="1350" kern="1200" dirty="0" err="1">
                <a:solidFill>
                  <a:prstClr val="black"/>
                </a:solidFill>
                <a:latin typeface="Gill Sans MT" panose="020B0502020104020203"/>
                <a:ea typeface="+mn-ea"/>
                <a:cs typeface="+mn-cs"/>
              </a:rPr>
              <a:t>yhe</a:t>
            </a:r>
            <a:r>
              <a:rPr lang="en-US" sz="1350" kern="1200" dirty="0">
                <a:solidFill>
                  <a:prstClr val="black"/>
                </a:solidFill>
                <a:latin typeface="Gill Sans MT" panose="020B0502020104020203"/>
                <a:ea typeface="+mn-ea"/>
                <a:cs typeface="+mn-cs"/>
              </a:rPr>
              <a:t> uterus to</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keep the walls of the uterus away from each other</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Fibroids ( rarely need treatment )</a:t>
            </a:r>
          </a:p>
          <a:p>
            <a:pPr marL="900113" lvl="2" indent="-214313" defTabSz="342900">
              <a:buClrTx/>
              <a:buFont typeface="Arial" panose="020B0604020202020204" pitchFamily="34" charset="0"/>
              <a:buChar char="•"/>
            </a:pPr>
            <a:r>
              <a:rPr lang="en-US" sz="1350" kern="1200" dirty="0" err="1">
                <a:solidFill>
                  <a:prstClr val="black"/>
                </a:solidFill>
                <a:latin typeface="Gill Sans MT" panose="020B0502020104020203"/>
                <a:ea typeface="+mn-ea"/>
                <a:cs typeface="+mn-cs"/>
              </a:rPr>
              <a:t>Myomectom</a:t>
            </a:r>
            <a:r>
              <a:rPr lang="en-US" sz="1350" kern="1200" dirty="0">
                <a:solidFill>
                  <a:prstClr val="black"/>
                </a:solidFill>
                <a:latin typeface="Gill Sans MT" panose="020B0502020104020203"/>
                <a:ea typeface="+mn-ea"/>
                <a:cs typeface="+mn-cs"/>
              </a:rPr>
              <a:t> ( hysteroscopic, laparoscopic, open )</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Uterine anomalies ( rarely need treatment )</a:t>
            </a:r>
          </a:p>
          <a:p>
            <a:pPr marL="900113" lvl="2"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metroplasty</a:t>
            </a:r>
          </a:p>
          <a:p>
            <a:pPr marL="685800" lvl="2" defTabSz="342900">
              <a:buClrTx/>
            </a:pPr>
            <a:endParaRPr lang="en-US" sz="1350" kern="1200" dirty="0">
              <a:solidFill>
                <a:prstClr val="black"/>
              </a:solidFill>
              <a:latin typeface="Gill Sans MT" panose="020B0502020104020203"/>
              <a:ea typeface="+mn-ea"/>
              <a:cs typeface="+mn-cs"/>
            </a:endParaRPr>
          </a:p>
        </p:txBody>
      </p:sp>
    </p:spTree>
    <p:extLst>
      <p:ext uri="{BB962C8B-B14F-4D97-AF65-F5344CB8AC3E}">
        <p14:creationId xmlns:p14="http://schemas.microsoft.com/office/powerpoint/2010/main" val="2481725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80874-ACE2-45CC-B05D-8F32C0670790}"/>
              </a:ext>
            </a:extLst>
          </p:cNvPr>
          <p:cNvSpPr>
            <a:spLocks noGrp="1"/>
          </p:cNvSpPr>
          <p:nvPr>
            <p:ph type="title"/>
          </p:nvPr>
        </p:nvSpPr>
        <p:spPr/>
        <p:txBody>
          <a:bodyPr/>
          <a:lstStyle/>
          <a:p>
            <a:r>
              <a:rPr lang="en-US" dirty="0"/>
              <a:t>Peritoneum ( endometriosis )</a:t>
            </a:r>
          </a:p>
        </p:txBody>
      </p:sp>
      <p:sp>
        <p:nvSpPr>
          <p:cNvPr id="3" name="TextBox 2">
            <a:extLst>
              <a:ext uri="{FF2B5EF4-FFF2-40B4-BE49-F238E27FC236}">
                <a16:creationId xmlns:a16="http://schemas.microsoft.com/office/drawing/2014/main" id="{E293F142-C789-44E3-A2FB-3157BBDF3DCA}"/>
              </a:ext>
            </a:extLst>
          </p:cNvPr>
          <p:cNvSpPr txBox="1"/>
          <p:nvPr/>
        </p:nvSpPr>
        <p:spPr>
          <a:xfrm>
            <a:off x="1018615" y="1139638"/>
            <a:ext cx="7186627" cy="1754326"/>
          </a:xfrm>
          <a:prstGeom prst="rect">
            <a:avLst/>
          </a:prstGeom>
          <a:noFill/>
        </p:spPr>
        <p:txBody>
          <a:bodyPr wrap="square" rtlCol="0">
            <a:spAutoFit/>
          </a:bodyPr>
          <a:lstStyle/>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From a fertility standpoints, excision, is </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better than medical management </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Lysis of adhesions </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GnRH-a ( not a cure and has side effects, expense )</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Danazol ( side effects, cost )</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Continuous OSP’s ( poor fertility rates )</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Chances of pregnancy highest within 6 </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mos-1 year after treatment</a:t>
            </a:r>
          </a:p>
        </p:txBody>
      </p:sp>
    </p:spTree>
    <p:extLst>
      <p:ext uri="{BB962C8B-B14F-4D97-AF65-F5344CB8AC3E}">
        <p14:creationId xmlns:p14="http://schemas.microsoft.com/office/powerpoint/2010/main" val="3959471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1956-2091-4EE2-A14A-7D3210716019}"/>
              </a:ext>
            </a:extLst>
          </p:cNvPr>
          <p:cNvSpPr>
            <a:spLocks noGrp="1"/>
          </p:cNvSpPr>
          <p:nvPr>
            <p:ph type="title"/>
          </p:nvPr>
        </p:nvSpPr>
        <p:spPr/>
        <p:txBody>
          <a:bodyPr/>
          <a:lstStyle/>
          <a:p>
            <a:r>
              <a:rPr lang="en-US" dirty="0"/>
              <a:t>MALE FACTOR</a:t>
            </a:r>
          </a:p>
        </p:txBody>
      </p:sp>
      <p:sp>
        <p:nvSpPr>
          <p:cNvPr id="3" name="TextBox 2">
            <a:extLst>
              <a:ext uri="{FF2B5EF4-FFF2-40B4-BE49-F238E27FC236}">
                <a16:creationId xmlns:a16="http://schemas.microsoft.com/office/drawing/2014/main" id="{7CCF937B-0AF0-4637-AE5C-354B5A42CC7C}"/>
              </a:ext>
            </a:extLst>
          </p:cNvPr>
          <p:cNvSpPr txBox="1"/>
          <p:nvPr/>
        </p:nvSpPr>
        <p:spPr>
          <a:xfrm>
            <a:off x="1094668" y="1200151"/>
            <a:ext cx="6954665" cy="2377574"/>
          </a:xfrm>
          <a:prstGeom prst="rect">
            <a:avLst/>
          </a:prstGeom>
          <a:noFill/>
        </p:spPr>
        <p:txBody>
          <a:bodyPr wrap="square" rtlCol="0">
            <a:spAutoFit/>
          </a:bodyPr>
          <a:lstStyle/>
          <a:p>
            <a:pPr marL="214313" indent="-214313" defTabSz="342900">
              <a:buClrTx/>
              <a:buFont typeface="Arial" panose="020B0604020202020204" pitchFamily="34" charset="0"/>
              <a:buChar char="•"/>
            </a:pPr>
            <a:r>
              <a:rPr lang="en-US" sz="1350" kern="1200" dirty="0" err="1">
                <a:solidFill>
                  <a:prstClr val="black"/>
                </a:solidFill>
                <a:latin typeface="Gill Sans MT" panose="020B0502020104020203"/>
                <a:ea typeface="+mn-ea"/>
                <a:cs typeface="+mn-cs"/>
              </a:rPr>
              <a:t>Hypogonadotrphism</a:t>
            </a:r>
            <a:r>
              <a:rPr lang="en-US" sz="1350" kern="1200" dirty="0">
                <a:solidFill>
                  <a:prstClr val="black"/>
                </a:solidFill>
                <a:latin typeface="Gill Sans MT" panose="020B0502020104020203"/>
                <a:ea typeface="+mn-ea"/>
                <a:cs typeface="+mn-cs"/>
              </a:rPr>
              <a:t> </a:t>
            </a:r>
          </a:p>
          <a:p>
            <a:pPr marL="557213" lvl="1" indent="-214313" defTabSz="342900">
              <a:buClrTx/>
              <a:buFont typeface="Arial" panose="020B0604020202020204" pitchFamily="34" charset="0"/>
              <a:buChar char="•"/>
            </a:pPr>
            <a:r>
              <a:rPr lang="en-US" sz="1350" kern="1200" dirty="0" err="1">
                <a:solidFill>
                  <a:prstClr val="black"/>
                </a:solidFill>
                <a:latin typeface="Gill Sans MT" panose="020B0502020104020203"/>
                <a:ea typeface="+mn-ea"/>
                <a:cs typeface="+mn-cs"/>
              </a:rPr>
              <a:t>hMG</a:t>
            </a:r>
            <a:endParaRPr lang="en-US" sz="1350" kern="1200" dirty="0">
              <a:solidFill>
                <a:prstClr val="black"/>
              </a:solidFill>
              <a:latin typeface="Gill Sans MT" panose="020B0502020104020203"/>
              <a:ea typeface="+mn-ea"/>
              <a:cs typeface="+mn-cs"/>
            </a:endParaRPr>
          </a:p>
          <a:p>
            <a:pPr marL="557213" lvl="1" indent="-214313" defTabSz="342900">
              <a:buClrTx/>
              <a:buFont typeface="Arial" panose="020B0604020202020204" pitchFamily="34" charset="0"/>
              <a:buChar char="•"/>
            </a:pPr>
            <a:r>
              <a:rPr lang="en-US" sz="1350" kern="1200" dirty="0" err="1">
                <a:solidFill>
                  <a:prstClr val="black"/>
                </a:solidFill>
                <a:latin typeface="Gill Sans MT" panose="020B0502020104020203"/>
                <a:ea typeface="+mn-ea"/>
                <a:cs typeface="+mn-cs"/>
              </a:rPr>
              <a:t>GnrH</a:t>
            </a:r>
            <a:endParaRPr lang="en-US" sz="1350" kern="1200" dirty="0">
              <a:solidFill>
                <a:prstClr val="black"/>
              </a:solidFill>
              <a:latin typeface="Gill Sans MT" panose="020B0502020104020203"/>
              <a:ea typeface="+mn-ea"/>
              <a:cs typeface="+mn-cs"/>
            </a:endParaRP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CC, </a:t>
            </a:r>
            <a:r>
              <a:rPr lang="en-US" sz="1350" kern="1200" dirty="0" err="1">
                <a:solidFill>
                  <a:prstClr val="black"/>
                </a:solidFill>
                <a:latin typeface="Gill Sans MT" panose="020B0502020104020203"/>
                <a:ea typeface="+mn-ea"/>
                <a:cs typeface="+mn-cs"/>
              </a:rPr>
              <a:t>hCG</a:t>
            </a:r>
            <a:r>
              <a:rPr lang="en-US" sz="1350" kern="1200" dirty="0">
                <a:solidFill>
                  <a:prstClr val="black"/>
                </a:solidFill>
                <a:latin typeface="Gill Sans MT" panose="020B0502020104020203"/>
                <a:ea typeface="+mn-ea"/>
                <a:cs typeface="+mn-cs"/>
              </a:rPr>
              <a:t> results poor</a:t>
            </a:r>
          </a:p>
          <a:p>
            <a:pPr marL="214313" indent="-214313" defTabSz="342900">
              <a:buClrTx/>
              <a:buFont typeface="Arial" panose="020B0604020202020204" pitchFamily="34" charset="0"/>
              <a:buChar char="•"/>
            </a:pPr>
            <a:r>
              <a:rPr lang="en-US" sz="1350" kern="1200" dirty="0" err="1">
                <a:solidFill>
                  <a:prstClr val="black"/>
                </a:solidFill>
                <a:latin typeface="Gill Sans MT" panose="020B0502020104020203"/>
                <a:ea typeface="+mn-ea"/>
                <a:cs typeface="+mn-cs"/>
              </a:rPr>
              <a:t>Varicocoele</a:t>
            </a:r>
            <a:endParaRPr lang="en-US" sz="1350" kern="1200" dirty="0">
              <a:solidFill>
                <a:prstClr val="black"/>
              </a:solidFill>
              <a:latin typeface="Gill Sans MT" panose="020B0502020104020203"/>
              <a:ea typeface="+mn-ea"/>
              <a:cs typeface="+mn-cs"/>
            </a:endParaRP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Ligation? ( no definitive data yet )</a:t>
            </a:r>
          </a:p>
          <a:p>
            <a:pPr marL="214313" indent="-214313" defTabSz="342900">
              <a:buClrTx/>
              <a:buFont typeface="Arial" panose="020B0604020202020204" pitchFamily="34" charset="0"/>
              <a:buChar char="•"/>
            </a:pPr>
            <a:r>
              <a:rPr lang="en-US" sz="1350" kern="1200" dirty="0" err="1">
                <a:solidFill>
                  <a:prstClr val="black"/>
                </a:solidFill>
                <a:latin typeface="Gill Sans MT" panose="020B0502020104020203"/>
                <a:ea typeface="+mn-ea"/>
                <a:cs typeface="+mn-cs"/>
              </a:rPr>
              <a:t>Rwtrograde</a:t>
            </a:r>
            <a:r>
              <a:rPr lang="en-US" sz="1350" kern="1200" dirty="0">
                <a:solidFill>
                  <a:prstClr val="black"/>
                </a:solidFill>
                <a:latin typeface="Gill Sans MT" panose="020B0502020104020203"/>
                <a:ea typeface="+mn-ea"/>
                <a:cs typeface="+mn-cs"/>
              </a:rPr>
              <a:t> ejaculation </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Ephedrine, imipramine </a:t>
            </a: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AIH, artificial Insemination with Husbands sperm with </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recovered sperm from the urinary </a:t>
            </a:r>
            <a:r>
              <a:rPr lang="en-US" sz="1350" kern="1200" dirty="0" err="1">
                <a:solidFill>
                  <a:prstClr val="black"/>
                </a:solidFill>
                <a:latin typeface="Gill Sans MT" panose="020B0502020104020203"/>
                <a:ea typeface="+mn-ea"/>
                <a:cs typeface="+mn-cs"/>
              </a:rPr>
              <a:t>bladdar</a:t>
            </a:r>
            <a:r>
              <a:rPr lang="en-US" sz="1350" kern="1200" dirty="0">
                <a:solidFill>
                  <a:prstClr val="black"/>
                </a:solidFill>
                <a:latin typeface="Gill Sans MT" panose="020B0502020104020203"/>
                <a:ea typeface="+mn-ea"/>
                <a:cs typeface="+mn-cs"/>
              </a:rPr>
              <a:t> or with micturition </a:t>
            </a:r>
          </a:p>
          <a:p>
            <a:pPr marL="214313" indent="-214313" defTabSz="342900">
              <a:buClrTx/>
              <a:buFont typeface="Arial" panose="020B0604020202020204" pitchFamily="34" charset="0"/>
              <a:buChar char="•"/>
            </a:pPr>
            <a:endParaRPr lang="en-US" sz="1350" kern="1200" dirty="0">
              <a:solidFill>
                <a:prstClr val="black"/>
              </a:solidFill>
              <a:latin typeface="Gill Sans MT" panose="020B0502020104020203"/>
              <a:ea typeface="+mn-ea"/>
              <a:cs typeface="+mn-cs"/>
            </a:endParaRPr>
          </a:p>
        </p:txBody>
      </p:sp>
    </p:spTree>
    <p:extLst>
      <p:ext uri="{BB962C8B-B14F-4D97-AF65-F5344CB8AC3E}">
        <p14:creationId xmlns:p14="http://schemas.microsoft.com/office/powerpoint/2010/main" val="4224315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25E3-F06C-44D5-97CA-FED1693A370A}"/>
              </a:ext>
            </a:extLst>
          </p:cNvPr>
          <p:cNvSpPr>
            <a:spLocks noGrp="1"/>
          </p:cNvSpPr>
          <p:nvPr>
            <p:ph type="title"/>
          </p:nvPr>
        </p:nvSpPr>
        <p:spPr/>
        <p:txBody>
          <a:bodyPr/>
          <a:lstStyle/>
          <a:p>
            <a:r>
              <a:rPr lang="en-US" dirty="0"/>
              <a:t>Male factor </a:t>
            </a:r>
          </a:p>
        </p:txBody>
      </p:sp>
      <p:sp>
        <p:nvSpPr>
          <p:cNvPr id="3" name="TextBox 2">
            <a:extLst>
              <a:ext uri="{FF2B5EF4-FFF2-40B4-BE49-F238E27FC236}">
                <a16:creationId xmlns:a16="http://schemas.microsoft.com/office/drawing/2014/main" id="{80A3FECD-07FC-4496-8450-EF1E63FA47B5}"/>
              </a:ext>
            </a:extLst>
          </p:cNvPr>
          <p:cNvSpPr txBox="1"/>
          <p:nvPr/>
        </p:nvSpPr>
        <p:spPr>
          <a:xfrm>
            <a:off x="938759" y="1267388"/>
            <a:ext cx="7266483" cy="923330"/>
          </a:xfrm>
          <a:prstGeom prst="rect">
            <a:avLst/>
          </a:prstGeom>
          <a:noFill/>
        </p:spPr>
        <p:txBody>
          <a:bodyPr wrap="square" rtlCol="0">
            <a:spAutoFit/>
          </a:bodyPr>
          <a:lstStyle/>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Idiopathic oligospermia</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No effective treatment </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?IVF</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Donor insemination</a:t>
            </a:r>
          </a:p>
        </p:txBody>
      </p:sp>
    </p:spTree>
    <p:extLst>
      <p:ext uri="{BB962C8B-B14F-4D97-AF65-F5344CB8AC3E}">
        <p14:creationId xmlns:p14="http://schemas.microsoft.com/office/powerpoint/2010/main" val="2903884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46EA-1622-422F-A267-B37054BF777C}"/>
              </a:ext>
            </a:extLst>
          </p:cNvPr>
          <p:cNvSpPr>
            <a:spLocks noGrp="1"/>
          </p:cNvSpPr>
          <p:nvPr>
            <p:ph type="title"/>
          </p:nvPr>
        </p:nvSpPr>
        <p:spPr/>
        <p:txBody>
          <a:bodyPr/>
          <a:lstStyle/>
          <a:p>
            <a:r>
              <a:rPr lang="en-US" dirty="0"/>
              <a:t>Unexplained infertility</a:t>
            </a:r>
          </a:p>
        </p:txBody>
      </p:sp>
      <p:sp>
        <p:nvSpPr>
          <p:cNvPr id="3" name="TextBox 2">
            <a:extLst>
              <a:ext uri="{FF2B5EF4-FFF2-40B4-BE49-F238E27FC236}">
                <a16:creationId xmlns:a16="http://schemas.microsoft.com/office/drawing/2014/main" id="{76E0D773-7B09-4C10-B399-378D48B4B80C}"/>
              </a:ext>
            </a:extLst>
          </p:cNvPr>
          <p:cNvSpPr txBox="1"/>
          <p:nvPr/>
        </p:nvSpPr>
        <p:spPr>
          <a:xfrm>
            <a:off x="938759" y="1128889"/>
            <a:ext cx="7266483" cy="2169825"/>
          </a:xfrm>
          <a:prstGeom prst="rect">
            <a:avLst/>
          </a:prstGeom>
          <a:noFill/>
        </p:spPr>
        <p:txBody>
          <a:bodyPr wrap="square" rtlCol="0">
            <a:spAutoFit/>
          </a:bodyPr>
          <a:lstStyle/>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10-15% of couples </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is diagnosed by exclusion </a:t>
            </a:r>
            <a:r>
              <a:rPr lang="en-US" sz="1350" kern="1200" dirty="0" err="1">
                <a:solidFill>
                  <a:prstClr val="black"/>
                </a:solidFill>
                <a:latin typeface="Gill Sans MT" panose="020B0502020104020203"/>
                <a:ea typeface="+mn-ea"/>
                <a:cs typeface="+mn-cs"/>
              </a:rPr>
              <a:t>i.e</a:t>
            </a:r>
            <a:r>
              <a:rPr lang="en-US" sz="1350" kern="1200" dirty="0">
                <a:solidFill>
                  <a:prstClr val="black"/>
                </a:solidFill>
                <a:latin typeface="Gill Sans MT" panose="020B0502020104020203"/>
                <a:ea typeface="+mn-ea"/>
                <a:cs typeface="+mn-cs"/>
              </a:rPr>
              <a:t> all investigation are</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	normal , this include normal semen analysis,</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	normal ovulation tests, normal uterus, tubes and</a:t>
            </a:r>
            <a:br>
              <a:rPr lang="en-US" sz="1350" kern="1200" dirty="0">
                <a:solidFill>
                  <a:prstClr val="black"/>
                </a:solidFill>
                <a:latin typeface="Gill Sans MT" panose="020B0502020104020203"/>
                <a:ea typeface="+mn-ea"/>
                <a:cs typeface="+mn-cs"/>
              </a:rPr>
            </a:br>
            <a:r>
              <a:rPr lang="en-US" sz="1350" kern="1200" dirty="0">
                <a:solidFill>
                  <a:prstClr val="black"/>
                </a:solidFill>
                <a:latin typeface="Gill Sans MT" panose="020B0502020104020203"/>
                <a:ea typeface="+mn-ea"/>
                <a:cs typeface="+mn-cs"/>
              </a:rPr>
              <a:t>	pelvis by </a:t>
            </a:r>
            <a:r>
              <a:rPr lang="en-US" sz="1350" kern="1200" dirty="0" err="1">
                <a:solidFill>
                  <a:prstClr val="black"/>
                </a:solidFill>
                <a:latin typeface="Gill Sans MT" panose="020B0502020104020203"/>
                <a:ea typeface="+mn-ea"/>
                <a:cs typeface="+mn-cs"/>
              </a:rPr>
              <a:t>laparascopy</a:t>
            </a:r>
            <a:endParaRPr lang="en-US" sz="1350" kern="1200" dirty="0">
              <a:solidFill>
                <a:prstClr val="black"/>
              </a:solidFill>
              <a:latin typeface="Gill Sans MT" panose="020B0502020104020203"/>
              <a:ea typeface="+mn-ea"/>
              <a:cs typeface="+mn-cs"/>
            </a:endParaRPr>
          </a:p>
          <a:p>
            <a:pPr marL="214313" indent="-214313" defTabSz="342900">
              <a:buClrTx/>
              <a:buFont typeface="Arial" panose="020B0604020202020204" pitchFamily="34" charset="0"/>
              <a:buChar char="•"/>
            </a:pPr>
            <a:endParaRPr lang="en-US" sz="1350" kern="1200" dirty="0">
              <a:solidFill>
                <a:prstClr val="black"/>
              </a:solidFill>
              <a:latin typeface="Gill Sans MT" panose="020B0502020104020203"/>
              <a:ea typeface="+mn-ea"/>
              <a:cs typeface="+mn-cs"/>
            </a:endParaRPr>
          </a:p>
          <a:p>
            <a:pPr marL="214313"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Empiric treatment:</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Ovulation induction </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IUI</a:t>
            </a:r>
          </a:p>
          <a:p>
            <a:pPr marL="557213" lvl="1" indent="-214313" defTabSz="342900">
              <a:buClrTx/>
              <a:buFont typeface="Arial" panose="020B0604020202020204" pitchFamily="34" charset="0"/>
              <a:buChar char="•"/>
            </a:pPr>
            <a:r>
              <a:rPr lang="en-US" sz="1350" kern="1200" dirty="0">
                <a:solidFill>
                  <a:prstClr val="black"/>
                </a:solidFill>
                <a:latin typeface="Gill Sans MT" panose="020B0502020104020203"/>
                <a:ea typeface="+mn-ea"/>
                <a:cs typeface="+mn-cs"/>
              </a:rPr>
              <a:t>Consider IVF and its variants</a:t>
            </a:r>
          </a:p>
        </p:txBody>
      </p:sp>
    </p:spTree>
    <p:extLst>
      <p:ext uri="{BB962C8B-B14F-4D97-AF65-F5344CB8AC3E}">
        <p14:creationId xmlns:p14="http://schemas.microsoft.com/office/powerpoint/2010/main" val="95394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Etiologies</a:t>
            </a:r>
            <a:endParaRPr b="1"/>
          </a:p>
        </p:txBody>
      </p:sp>
      <p:sp>
        <p:nvSpPr>
          <p:cNvPr id="114" name="Google Shape;114;p1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*Male Factors (20-40%) </a:t>
            </a:r>
            <a:endParaRPr b="1"/>
          </a:p>
          <a:p>
            <a:pPr marL="0" lvl="0" indent="0" algn="l" rtl="0">
              <a:spcBef>
                <a:spcPts val="1200"/>
              </a:spcBef>
              <a:spcAft>
                <a:spcPts val="0"/>
              </a:spcAft>
              <a:buNone/>
            </a:pPr>
            <a:r>
              <a:rPr lang="en-GB" b="1"/>
              <a:t>*Female Factors (50-65%) </a:t>
            </a:r>
            <a:endParaRPr b="1"/>
          </a:p>
          <a:p>
            <a:pPr marL="0" lvl="0" indent="0" algn="l" rtl="0">
              <a:spcBef>
                <a:spcPts val="1200"/>
              </a:spcBef>
              <a:spcAft>
                <a:spcPts val="0"/>
              </a:spcAft>
              <a:buNone/>
            </a:pPr>
            <a:r>
              <a:rPr lang="en-GB"/>
              <a:t> </a:t>
            </a:r>
            <a:r>
              <a:rPr lang="en-GB" sz="1200" b="1" i="1">
                <a:solidFill>
                  <a:schemeClr val="accent4"/>
                </a:solidFill>
              </a:rPr>
              <a:t>Ovulation problems</a:t>
            </a:r>
            <a:endParaRPr sz="1200" b="1" i="1">
              <a:solidFill>
                <a:schemeClr val="accent4"/>
              </a:solidFill>
            </a:endParaRPr>
          </a:p>
          <a:p>
            <a:pPr marL="0" lvl="0" indent="0" algn="l" rtl="0">
              <a:spcBef>
                <a:spcPts val="1200"/>
              </a:spcBef>
              <a:spcAft>
                <a:spcPts val="0"/>
              </a:spcAft>
              <a:buNone/>
            </a:pPr>
            <a:r>
              <a:rPr lang="en-GB" sz="1200" b="1" i="1">
                <a:solidFill>
                  <a:schemeClr val="accent4"/>
                </a:solidFill>
              </a:rPr>
              <a:t>Anatomic (uterine-tubal) problems </a:t>
            </a:r>
            <a:endParaRPr sz="1200" b="1" i="1">
              <a:solidFill>
                <a:schemeClr val="accent4"/>
              </a:solidFill>
            </a:endParaRPr>
          </a:p>
          <a:p>
            <a:pPr marL="0" lvl="0" indent="0" algn="l" rtl="0">
              <a:spcBef>
                <a:spcPts val="1200"/>
              </a:spcBef>
              <a:spcAft>
                <a:spcPts val="0"/>
              </a:spcAft>
              <a:buNone/>
            </a:pPr>
            <a:r>
              <a:rPr lang="en-GB" sz="1200" b="1" i="1">
                <a:solidFill>
                  <a:schemeClr val="accent4"/>
                </a:solidFill>
              </a:rPr>
              <a:t>Peritoneal problems (pelvic adhesions and endometriosis </a:t>
            </a:r>
            <a:endParaRPr sz="1200" b="1" i="1">
              <a:solidFill>
                <a:schemeClr val="accent4"/>
              </a:solidFill>
            </a:endParaRPr>
          </a:p>
          <a:p>
            <a:pPr marL="0" lvl="0" indent="0" algn="l" rtl="0">
              <a:spcBef>
                <a:spcPts val="1200"/>
              </a:spcBef>
              <a:spcAft>
                <a:spcPts val="0"/>
              </a:spcAft>
              <a:buNone/>
            </a:pPr>
            <a:r>
              <a:rPr lang="en-GB" sz="1200" b="1" i="1">
                <a:solidFill>
                  <a:schemeClr val="accent4"/>
                </a:solidFill>
              </a:rPr>
              <a:t>Cervical mucus problems </a:t>
            </a:r>
            <a:endParaRPr sz="1200" b="1" i="1">
              <a:solidFill>
                <a:schemeClr val="accent4"/>
              </a:solidFill>
            </a:endParaRPr>
          </a:p>
          <a:p>
            <a:pPr marL="0" lvl="0" indent="0" algn="l" rtl="0">
              <a:spcBef>
                <a:spcPts val="1200"/>
              </a:spcBef>
              <a:spcAft>
                <a:spcPts val="0"/>
              </a:spcAft>
              <a:buNone/>
            </a:pPr>
            <a:r>
              <a:rPr lang="en-GB" b="1"/>
              <a:t>*Unexplained Infertility (10-15%)  </a:t>
            </a:r>
            <a:endParaRPr b="1"/>
          </a:p>
          <a:p>
            <a:pPr marL="0" lvl="0" indent="0" algn="l" rtl="0">
              <a:spcBef>
                <a:spcPts val="1200"/>
              </a:spcBef>
              <a:spcAft>
                <a:spcPts val="120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38BEEE-5698-46AC-AE4C-758C5614A0E1}"/>
              </a:ext>
            </a:extLst>
          </p:cNvPr>
          <p:cNvSpPr>
            <a:spLocks noGrp="1"/>
          </p:cNvSpPr>
          <p:nvPr>
            <p:ph type="title"/>
          </p:nvPr>
        </p:nvSpPr>
        <p:spPr>
          <a:xfrm>
            <a:off x="938212" y="286941"/>
            <a:ext cx="7634288" cy="1119188"/>
          </a:xfrm>
        </p:spPr>
        <p:txBody>
          <a:bodyPr anchor="t" anchorCtr="0">
            <a:noAutofit/>
          </a:bodyPr>
          <a:lstStyle/>
          <a:p>
            <a:r>
              <a:rPr lang="en-US" sz="4950" dirty="0">
                <a:solidFill>
                  <a:srgbClr val="C00000"/>
                </a:solidFill>
                <a:latin typeface="Candara" pitchFamily="34" charset="0"/>
              </a:rPr>
              <a:t>Assisted Reproductive Technologies</a:t>
            </a:r>
            <a:br>
              <a:rPr lang="en-US" sz="4950" dirty="0">
                <a:latin typeface="Candara" pitchFamily="34" charset="0"/>
              </a:rPr>
            </a:br>
            <a:endParaRPr lang="en-US" sz="4950" dirty="0">
              <a:latin typeface="Candara" pitchFamily="34" charset="0"/>
            </a:endParaRPr>
          </a:p>
        </p:txBody>
      </p:sp>
      <p:sp>
        <p:nvSpPr>
          <p:cNvPr id="4" name="Rectangle 3">
            <a:extLst>
              <a:ext uri="{FF2B5EF4-FFF2-40B4-BE49-F238E27FC236}">
                <a16:creationId xmlns:a16="http://schemas.microsoft.com/office/drawing/2014/main" id="{50AD7133-3736-4E1F-AC05-AC7FD6319188}"/>
              </a:ext>
            </a:extLst>
          </p:cNvPr>
          <p:cNvSpPr/>
          <p:nvPr/>
        </p:nvSpPr>
        <p:spPr>
          <a:xfrm>
            <a:off x="814241" y="2454102"/>
            <a:ext cx="7515519" cy="438582"/>
          </a:xfrm>
          <a:prstGeom prst="rect">
            <a:avLst/>
          </a:prstGeom>
          <a:noFill/>
        </p:spPr>
        <p:txBody>
          <a:bodyPr wrap="none" lIns="68580" tIns="34290" rIns="68580" bIns="34290">
            <a:spAutoFit/>
          </a:bodyPr>
          <a:lstStyle/>
          <a:p>
            <a:pPr algn="ctr" defTabSz="342900">
              <a:buClrTx/>
            </a:pPr>
            <a:r>
              <a:rPr lang="en-US" sz="2400" kern="1200" dirty="0">
                <a:ln w="0"/>
                <a:solidFill>
                  <a:prstClr val="black"/>
                </a:solidFill>
                <a:effectLst>
                  <a:outerShdw blurRad="38100" dist="19050" dir="2700000" algn="tl" rotWithShape="0">
                    <a:prstClr val="black">
                      <a:alpha val="40000"/>
                    </a:prstClr>
                  </a:outerShdw>
                </a:effectLst>
                <a:latin typeface="Gill Sans MT" panose="020B0502020104020203"/>
                <a:ea typeface="+mn-ea"/>
                <a:cs typeface="+mn-cs"/>
              </a:rPr>
              <a:t>“manipulation of both oocyte and sperm outside the body”</a:t>
            </a:r>
          </a:p>
        </p:txBody>
      </p:sp>
    </p:spTree>
    <p:extLst>
      <p:ext uri="{BB962C8B-B14F-4D97-AF65-F5344CB8AC3E}">
        <p14:creationId xmlns:p14="http://schemas.microsoft.com/office/powerpoint/2010/main" val="2399869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712" y="214296"/>
            <a:ext cx="6386514" cy="365603"/>
          </a:xfrm>
        </p:spPr>
        <p:txBody>
          <a:bodyPr>
            <a:normAutofit fontScale="90000"/>
          </a:bodyPr>
          <a:lstStyle/>
          <a:p>
            <a:r>
              <a:rPr lang="en-US" sz="2700" i="1" dirty="0">
                <a:solidFill>
                  <a:srgbClr val="C00000"/>
                </a:solidFill>
              </a:rPr>
              <a:t>Assisted Reproductive Technologies</a:t>
            </a:r>
            <a:endParaRPr lang="en-US" sz="2700" dirty="0"/>
          </a:p>
        </p:txBody>
      </p:sp>
      <p:sp>
        <p:nvSpPr>
          <p:cNvPr id="3" name="Content Placeholder 2"/>
          <p:cNvSpPr>
            <a:spLocks noGrp="1"/>
          </p:cNvSpPr>
          <p:nvPr>
            <p:ph idx="1"/>
          </p:nvPr>
        </p:nvSpPr>
        <p:spPr>
          <a:xfrm>
            <a:off x="1357291" y="589346"/>
            <a:ext cx="6563354" cy="642942"/>
          </a:xfrm>
        </p:spPr>
        <p:txBody>
          <a:bodyPr>
            <a:normAutofit fontScale="92500" lnSpcReduction="20000"/>
          </a:bodyPr>
          <a:lstStyle/>
          <a:p>
            <a:pPr marL="0" indent="0">
              <a:buNone/>
            </a:pPr>
            <a:r>
              <a:rPr lang="en-US" sz="1800" dirty="0"/>
              <a:t>All technique involving direct manipulation of</a:t>
            </a:r>
          </a:p>
          <a:p>
            <a:pPr marL="0" indent="0">
              <a:buNone/>
            </a:pPr>
            <a:r>
              <a:rPr lang="en-US" sz="1800" dirty="0"/>
              <a:t> </a:t>
            </a:r>
            <a:r>
              <a:rPr lang="en-US" sz="1800" dirty="0" err="1"/>
              <a:t>oocyte</a:t>
            </a:r>
            <a:r>
              <a:rPr lang="en-US" sz="1800" dirty="0"/>
              <a:t>/sperm outside the body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57290" y="1393023"/>
            <a:ext cx="6322263" cy="281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3"/>
          <p:cNvSpPr txBox="1"/>
          <p:nvPr/>
        </p:nvSpPr>
        <p:spPr>
          <a:xfrm>
            <a:off x="5911463" y="4530850"/>
            <a:ext cx="1393041" cy="300082"/>
          </a:xfrm>
          <a:prstGeom prst="rect">
            <a:avLst/>
          </a:prstGeom>
          <a:solidFill>
            <a:schemeClr val="accent2"/>
          </a:solidFill>
        </p:spPr>
        <p:txBody>
          <a:bodyPr wrap="square" rtlCol="0">
            <a:spAutoFit/>
          </a:bodyPr>
          <a:lstStyle/>
          <a:p>
            <a:pPr defTabSz="342900">
              <a:buClrTx/>
            </a:pPr>
            <a:r>
              <a:rPr lang="en-US" sz="1350" kern="1200" dirty="0">
                <a:solidFill>
                  <a:prstClr val="black"/>
                </a:solidFill>
                <a:latin typeface="Gill Sans MT" panose="020B0502020104020203"/>
                <a:ea typeface="+mn-ea"/>
                <a:cs typeface="+mn-cs"/>
              </a:rPr>
              <a:t>Robert </a:t>
            </a:r>
            <a:r>
              <a:rPr lang="en-US" sz="1350" kern="1200" dirty="0" err="1">
                <a:solidFill>
                  <a:prstClr val="black"/>
                </a:solidFill>
                <a:latin typeface="Gill Sans MT" panose="020B0502020104020203"/>
                <a:ea typeface="+mn-ea"/>
                <a:cs typeface="+mn-cs"/>
              </a:rPr>
              <a:t>edwards</a:t>
            </a:r>
            <a:endParaRPr lang="en-US" sz="1350" kern="1200" dirty="0">
              <a:solidFill>
                <a:prstClr val="black"/>
              </a:solidFill>
              <a:latin typeface="Gill Sans MT" panose="020B0502020104020203"/>
              <a:ea typeface="+mn-ea"/>
              <a:cs typeface="+mn-cs"/>
            </a:endParaRPr>
          </a:p>
        </p:txBody>
      </p:sp>
      <p:sp>
        <p:nvSpPr>
          <p:cNvPr id="6" name="TextBox 4"/>
          <p:cNvSpPr txBox="1"/>
          <p:nvPr/>
        </p:nvSpPr>
        <p:spPr>
          <a:xfrm>
            <a:off x="2000233" y="4589226"/>
            <a:ext cx="1982405" cy="300082"/>
          </a:xfrm>
          <a:prstGeom prst="rect">
            <a:avLst/>
          </a:prstGeom>
          <a:solidFill>
            <a:schemeClr val="accent2"/>
          </a:solidFill>
        </p:spPr>
        <p:txBody>
          <a:bodyPr wrap="square" rtlCol="0">
            <a:spAutoFit/>
          </a:bodyPr>
          <a:lstStyle/>
          <a:p>
            <a:pPr defTabSz="342900">
              <a:buClrTx/>
            </a:pPr>
            <a:r>
              <a:rPr lang="en-US" sz="1350" kern="1200" dirty="0">
                <a:solidFill>
                  <a:srgbClr val="F3F3F2"/>
                </a:solidFill>
                <a:latin typeface="Gill Sans MT" panose="020B0502020104020203"/>
                <a:ea typeface="+mn-ea"/>
                <a:cs typeface="+mn-cs"/>
              </a:rPr>
              <a:t>Patrick step toe</a:t>
            </a:r>
          </a:p>
        </p:txBody>
      </p:sp>
      <p:sp>
        <p:nvSpPr>
          <p:cNvPr id="7" name="TextBox 5"/>
          <p:cNvSpPr txBox="1"/>
          <p:nvPr/>
        </p:nvSpPr>
        <p:spPr>
          <a:xfrm>
            <a:off x="5938570" y="4831910"/>
            <a:ext cx="1540806" cy="300082"/>
          </a:xfrm>
          <a:prstGeom prst="rect">
            <a:avLst/>
          </a:prstGeom>
          <a:solidFill>
            <a:schemeClr val="accent2"/>
          </a:solidFill>
        </p:spPr>
        <p:txBody>
          <a:bodyPr wrap="none" rtlCol="0">
            <a:spAutoFit/>
          </a:bodyPr>
          <a:lstStyle/>
          <a:p>
            <a:pPr defTabSz="342900">
              <a:buClrTx/>
            </a:pPr>
            <a:r>
              <a:rPr lang="en-US" sz="1350" kern="1200" dirty="0">
                <a:solidFill>
                  <a:prstClr val="black"/>
                </a:solidFill>
                <a:latin typeface="Gill Sans MT" panose="020B0502020104020203"/>
                <a:ea typeface="+mn-ea"/>
                <a:cs typeface="+mn-cs"/>
              </a:rPr>
              <a:t>Nobel prize in2010</a:t>
            </a:r>
          </a:p>
        </p:txBody>
      </p:sp>
    </p:spTree>
    <p:extLst>
      <p:ext uri="{BB962C8B-B14F-4D97-AF65-F5344CB8AC3E}">
        <p14:creationId xmlns:p14="http://schemas.microsoft.com/office/powerpoint/2010/main" val="3707682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711" y="171450"/>
            <a:ext cx="6297239" cy="739367"/>
          </a:xfrm>
        </p:spPr>
        <p:txBody>
          <a:bodyPr>
            <a:noAutofit/>
          </a:bodyPr>
          <a:lstStyle/>
          <a:p>
            <a:r>
              <a:rPr lang="en-US" sz="2100" dirty="0"/>
              <a:t>MAJOR ASSISTED REPRODUCTIVE TECHNOLOGIES (ART)</a:t>
            </a:r>
          </a:p>
        </p:txBody>
      </p:sp>
      <p:sp>
        <p:nvSpPr>
          <p:cNvPr id="3" name="Content Placeholder 2"/>
          <p:cNvSpPr>
            <a:spLocks noGrp="1"/>
          </p:cNvSpPr>
          <p:nvPr>
            <p:ph idx="1"/>
          </p:nvPr>
        </p:nvSpPr>
        <p:spPr>
          <a:xfrm>
            <a:off x="1303712" y="910819"/>
            <a:ext cx="6536577" cy="1500197"/>
          </a:xfrm>
        </p:spPr>
        <p:txBody>
          <a:bodyPr>
            <a:normAutofit fontScale="85000" lnSpcReduction="10000"/>
          </a:bodyPr>
          <a:lstStyle/>
          <a:p>
            <a:pPr marL="270000" indent="-189000">
              <a:buFont typeface="Courier New" pitchFamily="49" charset="0"/>
              <a:buChar char="o"/>
            </a:pPr>
            <a:r>
              <a:rPr lang="en-US" sz="1800" dirty="0"/>
              <a:t>In vitro fertilization and embryo transfer (IVF-ET)</a:t>
            </a:r>
          </a:p>
          <a:p>
            <a:pPr marL="270000" indent="-189000">
              <a:buFont typeface="Courier New" pitchFamily="49" charset="0"/>
              <a:buChar char="o"/>
            </a:pPr>
            <a:r>
              <a:rPr lang="en-US" sz="1800" dirty="0"/>
              <a:t> Direct intra-peritoneal insemination (DIPI)</a:t>
            </a:r>
          </a:p>
          <a:p>
            <a:pPr marL="270000" indent="-189000">
              <a:buFont typeface="Courier New" pitchFamily="49" charset="0"/>
              <a:buChar char="o"/>
            </a:pPr>
            <a:r>
              <a:rPr lang="en-US" sz="1800" dirty="0"/>
              <a:t> Gamete intra-fallopian transfer (GIFT)</a:t>
            </a:r>
          </a:p>
          <a:p>
            <a:pPr marL="270000" indent="-189000">
              <a:buFont typeface="Courier New" pitchFamily="49" charset="0"/>
              <a:buChar char="o"/>
            </a:pPr>
            <a:r>
              <a:rPr lang="en-US" sz="1800" dirty="0"/>
              <a:t> Zygote intra-fallopian transfer (ZIFT)</a:t>
            </a:r>
          </a:p>
          <a:p>
            <a:pPr marL="270000" indent="-189000">
              <a:buFont typeface="Courier New" pitchFamily="49" charset="0"/>
              <a:buChar char="o"/>
            </a:pPr>
            <a:r>
              <a:rPr lang="en-US" sz="1800" dirty="0"/>
              <a:t> </a:t>
            </a:r>
            <a:r>
              <a:rPr lang="en-US" sz="1800" dirty="0" err="1"/>
              <a:t>Intracytoplasmic</a:t>
            </a:r>
            <a:r>
              <a:rPr lang="en-US" sz="1800" dirty="0"/>
              <a:t> sperm injection (ICSI)</a:t>
            </a:r>
          </a:p>
          <a:p>
            <a:pPr marL="270000" indent="-189000">
              <a:buFont typeface="Courier New" pitchFamily="49" charset="0"/>
              <a:buChar char="o"/>
            </a:pPr>
            <a:endParaRPr lang="en-US" sz="1800" dirty="0"/>
          </a:p>
        </p:txBody>
      </p:sp>
      <p:sp>
        <p:nvSpPr>
          <p:cNvPr id="4" name="Title 1"/>
          <p:cNvSpPr txBox="1">
            <a:spLocks/>
          </p:cNvSpPr>
          <p:nvPr/>
        </p:nvSpPr>
        <p:spPr>
          <a:xfrm>
            <a:off x="1485900" y="2786064"/>
            <a:ext cx="6172200" cy="535785"/>
          </a:xfrm>
          <a:prstGeom prst="rect">
            <a:avLst/>
          </a:prstGeom>
        </p:spPr>
        <p:txBody>
          <a:bodyPr vert="horz" lIns="68580" rIns="34290" rtlCol="0" anchor="ctr">
            <a:normAutofit/>
            <a:scene3d>
              <a:camera prst="orthographicFront"/>
              <a:lightRig rig="threePt" dir="t">
                <a:rot lat="0" lon="0" rev="4800000"/>
              </a:lightRig>
            </a:scene3d>
            <a:sp3d prstMaterial="matte">
              <a:bevelT w="50800" h="10160"/>
            </a:sp3d>
          </a:bodyPr>
          <a:lstStyle/>
          <a:p>
            <a:pPr defTabSz="685800">
              <a:spcBef>
                <a:spcPct val="0"/>
              </a:spcBef>
              <a:buClrTx/>
              <a:defRPr/>
            </a:pPr>
            <a:r>
              <a:rPr lang="en-US" sz="2100" b="1" kern="1200">
                <a:solidFill>
                  <a:srgbClr val="62B4C6">
                    <a:satMod val="150000"/>
                  </a:srgbClr>
                </a:solidFill>
                <a:latin typeface="Impact" panose="020B0806030902050204"/>
                <a:ea typeface="+mn-ea"/>
                <a:cs typeface="+mn-cs"/>
              </a:rPr>
              <a:t>Indications of ART </a:t>
            </a:r>
            <a:endParaRPr lang="en-US" sz="2100" b="1" kern="1200" dirty="0">
              <a:solidFill>
                <a:srgbClr val="62B4C6">
                  <a:satMod val="150000"/>
                </a:srgbClr>
              </a:solidFill>
              <a:latin typeface="Impact" panose="020B0806030902050204"/>
              <a:ea typeface="+mn-ea"/>
              <a:cs typeface="+mn-cs"/>
            </a:endParaRPr>
          </a:p>
        </p:txBody>
      </p:sp>
      <p:sp>
        <p:nvSpPr>
          <p:cNvPr id="5" name="Content Placeholder 2"/>
          <p:cNvSpPr txBox="1">
            <a:spLocks/>
          </p:cNvSpPr>
          <p:nvPr/>
        </p:nvSpPr>
        <p:spPr>
          <a:xfrm>
            <a:off x="1357290" y="3268270"/>
            <a:ext cx="6482999" cy="1532330"/>
          </a:xfrm>
          <a:prstGeom prst="rect">
            <a:avLst/>
          </a:prstGeom>
          <a:solidFill>
            <a:schemeClr val="bg1"/>
          </a:solidFill>
        </p:spPr>
        <p:txBody>
          <a:bodyPr vert="horz" lIns="41148" tIns="68580" rtlCol="0">
            <a:normAutofit/>
          </a:bodyPr>
          <a:lstStyle/>
          <a:p>
            <a:pPr marL="270000" indent="-189000" defTabSz="685800">
              <a:buClr>
                <a:srgbClr val="62B4C6"/>
              </a:buClr>
              <a:buSzPct val="80000"/>
              <a:buFont typeface="Courier New" pitchFamily="49" charset="0"/>
              <a:buChar char="o"/>
              <a:defRPr/>
            </a:pPr>
            <a:r>
              <a:rPr lang="en-US" sz="1800" kern="1200">
                <a:solidFill>
                  <a:prstClr val="black"/>
                </a:solidFill>
                <a:latin typeface="Candara" pitchFamily="34" charset="0"/>
                <a:ea typeface="+mn-ea"/>
                <a:cs typeface="+mn-cs"/>
              </a:rPr>
              <a:t>Tubal factor infertility</a:t>
            </a:r>
          </a:p>
          <a:p>
            <a:pPr marL="270000" indent="-189000" defTabSz="685800">
              <a:buClr>
                <a:srgbClr val="62B4C6"/>
              </a:buClr>
              <a:buSzPct val="80000"/>
              <a:buFont typeface="Courier New" pitchFamily="49" charset="0"/>
              <a:buChar char="o"/>
              <a:defRPr/>
            </a:pPr>
            <a:r>
              <a:rPr lang="en-US" sz="1800" kern="1200">
                <a:solidFill>
                  <a:prstClr val="black"/>
                </a:solidFill>
                <a:latin typeface="Candara" pitchFamily="34" charset="0"/>
                <a:ea typeface="+mn-ea"/>
                <a:cs typeface="+mn-cs"/>
              </a:rPr>
              <a:t>Endometriosis</a:t>
            </a:r>
          </a:p>
          <a:p>
            <a:pPr marL="270000" indent="-189000" defTabSz="685800">
              <a:buClr>
                <a:srgbClr val="62B4C6"/>
              </a:buClr>
              <a:buSzPct val="80000"/>
              <a:buFont typeface="Courier New" pitchFamily="49" charset="0"/>
              <a:buChar char="o"/>
              <a:defRPr/>
            </a:pPr>
            <a:r>
              <a:rPr lang="en-US" sz="1800" kern="1200">
                <a:solidFill>
                  <a:prstClr val="black"/>
                </a:solidFill>
                <a:latin typeface="Candara" pitchFamily="34" charset="0"/>
                <a:ea typeface="+mn-ea"/>
                <a:cs typeface="+mn-cs"/>
              </a:rPr>
              <a:t>Male factor infertility</a:t>
            </a:r>
          </a:p>
          <a:p>
            <a:pPr marL="270000" indent="-189000" defTabSz="685800">
              <a:buClr>
                <a:srgbClr val="62B4C6"/>
              </a:buClr>
              <a:buSzPct val="80000"/>
              <a:buFont typeface="Courier New" pitchFamily="49" charset="0"/>
              <a:buChar char="o"/>
              <a:defRPr/>
            </a:pPr>
            <a:r>
              <a:rPr lang="en-US" sz="1800" kern="1200">
                <a:solidFill>
                  <a:prstClr val="black"/>
                </a:solidFill>
                <a:latin typeface="Candara" pitchFamily="34" charset="0"/>
                <a:ea typeface="+mn-ea"/>
                <a:cs typeface="+mn-cs"/>
              </a:rPr>
              <a:t>Unexplained infertility</a:t>
            </a:r>
            <a:endParaRPr lang="en-US" sz="1800" kern="1200" dirty="0">
              <a:solidFill>
                <a:prstClr val="black"/>
              </a:solidFill>
              <a:latin typeface="Candara" pitchFamily="34" charset="0"/>
              <a:ea typeface="+mn-ea"/>
              <a:cs typeface="+mn-cs"/>
            </a:endParaRPr>
          </a:p>
        </p:txBody>
      </p:sp>
    </p:spTree>
    <p:extLst>
      <p:ext uri="{BB962C8B-B14F-4D97-AF65-F5344CB8AC3E}">
        <p14:creationId xmlns:p14="http://schemas.microsoft.com/office/powerpoint/2010/main" val="111062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B239-296A-4DB0-96A5-63870D9D8F7E}"/>
              </a:ext>
            </a:extLst>
          </p:cNvPr>
          <p:cNvSpPr>
            <a:spLocks noGrp="1"/>
          </p:cNvSpPr>
          <p:nvPr>
            <p:ph type="title"/>
          </p:nvPr>
        </p:nvSpPr>
        <p:spPr/>
        <p:txBody>
          <a:bodyPr/>
          <a:lstStyle/>
          <a:p>
            <a:r>
              <a:rPr lang="en-US" dirty="0"/>
              <a:t>Intrauterine insemination</a:t>
            </a:r>
          </a:p>
        </p:txBody>
      </p:sp>
      <p:sp>
        <p:nvSpPr>
          <p:cNvPr id="3" name="Content Placeholder 2">
            <a:extLst>
              <a:ext uri="{FF2B5EF4-FFF2-40B4-BE49-F238E27FC236}">
                <a16:creationId xmlns:a16="http://schemas.microsoft.com/office/drawing/2014/main" id="{3F8DED1A-014F-4DB6-887E-17BC3AF5E72A}"/>
              </a:ext>
            </a:extLst>
          </p:cNvPr>
          <p:cNvSpPr>
            <a:spLocks noGrp="1"/>
          </p:cNvSpPr>
          <p:nvPr>
            <p:ph idx="1"/>
          </p:nvPr>
        </p:nvSpPr>
        <p:spPr/>
        <p:txBody>
          <a:bodyPr/>
          <a:lstStyle/>
          <a:p>
            <a:r>
              <a:rPr lang="en-US" dirty="0"/>
              <a:t>Is a fertility treatment that involves placing sperm inside  woman’s uterus </a:t>
            </a:r>
            <a:br>
              <a:rPr lang="en-US" dirty="0"/>
            </a:br>
            <a:r>
              <a:rPr lang="en-US" dirty="0"/>
              <a:t>to facilitate fertilization </a:t>
            </a:r>
          </a:p>
          <a:p>
            <a:endParaRPr lang="en-US" dirty="0"/>
          </a:p>
          <a:p>
            <a:r>
              <a:rPr lang="en-US" dirty="0"/>
              <a:t>The goal is to increase the number of sperm that reaches the fallopian tubes and subsequently increase the chance of fertilization</a:t>
            </a:r>
          </a:p>
        </p:txBody>
      </p:sp>
    </p:spTree>
    <p:extLst>
      <p:ext uri="{BB962C8B-B14F-4D97-AF65-F5344CB8AC3E}">
        <p14:creationId xmlns:p14="http://schemas.microsoft.com/office/powerpoint/2010/main" val="2027221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14FE4646-AC0D-4182-8052-FAD3D3BBBA3E}"/>
              </a:ext>
            </a:extLst>
          </p:cNvPr>
          <p:cNvPicPr>
            <a:picLocks noGrp="1" noChangeAspect="1"/>
          </p:cNvPicPr>
          <p:nvPr>
            <p:ph idx="1"/>
          </p:nvPr>
        </p:nvPicPr>
        <p:blipFill>
          <a:blip r:embed="rId3"/>
          <a:stretch>
            <a:fillRect/>
          </a:stretch>
        </p:blipFill>
        <p:spPr>
          <a:xfrm>
            <a:off x="1322015" y="327074"/>
            <a:ext cx="6928686" cy="4684395"/>
          </a:xfrm>
        </p:spPr>
      </p:pic>
    </p:spTree>
    <p:extLst>
      <p:ext uri="{BB962C8B-B14F-4D97-AF65-F5344CB8AC3E}">
        <p14:creationId xmlns:p14="http://schemas.microsoft.com/office/powerpoint/2010/main" val="3068357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2BF4-EB79-4F41-9F52-C39E5FC6961F}"/>
              </a:ext>
            </a:extLst>
          </p:cNvPr>
          <p:cNvSpPr>
            <a:spLocks noGrp="1"/>
          </p:cNvSpPr>
          <p:nvPr>
            <p:ph type="title"/>
          </p:nvPr>
        </p:nvSpPr>
        <p:spPr/>
        <p:txBody>
          <a:bodyPr/>
          <a:lstStyle/>
          <a:p>
            <a:r>
              <a:rPr lang="en-US" dirty="0"/>
              <a:t>Advantage</a:t>
            </a:r>
          </a:p>
        </p:txBody>
      </p:sp>
      <p:sp>
        <p:nvSpPr>
          <p:cNvPr id="3" name="Content Placeholder 2">
            <a:extLst>
              <a:ext uri="{FF2B5EF4-FFF2-40B4-BE49-F238E27FC236}">
                <a16:creationId xmlns:a16="http://schemas.microsoft.com/office/drawing/2014/main" id="{5A247F8C-C62B-4F07-80A4-B05EC10346CD}"/>
              </a:ext>
            </a:extLst>
          </p:cNvPr>
          <p:cNvSpPr>
            <a:spLocks noGrp="1"/>
          </p:cNvSpPr>
          <p:nvPr>
            <p:ph idx="1"/>
          </p:nvPr>
        </p:nvSpPr>
        <p:spPr/>
        <p:txBody>
          <a:bodyPr>
            <a:normAutofit/>
          </a:bodyPr>
          <a:lstStyle/>
          <a:p>
            <a:r>
              <a:rPr lang="en-US" sz="2700" dirty="0"/>
              <a:t>Easy to perform</a:t>
            </a:r>
          </a:p>
          <a:p>
            <a:r>
              <a:rPr lang="en-US" sz="2700" dirty="0"/>
              <a:t>Training is easy </a:t>
            </a:r>
          </a:p>
          <a:p>
            <a:r>
              <a:rPr lang="en-US" sz="2700" dirty="0"/>
              <a:t>Less invasive</a:t>
            </a:r>
          </a:p>
          <a:p>
            <a:r>
              <a:rPr lang="en-US" sz="2700" dirty="0"/>
              <a:t>Risks are minimal </a:t>
            </a:r>
          </a:p>
          <a:p>
            <a:r>
              <a:rPr lang="en-US" sz="2700" dirty="0"/>
              <a:t>Costs are minimal </a:t>
            </a:r>
          </a:p>
        </p:txBody>
      </p:sp>
    </p:spTree>
    <p:extLst>
      <p:ext uri="{BB962C8B-B14F-4D97-AF65-F5344CB8AC3E}">
        <p14:creationId xmlns:p14="http://schemas.microsoft.com/office/powerpoint/2010/main" val="694601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41C2-2263-4D91-AE11-35EE833409DA}"/>
              </a:ext>
            </a:extLst>
          </p:cNvPr>
          <p:cNvSpPr>
            <a:spLocks noGrp="1"/>
          </p:cNvSpPr>
          <p:nvPr>
            <p:ph type="title"/>
          </p:nvPr>
        </p:nvSpPr>
        <p:spPr/>
        <p:txBody>
          <a:bodyPr/>
          <a:lstStyle/>
          <a:p>
            <a:r>
              <a:rPr lang="en-US" dirty="0"/>
              <a:t>The rationale ?</a:t>
            </a:r>
          </a:p>
        </p:txBody>
      </p:sp>
      <p:sp>
        <p:nvSpPr>
          <p:cNvPr id="3" name="Content Placeholder 2">
            <a:extLst>
              <a:ext uri="{FF2B5EF4-FFF2-40B4-BE49-F238E27FC236}">
                <a16:creationId xmlns:a16="http://schemas.microsoft.com/office/drawing/2014/main" id="{C0C2BCEF-25BA-4AB2-B6D6-116AB2A11E74}"/>
              </a:ext>
            </a:extLst>
          </p:cNvPr>
          <p:cNvSpPr>
            <a:spLocks noGrp="1"/>
          </p:cNvSpPr>
          <p:nvPr>
            <p:ph idx="1"/>
          </p:nvPr>
        </p:nvSpPr>
        <p:spPr/>
        <p:txBody>
          <a:bodyPr>
            <a:normAutofit/>
          </a:bodyPr>
          <a:lstStyle/>
          <a:p>
            <a:r>
              <a:rPr lang="en-US" sz="2700" dirty="0"/>
              <a:t>The aim is to </a:t>
            </a:r>
            <a:r>
              <a:rPr lang="en-US" sz="2700" dirty="0" err="1"/>
              <a:t>bybass</a:t>
            </a:r>
            <a:r>
              <a:rPr lang="en-US" sz="2700" dirty="0"/>
              <a:t> the cervical mucus barrier and increasing the number of motile spermatozoa with a high proportion of normal forms at the site of fertilization</a:t>
            </a:r>
          </a:p>
        </p:txBody>
      </p:sp>
    </p:spTree>
    <p:extLst>
      <p:ext uri="{BB962C8B-B14F-4D97-AF65-F5344CB8AC3E}">
        <p14:creationId xmlns:p14="http://schemas.microsoft.com/office/powerpoint/2010/main" val="2880726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02A0C-6EE3-41BF-9202-21202BFA77AF}"/>
              </a:ext>
            </a:extLst>
          </p:cNvPr>
          <p:cNvSpPr>
            <a:spLocks noGrp="1"/>
          </p:cNvSpPr>
          <p:nvPr>
            <p:ph type="title"/>
          </p:nvPr>
        </p:nvSpPr>
        <p:spPr/>
        <p:txBody>
          <a:bodyPr/>
          <a:lstStyle/>
          <a:p>
            <a:r>
              <a:rPr lang="en-US" dirty="0"/>
              <a:t>Semen preparation </a:t>
            </a:r>
          </a:p>
        </p:txBody>
      </p:sp>
      <p:sp>
        <p:nvSpPr>
          <p:cNvPr id="3" name="Content Placeholder 2">
            <a:extLst>
              <a:ext uri="{FF2B5EF4-FFF2-40B4-BE49-F238E27FC236}">
                <a16:creationId xmlns:a16="http://schemas.microsoft.com/office/drawing/2014/main" id="{09EEBB8D-34FE-4F95-AA1F-D78CF1F787A4}"/>
              </a:ext>
            </a:extLst>
          </p:cNvPr>
          <p:cNvSpPr>
            <a:spLocks noGrp="1"/>
          </p:cNvSpPr>
          <p:nvPr>
            <p:ph idx="1"/>
          </p:nvPr>
        </p:nvSpPr>
        <p:spPr/>
        <p:txBody>
          <a:bodyPr/>
          <a:lstStyle/>
          <a:p>
            <a:r>
              <a:rPr lang="en-US" sz="2400" b="1" i="1" u="sng" dirty="0">
                <a:solidFill>
                  <a:srgbClr val="FF0000"/>
                </a:solidFill>
              </a:rPr>
              <a:t>The washing procedures are necessary to remove :</a:t>
            </a:r>
          </a:p>
          <a:p>
            <a:r>
              <a:rPr lang="en-US" dirty="0"/>
              <a:t>Prostaglandins </a:t>
            </a:r>
          </a:p>
          <a:p>
            <a:r>
              <a:rPr lang="en-US" dirty="0"/>
              <a:t>Infectious agent </a:t>
            </a:r>
          </a:p>
          <a:p>
            <a:r>
              <a:rPr lang="en-US" dirty="0"/>
              <a:t>Antigenic proteins </a:t>
            </a:r>
          </a:p>
          <a:p>
            <a:r>
              <a:rPr lang="en-US" dirty="0"/>
              <a:t>Non motile spermatozoa</a:t>
            </a:r>
          </a:p>
          <a:p>
            <a:r>
              <a:rPr lang="en-US" dirty="0"/>
              <a:t>Leucocyte </a:t>
            </a:r>
          </a:p>
          <a:p>
            <a:r>
              <a:rPr lang="en-US" dirty="0"/>
              <a:t>Immature germ cells </a:t>
            </a:r>
          </a:p>
        </p:txBody>
      </p:sp>
    </p:spTree>
    <p:extLst>
      <p:ext uri="{BB962C8B-B14F-4D97-AF65-F5344CB8AC3E}">
        <p14:creationId xmlns:p14="http://schemas.microsoft.com/office/powerpoint/2010/main" val="3718928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7463-48A2-4E46-B490-CF48D30B7004}"/>
              </a:ext>
            </a:extLst>
          </p:cNvPr>
          <p:cNvSpPr>
            <a:spLocks noGrp="1"/>
          </p:cNvSpPr>
          <p:nvPr>
            <p:ph type="title"/>
          </p:nvPr>
        </p:nvSpPr>
        <p:spPr/>
        <p:txBody>
          <a:bodyPr/>
          <a:lstStyle/>
          <a:p>
            <a:r>
              <a:rPr lang="en-US" dirty="0"/>
              <a:t>Timing of </a:t>
            </a:r>
            <a:r>
              <a:rPr lang="en-US" dirty="0" err="1"/>
              <a:t>iui</a:t>
            </a:r>
            <a:r>
              <a:rPr lang="en-US" dirty="0"/>
              <a:t> ? </a:t>
            </a:r>
          </a:p>
        </p:txBody>
      </p:sp>
      <p:sp>
        <p:nvSpPr>
          <p:cNvPr id="3" name="Content Placeholder 2">
            <a:extLst>
              <a:ext uri="{FF2B5EF4-FFF2-40B4-BE49-F238E27FC236}">
                <a16:creationId xmlns:a16="http://schemas.microsoft.com/office/drawing/2014/main" id="{9CF611B6-D89E-4967-A329-FB201B9A3E92}"/>
              </a:ext>
            </a:extLst>
          </p:cNvPr>
          <p:cNvSpPr>
            <a:spLocks noGrp="1"/>
          </p:cNvSpPr>
          <p:nvPr>
            <p:ph idx="1"/>
          </p:nvPr>
        </p:nvSpPr>
        <p:spPr/>
        <p:txBody>
          <a:bodyPr>
            <a:normAutofit/>
          </a:bodyPr>
          <a:lstStyle/>
          <a:p>
            <a:r>
              <a:rPr lang="en-US" sz="2700" dirty="0"/>
              <a:t>Basal body temperature </a:t>
            </a:r>
          </a:p>
          <a:p>
            <a:endParaRPr lang="en-US" sz="2700" dirty="0"/>
          </a:p>
          <a:p>
            <a:r>
              <a:rPr lang="en-US" sz="2700" dirty="0" err="1"/>
              <a:t>Lh</a:t>
            </a:r>
            <a:r>
              <a:rPr lang="en-US" sz="2700" dirty="0"/>
              <a:t> surge </a:t>
            </a:r>
          </a:p>
          <a:p>
            <a:endParaRPr lang="en-US" sz="2700" dirty="0"/>
          </a:p>
          <a:p>
            <a:r>
              <a:rPr lang="en-US" sz="2700" dirty="0"/>
              <a:t>us</a:t>
            </a:r>
          </a:p>
        </p:txBody>
      </p:sp>
    </p:spTree>
    <p:extLst>
      <p:ext uri="{BB962C8B-B14F-4D97-AF65-F5344CB8AC3E}">
        <p14:creationId xmlns:p14="http://schemas.microsoft.com/office/powerpoint/2010/main" val="1208350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FD56-9409-4685-80C3-E01F1E827598}"/>
              </a:ext>
            </a:extLst>
          </p:cNvPr>
          <p:cNvSpPr>
            <a:spLocks noGrp="1"/>
          </p:cNvSpPr>
          <p:nvPr>
            <p:ph type="title"/>
          </p:nvPr>
        </p:nvSpPr>
        <p:spPr/>
        <p:txBody>
          <a:bodyPr/>
          <a:lstStyle/>
          <a:p>
            <a:r>
              <a:rPr lang="en-US" dirty="0"/>
              <a:t>Indications :</a:t>
            </a:r>
          </a:p>
        </p:txBody>
      </p:sp>
      <p:sp>
        <p:nvSpPr>
          <p:cNvPr id="3" name="Content Placeholder 2">
            <a:extLst>
              <a:ext uri="{FF2B5EF4-FFF2-40B4-BE49-F238E27FC236}">
                <a16:creationId xmlns:a16="http://schemas.microsoft.com/office/drawing/2014/main" id="{5F6A948A-9DEB-463A-AB75-D5FF2BFAE36F}"/>
              </a:ext>
            </a:extLst>
          </p:cNvPr>
          <p:cNvSpPr>
            <a:spLocks noGrp="1"/>
          </p:cNvSpPr>
          <p:nvPr>
            <p:ph idx="1"/>
          </p:nvPr>
        </p:nvSpPr>
        <p:spPr/>
        <p:txBody>
          <a:bodyPr/>
          <a:lstStyle/>
          <a:p>
            <a:r>
              <a:rPr lang="en-US" dirty="0"/>
              <a:t>Male factor subfertility {reduced sperm quality }</a:t>
            </a:r>
          </a:p>
          <a:p>
            <a:r>
              <a:rPr lang="en-US" dirty="0"/>
              <a:t>Unexplained fertility</a:t>
            </a:r>
          </a:p>
          <a:p>
            <a:r>
              <a:rPr lang="en-US" dirty="0"/>
              <a:t>Combined ovulatory and male factor infertility</a:t>
            </a:r>
          </a:p>
          <a:p>
            <a:r>
              <a:rPr lang="en-US" dirty="0"/>
              <a:t>Cervical and immunological infertility</a:t>
            </a:r>
          </a:p>
          <a:p>
            <a:r>
              <a:rPr lang="en-US" dirty="0"/>
              <a:t>Sexual dysfunction infertility </a:t>
            </a:r>
          </a:p>
        </p:txBody>
      </p:sp>
    </p:spTree>
    <p:extLst>
      <p:ext uri="{BB962C8B-B14F-4D97-AF65-F5344CB8AC3E}">
        <p14:creationId xmlns:p14="http://schemas.microsoft.com/office/powerpoint/2010/main" val="381724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Associated factors</a:t>
            </a:r>
            <a:endParaRPr b="1"/>
          </a:p>
        </p:txBody>
      </p:sp>
      <p:sp>
        <p:nvSpPr>
          <p:cNvPr id="120" name="Google Shape;120;p18"/>
          <p:cNvSpPr txBox="1">
            <a:spLocks noGrp="1"/>
          </p:cNvSpPr>
          <p:nvPr>
            <p:ph type="body" idx="1"/>
          </p:nvPr>
        </p:nvSpPr>
        <p:spPr>
          <a:xfrm>
            <a:off x="311700" y="1229875"/>
            <a:ext cx="42603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t>PELVIC INFLAMMATORY DISEASE</a:t>
            </a:r>
            <a:endParaRPr sz="1200" b="1"/>
          </a:p>
          <a:p>
            <a:pPr marL="0" lvl="0" indent="0" algn="l" rtl="0">
              <a:spcBef>
                <a:spcPts val="1200"/>
              </a:spcBef>
              <a:spcAft>
                <a:spcPts val="0"/>
              </a:spcAft>
              <a:buNone/>
            </a:pPr>
            <a:r>
              <a:rPr lang="en-GB" sz="1200" b="1"/>
              <a:t>Endometriosis </a:t>
            </a:r>
            <a:endParaRPr sz="1200" b="1"/>
          </a:p>
          <a:p>
            <a:pPr marL="0" lvl="0" indent="0" algn="l" rtl="0">
              <a:spcBef>
                <a:spcPts val="1200"/>
              </a:spcBef>
              <a:spcAft>
                <a:spcPts val="0"/>
              </a:spcAft>
              <a:buNone/>
            </a:pPr>
            <a:r>
              <a:rPr lang="en-GB" sz="1200" b="1"/>
              <a:t>Ovarian aging</a:t>
            </a:r>
            <a:endParaRPr sz="1200" b="1"/>
          </a:p>
          <a:p>
            <a:pPr marL="0" lvl="0" indent="0" algn="l" rtl="0">
              <a:spcBef>
                <a:spcPts val="1200"/>
              </a:spcBef>
              <a:spcAft>
                <a:spcPts val="0"/>
              </a:spcAft>
              <a:buNone/>
            </a:pPr>
            <a:r>
              <a:rPr lang="en-GB" sz="1200" b="1"/>
              <a:t>Spermatic varicocoele </a:t>
            </a:r>
            <a:endParaRPr sz="1200" b="1"/>
          </a:p>
          <a:p>
            <a:pPr marL="0" lvl="0" indent="0" algn="l" rtl="0">
              <a:spcBef>
                <a:spcPts val="1200"/>
              </a:spcBef>
              <a:spcAft>
                <a:spcPts val="0"/>
              </a:spcAft>
              <a:buNone/>
            </a:pPr>
            <a:r>
              <a:rPr lang="en-GB" sz="1200" b="1"/>
              <a:t>Toxins </a:t>
            </a:r>
            <a:endParaRPr sz="1200" b="1"/>
          </a:p>
          <a:p>
            <a:pPr marL="0" lvl="0" indent="0" algn="l" rtl="0">
              <a:spcBef>
                <a:spcPts val="1200"/>
              </a:spcBef>
              <a:spcAft>
                <a:spcPts val="0"/>
              </a:spcAft>
              <a:buNone/>
            </a:pPr>
            <a:r>
              <a:rPr lang="en-GB" sz="1200" b="1"/>
              <a:t>Previous abdominal surgery (adhesions)</a:t>
            </a:r>
            <a:endParaRPr sz="1200" b="1"/>
          </a:p>
          <a:p>
            <a:pPr marL="0" lvl="0" indent="0" algn="l" rtl="0">
              <a:spcBef>
                <a:spcPts val="1200"/>
              </a:spcBef>
              <a:spcAft>
                <a:spcPts val="0"/>
              </a:spcAft>
              <a:buNone/>
            </a:pPr>
            <a:r>
              <a:rPr lang="en-GB" sz="1200" b="1"/>
              <a:t>Cervical/uterine abnormalities</a:t>
            </a:r>
            <a:endParaRPr sz="1200" b="1"/>
          </a:p>
          <a:p>
            <a:pPr marL="0" lvl="0" indent="0" algn="l" rtl="0">
              <a:spcBef>
                <a:spcPts val="1200"/>
              </a:spcBef>
              <a:spcAft>
                <a:spcPts val="0"/>
              </a:spcAft>
              <a:buNone/>
            </a:pPr>
            <a:r>
              <a:rPr lang="en-GB" sz="1200" b="1"/>
              <a:t>Cervical/uterine surgery</a:t>
            </a:r>
            <a:endParaRPr sz="1200" b="1"/>
          </a:p>
          <a:p>
            <a:pPr marL="0" lvl="0" indent="0" algn="l" rtl="0">
              <a:spcBef>
                <a:spcPts val="1200"/>
              </a:spcBef>
              <a:spcAft>
                <a:spcPts val="0"/>
              </a:spcAft>
              <a:buNone/>
            </a:pPr>
            <a:r>
              <a:rPr lang="en-GB" sz="1200" b="1"/>
              <a:t>Fibroids </a:t>
            </a:r>
            <a:endParaRPr sz="1200" b="1"/>
          </a:p>
          <a:p>
            <a:pPr marL="0" lvl="0" indent="0" algn="l" rtl="0">
              <a:spcBef>
                <a:spcPts val="1200"/>
              </a:spcBef>
              <a:spcAft>
                <a:spcPts val="1200"/>
              </a:spcAft>
              <a:buNone/>
            </a:pPr>
            <a:endParaRPr sz="1200" b="1"/>
          </a:p>
        </p:txBody>
      </p:sp>
      <p:pic>
        <p:nvPicPr>
          <p:cNvPr id="121" name="Google Shape;121;p18"/>
          <p:cNvPicPr preferRelativeResize="0"/>
          <p:nvPr/>
        </p:nvPicPr>
        <p:blipFill>
          <a:blip r:embed="rId3">
            <a:alphaModFix/>
          </a:blip>
          <a:stretch>
            <a:fillRect/>
          </a:stretch>
        </p:blipFill>
        <p:spPr>
          <a:xfrm>
            <a:off x="4572000" y="1017800"/>
            <a:ext cx="4260299" cy="35510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250C-84AA-4B82-ABB1-D4E9DF0B4A92}"/>
              </a:ext>
            </a:extLst>
          </p:cNvPr>
          <p:cNvSpPr>
            <a:spLocks noGrp="1"/>
          </p:cNvSpPr>
          <p:nvPr>
            <p:ph type="title"/>
          </p:nvPr>
        </p:nvSpPr>
        <p:spPr/>
        <p:txBody>
          <a:bodyPr/>
          <a:lstStyle/>
          <a:p>
            <a:r>
              <a:rPr lang="en-US" dirty="0"/>
              <a:t>Male factor infertility (oat)</a:t>
            </a:r>
          </a:p>
        </p:txBody>
      </p:sp>
      <p:sp>
        <p:nvSpPr>
          <p:cNvPr id="3" name="Content Placeholder 2">
            <a:extLst>
              <a:ext uri="{FF2B5EF4-FFF2-40B4-BE49-F238E27FC236}">
                <a16:creationId xmlns:a16="http://schemas.microsoft.com/office/drawing/2014/main" id="{F44A4E6E-06F6-44CB-8F73-2BF7095224EA}"/>
              </a:ext>
            </a:extLst>
          </p:cNvPr>
          <p:cNvSpPr>
            <a:spLocks noGrp="1"/>
          </p:cNvSpPr>
          <p:nvPr>
            <p:ph idx="1"/>
          </p:nvPr>
        </p:nvSpPr>
        <p:spPr/>
        <p:txBody>
          <a:bodyPr/>
          <a:lstStyle/>
          <a:p>
            <a:r>
              <a:rPr lang="en-US" sz="2100" b="1" dirty="0" err="1"/>
              <a:t>Oilgozoospermia</a:t>
            </a:r>
            <a:r>
              <a:rPr lang="en-US" dirty="0"/>
              <a:t> </a:t>
            </a:r>
          </a:p>
          <a:p>
            <a:endParaRPr lang="en-US" dirty="0"/>
          </a:p>
          <a:p>
            <a:r>
              <a:rPr lang="en-US" sz="2400" dirty="0" err="1"/>
              <a:t>Asthenozoospermia</a:t>
            </a:r>
            <a:r>
              <a:rPr lang="en-US" sz="2400" dirty="0"/>
              <a:t> </a:t>
            </a:r>
          </a:p>
          <a:p>
            <a:endParaRPr lang="en-US" dirty="0"/>
          </a:p>
          <a:p>
            <a:endParaRPr lang="en-US" dirty="0"/>
          </a:p>
          <a:p>
            <a:r>
              <a:rPr lang="en-US" sz="2700" dirty="0" err="1"/>
              <a:t>teratozoospermia</a:t>
            </a:r>
            <a:endParaRPr lang="en-US" dirty="0"/>
          </a:p>
        </p:txBody>
      </p:sp>
    </p:spTree>
    <p:extLst>
      <p:ext uri="{BB962C8B-B14F-4D97-AF65-F5344CB8AC3E}">
        <p14:creationId xmlns:p14="http://schemas.microsoft.com/office/powerpoint/2010/main" val="885880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4697-C795-4ACB-AB8A-DEE1071BE6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2DFA4C-74F5-4B5A-B908-21782BD9C3B3}"/>
              </a:ext>
            </a:extLst>
          </p:cNvPr>
          <p:cNvSpPr>
            <a:spLocks noGrp="1"/>
          </p:cNvSpPr>
          <p:nvPr>
            <p:ph idx="1"/>
          </p:nvPr>
        </p:nvSpPr>
        <p:spPr/>
        <p:txBody>
          <a:bodyPr>
            <a:normAutofit/>
          </a:bodyPr>
          <a:lstStyle/>
          <a:p>
            <a:r>
              <a:rPr lang="en-US" sz="2700" dirty="0">
                <a:solidFill>
                  <a:srgbClr val="FF0000"/>
                </a:solidFill>
              </a:rPr>
              <a:t>In male subfertility  IUI with or without COH  a pregnancy rate of 10-18% per cycle </a:t>
            </a:r>
            <a:br>
              <a:rPr lang="en-US" sz="2700" dirty="0">
                <a:solidFill>
                  <a:srgbClr val="FF0000"/>
                </a:solidFill>
              </a:rPr>
            </a:br>
            <a:r>
              <a:rPr lang="en-US" sz="2700" dirty="0">
                <a:solidFill>
                  <a:srgbClr val="FF0000"/>
                </a:solidFill>
              </a:rPr>
              <a:t>has been reported </a:t>
            </a:r>
          </a:p>
        </p:txBody>
      </p:sp>
    </p:spTree>
    <p:extLst>
      <p:ext uri="{BB962C8B-B14F-4D97-AF65-F5344CB8AC3E}">
        <p14:creationId xmlns:p14="http://schemas.microsoft.com/office/powerpoint/2010/main" val="1098681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A0A3-0D6C-42CA-87E8-6FA25C2D353F}"/>
              </a:ext>
            </a:extLst>
          </p:cNvPr>
          <p:cNvSpPr>
            <a:spLocks noGrp="1"/>
          </p:cNvSpPr>
          <p:nvPr>
            <p:ph type="title"/>
          </p:nvPr>
        </p:nvSpPr>
        <p:spPr/>
        <p:txBody>
          <a:bodyPr/>
          <a:lstStyle/>
          <a:p>
            <a:r>
              <a:rPr lang="en-US" dirty="0"/>
              <a:t>Sexual dysfunction infertility </a:t>
            </a:r>
          </a:p>
        </p:txBody>
      </p:sp>
      <p:sp>
        <p:nvSpPr>
          <p:cNvPr id="3" name="Content Placeholder 2">
            <a:extLst>
              <a:ext uri="{FF2B5EF4-FFF2-40B4-BE49-F238E27FC236}">
                <a16:creationId xmlns:a16="http://schemas.microsoft.com/office/drawing/2014/main" id="{60AE8251-1EA1-4C7C-B1AB-A22BBD919252}"/>
              </a:ext>
            </a:extLst>
          </p:cNvPr>
          <p:cNvSpPr>
            <a:spLocks noGrp="1"/>
          </p:cNvSpPr>
          <p:nvPr>
            <p:ph idx="1"/>
          </p:nvPr>
        </p:nvSpPr>
        <p:spPr/>
        <p:txBody>
          <a:bodyPr/>
          <a:lstStyle/>
          <a:p>
            <a:r>
              <a:rPr lang="en-US" dirty="0"/>
              <a:t>Retrograde ejaculation </a:t>
            </a:r>
          </a:p>
          <a:p>
            <a:r>
              <a:rPr lang="en-US" dirty="0"/>
              <a:t>Vaginismus </a:t>
            </a:r>
          </a:p>
          <a:p>
            <a:r>
              <a:rPr lang="en-US" dirty="0" err="1"/>
              <a:t>Hypospadius</a:t>
            </a:r>
            <a:r>
              <a:rPr lang="en-US" dirty="0"/>
              <a:t> </a:t>
            </a:r>
          </a:p>
          <a:p>
            <a:r>
              <a:rPr lang="en-US" dirty="0"/>
              <a:t>Impotence </a:t>
            </a:r>
          </a:p>
          <a:p>
            <a:r>
              <a:rPr lang="en-US" dirty="0"/>
              <a:t>Infrequent intercourse during fertile period </a:t>
            </a:r>
          </a:p>
        </p:txBody>
      </p:sp>
    </p:spTree>
    <p:extLst>
      <p:ext uri="{BB962C8B-B14F-4D97-AF65-F5344CB8AC3E}">
        <p14:creationId xmlns:p14="http://schemas.microsoft.com/office/powerpoint/2010/main" val="2671326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81C30-7A1C-4554-B9AA-9E8476C3A76A}"/>
              </a:ext>
            </a:extLst>
          </p:cNvPr>
          <p:cNvSpPr>
            <a:spLocks noGrp="1"/>
          </p:cNvSpPr>
          <p:nvPr>
            <p:ph type="title"/>
          </p:nvPr>
        </p:nvSpPr>
        <p:spPr/>
        <p:txBody>
          <a:bodyPr/>
          <a:lstStyle/>
          <a:p>
            <a:r>
              <a:rPr lang="en-US" dirty="0"/>
              <a:t>Factors affecting IUI success</a:t>
            </a:r>
          </a:p>
        </p:txBody>
      </p:sp>
      <p:sp>
        <p:nvSpPr>
          <p:cNvPr id="3" name="Content Placeholder 2">
            <a:extLst>
              <a:ext uri="{FF2B5EF4-FFF2-40B4-BE49-F238E27FC236}">
                <a16:creationId xmlns:a16="http://schemas.microsoft.com/office/drawing/2014/main" id="{4898046F-3E0E-4EA9-9910-6919480C7AC2}"/>
              </a:ext>
            </a:extLst>
          </p:cNvPr>
          <p:cNvSpPr>
            <a:spLocks noGrp="1"/>
          </p:cNvSpPr>
          <p:nvPr>
            <p:ph idx="1"/>
          </p:nvPr>
        </p:nvSpPr>
        <p:spPr/>
        <p:txBody>
          <a:bodyPr/>
          <a:lstStyle/>
          <a:p>
            <a:r>
              <a:rPr lang="en-US" dirty="0"/>
              <a:t>Age of the female</a:t>
            </a:r>
          </a:p>
          <a:p>
            <a:r>
              <a:rPr lang="en-US" dirty="0"/>
              <a:t>Site of insemination</a:t>
            </a:r>
          </a:p>
          <a:p>
            <a:r>
              <a:rPr lang="en-US" dirty="0"/>
              <a:t>Exact timing of IUI </a:t>
            </a:r>
          </a:p>
          <a:p>
            <a:r>
              <a:rPr lang="en-US" dirty="0"/>
              <a:t>Number of IUI	treatment cycle </a:t>
            </a:r>
          </a:p>
        </p:txBody>
      </p:sp>
    </p:spTree>
    <p:extLst>
      <p:ext uri="{BB962C8B-B14F-4D97-AF65-F5344CB8AC3E}">
        <p14:creationId xmlns:p14="http://schemas.microsoft.com/office/powerpoint/2010/main" val="1437198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750970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43" y="-178971"/>
            <a:ext cx="7886700" cy="994172"/>
          </a:xfrm>
        </p:spPr>
        <p:txBody>
          <a:bodyPr/>
          <a:lstStyle/>
          <a:p>
            <a:pPr algn="ctr"/>
            <a:r>
              <a:rPr lang="en-US" sz="3600" b="1" u="sng" dirty="0"/>
              <a:t>Indications</a:t>
            </a:r>
            <a:endParaRPr lang="en-US" b="1" u="sng" dirty="0"/>
          </a:p>
        </p:txBody>
      </p:sp>
      <p:sp>
        <p:nvSpPr>
          <p:cNvPr id="3" name="Content Placeholder 2"/>
          <p:cNvSpPr>
            <a:spLocks noGrp="1"/>
          </p:cNvSpPr>
          <p:nvPr>
            <p:ph idx="1"/>
          </p:nvPr>
        </p:nvSpPr>
        <p:spPr>
          <a:xfrm>
            <a:off x="251943" y="601334"/>
            <a:ext cx="8892057" cy="4558869"/>
          </a:xfrm>
        </p:spPr>
        <p:txBody>
          <a:bodyPr>
            <a:normAutofit/>
          </a:bodyPr>
          <a:lstStyle/>
          <a:p>
            <a:r>
              <a:rPr lang="en-US" b="1" dirty="0">
                <a:solidFill>
                  <a:srgbClr val="C00000"/>
                </a:solidFill>
              </a:rPr>
              <a:t>Tubal conditions</a:t>
            </a:r>
            <a:endParaRPr lang="en-US" dirty="0">
              <a:solidFill>
                <a:srgbClr val="C00000"/>
              </a:solidFill>
            </a:endParaRPr>
          </a:p>
          <a:p>
            <a:r>
              <a:rPr lang="en-US" b="1" dirty="0">
                <a:solidFill>
                  <a:srgbClr val="C00000"/>
                </a:solidFill>
              </a:rPr>
              <a:t>Unexplained infertility </a:t>
            </a:r>
          </a:p>
          <a:p>
            <a:r>
              <a:rPr lang="en-US" b="1" dirty="0">
                <a:solidFill>
                  <a:srgbClr val="C00000"/>
                </a:solidFill>
              </a:rPr>
              <a:t>Male factor infertility</a:t>
            </a:r>
          </a:p>
          <a:p>
            <a:r>
              <a:rPr lang="en-US" b="1" dirty="0">
                <a:solidFill>
                  <a:srgbClr val="C00000"/>
                </a:solidFill>
              </a:rPr>
              <a:t>Uterine malformations</a:t>
            </a:r>
            <a:endParaRPr lang="en-US" dirty="0">
              <a:solidFill>
                <a:srgbClr val="C00000"/>
              </a:solidFill>
            </a:endParaRPr>
          </a:p>
          <a:p>
            <a:r>
              <a:rPr lang="en-US" b="1" dirty="0">
                <a:solidFill>
                  <a:srgbClr val="C00000"/>
                </a:solidFill>
              </a:rPr>
              <a:t>HIV-positive </a:t>
            </a:r>
            <a:r>
              <a:rPr lang="en-US" b="1" dirty="0" err="1">
                <a:solidFill>
                  <a:srgbClr val="C00000"/>
                </a:solidFill>
              </a:rPr>
              <a:t>serodiscordant</a:t>
            </a:r>
            <a:r>
              <a:rPr lang="en-US" b="1" dirty="0">
                <a:solidFill>
                  <a:srgbClr val="C00000"/>
                </a:solidFill>
              </a:rPr>
              <a:t> couples</a:t>
            </a:r>
            <a:r>
              <a:rPr lang="en-US" dirty="0">
                <a:solidFill>
                  <a:srgbClr val="C00000"/>
                </a:solidFill>
              </a:rPr>
              <a:t>: </a:t>
            </a:r>
            <a:r>
              <a:rPr lang="en-US" dirty="0"/>
              <a:t>Use of ICSI or sperm-washing techniques has enabled HIV-negative women to safely achieve pregnancy using the sperm of their affected male partners. Processing and handling of these specimens require specialized facilities, protocols, training, and equipment to prevent cross contamination. </a:t>
            </a:r>
          </a:p>
          <a:p>
            <a:r>
              <a:rPr lang="en-US" b="1" dirty="0">
                <a:solidFill>
                  <a:srgbClr val="C00000"/>
                </a:solidFill>
              </a:rPr>
              <a:t>Men and women seeking fertility preservation</a:t>
            </a:r>
            <a:r>
              <a:rPr lang="en-US" dirty="0">
                <a:solidFill>
                  <a:srgbClr val="C00000"/>
                </a:solidFill>
              </a:rPr>
              <a:t>: </a:t>
            </a:r>
            <a:r>
              <a:rPr lang="en-US" dirty="0"/>
              <a:t>patients about to undergo chemotherapy or irradiation of their pelvic regions can consider cryopreservation </a:t>
            </a:r>
            <a:r>
              <a:rPr lang="en-US" dirty="0">
                <a:solidFill>
                  <a:schemeClr val="tx1">
                    <a:lumMod val="95000"/>
                    <a:lumOff val="5000"/>
                  </a:schemeClr>
                </a:solidFill>
              </a:rPr>
              <a:t>of gametes, embryos, or ovarian tissue for subsequent childbearing via ART.</a:t>
            </a:r>
          </a:p>
        </p:txBody>
      </p:sp>
    </p:spTree>
    <p:extLst>
      <p:ext uri="{BB962C8B-B14F-4D97-AF65-F5344CB8AC3E}">
        <p14:creationId xmlns:p14="http://schemas.microsoft.com/office/powerpoint/2010/main" val="1898841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6A28-6245-46E1-B7A0-A37540F779D3}"/>
              </a:ext>
            </a:extLst>
          </p:cNvPr>
          <p:cNvSpPr>
            <a:spLocks noGrp="1"/>
          </p:cNvSpPr>
          <p:nvPr>
            <p:ph type="title"/>
          </p:nvPr>
        </p:nvSpPr>
        <p:spPr>
          <a:xfrm>
            <a:off x="593178" y="143779"/>
            <a:ext cx="7886700" cy="994172"/>
          </a:xfrm>
        </p:spPr>
        <p:txBody>
          <a:bodyPr/>
          <a:lstStyle/>
          <a:p>
            <a:pPr algn="ctr"/>
            <a:r>
              <a:rPr lang="en-US" b="1" dirty="0"/>
              <a:t>Assessment of ovarian reserve</a:t>
            </a:r>
            <a:endParaRPr lang="ar-JO" b="1" dirty="0"/>
          </a:p>
        </p:txBody>
      </p:sp>
      <p:sp>
        <p:nvSpPr>
          <p:cNvPr id="3" name="Content Placeholder 2">
            <a:extLst>
              <a:ext uri="{FF2B5EF4-FFF2-40B4-BE49-F238E27FC236}">
                <a16:creationId xmlns:a16="http://schemas.microsoft.com/office/drawing/2014/main" id="{D6F57AD3-8932-4C55-9195-0D48792C869F}"/>
              </a:ext>
            </a:extLst>
          </p:cNvPr>
          <p:cNvSpPr>
            <a:spLocks noGrp="1"/>
          </p:cNvSpPr>
          <p:nvPr>
            <p:ph idx="1"/>
          </p:nvPr>
        </p:nvSpPr>
        <p:spPr>
          <a:xfrm>
            <a:off x="319252" y="1137950"/>
            <a:ext cx="8740009" cy="3812106"/>
          </a:xfrm>
        </p:spPr>
        <p:txBody>
          <a:bodyPr>
            <a:normAutofit lnSpcReduction="10000"/>
          </a:bodyPr>
          <a:lstStyle/>
          <a:p>
            <a:r>
              <a:rPr lang="en-US" sz="1800" dirty="0"/>
              <a:t>Ovarian reserve: </a:t>
            </a:r>
            <a:r>
              <a:rPr lang="en-US" sz="1800" dirty="0">
                <a:latin typeface="Noto Naskh Arabic UI"/>
              </a:rPr>
              <a:t>refers to a woman's remaining egg supply that can produce babies</a:t>
            </a:r>
            <a:endParaRPr lang="en-US" sz="1800" dirty="0"/>
          </a:p>
          <a:p>
            <a:pPr marL="89154" indent="0">
              <a:buNone/>
            </a:pPr>
            <a:r>
              <a:rPr lang="en-US" b="1" dirty="0">
                <a:solidFill>
                  <a:srgbClr val="C00000"/>
                </a:solidFill>
              </a:rPr>
              <a:t>1. FSH: </a:t>
            </a:r>
            <a:r>
              <a:rPr lang="en-US" sz="1800" dirty="0"/>
              <a:t>should be between 2-10 </a:t>
            </a:r>
            <a:r>
              <a:rPr lang="en-US" sz="1800" dirty="0" err="1"/>
              <a:t>miu</a:t>
            </a:r>
            <a:r>
              <a:rPr lang="en-US" sz="1800" dirty="0"/>
              <a:t>/l between days 2-3 of the cycle</a:t>
            </a:r>
          </a:p>
          <a:p>
            <a:pPr marL="89154" indent="0">
              <a:buNone/>
            </a:pPr>
            <a:endParaRPr lang="en-US" b="1" dirty="0">
              <a:solidFill>
                <a:srgbClr val="C00000"/>
              </a:solidFill>
            </a:endParaRPr>
          </a:p>
          <a:p>
            <a:pPr marL="89154" indent="0">
              <a:buNone/>
            </a:pPr>
            <a:r>
              <a:rPr lang="en-US" b="1" dirty="0">
                <a:solidFill>
                  <a:srgbClr val="C00000"/>
                </a:solidFill>
              </a:rPr>
              <a:t>2. Antral follicles by USS: </a:t>
            </a:r>
            <a:r>
              <a:rPr lang="en-US" sz="1800" dirty="0">
                <a:latin typeface="Noto Naskh Arabic UI"/>
              </a:rPr>
              <a:t>It's done via transvaginal ultrasound, sometimes between cycle day 2 and 5. The ultrasound technician will look at each ovary and </a:t>
            </a:r>
            <a:r>
              <a:rPr lang="en-US" sz="1800" b="1" dirty="0">
                <a:latin typeface="Noto Naskh Arabic UI"/>
              </a:rPr>
              <a:t>count</a:t>
            </a:r>
            <a:r>
              <a:rPr lang="en-US" sz="1800" dirty="0">
                <a:latin typeface="Noto Naskh Arabic UI"/>
              </a:rPr>
              <a:t> the number of </a:t>
            </a:r>
            <a:r>
              <a:rPr lang="en-US" sz="1800" b="1" dirty="0">
                <a:latin typeface="Noto Naskh Arabic UI"/>
              </a:rPr>
              <a:t>follicles</a:t>
            </a:r>
            <a:r>
              <a:rPr lang="en-US" sz="1800" dirty="0">
                <a:latin typeface="Noto Naskh Arabic UI"/>
              </a:rPr>
              <a:t> measuring between 2 and 10 mm. Usually 10-12 follicles are seen in </a:t>
            </a:r>
            <a:r>
              <a:rPr lang="en-US" sz="1800" u="sng" dirty="0">
                <a:latin typeface="Noto Naskh Arabic UI"/>
              </a:rPr>
              <a:t>both ovaries</a:t>
            </a:r>
            <a:endParaRPr lang="en-US" sz="1800" u="sng" dirty="0"/>
          </a:p>
          <a:p>
            <a:pPr marL="89154" indent="0">
              <a:buNone/>
            </a:pPr>
            <a:endParaRPr lang="en-US" b="1" dirty="0">
              <a:solidFill>
                <a:srgbClr val="C00000"/>
              </a:solidFill>
            </a:endParaRPr>
          </a:p>
          <a:p>
            <a:pPr marL="89154" indent="0">
              <a:buNone/>
            </a:pPr>
            <a:r>
              <a:rPr lang="en-US" b="1" dirty="0">
                <a:solidFill>
                  <a:srgbClr val="C00000"/>
                </a:solidFill>
              </a:rPr>
              <a:t>3.</a:t>
            </a:r>
            <a:r>
              <a:rPr lang="en-GB" b="1" dirty="0">
                <a:solidFill>
                  <a:srgbClr val="C00000"/>
                </a:solidFill>
              </a:rPr>
              <a:t> Anti-</a:t>
            </a:r>
            <a:r>
              <a:rPr lang="en-GB" b="1" dirty="0" err="1">
                <a:solidFill>
                  <a:srgbClr val="C00000"/>
                </a:solidFill>
              </a:rPr>
              <a:t>Mullerian</a:t>
            </a:r>
            <a:r>
              <a:rPr lang="en-GB" b="1" dirty="0">
                <a:solidFill>
                  <a:srgbClr val="C00000"/>
                </a:solidFill>
              </a:rPr>
              <a:t> Hormone (</a:t>
            </a:r>
            <a:r>
              <a:rPr lang="en-US" b="1" dirty="0">
                <a:solidFill>
                  <a:srgbClr val="C00000"/>
                </a:solidFill>
              </a:rPr>
              <a:t>AMH): </a:t>
            </a:r>
            <a:r>
              <a:rPr lang="en-US" sz="1800" dirty="0"/>
              <a:t>I</a:t>
            </a:r>
            <a:r>
              <a:rPr lang="en-US" sz="1800" dirty="0">
                <a:latin typeface="Noto Naskh Arabic UI"/>
              </a:rPr>
              <a:t>s a </a:t>
            </a:r>
            <a:r>
              <a:rPr lang="en-US" sz="1800" b="1" dirty="0">
                <a:latin typeface="Noto Naskh Arabic UI"/>
              </a:rPr>
              <a:t>hormone</a:t>
            </a:r>
            <a:r>
              <a:rPr lang="en-US" sz="1800" dirty="0">
                <a:latin typeface="Noto Naskh Arabic UI"/>
              </a:rPr>
              <a:t> secreted by cells in developing follicles.</a:t>
            </a:r>
          </a:p>
          <a:p>
            <a:pPr marL="89154" indent="0">
              <a:buNone/>
            </a:pPr>
            <a:r>
              <a:rPr lang="en-US" sz="1800" dirty="0">
                <a:latin typeface="Noto Naskh Arabic UI"/>
              </a:rPr>
              <a:t>A </a:t>
            </a:r>
            <a:r>
              <a:rPr lang="en-US" sz="1800" b="1" dirty="0">
                <a:latin typeface="Noto Naskh Arabic UI"/>
              </a:rPr>
              <a:t>typical AMH level</a:t>
            </a:r>
            <a:r>
              <a:rPr lang="en-US" sz="1800" dirty="0">
                <a:latin typeface="Noto Naskh Arabic UI"/>
              </a:rPr>
              <a:t> for a fertile woman is 1.0–4.0 ng/ml; under 1.0 ng/ml is considered low and indicative of a diminished ovarian reserve</a:t>
            </a:r>
            <a:endParaRPr lang="en-US" sz="1800" dirty="0"/>
          </a:p>
          <a:p>
            <a:endParaRPr lang="ar-JO" dirty="0"/>
          </a:p>
        </p:txBody>
      </p:sp>
    </p:spTree>
    <p:extLst>
      <p:ext uri="{BB962C8B-B14F-4D97-AF65-F5344CB8AC3E}">
        <p14:creationId xmlns:p14="http://schemas.microsoft.com/office/powerpoint/2010/main" val="3032177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46635"/>
            <a:ext cx="7633742" cy="1119099"/>
          </a:xfrm>
        </p:spPr>
        <p:txBody>
          <a:bodyPr>
            <a:noAutofit/>
          </a:bodyPr>
          <a:lstStyle/>
          <a:p>
            <a:pPr algn="ctr"/>
            <a:r>
              <a:rPr lang="en-US" sz="3600" b="1" u="sng" dirty="0"/>
              <a:t>Procedure</a:t>
            </a:r>
            <a:br>
              <a:rPr lang="en-US" sz="3600" b="1" u="sng" dirty="0"/>
            </a:br>
            <a:endParaRPr lang="en-US" sz="3600" b="1" u="sng" dirty="0"/>
          </a:p>
        </p:txBody>
      </p:sp>
      <p:graphicFrame>
        <p:nvGraphicFramePr>
          <p:cNvPr id="8" name="Content Placeholder 7"/>
          <p:cNvGraphicFramePr>
            <a:graphicFrameLocks noGrp="1"/>
          </p:cNvGraphicFramePr>
          <p:nvPr>
            <p:ph idx="1"/>
          </p:nvPr>
        </p:nvGraphicFramePr>
        <p:xfrm>
          <a:off x="938212" y="1080459"/>
          <a:ext cx="7634288" cy="3830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Arrow Connector 12"/>
          <p:cNvCxnSpPr/>
          <p:nvPr/>
        </p:nvCxnSpPr>
        <p:spPr>
          <a:xfrm>
            <a:off x="4845889" y="1724915"/>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a:off x="4845889" y="3607999"/>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4786054" y="2516023"/>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4845889" y="4141376"/>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4845889" y="3329116"/>
            <a:ext cx="0" cy="1423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3146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 y="1"/>
            <a:ext cx="9144001" cy="5143499"/>
          </a:xfrm>
          <a:prstGeom prst="rect">
            <a:avLst/>
          </a:prstGeom>
        </p:spPr>
      </p:pic>
    </p:spTree>
    <p:extLst>
      <p:ext uri="{BB962C8B-B14F-4D97-AF65-F5344CB8AC3E}">
        <p14:creationId xmlns:p14="http://schemas.microsoft.com/office/powerpoint/2010/main" val="16675857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769"/>
            <a:ext cx="7886700" cy="994172"/>
          </a:xfrm>
        </p:spPr>
        <p:txBody>
          <a:bodyPr>
            <a:normAutofit fontScale="90000"/>
          </a:bodyPr>
          <a:lstStyle/>
          <a:p>
            <a:r>
              <a:rPr lang="en-US" dirty="0"/>
              <a:t>Pituitary </a:t>
            </a:r>
            <a:r>
              <a:rPr lang="en-US" dirty="0" err="1"/>
              <a:t>Downregulation</a:t>
            </a:r>
            <a:r>
              <a:rPr lang="en-US" dirty="0"/>
              <a:t> with a </a:t>
            </a:r>
            <a:r>
              <a:rPr lang="en-US" dirty="0" err="1"/>
              <a:t>GnRH</a:t>
            </a:r>
            <a:r>
              <a:rPr lang="en-US" dirty="0"/>
              <a:t> Agonist</a:t>
            </a:r>
          </a:p>
        </p:txBody>
      </p:sp>
      <p:sp>
        <p:nvSpPr>
          <p:cNvPr id="3" name="Content Placeholder 2"/>
          <p:cNvSpPr>
            <a:spLocks noGrp="1"/>
          </p:cNvSpPr>
          <p:nvPr>
            <p:ph idx="1"/>
          </p:nvPr>
        </p:nvSpPr>
        <p:spPr>
          <a:xfrm>
            <a:off x="0" y="863163"/>
            <a:ext cx="9144000" cy="4280337"/>
          </a:xfrm>
        </p:spPr>
        <p:txBody>
          <a:bodyPr>
            <a:normAutofit fontScale="85000" lnSpcReduction="20000"/>
          </a:bodyPr>
          <a:lstStyle/>
          <a:p>
            <a:r>
              <a:rPr lang="en-US" dirty="0"/>
              <a:t>The </a:t>
            </a:r>
            <a:r>
              <a:rPr lang="en-US" dirty="0" err="1"/>
              <a:t>GnRH</a:t>
            </a:r>
            <a:r>
              <a:rPr lang="en-US" dirty="0"/>
              <a:t> agonist eliminated any chance of a premature LH surge resulting in more control of the cycle. The ovulation induction step is extremely important since the success rate is directly related to the number of oocytes that are retrieved, which, in turn, impacts the number of embryos that are available for transfer. </a:t>
            </a:r>
          </a:p>
          <a:p>
            <a:endParaRPr lang="en-US" dirty="0"/>
          </a:p>
          <a:p>
            <a:r>
              <a:rPr lang="en-US" dirty="0"/>
              <a:t>Traditionally, pituitary </a:t>
            </a:r>
            <a:r>
              <a:rPr lang="en-US" dirty="0" err="1"/>
              <a:t>downregulation</a:t>
            </a:r>
            <a:r>
              <a:rPr lang="en-US" dirty="0"/>
              <a:t> has been the most common protocol utilized by IVF programs. Daily injections of a </a:t>
            </a:r>
            <a:r>
              <a:rPr lang="en-US" dirty="0" err="1"/>
              <a:t>GnRH</a:t>
            </a:r>
            <a:r>
              <a:rPr lang="en-US" dirty="0"/>
              <a:t> agonist, Lupron1,resultindownregulationof pituitary </a:t>
            </a:r>
            <a:r>
              <a:rPr lang="en-US" dirty="0" err="1"/>
              <a:t>GnRH</a:t>
            </a:r>
            <a:r>
              <a:rPr lang="en-US" dirty="0"/>
              <a:t> receptors, which reduces pituitary follicle-stimulating hormone (FSH) and LH release and prevents an LH surge. </a:t>
            </a:r>
          </a:p>
          <a:p>
            <a:endParaRPr lang="en-US" dirty="0"/>
          </a:p>
          <a:p>
            <a:r>
              <a:rPr lang="en-US" dirty="0"/>
              <a:t>Generally, the </a:t>
            </a:r>
            <a:r>
              <a:rPr lang="en-US" dirty="0" err="1"/>
              <a:t>GnRH</a:t>
            </a:r>
            <a:r>
              <a:rPr lang="en-US" dirty="0"/>
              <a:t> agonist must be administered for a period of 10 to 15 days before </a:t>
            </a:r>
            <a:r>
              <a:rPr lang="en-US" dirty="0" err="1"/>
              <a:t>downregulation</a:t>
            </a:r>
            <a:r>
              <a:rPr lang="en-US" dirty="0"/>
              <a:t> occurs. The quickest way to achieve </a:t>
            </a:r>
            <a:r>
              <a:rPr lang="en-US" dirty="0" err="1"/>
              <a:t>downregulation</a:t>
            </a:r>
            <a:r>
              <a:rPr lang="en-US" dirty="0"/>
              <a:t> is to start the </a:t>
            </a:r>
            <a:r>
              <a:rPr lang="en-US" dirty="0" err="1"/>
              <a:t>GnRH</a:t>
            </a:r>
            <a:r>
              <a:rPr lang="en-US" dirty="0"/>
              <a:t> agonist in the mid-luteal phase (cycle day 21) of the preceding cycle. It can also be started in the early follicular phase with the onset of menses. </a:t>
            </a:r>
          </a:p>
          <a:p>
            <a:endParaRPr lang="en-US" dirty="0"/>
          </a:p>
          <a:p>
            <a:r>
              <a:rPr lang="en-US" dirty="0"/>
              <a:t>After </a:t>
            </a:r>
            <a:r>
              <a:rPr lang="en-US" dirty="0" err="1"/>
              <a:t>downregulation</a:t>
            </a:r>
            <a:r>
              <a:rPr lang="en-US" dirty="0"/>
              <a:t> has occurred, the dose of the </a:t>
            </a:r>
            <a:r>
              <a:rPr lang="en-US" dirty="0" err="1"/>
              <a:t>GnRH</a:t>
            </a:r>
            <a:r>
              <a:rPr lang="en-US" dirty="0"/>
              <a:t> agonist is reduced and the ovulation induction is initiated with FSH injections. The dose of FSH required may vary from 150 to 450 U/day.</a:t>
            </a:r>
          </a:p>
        </p:txBody>
      </p:sp>
    </p:spTree>
    <p:extLst>
      <p:ext uri="{BB962C8B-B14F-4D97-AF65-F5344CB8AC3E}">
        <p14:creationId xmlns:p14="http://schemas.microsoft.com/office/powerpoint/2010/main" val="2271330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Evaluation/General</a:t>
            </a:r>
            <a:endParaRPr b="1"/>
          </a:p>
        </p:txBody>
      </p:sp>
      <p:sp>
        <p:nvSpPr>
          <p:cNvPr id="127" name="Google Shape;127;p19"/>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b="1"/>
              <a:t>Both couples should be present at first visit</a:t>
            </a:r>
            <a:endParaRPr sz="1300" b="1"/>
          </a:p>
          <a:p>
            <a:pPr marL="0" lvl="0" indent="0" algn="l" rtl="0">
              <a:spcBef>
                <a:spcPts val="1200"/>
              </a:spcBef>
              <a:spcAft>
                <a:spcPts val="0"/>
              </a:spcAft>
              <a:buNone/>
            </a:pPr>
            <a:r>
              <a:rPr lang="en-GB" sz="1300" b="1"/>
              <a:t>Age - fertility is reduced after 35 years of age</a:t>
            </a:r>
            <a:endParaRPr sz="1300" b="1"/>
          </a:p>
          <a:p>
            <a:pPr marL="0" lvl="0" indent="0" algn="l" rtl="0">
              <a:spcBef>
                <a:spcPts val="1200"/>
              </a:spcBef>
              <a:spcAft>
                <a:spcPts val="0"/>
              </a:spcAft>
              <a:buNone/>
            </a:pPr>
            <a:r>
              <a:rPr lang="en-GB" sz="1300" b="1"/>
              <a:t>Previous pregnancies by each partner</a:t>
            </a:r>
            <a:endParaRPr sz="1300" b="1"/>
          </a:p>
          <a:p>
            <a:pPr marL="0" lvl="0" indent="0" algn="l" rtl="0">
              <a:spcBef>
                <a:spcPts val="1200"/>
              </a:spcBef>
              <a:spcAft>
                <a:spcPts val="0"/>
              </a:spcAft>
              <a:buNone/>
            </a:pPr>
            <a:r>
              <a:rPr lang="en-GB" sz="1300" b="1"/>
              <a:t>Length of time without pregnancy</a:t>
            </a:r>
            <a:endParaRPr sz="1300" b="1"/>
          </a:p>
          <a:p>
            <a:pPr marL="0" lvl="0" indent="0" algn="l" rtl="0">
              <a:spcBef>
                <a:spcPts val="1200"/>
              </a:spcBef>
              <a:spcAft>
                <a:spcPts val="0"/>
              </a:spcAft>
              <a:buNone/>
            </a:pPr>
            <a:r>
              <a:rPr lang="en-GB" sz="1300" b="1"/>
              <a:t>Sexual history </a:t>
            </a:r>
            <a:endParaRPr sz="1300" b="1"/>
          </a:p>
          <a:p>
            <a:pPr marL="0" lvl="0" indent="0" algn="l" rtl="0">
              <a:spcBef>
                <a:spcPts val="1200"/>
              </a:spcBef>
              <a:spcAft>
                <a:spcPts val="0"/>
              </a:spcAft>
              <a:buNone/>
            </a:pPr>
            <a:r>
              <a:rPr lang="en-GB" sz="1300" b="1"/>
              <a:t>Frequency and timing of intercourse</a:t>
            </a:r>
            <a:endParaRPr sz="1300" b="1"/>
          </a:p>
          <a:p>
            <a:pPr marL="0" lvl="0" indent="0" algn="l" rtl="0">
              <a:spcBef>
                <a:spcPts val="1200"/>
              </a:spcBef>
              <a:spcAft>
                <a:spcPts val="0"/>
              </a:spcAft>
              <a:buNone/>
            </a:pPr>
            <a:r>
              <a:rPr lang="en-GB" sz="1300" b="1"/>
              <a:t>Use of lubricants</a:t>
            </a:r>
            <a:endParaRPr sz="1300" b="1"/>
          </a:p>
          <a:p>
            <a:pPr marL="0" lvl="0" indent="0" algn="l" rtl="0">
              <a:spcBef>
                <a:spcPts val="1200"/>
              </a:spcBef>
              <a:spcAft>
                <a:spcPts val="0"/>
              </a:spcAft>
              <a:buNone/>
            </a:pPr>
            <a:r>
              <a:rPr lang="en-GB" sz="1300" b="1"/>
              <a:t>Impotence,  dyspareunia</a:t>
            </a:r>
            <a:endParaRPr sz="1300" b="1"/>
          </a:p>
          <a:p>
            <a:pPr marL="0" lvl="0" indent="0" algn="l" rtl="0">
              <a:spcBef>
                <a:spcPts val="1200"/>
              </a:spcBef>
              <a:spcAft>
                <a:spcPts val="0"/>
              </a:spcAft>
              <a:buNone/>
            </a:pPr>
            <a:r>
              <a:rPr lang="en-GB" sz="1300" b="1"/>
              <a:t>Contraceptive history, IUCD may cause pelvic infection and block the tubes </a:t>
            </a:r>
            <a:endParaRPr sz="1300" b="1"/>
          </a:p>
          <a:p>
            <a:pPr marL="0" lvl="0" indent="0" algn="l" rtl="0">
              <a:spcBef>
                <a:spcPts val="1200"/>
              </a:spcBef>
              <a:spcAft>
                <a:spcPts val="1200"/>
              </a:spcAft>
              <a:buNone/>
            </a:pPr>
            <a:endParaRPr sz="1300"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5" y="1"/>
            <a:ext cx="7886700" cy="994172"/>
          </a:xfrm>
        </p:spPr>
        <p:txBody>
          <a:bodyPr/>
          <a:lstStyle/>
          <a:p>
            <a:r>
              <a:rPr lang="en-US" dirty="0"/>
              <a:t>Gonadotropins:</a:t>
            </a:r>
          </a:p>
        </p:txBody>
      </p:sp>
      <p:sp>
        <p:nvSpPr>
          <p:cNvPr id="3" name="Content Placeholder 2"/>
          <p:cNvSpPr>
            <a:spLocks noGrp="1"/>
          </p:cNvSpPr>
          <p:nvPr>
            <p:ph idx="1"/>
          </p:nvPr>
        </p:nvSpPr>
        <p:spPr>
          <a:xfrm>
            <a:off x="408215" y="1136537"/>
            <a:ext cx="8090807" cy="3774281"/>
          </a:xfrm>
        </p:spPr>
        <p:txBody>
          <a:bodyPr/>
          <a:lstStyle/>
          <a:p>
            <a:r>
              <a:rPr lang="en-US" dirty="0"/>
              <a:t>Gonadotropins are injectable medications used for ovulation induction for intrauterine insemination and IVF treatment. Two types of gonadotropins can be administered and are discussed below:</a:t>
            </a:r>
          </a:p>
          <a:p>
            <a:pPr marL="385763" indent="-385763">
              <a:buAutoNum type="arabicPeriod"/>
            </a:pPr>
            <a:endParaRPr lang="en-US" dirty="0"/>
          </a:p>
          <a:p>
            <a:pPr marL="385763" indent="-385763">
              <a:buAutoNum type="arabicPeriod"/>
            </a:pPr>
            <a:r>
              <a:rPr lang="en-US" dirty="0" err="1"/>
              <a:t>rFSH</a:t>
            </a:r>
            <a:r>
              <a:rPr lang="en-US" dirty="0"/>
              <a:t>: These medications contain only FSH and are administered by subcutaneous injection. These are the most commonly prescribed medications for ovulation induction.</a:t>
            </a:r>
          </a:p>
          <a:p>
            <a:pPr marL="385763" indent="-385763">
              <a:buAutoNum type="arabicPeriod"/>
            </a:pPr>
            <a:endParaRPr lang="en-US" dirty="0"/>
          </a:p>
          <a:p>
            <a:pPr marL="385763" indent="-385763">
              <a:buAutoNum type="arabicPeriod"/>
            </a:pPr>
            <a:r>
              <a:rPr lang="en-US" dirty="0"/>
              <a:t>Human menopausal gonadotropins: These medications contain equal amounts of FSH and LH, and are administered on a daily basis by subcutaneous injections.</a:t>
            </a:r>
          </a:p>
        </p:txBody>
      </p:sp>
    </p:spTree>
    <p:extLst>
      <p:ext uri="{BB962C8B-B14F-4D97-AF65-F5344CB8AC3E}">
        <p14:creationId xmlns:p14="http://schemas.microsoft.com/office/powerpoint/2010/main" val="1456191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186" y="1"/>
            <a:ext cx="7886700" cy="994172"/>
          </a:xfrm>
        </p:spPr>
        <p:txBody>
          <a:bodyPr/>
          <a:lstStyle/>
          <a:p>
            <a:r>
              <a:rPr lang="en-US" dirty="0"/>
              <a:t>Monitoring</a:t>
            </a:r>
          </a:p>
        </p:txBody>
      </p:sp>
      <p:sp>
        <p:nvSpPr>
          <p:cNvPr id="3" name="Content Placeholder 2"/>
          <p:cNvSpPr>
            <a:spLocks noGrp="1"/>
          </p:cNvSpPr>
          <p:nvPr>
            <p:ph idx="1"/>
          </p:nvPr>
        </p:nvSpPr>
        <p:spPr>
          <a:xfrm>
            <a:off x="257175" y="994172"/>
            <a:ext cx="8645978" cy="4149328"/>
          </a:xfrm>
        </p:spPr>
        <p:txBody>
          <a:bodyPr>
            <a:normAutofit fontScale="92500" lnSpcReduction="20000"/>
          </a:bodyPr>
          <a:lstStyle/>
          <a:p>
            <a:r>
              <a:rPr lang="en-US" dirty="0"/>
              <a:t>During the ovarian stimulation, the woman’s response is monitored with </a:t>
            </a:r>
            <a:r>
              <a:rPr lang="en-US" b="1" dirty="0">
                <a:solidFill>
                  <a:srgbClr val="C00000"/>
                </a:solidFill>
              </a:rPr>
              <a:t>serum estradiol levels</a:t>
            </a:r>
            <a:r>
              <a:rPr lang="en-US" dirty="0"/>
              <a:t> and </a:t>
            </a:r>
            <a:r>
              <a:rPr lang="en-US" b="1" dirty="0">
                <a:solidFill>
                  <a:srgbClr val="C00000"/>
                </a:solidFill>
              </a:rPr>
              <a:t>vaginal ultrasound examinations</a:t>
            </a:r>
            <a:r>
              <a:rPr lang="en-US" dirty="0"/>
              <a:t>. </a:t>
            </a:r>
          </a:p>
          <a:p>
            <a:endParaRPr lang="en-US" dirty="0"/>
          </a:p>
          <a:p>
            <a:r>
              <a:rPr lang="en-US" dirty="0"/>
              <a:t>The estradiol level is used to determine the dose of gonadotropins and whether excessive stimulation is occurring. However, some studies have concluded that serum estradiol monitoring is not always necessary and the response to treatment can be followed with ultrasound monitoring alone. The goal of the ovulation induction is to develop at least three mature follicles that are 17 mm in diameter or larger. </a:t>
            </a:r>
          </a:p>
          <a:p>
            <a:endParaRPr lang="en-US" dirty="0"/>
          </a:p>
          <a:p>
            <a:r>
              <a:rPr lang="en-US" dirty="0"/>
              <a:t>Once this is achieved, FSH and other medications are discontinued, and a single injection of human chorionic gonadotropin (hCG) is given to mature the eggs to allow fertilization. The </a:t>
            </a:r>
            <a:r>
              <a:rPr lang="en-US" dirty="0" err="1"/>
              <a:t>hCG</a:t>
            </a:r>
            <a:r>
              <a:rPr lang="en-US" dirty="0"/>
              <a:t> administration will also cause ovulation, but this does not occur until 40 hours or later following the injection. Therefore, it is standard that the </a:t>
            </a:r>
            <a:r>
              <a:rPr lang="en-US" dirty="0" err="1"/>
              <a:t>hCG</a:t>
            </a:r>
            <a:r>
              <a:rPr lang="en-US" dirty="0"/>
              <a:t> injection is administered 36 hours before the scheduled egg retrieval such that this will allow adequate maturation of the eggs and yet there is little risk of ovulation</a:t>
            </a:r>
          </a:p>
        </p:txBody>
      </p:sp>
    </p:spTree>
    <p:extLst>
      <p:ext uri="{BB962C8B-B14F-4D97-AF65-F5344CB8AC3E}">
        <p14:creationId xmlns:p14="http://schemas.microsoft.com/office/powerpoint/2010/main" val="1833637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25699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1"/>
            <a:ext cx="9144001" cy="5143501"/>
          </a:xfrm>
          <a:prstGeom prst="rect">
            <a:avLst/>
          </a:prstGeom>
        </p:spPr>
      </p:pic>
    </p:spTree>
    <p:extLst>
      <p:ext uri="{BB962C8B-B14F-4D97-AF65-F5344CB8AC3E}">
        <p14:creationId xmlns:p14="http://schemas.microsoft.com/office/powerpoint/2010/main" val="912761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6586"/>
            <a:ext cx="6434472" cy="939546"/>
          </a:xfrm>
        </p:spPr>
        <p:txBody>
          <a:bodyPr>
            <a:normAutofit/>
          </a:bodyPr>
          <a:lstStyle/>
          <a:p>
            <a:r>
              <a:rPr lang="en-US" dirty="0"/>
              <a:t>Simultaneous </a:t>
            </a:r>
            <a:r>
              <a:rPr lang="en-US" dirty="0" err="1"/>
              <a:t>Gn</a:t>
            </a:r>
            <a:r>
              <a:rPr lang="en-US" dirty="0"/>
              <a:t> + </a:t>
            </a:r>
            <a:r>
              <a:rPr lang="en-US" dirty="0" err="1"/>
              <a:t>GnRH</a:t>
            </a:r>
            <a:r>
              <a:rPr lang="en-US" dirty="0"/>
              <a:t> antagonist</a:t>
            </a:r>
          </a:p>
        </p:txBody>
      </p:sp>
      <p:sp>
        <p:nvSpPr>
          <p:cNvPr id="3" name="Content Placeholder 2"/>
          <p:cNvSpPr>
            <a:spLocks noGrp="1"/>
          </p:cNvSpPr>
          <p:nvPr>
            <p:ph idx="1"/>
          </p:nvPr>
        </p:nvSpPr>
        <p:spPr>
          <a:xfrm>
            <a:off x="157530" y="1056132"/>
            <a:ext cx="6172200" cy="3994663"/>
          </a:xfrm>
        </p:spPr>
        <p:txBody>
          <a:bodyPr>
            <a:normAutofit lnSpcReduction="10000"/>
          </a:bodyPr>
          <a:lstStyle/>
          <a:p>
            <a:r>
              <a:rPr lang="en-US" dirty="0"/>
              <a:t>Advantage of </a:t>
            </a:r>
            <a:r>
              <a:rPr lang="en-US" dirty="0" err="1"/>
              <a:t>GnRH</a:t>
            </a:r>
            <a:r>
              <a:rPr lang="en-US" dirty="0"/>
              <a:t> antagonist</a:t>
            </a:r>
          </a:p>
          <a:p>
            <a:pPr marL="385763" indent="-385763">
              <a:buFont typeface="+mj-lt"/>
              <a:buAutoNum type="arabicPeriod"/>
            </a:pPr>
            <a:r>
              <a:rPr lang="en-US" dirty="0"/>
              <a:t>duration of treatment is shorter</a:t>
            </a:r>
          </a:p>
          <a:p>
            <a:pPr marL="385763" indent="-385763">
              <a:buFont typeface="+mj-lt"/>
              <a:buAutoNum type="arabicPeriod"/>
            </a:pPr>
            <a:r>
              <a:rPr lang="en-US" dirty="0"/>
              <a:t>no suppressive effect of ovary</a:t>
            </a:r>
          </a:p>
          <a:p>
            <a:pPr marL="385763" indent="-385763">
              <a:buFont typeface="+mj-lt"/>
              <a:buAutoNum type="arabicPeriod"/>
            </a:pPr>
            <a:r>
              <a:rPr lang="en-US" dirty="0"/>
              <a:t>no flare response so no cysts</a:t>
            </a:r>
          </a:p>
          <a:p>
            <a:pPr marL="385763" indent="-385763">
              <a:buFont typeface="+mj-lt"/>
              <a:buAutoNum type="arabicPeriod"/>
            </a:pPr>
            <a:r>
              <a:rPr lang="en-US" dirty="0"/>
              <a:t>in PCOD prevent premature LH surge</a:t>
            </a:r>
          </a:p>
          <a:p>
            <a:pPr marL="0" indent="0">
              <a:buNone/>
            </a:pPr>
            <a:r>
              <a:rPr lang="en-US" dirty="0"/>
              <a:t>      agonist can be used for LH surge</a:t>
            </a:r>
          </a:p>
          <a:p>
            <a:pPr marL="0" indent="0">
              <a:buNone/>
            </a:pPr>
            <a:endParaRPr lang="en-US" dirty="0"/>
          </a:p>
          <a:p>
            <a:r>
              <a:rPr lang="en-US" dirty="0"/>
              <a:t>Disadvantage </a:t>
            </a:r>
          </a:p>
          <a:p>
            <a:pPr marL="385763" indent="-385763">
              <a:buFont typeface="+mj-lt"/>
              <a:buAutoNum type="arabicPeriod"/>
            </a:pPr>
            <a:r>
              <a:rPr lang="en-US" dirty="0"/>
              <a:t>Strict compliance is necessary</a:t>
            </a:r>
          </a:p>
          <a:p>
            <a:pPr marL="385763" indent="-385763">
              <a:buFont typeface="+mj-lt"/>
              <a:buAutoNum type="arabicPeriod"/>
            </a:pPr>
            <a:r>
              <a:rPr lang="en-US" dirty="0"/>
              <a:t>Suppress endogenous </a:t>
            </a:r>
            <a:r>
              <a:rPr lang="en-US" dirty="0" err="1"/>
              <a:t>Gn</a:t>
            </a:r>
            <a:r>
              <a:rPr lang="en-US" dirty="0"/>
              <a:t> completely</a:t>
            </a:r>
          </a:p>
          <a:p>
            <a:pPr marL="385763" indent="-385763">
              <a:buFont typeface="+mj-lt"/>
              <a:buAutoNum type="arabicPeriod"/>
            </a:pPr>
            <a:r>
              <a:rPr lang="en-US" dirty="0"/>
              <a:t>Low pregnancy rate compared to long protocol</a:t>
            </a:r>
          </a:p>
        </p:txBody>
      </p:sp>
    </p:spTree>
    <p:extLst>
      <p:ext uri="{BB962C8B-B14F-4D97-AF65-F5344CB8AC3E}">
        <p14:creationId xmlns:p14="http://schemas.microsoft.com/office/powerpoint/2010/main" val="563653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878"/>
            <a:ext cx="7886700" cy="994172"/>
          </a:xfrm>
        </p:spPr>
        <p:txBody>
          <a:bodyPr/>
          <a:lstStyle/>
          <a:p>
            <a:r>
              <a:rPr lang="en-US" dirty="0"/>
              <a:t>OOCYTE RETRIEVAL </a:t>
            </a:r>
            <a:r>
              <a:rPr lang="en-US" dirty="0">
                <a:solidFill>
                  <a:srgbClr val="FF0000"/>
                </a:solidFill>
              </a:rPr>
              <a:t>(36 h after hCG)</a:t>
            </a:r>
            <a:endParaRPr lang="en-US" dirty="0"/>
          </a:p>
        </p:txBody>
      </p:sp>
      <p:sp>
        <p:nvSpPr>
          <p:cNvPr id="3" name="Content Placeholder 2"/>
          <p:cNvSpPr>
            <a:spLocks noGrp="1"/>
          </p:cNvSpPr>
          <p:nvPr>
            <p:ph idx="1"/>
          </p:nvPr>
        </p:nvSpPr>
        <p:spPr>
          <a:xfrm>
            <a:off x="0" y="887632"/>
            <a:ext cx="6148137" cy="4460082"/>
          </a:xfrm>
        </p:spPr>
        <p:txBody>
          <a:bodyPr>
            <a:normAutofit fontScale="92500" lnSpcReduction="20000"/>
          </a:bodyPr>
          <a:lstStyle/>
          <a:p>
            <a:r>
              <a:rPr lang="en-US" dirty="0"/>
              <a:t>The egg retrieval is performed under vaginal ultrasound guidance. First the vagina is cleansed with normal saline. </a:t>
            </a:r>
            <a:r>
              <a:rPr lang="en-US" dirty="0" err="1"/>
              <a:t>Betadine</a:t>
            </a:r>
            <a:r>
              <a:rPr lang="en-US" dirty="0"/>
              <a:t> is not used since it may be toxic to the eggs. The vaginal ultrasound is then placed in the vagina and the ovarian follicles are located. </a:t>
            </a:r>
          </a:p>
          <a:p>
            <a:endParaRPr lang="en-US" dirty="0"/>
          </a:p>
          <a:p>
            <a:r>
              <a:rPr lang="en-US" dirty="0"/>
              <a:t>A 17-gauge needle is directed through the back wall of the vagina and directed into the ovarian follicles. The fluid is aspirated and then examined by an embryologist to identify the microscopic egg. </a:t>
            </a:r>
          </a:p>
          <a:p>
            <a:endParaRPr lang="en-US" dirty="0"/>
          </a:p>
          <a:p>
            <a:r>
              <a:rPr lang="en-US" dirty="0"/>
              <a:t>All follicles (&gt; 10mm) within both ovaries are aspirated. Once the eggs are retrieved, they are placed in culture plates with nutrient media and then placed in the incubator. The procedure is performed under light anesthesia and generally takes less than 15-20 minutes to complete. Prophylactic antibiotics are routinely administered. </a:t>
            </a:r>
          </a:p>
        </p:txBody>
      </p:sp>
      <p:pic>
        <p:nvPicPr>
          <p:cNvPr id="4" name="Picture 3"/>
          <p:cNvPicPr>
            <a:picLocks noChangeAspect="1"/>
          </p:cNvPicPr>
          <p:nvPr/>
        </p:nvPicPr>
        <p:blipFill>
          <a:blip r:embed="rId3"/>
          <a:stretch>
            <a:fillRect/>
          </a:stretch>
        </p:blipFill>
        <p:spPr>
          <a:xfrm>
            <a:off x="6148137" y="1007269"/>
            <a:ext cx="2938713" cy="4136231"/>
          </a:xfrm>
          <a:prstGeom prst="rect">
            <a:avLst/>
          </a:prstGeom>
        </p:spPr>
      </p:pic>
    </p:spTree>
    <p:extLst>
      <p:ext uri="{BB962C8B-B14F-4D97-AF65-F5344CB8AC3E}">
        <p14:creationId xmlns:p14="http://schemas.microsoft.com/office/powerpoint/2010/main" val="21958145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 y="1580430"/>
            <a:ext cx="7373291" cy="3563071"/>
          </a:xfrm>
          <a:prstGeom prst="rect">
            <a:avLst/>
          </a:prstGeom>
        </p:spPr>
      </p:pic>
      <p:pic>
        <p:nvPicPr>
          <p:cNvPr id="5" name="Picture 4"/>
          <p:cNvPicPr>
            <a:picLocks noChangeAspect="1"/>
          </p:cNvPicPr>
          <p:nvPr/>
        </p:nvPicPr>
        <p:blipFill>
          <a:blip r:embed="rId4"/>
          <a:stretch>
            <a:fillRect/>
          </a:stretch>
        </p:blipFill>
        <p:spPr>
          <a:xfrm>
            <a:off x="6088447" y="98557"/>
            <a:ext cx="2802890" cy="2433826"/>
          </a:xfrm>
          <a:prstGeom prst="rect">
            <a:avLst/>
          </a:prstGeom>
        </p:spPr>
      </p:pic>
      <p:sp>
        <p:nvSpPr>
          <p:cNvPr id="6" name="Title 1"/>
          <p:cNvSpPr>
            <a:spLocks noGrp="1"/>
          </p:cNvSpPr>
          <p:nvPr>
            <p:ph type="title"/>
          </p:nvPr>
        </p:nvSpPr>
        <p:spPr>
          <a:xfrm>
            <a:off x="342900" y="116586"/>
            <a:ext cx="6172200" cy="939546"/>
          </a:xfrm>
        </p:spPr>
        <p:txBody>
          <a:bodyPr/>
          <a:lstStyle/>
          <a:p>
            <a:r>
              <a:rPr lang="en-US" dirty="0"/>
              <a:t>Mature oocyte</a:t>
            </a:r>
          </a:p>
        </p:txBody>
      </p:sp>
    </p:spTree>
    <p:extLst>
      <p:ext uri="{BB962C8B-B14F-4D97-AF65-F5344CB8AC3E}">
        <p14:creationId xmlns:p14="http://schemas.microsoft.com/office/powerpoint/2010/main" val="4117087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Complications</a:t>
            </a:r>
            <a:endParaRPr lang="en-US" dirty="0"/>
          </a:p>
        </p:txBody>
      </p:sp>
      <p:sp>
        <p:nvSpPr>
          <p:cNvPr id="3" name="Content Placeholder 2"/>
          <p:cNvSpPr>
            <a:spLocks noGrp="1"/>
          </p:cNvSpPr>
          <p:nvPr>
            <p:ph idx="1"/>
          </p:nvPr>
        </p:nvSpPr>
        <p:spPr/>
        <p:txBody>
          <a:bodyPr/>
          <a:lstStyle/>
          <a:p>
            <a:r>
              <a:rPr lang="en-US" dirty="0"/>
              <a:t>The overall complication rate is &lt;1%.</a:t>
            </a:r>
            <a:endParaRPr lang="en-US" b="1" dirty="0"/>
          </a:p>
          <a:p>
            <a:pPr marL="385763" indent="-385763">
              <a:buFont typeface="+mj-lt"/>
              <a:buAutoNum type="arabicPeriod"/>
            </a:pPr>
            <a:r>
              <a:rPr lang="en-US" dirty="0"/>
              <a:t>   </a:t>
            </a:r>
            <a:r>
              <a:rPr lang="en-US" i="1" dirty="0"/>
              <a:t>hemorrhage</a:t>
            </a:r>
          </a:p>
          <a:p>
            <a:pPr marL="385763" indent="-385763">
              <a:buFont typeface="+mj-lt"/>
              <a:buAutoNum type="arabicPeriod"/>
            </a:pPr>
            <a:r>
              <a:rPr lang="en-US" i="1" dirty="0"/>
              <a:t>   pelvic infection</a:t>
            </a:r>
          </a:p>
          <a:p>
            <a:pPr marL="385763" indent="-385763">
              <a:buFont typeface="+mj-lt"/>
              <a:buAutoNum type="arabicPeriod"/>
            </a:pPr>
            <a:r>
              <a:rPr lang="en-US" dirty="0"/>
              <a:t>   rupture of a cyst</a:t>
            </a:r>
          </a:p>
          <a:p>
            <a:pPr marL="385763" indent="-385763">
              <a:buFont typeface="+mj-lt"/>
              <a:buAutoNum type="arabicPeriod"/>
            </a:pPr>
            <a:r>
              <a:rPr lang="en-US" dirty="0"/>
              <a:t>   laceration of sacral vein</a:t>
            </a:r>
          </a:p>
          <a:p>
            <a:pPr marL="385763" indent="-385763">
              <a:buFont typeface="+mj-lt"/>
              <a:buAutoNum type="arabicPeriod"/>
            </a:pPr>
            <a:r>
              <a:rPr lang="en-US" dirty="0"/>
              <a:t>   lumbosacral osteomyelitis</a:t>
            </a:r>
          </a:p>
          <a:p>
            <a:endParaRPr lang="en-US" dirty="0"/>
          </a:p>
        </p:txBody>
      </p:sp>
      <p:pic>
        <p:nvPicPr>
          <p:cNvPr id="5" name="Picture 4"/>
          <p:cNvPicPr>
            <a:picLocks noChangeAspect="1"/>
          </p:cNvPicPr>
          <p:nvPr/>
        </p:nvPicPr>
        <p:blipFill>
          <a:blip r:embed="rId2"/>
          <a:stretch>
            <a:fillRect/>
          </a:stretch>
        </p:blipFill>
        <p:spPr>
          <a:xfrm>
            <a:off x="5920936" y="1937272"/>
            <a:ext cx="2249543" cy="1269903"/>
          </a:xfrm>
          <a:prstGeom prst="rect">
            <a:avLst/>
          </a:prstGeom>
        </p:spPr>
      </p:pic>
    </p:spTree>
    <p:extLst>
      <p:ext uri="{BB962C8B-B14F-4D97-AF65-F5344CB8AC3E}">
        <p14:creationId xmlns:p14="http://schemas.microsoft.com/office/powerpoint/2010/main" val="563305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92" y="1"/>
            <a:ext cx="7886700" cy="994172"/>
          </a:xfrm>
        </p:spPr>
        <p:txBody>
          <a:bodyPr/>
          <a:lstStyle/>
          <a:p>
            <a:r>
              <a:rPr lang="en-US" dirty="0"/>
              <a:t>Fertilization </a:t>
            </a:r>
          </a:p>
        </p:txBody>
      </p:sp>
      <p:sp>
        <p:nvSpPr>
          <p:cNvPr id="3" name="Content Placeholder 2"/>
          <p:cNvSpPr>
            <a:spLocks noGrp="1"/>
          </p:cNvSpPr>
          <p:nvPr>
            <p:ph idx="1"/>
          </p:nvPr>
        </p:nvSpPr>
        <p:spPr>
          <a:xfrm>
            <a:off x="412082" y="3511748"/>
            <a:ext cx="7886700" cy="3263504"/>
          </a:xfrm>
        </p:spPr>
        <p:txBody>
          <a:bodyPr>
            <a:normAutofit/>
          </a:bodyPr>
          <a:lstStyle/>
          <a:p>
            <a:pPr marL="385763" indent="-385763">
              <a:buFont typeface="+mj-lt"/>
              <a:buAutoNum type="arabicPeriod"/>
            </a:pPr>
            <a:r>
              <a:rPr lang="en-US" sz="3000" dirty="0"/>
              <a:t>Conventional IVF: </a:t>
            </a:r>
          </a:p>
          <a:p>
            <a:r>
              <a:rPr lang="en-US" dirty="0"/>
              <a:t>Each oocyte incubated with </a:t>
            </a:r>
            <a:r>
              <a:rPr lang="en-US" b="1" dirty="0">
                <a:solidFill>
                  <a:srgbClr val="C00000"/>
                </a:solidFill>
              </a:rPr>
              <a:t>50-100 thousand </a:t>
            </a:r>
            <a:r>
              <a:rPr lang="en-US" dirty="0"/>
              <a:t>motile sperm in 5% CO2 in air, 98% humidity, 37</a:t>
            </a:r>
            <a:r>
              <a:rPr lang="en-US" dirty="0">
                <a:latin typeface="Aharoni"/>
                <a:cs typeface="Aharoni"/>
              </a:rPr>
              <a:t>°</a:t>
            </a:r>
            <a:r>
              <a:rPr lang="en-US" dirty="0"/>
              <a:t>C for 12-18hr</a:t>
            </a:r>
          </a:p>
          <a:p>
            <a:endParaRPr lang="en-US" dirty="0"/>
          </a:p>
          <a:p>
            <a:endParaRPr lang="en-US" dirty="0"/>
          </a:p>
        </p:txBody>
      </p:sp>
      <p:pic>
        <p:nvPicPr>
          <p:cNvPr id="4" name="Picture 3"/>
          <p:cNvPicPr>
            <a:picLocks noChangeAspect="1"/>
          </p:cNvPicPr>
          <p:nvPr/>
        </p:nvPicPr>
        <p:blipFill>
          <a:blip r:embed="rId2"/>
          <a:stretch>
            <a:fillRect/>
          </a:stretch>
        </p:blipFill>
        <p:spPr>
          <a:xfrm>
            <a:off x="934139" y="1131878"/>
            <a:ext cx="7151082" cy="1850231"/>
          </a:xfrm>
          <a:prstGeom prst="rect">
            <a:avLst/>
          </a:prstGeom>
        </p:spPr>
      </p:pic>
    </p:spTree>
    <p:extLst>
      <p:ext uri="{BB962C8B-B14F-4D97-AF65-F5344CB8AC3E}">
        <p14:creationId xmlns:p14="http://schemas.microsoft.com/office/powerpoint/2010/main" val="444680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n w="0"/>
                <a:effectLst>
                  <a:outerShdw blurRad="38100" dist="25400" dir="5400000" algn="ctr" rotWithShape="0">
                    <a:srgbClr val="6E747A">
                      <a:alpha val="43000"/>
                    </a:srgbClr>
                  </a:outerShdw>
                </a:effectLst>
              </a:rPr>
              <a:t>Sperm preparation</a:t>
            </a:r>
            <a:endParaRPr lang="en-US" dirty="0"/>
          </a:p>
        </p:txBody>
      </p:sp>
      <p:sp>
        <p:nvSpPr>
          <p:cNvPr id="3" name="Content Placeholder 2"/>
          <p:cNvSpPr>
            <a:spLocks noGrp="1"/>
          </p:cNvSpPr>
          <p:nvPr>
            <p:ph idx="1"/>
          </p:nvPr>
        </p:nvSpPr>
        <p:spPr>
          <a:xfrm>
            <a:off x="171450" y="1453440"/>
            <a:ext cx="7886700" cy="3263504"/>
          </a:xfrm>
        </p:spPr>
        <p:txBody>
          <a:bodyPr/>
          <a:lstStyle/>
          <a:p>
            <a:r>
              <a:rPr lang="en-US" dirty="0"/>
              <a:t>A semen sample is obtained after a 3-5 days period of sexual abstinence immediately prior to the oocyte retrieval</a:t>
            </a:r>
          </a:p>
          <a:p>
            <a:r>
              <a:rPr lang="en-US" dirty="0"/>
              <a:t>Semen is collected by masturbation </a:t>
            </a:r>
          </a:p>
          <a:p>
            <a:r>
              <a:rPr lang="en-US" dirty="0"/>
              <a:t>Sperm preparation </a:t>
            </a:r>
          </a:p>
          <a:p>
            <a:pPr marL="0" indent="0">
              <a:buNone/>
            </a:pPr>
            <a:r>
              <a:rPr lang="en-US" dirty="0"/>
              <a:t>      swim up density gradient </a:t>
            </a:r>
          </a:p>
          <a:p>
            <a:r>
              <a:rPr lang="en-US" dirty="0"/>
              <a:t>Incubation in high protein for 0.5-4hr</a:t>
            </a:r>
          </a:p>
          <a:p>
            <a:endParaRPr lang="en-US" dirty="0"/>
          </a:p>
        </p:txBody>
      </p:sp>
      <p:pic>
        <p:nvPicPr>
          <p:cNvPr id="4" name="Picture 3"/>
          <p:cNvPicPr>
            <a:picLocks noChangeAspect="1"/>
          </p:cNvPicPr>
          <p:nvPr/>
        </p:nvPicPr>
        <p:blipFill>
          <a:blip r:embed="rId2"/>
          <a:stretch>
            <a:fillRect/>
          </a:stretch>
        </p:blipFill>
        <p:spPr>
          <a:xfrm>
            <a:off x="5005137" y="2115301"/>
            <a:ext cx="4138863" cy="3028199"/>
          </a:xfrm>
          <a:prstGeom prst="rect">
            <a:avLst/>
          </a:prstGeom>
        </p:spPr>
      </p:pic>
    </p:spTree>
    <p:extLst>
      <p:ext uri="{BB962C8B-B14F-4D97-AF65-F5344CB8AC3E}">
        <p14:creationId xmlns:p14="http://schemas.microsoft.com/office/powerpoint/2010/main" val="306315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Evaluation/male/history</a:t>
            </a:r>
            <a:endParaRPr b="1"/>
          </a:p>
        </p:txBody>
      </p:sp>
      <p:sp>
        <p:nvSpPr>
          <p:cNvPr id="133" name="Google Shape;133;p2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50" b="1"/>
              <a:t>- history of </a:t>
            </a:r>
            <a:r>
              <a:rPr lang="en-GB" sz="1450" b="1">
                <a:solidFill>
                  <a:schemeClr val="accent4"/>
                </a:solidFill>
              </a:rPr>
              <a:t>genital tract infections,</a:t>
            </a:r>
            <a:r>
              <a:rPr lang="en-GB" sz="1450" b="1"/>
              <a:t> such as prostatitis or mumps orchitis; </a:t>
            </a:r>
            <a:endParaRPr sz="1450" b="1"/>
          </a:p>
          <a:p>
            <a:pPr marL="0" lvl="0" indent="0" algn="l" rtl="0">
              <a:spcBef>
                <a:spcPts val="1200"/>
              </a:spcBef>
              <a:spcAft>
                <a:spcPts val="0"/>
              </a:spcAft>
              <a:buNone/>
            </a:pPr>
            <a:r>
              <a:rPr lang="en-GB" sz="1450" b="1"/>
              <a:t>- </a:t>
            </a:r>
            <a:r>
              <a:rPr lang="en-GB" sz="1450" b="1">
                <a:solidFill>
                  <a:schemeClr val="accent4"/>
                </a:solidFill>
              </a:rPr>
              <a:t>surgery or trauma</a:t>
            </a:r>
            <a:r>
              <a:rPr lang="en-GB" sz="1450" b="1"/>
              <a:t> to the male genitalia or inguinal region (e.g., hernia repair)</a:t>
            </a:r>
            <a:endParaRPr sz="1450" b="1"/>
          </a:p>
          <a:p>
            <a:pPr marL="0" lvl="0" indent="0" algn="l" rtl="0">
              <a:spcBef>
                <a:spcPts val="1200"/>
              </a:spcBef>
              <a:spcAft>
                <a:spcPts val="0"/>
              </a:spcAft>
              <a:buNone/>
            </a:pPr>
            <a:r>
              <a:rPr lang="en-GB" sz="1450" b="1"/>
              <a:t>- any exposure to </a:t>
            </a:r>
            <a:r>
              <a:rPr lang="en-GB" sz="1450" b="1">
                <a:solidFill>
                  <a:schemeClr val="accent4"/>
                </a:solidFill>
              </a:rPr>
              <a:t>lead, cadmium, radiation, or chemotherapeutic agents</a:t>
            </a:r>
            <a:r>
              <a:rPr lang="en-GB" sz="1450" b="1"/>
              <a:t>. </a:t>
            </a:r>
            <a:endParaRPr sz="1450" b="1"/>
          </a:p>
          <a:p>
            <a:pPr marL="0" lvl="0" indent="0" algn="l" rtl="0">
              <a:spcBef>
                <a:spcPts val="1200"/>
              </a:spcBef>
              <a:spcAft>
                <a:spcPts val="0"/>
              </a:spcAft>
              <a:buNone/>
            </a:pPr>
            <a:r>
              <a:rPr lang="en-GB" sz="1450" b="1"/>
              <a:t>- Excessive consumption of </a:t>
            </a:r>
            <a:r>
              <a:rPr lang="en-GB" sz="1450" b="1">
                <a:solidFill>
                  <a:schemeClr val="accent4"/>
                </a:solidFill>
              </a:rPr>
              <a:t>alcohol or cigarettes</a:t>
            </a:r>
            <a:endParaRPr sz="1450" b="1">
              <a:solidFill>
                <a:schemeClr val="accent4"/>
              </a:solidFill>
            </a:endParaRPr>
          </a:p>
          <a:p>
            <a:pPr marL="0" lvl="0" indent="0" algn="l" rtl="0">
              <a:spcBef>
                <a:spcPts val="1200"/>
              </a:spcBef>
              <a:spcAft>
                <a:spcPts val="0"/>
              </a:spcAft>
              <a:buNone/>
            </a:pPr>
            <a:r>
              <a:rPr lang="en-GB" sz="1450" b="1"/>
              <a:t> - unusual exposure to </a:t>
            </a:r>
            <a:r>
              <a:rPr lang="en-GB" sz="1450" b="1">
                <a:solidFill>
                  <a:schemeClr val="accent4"/>
                </a:solidFill>
              </a:rPr>
              <a:t>environmental heat </a:t>
            </a:r>
            <a:r>
              <a:rPr lang="en-GB" sz="1450" b="1"/>
              <a:t>should </a:t>
            </a:r>
            <a:endParaRPr sz="1450" b="1"/>
          </a:p>
          <a:p>
            <a:pPr marL="0" lvl="0" indent="0" algn="l" rtl="0">
              <a:spcBef>
                <a:spcPts val="1200"/>
              </a:spcBef>
              <a:spcAft>
                <a:spcPts val="0"/>
              </a:spcAft>
              <a:buNone/>
            </a:pPr>
            <a:r>
              <a:rPr lang="en-GB" sz="1450" b="1"/>
              <a:t>be elicited</a:t>
            </a:r>
            <a:endParaRPr sz="1450" b="1"/>
          </a:p>
          <a:p>
            <a:pPr marL="0" lvl="0" indent="0" algn="l" rtl="0">
              <a:spcBef>
                <a:spcPts val="1200"/>
              </a:spcBef>
              <a:spcAft>
                <a:spcPts val="0"/>
              </a:spcAft>
              <a:buNone/>
            </a:pPr>
            <a:r>
              <a:rPr lang="en-GB" sz="1450" b="1"/>
              <a:t>- Some </a:t>
            </a:r>
            <a:r>
              <a:rPr lang="en-GB" sz="1450" b="1">
                <a:solidFill>
                  <a:schemeClr val="accent4"/>
                </a:solidFill>
              </a:rPr>
              <a:t>medications</a:t>
            </a:r>
            <a:r>
              <a:rPr lang="en-GB" sz="1450" b="1"/>
              <a:t>, such as nitrofurantoin and calcium channel blockers, reduce sperm quality and/or function</a:t>
            </a:r>
            <a:endParaRPr sz="1450" b="1"/>
          </a:p>
          <a:p>
            <a:pPr marL="0" lvl="0" indent="0" algn="l" rtl="0">
              <a:spcBef>
                <a:spcPts val="1200"/>
              </a:spcBef>
              <a:spcAft>
                <a:spcPts val="1200"/>
              </a:spcAft>
              <a:buNone/>
            </a:pPr>
            <a:endParaRPr sz="1450" b="1"/>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24" y="-231482"/>
            <a:ext cx="7886700" cy="994172"/>
          </a:xfrm>
        </p:spPr>
        <p:txBody>
          <a:bodyPr/>
          <a:lstStyle/>
          <a:p>
            <a:r>
              <a:rPr lang="en-US" dirty="0"/>
              <a:t>2- Intracytoplasmic Sperm Injection</a:t>
            </a:r>
          </a:p>
        </p:txBody>
      </p:sp>
      <p:sp>
        <p:nvSpPr>
          <p:cNvPr id="3" name="Content Placeholder 2"/>
          <p:cNvSpPr>
            <a:spLocks noGrp="1"/>
          </p:cNvSpPr>
          <p:nvPr>
            <p:ph idx="1"/>
          </p:nvPr>
        </p:nvSpPr>
        <p:spPr>
          <a:xfrm>
            <a:off x="123324" y="762690"/>
            <a:ext cx="9020676" cy="3263504"/>
          </a:xfrm>
        </p:spPr>
        <p:txBody>
          <a:bodyPr>
            <a:normAutofit/>
          </a:bodyPr>
          <a:lstStyle/>
          <a:p>
            <a:r>
              <a:rPr lang="en-US" sz="1800" dirty="0"/>
              <a:t>Intracytoplasmic sperm injection (ICSI) is used in cases of male factor or in cases when a prior standard IVF resulted in &lt;30% of eggs being fertilized. The advent of ICSI has revolutionized fertility treatment for couples confronting male factor infertility refractory to IUI or IVF.</a:t>
            </a:r>
          </a:p>
          <a:p>
            <a:r>
              <a:rPr lang="en-US" sz="1800" dirty="0"/>
              <a:t>ICSI involves the injection of a single sperm directly into the oocyte. </a:t>
            </a:r>
          </a:p>
          <a:p>
            <a:r>
              <a:rPr lang="en-US" sz="1800" dirty="0"/>
              <a:t>Fertilization rates following this procedure are between 60% and 70% (comparable to the rates achieved with a standard insemination). </a:t>
            </a:r>
          </a:p>
        </p:txBody>
      </p:sp>
      <p:pic>
        <p:nvPicPr>
          <p:cNvPr id="4" name="Picture 3"/>
          <p:cNvPicPr>
            <a:picLocks noChangeAspect="1"/>
          </p:cNvPicPr>
          <p:nvPr/>
        </p:nvPicPr>
        <p:blipFill>
          <a:blip r:embed="rId2"/>
          <a:stretch>
            <a:fillRect/>
          </a:stretch>
        </p:blipFill>
        <p:spPr>
          <a:xfrm>
            <a:off x="747838" y="2600325"/>
            <a:ext cx="7638173" cy="2543175"/>
          </a:xfrm>
          <a:prstGeom prst="rect">
            <a:avLst/>
          </a:prstGeom>
        </p:spPr>
      </p:pic>
    </p:spTree>
    <p:extLst>
      <p:ext uri="{BB962C8B-B14F-4D97-AF65-F5344CB8AC3E}">
        <p14:creationId xmlns:p14="http://schemas.microsoft.com/office/powerpoint/2010/main" val="23730738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ICSI:</a:t>
            </a:r>
          </a:p>
        </p:txBody>
      </p:sp>
      <p:sp>
        <p:nvSpPr>
          <p:cNvPr id="3" name="Content Placeholder 2"/>
          <p:cNvSpPr>
            <a:spLocks noGrp="1"/>
          </p:cNvSpPr>
          <p:nvPr>
            <p:ph idx="1"/>
          </p:nvPr>
        </p:nvSpPr>
        <p:spPr/>
        <p:txBody>
          <a:bodyPr>
            <a:normAutofit fontScale="92500" lnSpcReduction="20000"/>
          </a:bodyPr>
          <a:lstStyle/>
          <a:p>
            <a:r>
              <a:rPr lang="en-US" dirty="0"/>
              <a:t>Male factor</a:t>
            </a:r>
          </a:p>
          <a:p>
            <a:r>
              <a:rPr lang="en-US" dirty="0" err="1"/>
              <a:t>Oligospermia</a:t>
            </a:r>
            <a:r>
              <a:rPr lang="en-US" dirty="0"/>
              <a:t> &lt;5%</a:t>
            </a:r>
          </a:p>
          <a:p>
            <a:r>
              <a:rPr lang="en-US" dirty="0" err="1"/>
              <a:t>Asthenospermia</a:t>
            </a:r>
            <a:r>
              <a:rPr lang="en-US" dirty="0"/>
              <a:t> &lt;5%</a:t>
            </a:r>
          </a:p>
          <a:p>
            <a:r>
              <a:rPr lang="en-US" dirty="0" err="1"/>
              <a:t>Teratospermia</a:t>
            </a:r>
            <a:r>
              <a:rPr lang="en-US" dirty="0"/>
              <a:t> &lt;4%</a:t>
            </a:r>
          </a:p>
          <a:p>
            <a:r>
              <a:rPr lang="en-US" dirty="0"/>
              <a:t>Poor IVF/failed IVF</a:t>
            </a:r>
          </a:p>
          <a:p>
            <a:endParaRPr lang="en-US" dirty="0"/>
          </a:p>
          <a:p>
            <a:endParaRPr lang="en-US" dirty="0"/>
          </a:p>
          <a:p>
            <a:pPr>
              <a:buFont typeface="Wingdings" panose="05000000000000000000" pitchFamily="2" charset="2"/>
              <a:buChar char="Ø"/>
            </a:pPr>
            <a:r>
              <a:rPr lang="en-US" dirty="0"/>
              <a:t>in </a:t>
            </a:r>
            <a:r>
              <a:rPr lang="en-US" dirty="0" err="1"/>
              <a:t>azospermic</a:t>
            </a:r>
            <a:r>
              <a:rPr lang="en-US" dirty="0"/>
              <a:t> patients sperms are retrieved either from the testis or epididymis:</a:t>
            </a:r>
          </a:p>
          <a:p>
            <a:r>
              <a:rPr lang="en-US" dirty="0"/>
              <a:t>Epididemal sperm aspiration (MESA, open, percutaneous).</a:t>
            </a:r>
          </a:p>
          <a:p>
            <a:r>
              <a:rPr lang="en-US" dirty="0"/>
              <a:t>Testicular sperm extraction (TESA)</a:t>
            </a:r>
          </a:p>
          <a:p>
            <a:endParaRPr lang="en-US" dirty="0"/>
          </a:p>
          <a:p>
            <a:endParaRPr lang="en-US" dirty="0"/>
          </a:p>
          <a:p>
            <a:endParaRPr lang="en-US" dirty="0"/>
          </a:p>
        </p:txBody>
      </p:sp>
    </p:spTree>
    <p:extLst>
      <p:ext uri="{BB962C8B-B14F-4D97-AF65-F5344CB8AC3E}">
        <p14:creationId xmlns:p14="http://schemas.microsoft.com/office/powerpoint/2010/main" val="29317192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075" y="757487"/>
            <a:ext cx="8662834" cy="3263504"/>
          </a:xfrm>
        </p:spPr>
        <p:txBody>
          <a:bodyPr>
            <a:normAutofit/>
          </a:bodyPr>
          <a:lstStyle/>
          <a:p>
            <a:r>
              <a:rPr lang="en-US" sz="1800" dirty="0"/>
              <a:t>The morning after insemination (12-24 </a:t>
            </a:r>
            <a:r>
              <a:rPr lang="en-US" sz="1800" dirty="0" err="1"/>
              <a:t>hrs</a:t>
            </a:r>
            <a:r>
              <a:rPr lang="en-US" sz="1800" dirty="0"/>
              <a:t>), the eggs are examined to determine whether fertilization has occurred. </a:t>
            </a:r>
          </a:p>
          <a:p>
            <a:r>
              <a:rPr lang="en-US" sz="1800" dirty="0"/>
              <a:t>the presence of </a:t>
            </a:r>
            <a:r>
              <a:rPr lang="en-US" sz="1800" b="1" u="sng" dirty="0"/>
              <a:t>2 </a:t>
            </a:r>
            <a:r>
              <a:rPr lang="en-US" sz="1800" b="1" u="sng" dirty="0" err="1"/>
              <a:t>pronuclei</a:t>
            </a:r>
            <a:r>
              <a:rPr lang="en-US" sz="1800" b="1" u="sng" dirty="0"/>
              <a:t> </a:t>
            </a:r>
            <a:r>
              <a:rPr lang="en-US" sz="1800" dirty="0"/>
              <a:t>and the </a:t>
            </a:r>
            <a:r>
              <a:rPr lang="en-US" sz="1800" b="1" u="sng" dirty="0"/>
              <a:t>extrusion of a second polar body </a:t>
            </a:r>
            <a:r>
              <a:rPr lang="en-US" sz="1800" dirty="0"/>
              <a:t>are the criteria required to ascertain fertilization</a:t>
            </a:r>
          </a:p>
          <a:p>
            <a:r>
              <a:rPr lang="en-US" sz="1800" dirty="0"/>
              <a:t>Within a few hours the nuclei unite and the embryo will start to divide.</a:t>
            </a:r>
          </a:p>
        </p:txBody>
      </p:sp>
      <p:pic>
        <p:nvPicPr>
          <p:cNvPr id="4" name="Picture 3"/>
          <p:cNvPicPr>
            <a:picLocks noChangeAspect="1"/>
          </p:cNvPicPr>
          <p:nvPr/>
        </p:nvPicPr>
        <p:blipFill>
          <a:blip r:embed="rId3"/>
          <a:stretch>
            <a:fillRect/>
          </a:stretch>
        </p:blipFill>
        <p:spPr>
          <a:xfrm>
            <a:off x="0" y="2305453"/>
            <a:ext cx="4579374" cy="2838047"/>
          </a:xfrm>
          <a:prstGeom prst="rect">
            <a:avLst/>
          </a:prstGeom>
        </p:spPr>
      </p:pic>
      <p:pic>
        <p:nvPicPr>
          <p:cNvPr id="5" name="Picture 4"/>
          <p:cNvPicPr>
            <a:picLocks noChangeAspect="1"/>
          </p:cNvPicPr>
          <p:nvPr/>
        </p:nvPicPr>
        <p:blipFill>
          <a:blip r:embed="rId4"/>
          <a:stretch>
            <a:fillRect/>
          </a:stretch>
        </p:blipFill>
        <p:spPr>
          <a:xfrm>
            <a:off x="5707625" y="2389239"/>
            <a:ext cx="2955275" cy="2754261"/>
          </a:xfrm>
          <a:prstGeom prst="rect">
            <a:avLst/>
          </a:prstGeom>
        </p:spPr>
      </p:pic>
      <p:sp>
        <p:nvSpPr>
          <p:cNvPr id="6" name="Rectangle 5"/>
          <p:cNvSpPr/>
          <p:nvPr/>
        </p:nvSpPr>
        <p:spPr>
          <a:xfrm>
            <a:off x="1865672" y="144198"/>
            <a:ext cx="4572000" cy="1061829"/>
          </a:xfrm>
          <a:prstGeom prst="rect">
            <a:avLst/>
          </a:prstGeom>
        </p:spPr>
        <p:txBody>
          <a:bodyPr>
            <a:spAutoFit/>
          </a:bodyPr>
          <a:lstStyle/>
          <a:p>
            <a:pPr algn="ctr" defTabSz="685800">
              <a:buClrTx/>
            </a:pPr>
            <a:r>
              <a:rPr lang="en-US" sz="2100" b="1" kern="1200" dirty="0">
                <a:ln w="0"/>
                <a:solidFill>
                  <a:prstClr val="black"/>
                </a:solidFill>
                <a:effectLst>
                  <a:outerShdw blurRad="38100" dist="25400" dir="5400000" algn="ctr" rotWithShape="0">
                    <a:srgbClr val="6E747A">
                      <a:alpha val="43000"/>
                    </a:srgbClr>
                  </a:outerShdw>
                </a:effectLst>
                <a:latin typeface="Calibri" panose="020F0502020204030204"/>
                <a:ea typeface="+mn-ea"/>
                <a:cs typeface="+mn-cs"/>
              </a:rPr>
              <a:t>Embryo culture</a:t>
            </a:r>
            <a:br>
              <a:rPr lang="en-US" sz="2100" b="1" kern="1200" dirty="0">
                <a:ln w="0"/>
                <a:solidFill>
                  <a:prstClr val="black"/>
                </a:solidFill>
                <a:effectLst>
                  <a:outerShdw blurRad="38100" dist="25400" dir="5400000" algn="ctr" rotWithShape="0">
                    <a:srgbClr val="6E747A">
                      <a:alpha val="43000"/>
                    </a:srgbClr>
                  </a:outerShdw>
                </a:effectLst>
                <a:latin typeface="Calibri" panose="020F0502020204030204"/>
                <a:ea typeface="+mn-ea"/>
                <a:cs typeface="+mn-cs"/>
              </a:rPr>
            </a:br>
            <a:br>
              <a:rPr lang="en-US" sz="2100" b="1" kern="1200" dirty="0">
                <a:ln w="0"/>
                <a:solidFill>
                  <a:prstClr val="black"/>
                </a:solidFill>
                <a:effectLst>
                  <a:outerShdw blurRad="38100" dist="25400" dir="5400000" algn="ctr" rotWithShape="0">
                    <a:srgbClr val="6E747A">
                      <a:alpha val="43000"/>
                    </a:srgbClr>
                  </a:outerShdw>
                </a:effectLst>
                <a:latin typeface="Calibri" panose="020F0502020204030204"/>
                <a:ea typeface="+mn-ea"/>
                <a:cs typeface="+mn-cs"/>
              </a:rPr>
            </a:br>
            <a:endParaRPr lang="en-US" sz="210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995695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65471"/>
            <a:ext cx="7886700" cy="4878029"/>
          </a:xfrm>
        </p:spPr>
        <p:txBody>
          <a:bodyPr>
            <a:normAutofit fontScale="92500"/>
          </a:bodyPr>
          <a:lstStyle/>
          <a:p>
            <a:r>
              <a:rPr lang="en-US" dirty="0"/>
              <a:t>On day 3, good-quality embryos are generally between six and eight cells. To continue embryonic development in the laboratory from day 3 forward, a different culture media environment is needed. Commercially available culture media systems have been developed which allow the day 3 multicellular embryo to develop into a blastocyst on day 5. </a:t>
            </a:r>
          </a:p>
          <a:p>
            <a:endParaRPr lang="en-US" dirty="0"/>
          </a:p>
          <a:p>
            <a:r>
              <a:rPr lang="en-US" dirty="0"/>
              <a:t>The advantage of waiting until day 5 is that it does provide additional time to select the better-quality embryos since only 50% to 60% of embryos have the ability to develop into blastocysts and therefore fewer embryos are transferred. </a:t>
            </a:r>
          </a:p>
          <a:p>
            <a:endParaRPr lang="en-US" dirty="0"/>
          </a:p>
          <a:p>
            <a:r>
              <a:rPr lang="en-US" dirty="0"/>
              <a:t>However there are disadvantages of waiting until day 5. The blastocyst culture environment may not be optimal for all embryos, and freezing of extra blastocysts on day 5 is not as efficient as freezing extra multicellular embryos on day 3. Another disadvantage is that there is a higher chance of monozygotic twinning with a day 5 versus a day 3 transfer.</a:t>
            </a:r>
          </a:p>
        </p:txBody>
      </p:sp>
    </p:spTree>
    <p:extLst>
      <p:ext uri="{BB962C8B-B14F-4D97-AF65-F5344CB8AC3E}">
        <p14:creationId xmlns:p14="http://schemas.microsoft.com/office/powerpoint/2010/main" val="37468863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992" y="1"/>
            <a:ext cx="6007779" cy="2683973"/>
          </a:xfrm>
          <a:prstGeom prst="rect">
            <a:avLst/>
          </a:prstGeom>
        </p:spPr>
      </p:pic>
      <p:pic>
        <p:nvPicPr>
          <p:cNvPr id="5" name="Picture 4"/>
          <p:cNvPicPr>
            <a:picLocks noChangeAspect="1"/>
          </p:cNvPicPr>
          <p:nvPr/>
        </p:nvPicPr>
        <p:blipFill>
          <a:blip r:embed="rId3"/>
          <a:stretch>
            <a:fillRect/>
          </a:stretch>
        </p:blipFill>
        <p:spPr>
          <a:xfrm>
            <a:off x="3462184" y="2621757"/>
            <a:ext cx="5681816" cy="2521744"/>
          </a:xfrm>
          <a:prstGeom prst="rect">
            <a:avLst/>
          </a:prstGeom>
        </p:spPr>
      </p:pic>
    </p:spTree>
    <p:extLst>
      <p:ext uri="{BB962C8B-B14F-4D97-AF65-F5344CB8AC3E}">
        <p14:creationId xmlns:p14="http://schemas.microsoft.com/office/powerpoint/2010/main" val="455314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286789"/>
            <a:ext cx="7879595" cy="657804"/>
          </a:xfrm>
        </p:spPr>
        <p:txBody>
          <a:bodyPr/>
          <a:lstStyle/>
          <a:p>
            <a:r>
              <a:rPr lang="en-US" dirty="0"/>
              <a:t>Advantage of blastocyst culture</a:t>
            </a:r>
          </a:p>
        </p:txBody>
      </p:sp>
      <p:sp>
        <p:nvSpPr>
          <p:cNvPr id="3" name="Content Placeholder 2"/>
          <p:cNvSpPr>
            <a:spLocks noGrp="1"/>
          </p:cNvSpPr>
          <p:nvPr>
            <p:ph sz="half" idx="1"/>
          </p:nvPr>
        </p:nvSpPr>
        <p:spPr>
          <a:xfrm>
            <a:off x="737559" y="1190445"/>
            <a:ext cx="3805867" cy="3636035"/>
          </a:xfrm>
        </p:spPr>
        <p:txBody>
          <a:bodyPr/>
          <a:lstStyle/>
          <a:p>
            <a:r>
              <a:rPr lang="en-US" dirty="0"/>
              <a:t>True viability assessment</a:t>
            </a:r>
          </a:p>
          <a:p>
            <a:r>
              <a:rPr lang="en-US" dirty="0"/>
              <a:t>Developmental potential</a:t>
            </a:r>
          </a:p>
          <a:p>
            <a:r>
              <a:rPr lang="en-US" dirty="0"/>
              <a:t>Synchronize the stage of development</a:t>
            </a:r>
          </a:p>
          <a:p>
            <a:r>
              <a:rPr lang="en-US" dirty="0"/>
              <a:t>Reduce risk of expulsion</a:t>
            </a:r>
          </a:p>
          <a:p>
            <a:r>
              <a:rPr lang="en-US" dirty="0"/>
              <a:t>Allows Preimplantation Genetic Diagnosis</a:t>
            </a:r>
          </a:p>
          <a:p>
            <a:r>
              <a:rPr lang="en-US" dirty="0"/>
              <a:t>Fewer embryos can be transferred.</a:t>
            </a:r>
          </a:p>
          <a:p>
            <a:endParaRPr lang="en-US" dirty="0"/>
          </a:p>
        </p:txBody>
      </p:sp>
      <p:cxnSp>
        <p:nvCxnSpPr>
          <p:cNvPr id="7" name="Straight Arrow Connector 6"/>
          <p:cNvCxnSpPr/>
          <p:nvPr/>
        </p:nvCxnSpPr>
        <p:spPr>
          <a:xfrm flipV="1">
            <a:off x="4483388" y="3175217"/>
            <a:ext cx="543464" cy="1"/>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8" name="Rounded Rectangle 7"/>
          <p:cNvSpPr/>
          <p:nvPr/>
        </p:nvSpPr>
        <p:spPr>
          <a:xfrm>
            <a:off x="5026852" y="944593"/>
            <a:ext cx="3959525" cy="377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defTabSz="685800">
              <a:buClrTx/>
              <a:buFont typeface="Arial" panose="020B0604020202020204" pitchFamily="34" charset="0"/>
              <a:buChar char="•"/>
            </a:pPr>
            <a:r>
              <a:rPr lang="en-US" sz="1800" kern="1200" dirty="0">
                <a:solidFill>
                  <a:prstClr val="white"/>
                </a:solidFill>
                <a:latin typeface="Calibri" panose="020F0502020204030204"/>
              </a:rPr>
              <a:t>Single cell is taken from each embryo and tested using </a:t>
            </a:r>
            <a:r>
              <a:rPr lang="en-US" sz="1800" kern="1200" dirty="0">
                <a:solidFill>
                  <a:srgbClr val="FF0000"/>
                </a:solidFill>
                <a:latin typeface="Calibri" panose="020F0502020204030204"/>
              </a:rPr>
              <a:t>PCR</a:t>
            </a:r>
            <a:r>
              <a:rPr lang="en-US" sz="1800" kern="1200" dirty="0">
                <a:solidFill>
                  <a:prstClr val="white"/>
                </a:solidFill>
                <a:latin typeface="Calibri" panose="020F0502020204030204"/>
              </a:rPr>
              <a:t> or (</a:t>
            </a:r>
            <a:r>
              <a:rPr lang="en-GB" sz="1800" kern="1200" dirty="0">
                <a:solidFill>
                  <a:prstClr val="white"/>
                </a:solidFill>
                <a:latin typeface="Calibri" panose="020F0502020204030204"/>
              </a:rPr>
              <a:t>Fluorescence in situ hybridization) </a:t>
            </a:r>
            <a:r>
              <a:rPr lang="en-US" sz="1800" kern="1200" dirty="0">
                <a:solidFill>
                  <a:prstClr val="white"/>
                </a:solidFill>
                <a:latin typeface="Calibri" panose="020F0502020204030204"/>
              </a:rPr>
              <a:t> </a:t>
            </a:r>
            <a:r>
              <a:rPr lang="en-US" sz="1800" kern="1200" dirty="0">
                <a:solidFill>
                  <a:srgbClr val="FF0000"/>
                </a:solidFill>
                <a:latin typeface="Calibri" panose="020F0502020204030204"/>
              </a:rPr>
              <a:t>FISH</a:t>
            </a:r>
            <a:r>
              <a:rPr lang="en-US" sz="1800" kern="1200" dirty="0">
                <a:solidFill>
                  <a:prstClr val="white"/>
                </a:solidFill>
                <a:latin typeface="Calibri" panose="020F0502020204030204"/>
              </a:rPr>
              <a:t> techniques:</a:t>
            </a:r>
          </a:p>
          <a:p>
            <a:pPr defTabSz="685800">
              <a:buClrTx/>
            </a:pPr>
            <a:r>
              <a:rPr lang="en-US" sz="1800" kern="1200" dirty="0">
                <a:solidFill>
                  <a:prstClr val="white"/>
                </a:solidFill>
                <a:latin typeface="Calibri" panose="020F0502020204030204"/>
              </a:rPr>
              <a:t>- Aneuploidy</a:t>
            </a:r>
          </a:p>
          <a:p>
            <a:pPr defTabSz="685800">
              <a:buClrTx/>
            </a:pPr>
            <a:r>
              <a:rPr lang="en-US" sz="1800" kern="1200" dirty="0">
                <a:solidFill>
                  <a:prstClr val="white"/>
                </a:solidFill>
                <a:latin typeface="Calibri" panose="020F0502020204030204"/>
              </a:rPr>
              <a:t>- Structural abnormalities (translocations, inversions)</a:t>
            </a:r>
          </a:p>
          <a:p>
            <a:pPr defTabSz="685800">
              <a:buClrTx/>
            </a:pPr>
            <a:r>
              <a:rPr lang="en-US" sz="1800" kern="1200" dirty="0">
                <a:solidFill>
                  <a:prstClr val="white"/>
                </a:solidFill>
                <a:latin typeface="Calibri" panose="020F0502020204030204"/>
              </a:rPr>
              <a:t>- Inherited gene disorder</a:t>
            </a:r>
          </a:p>
          <a:p>
            <a:pPr defTabSz="685800">
              <a:buClrTx/>
            </a:pPr>
            <a:r>
              <a:rPr lang="en-US" sz="1800" kern="1200" dirty="0">
                <a:solidFill>
                  <a:prstClr val="white"/>
                </a:solidFill>
                <a:latin typeface="Calibri" panose="020F0502020204030204"/>
              </a:rPr>
              <a:t>     Cystic  fibrosis </a:t>
            </a:r>
          </a:p>
          <a:p>
            <a:pPr defTabSz="685800">
              <a:buClrTx/>
            </a:pPr>
            <a:r>
              <a:rPr lang="en-US" sz="1800" kern="1200" dirty="0">
                <a:solidFill>
                  <a:prstClr val="white"/>
                </a:solidFill>
                <a:latin typeface="Calibri" panose="020F0502020204030204"/>
              </a:rPr>
              <a:t>     Thalassemia  </a:t>
            </a:r>
          </a:p>
          <a:p>
            <a:pPr defTabSz="685800">
              <a:buClrTx/>
            </a:pPr>
            <a:r>
              <a:rPr lang="en-US" sz="1800" kern="1200" dirty="0">
                <a:solidFill>
                  <a:prstClr val="white"/>
                </a:solidFill>
                <a:latin typeface="Calibri" panose="020F0502020204030204"/>
              </a:rPr>
              <a:t>     Hemophilia</a:t>
            </a:r>
          </a:p>
          <a:p>
            <a:pPr defTabSz="685800">
              <a:buClrTx/>
            </a:pPr>
            <a:r>
              <a:rPr lang="en-US" sz="1800" kern="1200" dirty="0">
                <a:solidFill>
                  <a:prstClr val="white"/>
                </a:solidFill>
                <a:latin typeface="Calibri" panose="020F0502020204030204"/>
              </a:rPr>
              <a:t>     Duchene muscular dystrophy</a:t>
            </a:r>
          </a:p>
        </p:txBody>
      </p:sp>
    </p:spTree>
    <p:extLst>
      <p:ext uri="{BB962C8B-B14F-4D97-AF65-F5344CB8AC3E}">
        <p14:creationId xmlns:p14="http://schemas.microsoft.com/office/powerpoint/2010/main" val="1958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xEl>
                                              <p:pRg st="1" end="1"/>
                                            </p:txEl>
                                          </p:spTgt>
                                        </p:tgtEl>
                                      </p:cBhvr>
                                    </p:animEffect>
                                    <p:set>
                                      <p:cBhvr>
                                        <p:cTn id="15"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
                                            <p:txEl>
                                              <p:pRg st="2" end="2"/>
                                            </p:txEl>
                                          </p:spTgt>
                                        </p:tgtEl>
                                      </p:cBhvr>
                                    </p:animEffect>
                                    <p:set>
                                      <p:cBhvr>
                                        <p:cTn id="20"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
                                            <p:txEl>
                                              <p:pRg st="3" end="3"/>
                                            </p:txEl>
                                          </p:spTgt>
                                        </p:tgtEl>
                                      </p:cBhvr>
                                    </p:animEffect>
                                    <p:set>
                                      <p:cBhvr>
                                        <p:cTn id="25"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3">
                                            <p:txEl>
                                              <p:pRg st="4" end="4"/>
                                            </p:txEl>
                                          </p:spTgt>
                                        </p:tgtEl>
                                      </p:cBhvr>
                                    </p:animEffect>
                                    <p:set>
                                      <p:cBhvr>
                                        <p:cTn id="3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
                                            <p:txEl>
                                              <p:pRg st="5" end="5"/>
                                            </p:txEl>
                                          </p:spTgt>
                                        </p:tgtEl>
                                      </p:cBhvr>
                                    </p:animEffect>
                                    <p:set>
                                      <p:cBhvr>
                                        <p:cTn id="35" dur="1" fill="hold">
                                          <p:stCondLst>
                                            <p:cond delay="499"/>
                                          </p:stCondLst>
                                        </p:cTn>
                                        <p:tgtEl>
                                          <p:spTgt spid="3">
                                            <p:txEl>
                                              <p:pRg st="5" end="5"/>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5424"/>
            <a:ext cx="7886700" cy="994172"/>
          </a:xfrm>
        </p:spPr>
        <p:txBody>
          <a:bodyPr/>
          <a:lstStyle/>
          <a:p>
            <a:r>
              <a:rPr lang="en-US" dirty="0"/>
              <a:t>EMBRYO TRANSFER</a:t>
            </a:r>
          </a:p>
        </p:txBody>
      </p:sp>
      <p:sp>
        <p:nvSpPr>
          <p:cNvPr id="3" name="Content Placeholder 2"/>
          <p:cNvSpPr>
            <a:spLocks noGrp="1"/>
          </p:cNvSpPr>
          <p:nvPr>
            <p:ph idx="1"/>
          </p:nvPr>
        </p:nvSpPr>
        <p:spPr>
          <a:xfrm>
            <a:off x="0" y="705541"/>
            <a:ext cx="9144000" cy="2336314"/>
          </a:xfrm>
        </p:spPr>
        <p:txBody>
          <a:bodyPr>
            <a:normAutofit fontScale="85000" lnSpcReduction="20000"/>
          </a:bodyPr>
          <a:lstStyle/>
          <a:p>
            <a:r>
              <a:rPr lang="en-US" dirty="0"/>
              <a:t>The embryo transfer can be performed either three or five days after the egg retrieval. There is a great deal of controversy regarding which is more optimal. </a:t>
            </a:r>
          </a:p>
          <a:p>
            <a:endParaRPr lang="en-US" dirty="0"/>
          </a:p>
          <a:p>
            <a:r>
              <a:rPr lang="en-US" dirty="0"/>
              <a:t>The recommended number of embryos to transfer is determined by the woman’s age and the timing of the embryo transfer. We perform the embryo transfer under abdominal ultrasound guidance. A full bladder creates a window so the uterus can be easily visualized. An echogenic catheter can be easily seen as it courses through the cervical canal and up into the cavity. The catheter is positioned 1 to 2 cm from the top of the cavity where the embryos are placed. Extra embryos that are of satisfactory quality can be frozen and stored for future use. A serum pregnancy test is performed 11 days later</a:t>
            </a:r>
          </a:p>
        </p:txBody>
      </p:sp>
      <p:pic>
        <p:nvPicPr>
          <p:cNvPr id="4" name="Picture 3"/>
          <p:cNvPicPr>
            <a:picLocks noChangeAspect="1"/>
          </p:cNvPicPr>
          <p:nvPr/>
        </p:nvPicPr>
        <p:blipFill>
          <a:blip r:embed="rId3"/>
          <a:stretch>
            <a:fillRect/>
          </a:stretch>
        </p:blipFill>
        <p:spPr>
          <a:xfrm>
            <a:off x="2570828" y="3166064"/>
            <a:ext cx="5216321" cy="1648554"/>
          </a:xfrm>
          <a:prstGeom prst="rect">
            <a:avLst/>
          </a:prstGeom>
        </p:spPr>
      </p:pic>
    </p:spTree>
    <p:extLst>
      <p:ext uri="{BB962C8B-B14F-4D97-AF65-F5344CB8AC3E}">
        <p14:creationId xmlns:p14="http://schemas.microsoft.com/office/powerpoint/2010/main" val="6016345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755"/>
            <a:ext cx="7886700" cy="994172"/>
          </a:xfrm>
        </p:spPr>
        <p:txBody>
          <a:bodyPr/>
          <a:lstStyle/>
          <a:p>
            <a:r>
              <a:rPr lang="en-US" dirty="0"/>
              <a:t>Transfer technique</a:t>
            </a:r>
          </a:p>
        </p:txBody>
      </p:sp>
      <p:sp>
        <p:nvSpPr>
          <p:cNvPr id="3" name="Content Placeholder 2"/>
          <p:cNvSpPr>
            <a:spLocks noGrp="1"/>
          </p:cNvSpPr>
          <p:nvPr>
            <p:ph idx="1"/>
          </p:nvPr>
        </p:nvSpPr>
        <p:spPr>
          <a:xfrm>
            <a:off x="0" y="788910"/>
            <a:ext cx="6172200" cy="3469207"/>
          </a:xfrm>
        </p:spPr>
        <p:txBody>
          <a:bodyPr>
            <a:normAutofit/>
          </a:bodyPr>
          <a:lstStyle/>
          <a:p>
            <a:r>
              <a:rPr lang="en-US" sz="1500" dirty="0"/>
              <a:t>Cervical mucus plug aspirated slowly</a:t>
            </a:r>
          </a:p>
          <a:p>
            <a:r>
              <a:rPr lang="en-US" sz="1500" dirty="0"/>
              <a:t>No blood on catheter tip</a:t>
            </a:r>
          </a:p>
          <a:p>
            <a:r>
              <a:rPr lang="en-US" sz="1500" dirty="0"/>
              <a:t>Catheter tip examined microscopically after transfer</a:t>
            </a:r>
          </a:p>
          <a:p>
            <a:r>
              <a:rPr lang="en-US" sz="1500" dirty="0"/>
              <a:t>Soft catheter</a:t>
            </a:r>
          </a:p>
          <a:p>
            <a:r>
              <a:rPr lang="en-US" sz="1500" dirty="0"/>
              <a:t>Volume of media &lt; 50 micro L</a:t>
            </a:r>
          </a:p>
          <a:p>
            <a:r>
              <a:rPr lang="en-US" sz="1500" dirty="0"/>
              <a:t>Catheter tip 0.5 cm below fundus</a:t>
            </a:r>
          </a:p>
          <a:p>
            <a:pPr>
              <a:buNone/>
            </a:pPr>
            <a:endParaRPr lang="en-US" dirty="0"/>
          </a:p>
        </p:txBody>
      </p:sp>
      <p:pic>
        <p:nvPicPr>
          <p:cNvPr id="4" name="Picture 3" descr="ivf10.jpg"/>
          <p:cNvPicPr>
            <a:picLocks noChangeAspect="1"/>
          </p:cNvPicPr>
          <p:nvPr/>
        </p:nvPicPr>
        <p:blipFill>
          <a:blip r:embed="rId2" cstate="print"/>
          <a:stretch>
            <a:fillRect/>
          </a:stretch>
        </p:blipFill>
        <p:spPr>
          <a:xfrm>
            <a:off x="6915150" y="188043"/>
            <a:ext cx="1943100" cy="1747684"/>
          </a:xfrm>
          <a:prstGeom prst="rect">
            <a:avLst/>
          </a:prstGeom>
        </p:spPr>
      </p:pic>
      <p:pic>
        <p:nvPicPr>
          <p:cNvPr id="5" name="Picture 4"/>
          <p:cNvPicPr>
            <a:picLocks noChangeAspect="1"/>
          </p:cNvPicPr>
          <p:nvPr/>
        </p:nvPicPr>
        <p:blipFill>
          <a:blip r:embed="rId3"/>
          <a:stretch>
            <a:fillRect/>
          </a:stretch>
        </p:blipFill>
        <p:spPr>
          <a:xfrm>
            <a:off x="0" y="2637693"/>
            <a:ext cx="9144000" cy="2505808"/>
          </a:xfrm>
          <a:prstGeom prst="rect">
            <a:avLst/>
          </a:prstGeom>
        </p:spPr>
      </p:pic>
    </p:spTree>
    <p:extLst>
      <p:ext uri="{BB962C8B-B14F-4D97-AF65-F5344CB8AC3E}">
        <p14:creationId xmlns:p14="http://schemas.microsoft.com/office/powerpoint/2010/main" val="1808903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b="49425"/>
          <a:stretch/>
        </p:blipFill>
        <p:spPr>
          <a:xfrm>
            <a:off x="119767" y="1"/>
            <a:ext cx="9024233" cy="2353004"/>
          </a:xfrm>
          <a:prstGeom prst="rect">
            <a:avLst/>
          </a:prstGeom>
        </p:spPr>
      </p:pic>
      <p:sp>
        <p:nvSpPr>
          <p:cNvPr id="5" name="Rectangle 4"/>
          <p:cNvSpPr/>
          <p:nvPr/>
        </p:nvSpPr>
        <p:spPr>
          <a:xfrm>
            <a:off x="346477" y="2757357"/>
            <a:ext cx="8237483" cy="2308324"/>
          </a:xfrm>
          <a:prstGeom prst="rect">
            <a:avLst/>
          </a:prstGeom>
        </p:spPr>
        <p:txBody>
          <a:bodyPr wrap="square">
            <a:spAutoFit/>
          </a:bodyPr>
          <a:lstStyle/>
          <a:p>
            <a:pPr defTabSz="685800">
              <a:buClrTx/>
            </a:pPr>
            <a:r>
              <a:rPr lang="en-US" sz="1800" b="1" kern="1200" dirty="0">
                <a:solidFill>
                  <a:prstClr val="black"/>
                </a:solidFill>
                <a:latin typeface="Calibri" panose="020F0502020204030204"/>
                <a:ea typeface="+mn-ea"/>
                <a:cs typeface="+mn-cs"/>
              </a:rPr>
              <a:t>Natural Cycle IVF: For couples who want to minimize the risk of a multiple pregnancy or would like to avoid the risks of the ovulation induction drugs, a natural cycle IVF approach can be considered. The woman undergoes monitoring with blood work and ultrasound examinations beginning on cycle day 10; hCG is administered when a mature follicle is identified. If an LH surge occurs, then the cycle must be canceled. The goal of the natural cycle approach is the retrieval of </a:t>
            </a:r>
            <a:r>
              <a:rPr lang="en-US" sz="1800" b="1" kern="1200" dirty="0" err="1">
                <a:solidFill>
                  <a:prstClr val="black"/>
                </a:solidFill>
                <a:latin typeface="Calibri" panose="020F0502020204030204"/>
                <a:ea typeface="+mn-ea"/>
                <a:cs typeface="+mn-cs"/>
              </a:rPr>
              <a:t>oneegg</a:t>
            </a:r>
            <a:r>
              <a:rPr lang="en-US" sz="1800" b="1" kern="1200" dirty="0">
                <a:solidFill>
                  <a:prstClr val="black"/>
                </a:solidFill>
                <a:latin typeface="Calibri" panose="020F0502020204030204"/>
                <a:ea typeface="+mn-ea"/>
                <a:cs typeface="+mn-cs"/>
              </a:rPr>
              <a:t> and the replacement of one embryo. The success rate is much lower (&lt;5%) than conventional IVF, which is a major disadvantage of this approach.</a:t>
            </a:r>
          </a:p>
        </p:txBody>
      </p:sp>
    </p:spTree>
    <p:extLst>
      <p:ext uri="{BB962C8B-B14F-4D97-AF65-F5344CB8AC3E}">
        <p14:creationId xmlns:p14="http://schemas.microsoft.com/office/powerpoint/2010/main" val="4044256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36" y="1"/>
            <a:ext cx="7886700" cy="994172"/>
          </a:xfrm>
        </p:spPr>
        <p:txBody>
          <a:bodyPr/>
          <a:lstStyle/>
          <a:p>
            <a:r>
              <a:rPr lang="en-US" b="1" dirty="0"/>
              <a:t>Embryo cryopreservation </a:t>
            </a:r>
            <a:endParaRPr lang="en-US" dirty="0"/>
          </a:p>
        </p:txBody>
      </p:sp>
      <p:sp>
        <p:nvSpPr>
          <p:cNvPr id="3" name="Content Placeholder 2"/>
          <p:cNvSpPr>
            <a:spLocks noGrp="1"/>
          </p:cNvSpPr>
          <p:nvPr>
            <p:ph idx="1"/>
          </p:nvPr>
        </p:nvSpPr>
        <p:spPr>
          <a:xfrm>
            <a:off x="258536" y="843643"/>
            <a:ext cx="7886700" cy="3263504"/>
          </a:xfrm>
        </p:spPr>
        <p:txBody>
          <a:bodyPr>
            <a:noAutofit/>
          </a:bodyPr>
          <a:lstStyle/>
          <a:p>
            <a:r>
              <a:rPr lang="en-US" sz="1500" dirty="0"/>
              <a:t>Improves cumulative pregnancy/retrieval</a:t>
            </a:r>
          </a:p>
          <a:p>
            <a:r>
              <a:rPr lang="en-US" sz="1500" dirty="0"/>
              <a:t>OHSS is avoided</a:t>
            </a:r>
          </a:p>
          <a:p>
            <a:r>
              <a:rPr lang="en-US" sz="1500" dirty="0"/>
              <a:t>can be performed at the 2-pronuclei stage, on cleaved </a:t>
            </a:r>
          </a:p>
          <a:p>
            <a:pPr marL="0" indent="0">
              <a:buNone/>
            </a:pPr>
            <a:r>
              <a:rPr lang="en-US" sz="1500" dirty="0"/>
              <a:t>embryos, and at the blastocyst stage.</a:t>
            </a:r>
            <a:r>
              <a:rPr lang="en-US" sz="1500" baseline="30000" dirty="0"/>
              <a:t>  </a:t>
            </a:r>
          </a:p>
          <a:p>
            <a:r>
              <a:rPr lang="en-US" sz="1500" dirty="0"/>
              <a:t>Embryo survival 50-90%</a:t>
            </a:r>
          </a:p>
          <a:p>
            <a:r>
              <a:rPr lang="en-US" sz="1500" dirty="0"/>
              <a:t>Better for zygote than cleavage stage and blastocyst</a:t>
            </a:r>
          </a:p>
          <a:p>
            <a:r>
              <a:rPr lang="en-US" sz="1500" dirty="0"/>
              <a:t>Overall success 15-20%</a:t>
            </a:r>
            <a:endParaRPr lang="en-US" sz="1500" baseline="30000" dirty="0"/>
          </a:p>
          <a:p>
            <a:r>
              <a:rPr lang="en-US" sz="1500" baseline="30000" dirty="0"/>
              <a:t> </a:t>
            </a:r>
            <a:r>
              <a:rPr lang="en-US" sz="1500" dirty="0"/>
              <a:t>The embryos are stored in liquid nitrogen (-30</a:t>
            </a:r>
            <a:r>
              <a:rPr lang="en-US" sz="1500" dirty="0">
                <a:latin typeface="Aharoni"/>
                <a:cs typeface="Aharoni"/>
              </a:rPr>
              <a:t>°</a:t>
            </a:r>
            <a:r>
              <a:rPr lang="en-US" sz="1500" dirty="0"/>
              <a:t>C to -110◦C) for a period previously agreed upon by the IVF program policy and the patient (indefinite time).</a:t>
            </a:r>
          </a:p>
          <a:p>
            <a:r>
              <a:rPr lang="en-US" sz="1500" dirty="0"/>
              <a:t> Most of the IVF programs store the embryos for a period of 3-5 years, </a:t>
            </a:r>
          </a:p>
          <a:p>
            <a:pPr marL="0" indent="0">
              <a:buNone/>
            </a:pPr>
            <a:r>
              <a:rPr lang="en-US" sz="1500" dirty="0"/>
              <a:t>and their subsequent disposition should be outlined in the consent form, to include</a:t>
            </a:r>
          </a:p>
          <a:p>
            <a:pPr marL="0" indent="0">
              <a:buNone/>
            </a:pPr>
            <a:r>
              <a:rPr lang="en-US" sz="1500" dirty="0"/>
              <a:t>(1) embryo donation to another couple</a:t>
            </a:r>
          </a:p>
          <a:p>
            <a:pPr marL="0" indent="0">
              <a:buNone/>
            </a:pPr>
            <a:r>
              <a:rPr lang="en-US" sz="1500" dirty="0"/>
              <a:t>(2) donating the embryos for research</a:t>
            </a:r>
          </a:p>
          <a:p>
            <a:pPr marL="0" indent="0">
              <a:buNone/>
            </a:pPr>
            <a:r>
              <a:rPr lang="en-US" sz="1500" dirty="0"/>
              <a:t>(3) disposition of the embryo after thawing.</a:t>
            </a:r>
          </a:p>
        </p:txBody>
      </p:sp>
      <p:pic>
        <p:nvPicPr>
          <p:cNvPr id="4" name="Picture 3"/>
          <p:cNvPicPr>
            <a:picLocks noChangeAspect="1"/>
          </p:cNvPicPr>
          <p:nvPr/>
        </p:nvPicPr>
        <p:blipFill>
          <a:blip r:embed="rId3"/>
          <a:stretch>
            <a:fillRect/>
          </a:stretch>
        </p:blipFill>
        <p:spPr>
          <a:xfrm>
            <a:off x="5225144" y="370987"/>
            <a:ext cx="3373734" cy="2296013"/>
          </a:xfrm>
          <a:prstGeom prst="rect">
            <a:avLst/>
          </a:prstGeom>
        </p:spPr>
      </p:pic>
    </p:spTree>
    <p:extLst>
      <p:ext uri="{BB962C8B-B14F-4D97-AF65-F5344CB8AC3E}">
        <p14:creationId xmlns:p14="http://schemas.microsoft.com/office/powerpoint/2010/main" val="530919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Physical examination/male</a:t>
            </a:r>
            <a:endParaRPr b="1"/>
          </a:p>
        </p:txBody>
      </p:sp>
      <p:sp>
        <p:nvSpPr>
          <p:cNvPr id="139" name="Google Shape;139;p21"/>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 Size of testicles</a:t>
            </a:r>
            <a:endParaRPr b="1"/>
          </a:p>
          <a:p>
            <a:pPr marL="0" lvl="0" indent="0" algn="l" rtl="0">
              <a:spcBef>
                <a:spcPts val="1200"/>
              </a:spcBef>
              <a:spcAft>
                <a:spcPts val="0"/>
              </a:spcAft>
              <a:buNone/>
            </a:pPr>
            <a:r>
              <a:rPr lang="en-GB" b="1"/>
              <a:t>- Testicular descent</a:t>
            </a:r>
            <a:endParaRPr b="1"/>
          </a:p>
          <a:p>
            <a:pPr marL="0" lvl="0" indent="0" algn="l" rtl="0">
              <a:spcBef>
                <a:spcPts val="1200"/>
              </a:spcBef>
              <a:spcAft>
                <a:spcPts val="0"/>
              </a:spcAft>
              <a:buNone/>
            </a:pPr>
            <a:r>
              <a:rPr lang="en-GB" b="1"/>
              <a:t> - Varicocoele .. by asking the patient to perform a Valsalva maneuver in the standing position.   </a:t>
            </a:r>
            <a:endParaRPr b="1"/>
          </a:p>
          <a:p>
            <a:pPr marL="0" lvl="0" indent="0" algn="l" rtl="0">
              <a:spcBef>
                <a:spcPts val="1200"/>
              </a:spcBef>
              <a:spcAft>
                <a:spcPts val="0"/>
              </a:spcAft>
              <a:buNone/>
            </a:pPr>
            <a:r>
              <a:rPr lang="en-GB" b="1"/>
              <a:t>- Outflow abnormalities (hypospadias, etc)</a:t>
            </a:r>
            <a:endParaRPr b="1"/>
          </a:p>
          <a:p>
            <a:pPr marL="0" lvl="0" indent="0" algn="l" rtl="0">
              <a:spcBef>
                <a:spcPts val="1200"/>
              </a:spcBef>
              <a:spcAft>
                <a:spcPts val="1200"/>
              </a:spcAft>
              <a:buNone/>
            </a:pPr>
            <a:endParaRPr b="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Oocyte cryopreservation </a:t>
            </a:r>
          </a:p>
        </p:txBody>
      </p:sp>
      <p:sp>
        <p:nvSpPr>
          <p:cNvPr id="3" name="Content Placeholder 2"/>
          <p:cNvSpPr>
            <a:spLocks noGrp="1"/>
          </p:cNvSpPr>
          <p:nvPr>
            <p:ph idx="1"/>
          </p:nvPr>
        </p:nvSpPr>
        <p:spPr>
          <a:xfrm>
            <a:off x="628650" y="1369218"/>
            <a:ext cx="7886700" cy="3649096"/>
          </a:xfrm>
        </p:spPr>
        <p:txBody>
          <a:bodyPr>
            <a:normAutofit fontScale="85000" lnSpcReduction="20000"/>
          </a:bodyPr>
          <a:lstStyle/>
          <a:p>
            <a:r>
              <a:rPr lang="en-US" dirty="0"/>
              <a:t>Oocyte freezing is another emerging technology. The oocyte, in contrast to the embryo, is quite sensitive to the cryopreservation process. This is related to the high water content in the egg, which predisposes it to ice crystal damage. Recently, breakthroughs have been made in the technique resulting in improved survival at the time of thawing. There are two main laboratory methods to freeze human eggs: </a:t>
            </a:r>
          </a:p>
          <a:p>
            <a:pPr marL="385763" indent="-385763">
              <a:buAutoNum type="arabicParenBoth"/>
            </a:pPr>
            <a:r>
              <a:rPr lang="en-US" dirty="0"/>
              <a:t>Slow freezing which involves gradual freezing in a programmable freezer, </a:t>
            </a:r>
          </a:p>
          <a:p>
            <a:pPr marL="385763" indent="-385763">
              <a:buAutoNum type="arabicParenBoth"/>
            </a:pPr>
            <a:r>
              <a:rPr lang="en-US" dirty="0"/>
              <a:t>Fast freezing (</a:t>
            </a:r>
            <a:r>
              <a:rPr lang="en-US" dirty="0" err="1"/>
              <a:t>vitrification</a:t>
            </a:r>
            <a:r>
              <a:rPr lang="en-US" dirty="0"/>
              <a:t>) in which the eggs are frozen very rapidly. </a:t>
            </a:r>
          </a:p>
          <a:p>
            <a:pPr marL="0" indent="0">
              <a:buNone/>
            </a:pPr>
            <a:endParaRPr lang="en-US" dirty="0"/>
          </a:p>
          <a:p>
            <a:r>
              <a:rPr lang="en-US" dirty="0"/>
              <a:t>The indications for oocyte freezing are many fold. It gives opportunity to women undergoing cancer treatment to preserve fertility. It also would benefit the younger woman who doesn’t anticipate motherhood in the near future and wants to preserve her fertility. Finally, couples undergoing IVF could freeze extra eggs instead of embryos. Once the couple decides that their family is complete it is much easier emotionally to discard frozen eggs instead of frozen embryos</a:t>
            </a:r>
          </a:p>
        </p:txBody>
      </p:sp>
      <p:pic>
        <p:nvPicPr>
          <p:cNvPr id="4" name="Picture 3"/>
          <p:cNvPicPr>
            <a:picLocks noChangeAspect="1"/>
          </p:cNvPicPr>
          <p:nvPr/>
        </p:nvPicPr>
        <p:blipFill>
          <a:blip r:embed="rId3"/>
          <a:stretch>
            <a:fillRect/>
          </a:stretch>
        </p:blipFill>
        <p:spPr>
          <a:xfrm>
            <a:off x="7394110" y="1"/>
            <a:ext cx="1202567" cy="1285529"/>
          </a:xfrm>
          <a:prstGeom prst="rect">
            <a:avLst/>
          </a:prstGeom>
        </p:spPr>
      </p:pic>
    </p:spTree>
    <p:extLst>
      <p:ext uri="{BB962C8B-B14F-4D97-AF65-F5344CB8AC3E}">
        <p14:creationId xmlns:p14="http://schemas.microsoft.com/office/powerpoint/2010/main" val="38299069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Luteal Phase Support</a:t>
            </a:r>
          </a:p>
        </p:txBody>
      </p:sp>
      <p:sp>
        <p:nvSpPr>
          <p:cNvPr id="3" name="Content Placeholder 2"/>
          <p:cNvSpPr>
            <a:spLocks noGrp="1"/>
          </p:cNvSpPr>
          <p:nvPr>
            <p:ph idx="1"/>
          </p:nvPr>
        </p:nvSpPr>
        <p:spPr>
          <a:xfrm>
            <a:off x="315685" y="1369219"/>
            <a:ext cx="8828315" cy="3263504"/>
          </a:xfrm>
        </p:spPr>
        <p:txBody>
          <a:bodyPr>
            <a:normAutofit lnSpcReduction="10000"/>
          </a:bodyPr>
          <a:lstStyle/>
          <a:p>
            <a:r>
              <a:rPr lang="en-US" dirty="0"/>
              <a:t>It is standard to administer progesterone following the egg retrieval. </a:t>
            </a:r>
          </a:p>
          <a:p>
            <a:r>
              <a:rPr lang="en-US" dirty="0"/>
              <a:t>Natural progesterone is available and can be administered orally (300-800mg/d), vaginally (100-600mg/d) or by intramuscular injection (25-50 mg/d). </a:t>
            </a:r>
          </a:p>
          <a:p>
            <a:r>
              <a:rPr lang="en-US" dirty="0"/>
              <a:t>If pregnancy occurs, the progesterone may be continued for a period of time (5 weeks) or until fetal viability is confirmed. </a:t>
            </a:r>
          </a:p>
          <a:p>
            <a:r>
              <a:rPr lang="en-US" dirty="0"/>
              <a:t>hCG injections (1500-2500 IU every 3 days, 3 doses beginning the day after the oocyte retrieval) can be administered in the luteal phase. However, hCG is rarely used to supplement the luteal phase due to the higher incidence of ovarian </a:t>
            </a:r>
            <a:r>
              <a:rPr lang="en-US" dirty="0" err="1"/>
              <a:t>hyperstimulation</a:t>
            </a:r>
            <a:r>
              <a:rPr lang="en-US" dirty="0"/>
              <a:t> syndrome.</a:t>
            </a:r>
          </a:p>
        </p:txBody>
      </p:sp>
    </p:spTree>
    <p:extLst>
      <p:ext uri="{BB962C8B-B14F-4D97-AF65-F5344CB8AC3E}">
        <p14:creationId xmlns:p14="http://schemas.microsoft.com/office/powerpoint/2010/main" val="3735399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94172"/>
          </a:xfrm>
        </p:spPr>
        <p:txBody>
          <a:bodyPr/>
          <a:lstStyle/>
          <a:p>
            <a:pPr algn="ctr"/>
            <a:r>
              <a:rPr lang="en-US" b="1" u="sng" dirty="0"/>
              <a:t>Results of IVF</a:t>
            </a:r>
          </a:p>
        </p:txBody>
      </p:sp>
      <p:sp>
        <p:nvSpPr>
          <p:cNvPr id="3" name="Content Placeholder 2"/>
          <p:cNvSpPr>
            <a:spLocks noGrp="1"/>
          </p:cNvSpPr>
          <p:nvPr>
            <p:ph sz="half" idx="1"/>
          </p:nvPr>
        </p:nvSpPr>
        <p:spPr>
          <a:xfrm>
            <a:off x="393630" y="750614"/>
            <a:ext cx="3886200" cy="3263504"/>
          </a:xfrm>
        </p:spPr>
        <p:txBody>
          <a:bodyPr>
            <a:noAutofit/>
          </a:bodyPr>
          <a:lstStyle/>
          <a:p>
            <a:pPr marL="0" indent="0">
              <a:buNone/>
            </a:pPr>
            <a:r>
              <a:rPr lang="en-US" dirty="0"/>
              <a:t>-30% pregnancy/retrieval</a:t>
            </a:r>
            <a:endParaRPr lang="en-US" b="1" u="sng" dirty="0"/>
          </a:p>
          <a:p>
            <a:r>
              <a:rPr lang="en-US" b="1" u="sng" dirty="0"/>
              <a:t>Results are better with </a:t>
            </a:r>
          </a:p>
          <a:p>
            <a:pPr>
              <a:buFont typeface="Courier New" panose="02070309020205020404" pitchFamily="49" charset="0"/>
              <a:buChar char="o"/>
            </a:pPr>
            <a:r>
              <a:rPr lang="en-US" dirty="0"/>
              <a:t>&lt;35 year</a:t>
            </a:r>
          </a:p>
          <a:p>
            <a:pPr>
              <a:buFont typeface="Courier New" panose="02070309020205020404" pitchFamily="49" charset="0"/>
              <a:buChar char="o"/>
            </a:pPr>
            <a:r>
              <a:rPr lang="en-US" dirty="0"/>
              <a:t>previous live birth</a:t>
            </a:r>
          </a:p>
          <a:p>
            <a:pPr>
              <a:buFont typeface="Courier New" panose="02070309020205020404" pitchFamily="49" charset="0"/>
              <a:buChar char="o"/>
            </a:pPr>
            <a:r>
              <a:rPr lang="en-US" dirty="0"/>
              <a:t>previous success IVF</a:t>
            </a:r>
          </a:p>
          <a:p>
            <a:endParaRPr lang="en-US" b="1" u="sng" dirty="0"/>
          </a:p>
          <a:p>
            <a:endParaRPr lang="en-US" dirty="0">
              <a:solidFill>
                <a:schemeClr val="tx2">
                  <a:lumMod val="90000"/>
                  <a:lumOff val="10000"/>
                </a:schemeClr>
              </a:solidFill>
            </a:endParaRPr>
          </a:p>
        </p:txBody>
      </p:sp>
      <p:sp>
        <p:nvSpPr>
          <p:cNvPr id="6" name="Content Placeholder 5"/>
          <p:cNvSpPr>
            <a:spLocks noGrp="1"/>
          </p:cNvSpPr>
          <p:nvPr>
            <p:ph sz="half" idx="2"/>
          </p:nvPr>
        </p:nvSpPr>
        <p:spPr>
          <a:xfrm>
            <a:off x="5062958" y="1252984"/>
            <a:ext cx="3886200" cy="3263504"/>
          </a:xfrm>
        </p:spPr>
        <p:txBody>
          <a:bodyPr/>
          <a:lstStyle/>
          <a:p>
            <a:r>
              <a:rPr lang="en-US" b="1" u="sng" dirty="0"/>
              <a:t>Poor result </a:t>
            </a:r>
          </a:p>
          <a:p>
            <a:pPr>
              <a:buFont typeface="Courier New" panose="02070309020205020404" pitchFamily="49" charset="0"/>
              <a:buChar char="o"/>
            </a:pPr>
            <a:r>
              <a:rPr lang="en-US" dirty="0"/>
              <a:t>diminished ovarian reserve</a:t>
            </a:r>
          </a:p>
          <a:p>
            <a:pPr>
              <a:buFont typeface="Courier New" panose="02070309020205020404" pitchFamily="49" charset="0"/>
              <a:buChar char="o"/>
            </a:pPr>
            <a:r>
              <a:rPr lang="en-US" dirty="0"/>
              <a:t>uterine factor </a:t>
            </a:r>
          </a:p>
          <a:p>
            <a:pPr>
              <a:buFont typeface="Courier New" panose="02070309020205020404" pitchFamily="49" charset="0"/>
              <a:buChar char="o"/>
            </a:pPr>
            <a:r>
              <a:rPr lang="en-US" dirty="0"/>
              <a:t>multiple factors</a:t>
            </a:r>
          </a:p>
          <a:p>
            <a:endParaRPr lang="en-US" dirty="0"/>
          </a:p>
        </p:txBody>
      </p:sp>
      <p:pic>
        <p:nvPicPr>
          <p:cNvPr id="8" name="Picture 7"/>
          <p:cNvPicPr>
            <a:picLocks noChangeAspect="1"/>
          </p:cNvPicPr>
          <p:nvPr/>
        </p:nvPicPr>
        <p:blipFill>
          <a:blip r:embed="rId2"/>
          <a:stretch>
            <a:fillRect/>
          </a:stretch>
        </p:blipFill>
        <p:spPr>
          <a:xfrm>
            <a:off x="1098691" y="2884736"/>
            <a:ext cx="3964268" cy="2258764"/>
          </a:xfrm>
          <a:prstGeom prst="rect">
            <a:avLst/>
          </a:prstGeom>
        </p:spPr>
      </p:pic>
    </p:spTree>
    <p:extLst>
      <p:ext uri="{BB962C8B-B14F-4D97-AF65-F5344CB8AC3E}">
        <p14:creationId xmlns:p14="http://schemas.microsoft.com/office/powerpoint/2010/main" val="29187668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28650" y="626680"/>
            <a:ext cx="7886700" cy="4006043"/>
          </a:xfrm>
        </p:spPr>
        <p:txBody>
          <a:bodyPr>
            <a:normAutofit/>
          </a:bodyPr>
          <a:lstStyle/>
          <a:p>
            <a:r>
              <a:rPr lang="en-US" b="1" dirty="0"/>
              <a:t>Multiple pregnancy (35% of ART) </a:t>
            </a:r>
          </a:p>
          <a:p>
            <a:pPr marL="0" indent="0">
              <a:buNone/>
            </a:pPr>
            <a:r>
              <a:rPr lang="en-US" dirty="0"/>
              <a:t>30.7% are twins</a:t>
            </a:r>
          </a:p>
          <a:p>
            <a:pPr marL="0" indent="0">
              <a:buNone/>
            </a:pPr>
            <a:r>
              <a:rPr lang="en-US" dirty="0"/>
              <a:t>4.3% are triplets</a:t>
            </a:r>
          </a:p>
          <a:p>
            <a:pPr marL="0" indent="0">
              <a:buNone/>
            </a:pPr>
            <a:r>
              <a:rPr lang="en-US" dirty="0"/>
              <a:t>3%  in general population</a:t>
            </a:r>
          </a:p>
          <a:p>
            <a:pPr marL="0" indent="0">
              <a:buNone/>
            </a:pPr>
            <a:endParaRPr lang="en-US" dirty="0"/>
          </a:p>
          <a:p>
            <a:r>
              <a:rPr lang="en-US" b="1" dirty="0"/>
              <a:t>Risks of IVF:</a:t>
            </a:r>
            <a:endParaRPr lang="en-US" b="1" dirty="0">
              <a:solidFill>
                <a:srgbClr val="002060"/>
              </a:solidFill>
            </a:endParaRPr>
          </a:p>
          <a:p>
            <a:r>
              <a:rPr lang="en-US" dirty="0"/>
              <a:t>Ectopic pregnancy 5%</a:t>
            </a:r>
          </a:p>
          <a:p>
            <a:r>
              <a:rPr lang="en-US" dirty="0"/>
              <a:t>OHSS 5%</a:t>
            </a:r>
          </a:p>
          <a:p>
            <a:pPr marL="0" indent="0">
              <a:buNone/>
            </a:pPr>
            <a:r>
              <a:rPr lang="en-US" i="1" dirty="0">
                <a:solidFill>
                  <a:srgbClr val="002060"/>
                </a:solidFill>
              </a:rPr>
              <a:t>      </a:t>
            </a:r>
          </a:p>
          <a:p>
            <a:pPr marL="0" indent="0">
              <a:buNone/>
            </a:pPr>
            <a:endParaRPr lang="en-US" dirty="0"/>
          </a:p>
        </p:txBody>
      </p:sp>
      <p:pic>
        <p:nvPicPr>
          <p:cNvPr id="6" name="Picture 5"/>
          <p:cNvPicPr>
            <a:picLocks noChangeAspect="1"/>
          </p:cNvPicPr>
          <p:nvPr/>
        </p:nvPicPr>
        <p:blipFill>
          <a:blip r:embed="rId2"/>
          <a:stretch>
            <a:fillRect/>
          </a:stretch>
        </p:blipFill>
        <p:spPr>
          <a:xfrm>
            <a:off x="4214931" y="1394985"/>
            <a:ext cx="4480112" cy="2469430"/>
          </a:xfrm>
          <a:prstGeom prst="rect">
            <a:avLst/>
          </a:prstGeom>
        </p:spPr>
      </p:pic>
    </p:spTree>
    <p:extLst>
      <p:ext uri="{BB962C8B-B14F-4D97-AF65-F5344CB8AC3E}">
        <p14:creationId xmlns:p14="http://schemas.microsoft.com/office/powerpoint/2010/main" val="262799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496" y="95448"/>
            <a:ext cx="7633742" cy="2695193"/>
          </a:xfrm>
        </p:spPr>
        <p:txBody>
          <a:bodyPr>
            <a:normAutofit/>
          </a:bodyPr>
          <a:lstStyle/>
          <a:p>
            <a:pPr algn="ctr"/>
            <a:r>
              <a:rPr lang="en-US" sz="4950" dirty="0">
                <a:ln w="0"/>
                <a:solidFill>
                  <a:schemeClr val="tx1"/>
                </a:solidFill>
                <a:effectLst>
                  <a:outerShdw blurRad="38100" dist="19050" dir="2700000" algn="tl" rotWithShape="0">
                    <a:schemeClr val="dk1">
                      <a:alpha val="40000"/>
                    </a:schemeClr>
                  </a:outerShdw>
                </a:effectLst>
              </a:rPr>
              <a:t>Ovarian </a:t>
            </a:r>
            <a:r>
              <a:rPr lang="en-US" sz="4950" dirty="0" err="1">
                <a:ln w="0"/>
                <a:solidFill>
                  <a:schemeClr val="tx1"/>
                </a:solidFill>
                <a:effectLst>
                  <a:outerShdw blurRad="38100" dist="19050" dir="2700000" algn="tl" rotWithShape="0">
                    <a:schemeClr val="dk1">
                      <a:alpha val="40000"/>
                    </a:schemeClr>
                  </a:outerShdw>
                </a:effectLst>
              </a:rPr>
              <a:t>hyperstimulation</a:t>
            </a:r>
            <a:r>
              <a:rPr lang="en-US" sz="4950" dirty="0">
                <a:ln w="0"/>
                <a:solidFill>
                  <a:schemeClr val="tx1"/>
                </a:solidFill>
                <a:effectLst>
                  <a:outerShdw blurRad="38100" dist="19050" dir="2700000" algn="tl" rotWithShape="0">
                    <a:schemeClr val="dk1">
                      <a:alpha val="40000"/>
                    </a:schemeClr>
                  </a:outerShdw>
                </a:effectLst>
              </a:rPr>
              <a:t> syndrome </a:t>
            </a:r>
          </a:p>
          <a:p>
            <a:pPr algn="ctr"/>
            <a:r>
              <a:rPr lang="en-US" sz="4950" dirty="0">
                <a:ln w="0"/>
                <a:solidFill>
                  <a:schemeClr val="tx1"/>
                </a:solidFill>
                <a:effectLst>
                  <a:outerShdw blurRad="38100" dist="19050" dir="2700000" algn="tl" rotWithShape="0">
                    <a:schemeClr val="dk1">
                      <a:alpha val="40000"/>
                    </a:schemeClr>
                  </a:outerShdw>
                </a:effectLst>
              </a:rPr>
              <a:t>By : Baker Mahmoud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770" y="2605719"/>
            <a:ext cx="3803714" cy="2537782"/>
          </a:xfrm>
          <a:prstGeom prst="rect">
            <a:avLst/>
          </a:prstGeom>
        </p:spPr>
      </p:pic>
    </p:spTree>
    <p:extLst>
      <p:ext uri="{BB962C8B-B14F-4D97-AF65-F5344CB8AC3E}">
        <p14:creationId xmlns:p14="http://schemas.microsoft.com/office/powerpoint/2010/main" val="19730566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8758" y="304015"/>
            <a:ext cx="7633742" cy="4105679"/>
          </a:xfrm>
        </p:spPr>
        <p:txBody>
          <a:bodyPr>
            <a:normAutofit/>
          </a:bodyPr>
          <a:lstStyle/>
          <a:p>
            <a:r>
              <a:rPr lang="en-US" sz="2400" b="1" u="sng" dirty="0">
                <a:solidFill>
                  <a:schemeClr val="accent2">
                    <a:lumMod val="60000"/>
                    <a:lumOff val="40000"/>
                  </a:schemeClr>
                </a:solidFill>
              </a:rPr>
              <a:t>Definition</a:t>
            </a:r>
          </a:p>
          <a:p>
            <a:r>
              <a:rPr lang="en-US" sz="2400" dirty="0">
                <a:solidFill>
                  <a:schemeClr val="accent2">
                    <a:lumMod val="50000"/>
                  </a:schemeClr>
                </a:solidFill>
              </a:rPr>
              <a:t>iatrogenic complication for ovarian stimulation by </a:t>
            </a:r>
            <a:r>
              <a:rPr lang="en-US" sz="2400" dirty="0">
                <a:solidFill>
                  <a:schemeClr val="accent2">
                    <a:lumMod val="50000"/>
                  </a:schemeClr>
                </a:solidFill>
                <a:hlinkClick r:id="rId3"/>
              </a:rPr>
              <a:t>assisted reproduction technology</a:t>
            </a:r>
            <a:r>
              <a:rPr lang="en-US" sz="2400" dirty="0">
                <a:solidFill>
                  <a:schemeClr val="accent2">
                    <a:lumMod val="50000"/>
                  </a:schemeClr>
                </a:solidFill>
              </a:rPr>
              <a:t> and other </a:t>
            </a:r>
            <a:r>
              <a:rPr lang="en-US" sz="2400" dirty="0">
                <a:solidFill>
                  <a:schemeClr val="accent2">
                    <a:lumMod val="50000"/>
                  </a:schemeClr>
                </a:solidFill>
                <a:hlinkClick r:id="rId4"/>
              </a:rPr>
              <a:t>infertility</a:t>
            </a:r>
            <a:r>
              <a:rPr lang="en-US" sz="2400" dirty="0">
                <a:solidFill>
                  <a:schemeClr val="accent2">
                    <a:lumMod val="50000"/>
                  </a:schemeClr>
                </a:solidFill>
              </a:rPr>
              <a:t> treatments</a:t>
            </a:r>
          </a:p>
          <a:p>
            <a:r>
              <a:rPr lang="en-US" sz="2400" dirty="0">
                <a:solidFill>
                  <a:schemeClr val="accent2">
                    <a:lumMod val="50000"/>
                  </a:schemeClr>
                </a:solidFill>
              </a:rPr>
              <a:t> mainly when injectable ovulation induction drugs are used as HMG, FSH, </a:t>
            </a:r>
            <a:r>
              <a:rPr lang="en-US" sz="2400" dirty="0" err="1">
                <a:solidFill>
                  <a:schemeClr val="accent2">
                    <a:lumMod val="50000"/>
                  </a:schemeClr>
                </a:solidFill>
              </a:rPr>
              <a:t>rFSH</a:t>
            </a:r>
            <a:r>
              <a:rPr lang="en-US" sz="2400" dirty="0">
                <a:solidFill>
                  <a:schemeClr val="accent2">
                    <a:lumMod val="50000"/>
                  </a:schemeClr>
                </a:solidFill>
                <a:effectLst>
                  <a:outerShdw blurRad="38100" dist="38100" dir="2700000" algn="tl">
                    <a:srgbClr val="FFFFFF"/>
                  </a:outerShdw>
                </a:effectLst>
              </a:rPr>
              <a:t>.</a:t>
            </a:r>
            <a:r>
              <a:rPr lang="en-US" sz="2400" dirty="0">
                <a:solidFill>
                  <a:schemeClr val="accent2">
                    <a:lumMod val="50000"/>
                  </a:schemeClr>
                </a:solidFill>
              </a:rPr>
              <a:t>      </a:t>
            </a:r>
          </a:p>
          <a:p>
            <a:r>
              <a:rPr lang="en-US" sz="2400" dirty="0">
                <a:solidFill>
                  <a:schemeClr val="accent2">
                    <a:lumMod val="50000"/>
                  </a:schemeClr>
                </a:solidFill>
              </a:rPr>
              <a:t>                                    </a:t>
            </a:r>
          </a:p>
          <a:p>
            <a:pPr>
              <a:buNone/>
              <a:defRPr/>
            </a:pPr>
            <a:r>
              <a:rPr lang="en-US" sz="2400" b="1" u="sng" dirty="0">
                <a:solidFill>
                  <a:schemeClr val="accent2">
                    <a:lumMod val="60000"/>
                    <a:lumOff val="40000"/>
                  </a:schemeClr>
                </a:solidFill>
              </a:rPr>
              <a:t>Incidence:</a:t>
            </a:r>
            <a:r>
              <a:rPr lang="en-US" sz="2400" dirty="0">
                <a:solidFill>
                  <a:schemeClr val="accent2">
                    <a:lumMod val="60000"/>
                    <a:lumOff val="40000"/>
                  </a:schemeClr>
                </a:solidFill>
              </a:rPr>
              <a:t> </a:t>
            </a:r>
            <a:r>
              <a:rPr lang="en-US" sz="2400" dirty="0"/>
              <a:t>-</a:t>
            </a:r>
            <a:r>
              <a:rPr lang="en-US" sz="2400" dirty="0">
                <a:solidFill>
                  <a:schemeClr val="accent2">
                    <a:lumMod val="50000"/>
                  </a:schemeClr>
                </a:solidFill>
              </a:rPr>
              <a:t>Mild OHSS; 8 </a:t>
            </a:r>
            <a:r>
              <a:rPr lang="en-US" sz="2400" dirty="0">
                <a:solidFill>
                  <a:schemeClr val="accent2">
                    <a:lumMod val="50000"/>
                  </a:schemeClr>
                </a:solidFill>
                <a:latin typeface="Arial"/>
              </a:rPr>
              <a:t>–</a:t>
            </a:r>
            <a:r>
              <a:rPr lang="en-US" sz="2400" dirty="0">
                <a:solidFill>
                  <a:schemeClr val="accent2">
                    <a:lumMod val="50000"/>
                  </a:schemeClr>
                </a:solidFill>
              </a:rPr>
              <a:t> 23%.     </a:t>
            </a:r>
          </a:p>
          <a:p>
            <a:pPr>
              <a:buNone/>
              <a:defRPr/>
            </a:pPr>
            <a:r>
              <a:rPr lang="en-US" sz="2400" dirty="0">
                <a:solidFill>
                  <a:schemeClr val="accent2">
                    <a:lumMod val="50000"/>
                  </a:schemeClr>
                </a:solidFill>
              </a:rPr>
              <a:t>                     - Severe OHSS: 3.5-8% </a:t>
            </a:r>
          </a:p>
          <a:p>
            <a:endParaRPr lang="en-US" sz="2400" dirty="0">
              <a:solidFill>
                <a:schemeClr val="accent2">
                  <a:lumMod val="50000"/>
                </a:schemeClr>
              </a:solidFill>
            </a:endParaRPr>
          </a:p>
          <a:p>
            <a:endParaRPr lang="en-US" sz="2400" dirty="0">
              <a:solidFill>
                <a:schemeClr val="accent2">
                  <a:lumMod val="50000"/>
                </a:schemeClr>
              </a:solidFill>
            </a:endParaRPr>
          </a:p>
          <a:p>
            <a:endParaRPr lang="en-US" sz="2400" dirty="0">
              <a:solidFill>
                <a:schemeClr val="accent2">
                  <a:lumMod val="50000"/>
                </a:schemeClr>
              </a:solidFill>
            </a:endParaRPr>
          </a:p>
        </p:txBody>
      </p:sp>
    </p:spTree>
    <p:extLst>
      <p:ext uri="{BB962C8B-B14F-4D97-AF65-F5344CB8AC3E}">
        <p14:creationId xmlns:p14="http://schemas.microsoft.com/office/powerpoint/2010/main" val="30202863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28" y="67616"/>
            <a:ext cx="7633742" cy="1119099"/>
          </a:xfrm>
        </p:spPr>
        <p:txBody>
          <a:bodyPr>
            <a:normAutofit fontScale="90000"/>
          </a:bodyPr>
          <a:lstStyle/>
          <a:p>
            <a:r>
              <a:rPr lang="en-US" dirty="0"/>
              <a:t>Risk factors</a:t>
            </a:r>
            <a:br>
              <a:rPr lang="en-US" dirty="0"/>
            </a:br>
            <a:endParaRPr lang="en-US" dirty="0"/>
          </a:p>
        </p:txBody>
      </p:sp>
      <p:sp>
        <p:nvSpPr>
          <p:cNvPr id="3" name="Content Placeholder 2"/>
          <p:cNvSpPr>
            <a:spLocks noGrp="1"/>
          </p:cNvSpPr>
          <p:nvPr>
            <p:ph idx="1"/>
          </p:nvPr>
        </p:nvSpPr>
        <p:spPr>
          <a:xfrm>
            <a:off x="938758" y="551469"/>
            <a:ext cx="7633742" cy="3858226"/>
          </a:xfrm>
        </p:spPr>
        <p:txBody>
          <a:bodyPr>
            <a:noAutofit/>
          </a:bodyPr>
          <a:lstStyle/>
          <a:p>
            <a:r>
              <a:rPr lang="en-US" sz="2100" b="1" u="sng" dirty="0">
                <a:solidFill>
                  <a:srgbClr val="C00000"/>
                </a:solidFill>
              </a:rPr>
              <a:t>Primary risk factors (patient-related): </a:t>
            </a:r>
          </a:p>
          <a:p>
            <a:r>
              <a:rPr lang="en-US" sz="2100" dirty="0">
                <a:solidFill>
                  <a:srgbClr val="002060"/>
                </a:solidFill>
              </a:rPr>
              <a:t>1. Young age </a:t>
            </a:r>
          </a:p>
          <a:p>
            <a:r>
              <a:rPr lang="en-US" sz="2100" dirty="0">
                <a:solidFill>
                  <a:srgbClr val="002060"/>
                </a:solidFill>
              </a:rPr>
              <a:t>2. Previous OHSS</a:t>
            </a:r>
          </a:p>
          <a:p>
            <a:r>
              <a:rPr lang="en-US" sz="2100" dirty="0">
                <a:solidFill>
                  <a:srgbClr val="002060"/>
                </a:solidFill>
              </a:rPr>
              <a:t> 3.polycystic ovary syndrome (PCOS) </a:t>
            </a:r>
          </a:p>
          <a:p>
            <a:r>
              <a:rPr lang="en-US" sz="2100" dirty="0">
                <a:solidFill>
                  <a:srgbClr val="002060"/>
                </a:solidFill>
              </a:rPr>
              <a:t>4.Low body weight</a:t>
            </a:r>
          </a:p>
          <a:p>
            <a:pPr>
              <a:lnSpc>
                <a:spcPct val="90000"/>
              </a:lnSpc>
              <a:buNone/>
              <a:defRPr/>
            </a:pPr>
            <a:r>
              <a:rPr lang="en-US" sz="2100" dirty="0"/>
              <a:t> </a:t>
            </a:r>
            <a:r>
              <a:rPr lang="en-US" sz="2100" b="1" u="sng" dirty="0">
                <a:solidFill>
                  <a:srgbClr val="C00000"/>
                </a:solidFill>
              </a:rPr>
              <a:t>Pure FSH: </a:t>
            </a:r>
            <a:r>
              <a:rPr lang="en-US" sz="2100" dirty="0">
                <a:solidFill>
                  <a:schemeClr val="accent2">
                    <a:lumMod val="50000"/>
                  </a:schemeClr>
                </a:solidFill>
              </a:rPr>
              <a:t>OHSS is reported to be lower than HMG (FSH+LH) in these cases</a:t>
            </a:r>
            <a:r>
              <a:rPr lang="en-US" sz="2100" dirty="0"/>
              <a:t>.</a:t>
            </a:r>
          </a:p>
          <a:p>
            <a:pPr>
              <a:lnSpc>
                <a:spcPct val="90000"/>
              </a:lnSpc>
              <a:buNone/>
              <a:defRPr/>
            </a:pPr>
            <a:r>
              <a:rPr lang="en-US" sz="2100" b="1" u="sng" dirty="0" err="1">
                <a:solidFill>
                  <a:srgbClr val="C00000"/>
                </a:solidFill>
              </a:rPr>
              <a:t>Clomid</a:t>
            </a:r>
            <a:r>
              <a:rPr lang="en-US" sz="2100" b="1" u="sng" dirty="0"/>
              <a:t>: </a:t>
            </a:r>
            <a:r>
              <a:rPr lang="en-US" sz="2100" dirty="0">
                <a:solidFill>
                  <a:schemeClr val="accent2">
                    <a:lumMod val="50000"/>
                  </a:schemeClr>
                </a:solidFill>
              </a:rPr>
              <a:t>usually mild degree occur in 13.5%. </a:t>
            </a:r>
          </a:p>
          <a:p>
            <a:pPr>
              <a:lnSpc>
                <a:spcPct val="90000"/>
              </a:lnSpc>
              <a:buNone/>
              <a:defRPr/>
            </a:pPr>
            <a:r>
              <a:rPr lang="en-US" sz="2100" b="1" u="sng" dirty="0">
                <a:solidFill>
                  <a:srgbClr val="C00000"/>
                </a:solidFill>
              </a:rPr>
              <a:t>Luteal phase support</a:t>
            </a:r>
            <a:r>
              <a:rPr lang="en-US" sz="2100" b="1" dirty="0">
                <a:solidFill>
                  <a:srgbClr val="C00000"/>
                </a:solidFill>
              </a:rPr>
              <a:t>: </a:t>
            </a:r>
          </a:p>
          <a:p>
            <a:pPr>
              <a:lnSpc>
                <a:spcPct val="90000"/>
              </a:lnSpc>
              <a:buNone/>
              <a:defRPr/>
            </a:pPr>
            <a:r>
              <a:rPr lang="en-US" sz="2100" dirty="0">
                <a:solidFill>
                  <a:schemeClr val="accent2">
                    <a:lumMod val="50000"/>
                  </a:schemeClr>
                </a:solidFill>
              </a:rPr>
              <a:t>   risk increased with HCG and decreased with progesterone</a:t>
            </a:r>
            <a:r>
              <a:rPr lang="en-US" sz="2100" dirty="0"/>
              <a:t>.</a:t>
            </a:r>
            <a:endParaRPr lang="en-US" sz="2100" u="sng" dirty="0"/>
          </a:p>
          <a:p>
            <a:pPr>
              <a:lnSpc>
                <a:spcPct val="90000"/>
              </a:lnSpc>
              <a:buNone/>
              <a:defRPr/>
            </a:pPr>
            <a:r>
              <a:rPr lang="en-US" sz="2100" b="1" u="sng" dirty="0">
                <a:solidFill>
                  <a:srgbClr val="C00000"/>
                </a:solidFill>
              </a:rPr>
              <a:t>Conception cycles</a:t>
            </a:r>
            <a:r>
              <a:rPr lang="en-US" sz="2100" b="1" dirty="0">
                <a:solidFill>
                  <a:srgbClr val="C00000"/>
                </a:solidFill>
              </a:rPr>
              <a:t>: </a:t>
            </a:r>
          </a:p>
          <a:p>
            <a:pPr>
              <a:lnSpc>
                <a:spcPct val="90000"/>
              </a:lnSpc>
              <a:buNone/>
              <a:defRPr/>
            </a:pPr>
            <a:r>
              <a:rPr lang="en-US" sz="2100" dirty="0"/>
              <a:t>   </a:t>
            </a:r>
            <a:r>
              <a:rPr lang="en-US" sz="2100" dirty="0">
                <a:solidFill>
                  <a:schemeClr val="accent2">
                    <a:lumMod val="50000"/>
                  </a:schemeClr>
                </a:solidFill>
              </a:rPr>
              <a:t>3-4 times more risk for OHSS</a:t>
            </a:r>
          </a:p>
          <a:p>
            <a:endParaRPr lang="en-US" sz="2100" dirty="0">
              <a:solidFill>
                <a:srgbClr val="002060"/>
              </a:solidFill>
            </a:endParaRPr>
          </a:p>
        </p:txBody>
      </p:sp>
    </p:spTree>
    <p:extLst>
      <p:ext uri="{BB962C8B-B14F-4D97-AF65-F5344CB8AC3E}">
        <p14:creationId xmlns:p14="http://schemas.microsoft.com/office/powerpoint/2010/main" val="1000505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271649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73" name="Rectangle 37"/>
          <p:cNvSpPr>
            <a:spLocks noGrp="1" noChangeArrowheads="1"/>
          </p:cNvSpPr>
          <p:nvPr>
            <p:ph type="title"/>
          </p:nvPr>
        </p:nvSpPr>
        <p:spPr>
          <a:xfrm>
            <a:off x="1547664" y="202332"/>
            <a:ext cx="6172200" cy="857250"/>
          </a:xfrm>
        </p:spPr>
        <p:txBody>
          <a:bodyPr/>
          <a:lstStyle/>
          <a:p>
            <a:pPr eaLnBrk="1" hangingPunct="1">
              <a:defRPr/>
            </a:pPr>
            <a:r>
              <a:rPr lang="en-US" u="sng" dirty="0"/>
              <a:t>classification of OHSS</a:t>
            </a:r>
            <a:endParaRPr lang="en-US" dirty="0"/>
          </a:p>
        </p:txBody>
      </p:sp>
      <p:graphicFrame>
        <p:nvGraphicFramePr>
          <p:cNvPr id="5" name="Group 58"/>
          <p:cNvGraphicFramePr>
            <a:graphicFrameLocks noGrp="1"/>
          </p:cNvGraphicFramePr>
          <p:nvPr>
            <p:ph type="tbl" idx="1"/>
          </p:nvPr>
        </p:nvGraphicFramePr>
        <p:xfrm>
          <a:off x="954465" y="1124147"/>
          <a:ext cx="7579149" cy="4219875"/>
        </p:xfrm>
        <a:graphic>
          <a:graphicData uri="http://schemas.openxmlformats.org/drawingml/2006/table">
            <a:tbl>
              <a:tblPr rtl="1"/>
              <a:tblGrid>
                <a:gridCol w="1894787">
                  <a:extLst>
                    <a:ext uri="{9D8B030D-6E8A-4147-A177-3AD203B41FA5}">
                      <a16:colId xmlns:a16="http://schemas.microsoft.com/office/drawing/2014/main" val="20000"/>
                    </a:ext>
                  </a:extLst>
                </a:gridCol>
                <a:gridCol w="1761743">
                  <a:extLst>
                    <a:ext uri="{9D8B030D-6E8A-4147-A177-3AD203B41FA5}">
                      <a16:colId xmlns:a16="http://schemas.microsoft.com/office/drawing/2014/main" val="20001"/>
                    </a:ext>
                  </a:extLst>
                </a:gridCol>
                <a:gridCol w="2027832">
                  <a:extLst>
                    <a:ext uri="{9D8B030D-6E8A-4147-A177-3AD203B41FA5}">
                      <a16:colId xmlns:a16="http://schemas.microsoft.com/office/drawing/2014/main" val="20002"/>
                    </a:ext>
                  </a:extLst>
                </a:gridCol>
                <a:gridCol w="1894787">
                  <a:extLst>
                    <a:ext uri="{9D8B030D-6E8A-4147-A177-3AD203B41FA5}">
                      <a16:colId xmlns:a16="http://schemas.microsoft.com/office/drawing/2014/main" val="20003"/>
                    </a:ext>
                  </a:extLst>
                </a:gridCol>
              </a:tblGrid>
              <a:tr h="397807">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1"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 Lab. Blood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1" i="0" u="none" strike="noStrike" cap="none" normalizeH="0" baseline="0">
                          <a:ln>
                            <a:noFill/>
                          </a:ln>
                          <a:solidFill>
                            <a:srgbClr val="FF0000"/>
                          </a:solidFill>
                          <a:effectLst>
                            <a:outerShdw blurRad="38100" dist="38100" dir="2700000" algn="tl">
                              <a:srgbClr val="000000"/>
                            </a:outerShdw>
                          </a:effectLst>
                          <a:latin typeface="Times New Roman" pitchFamily="18" charset="0"/>
                          <a:cs typeface="Arial" charset="0"/>
                        </a:rPr>
                        <a:t>Clinical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1" i="0" u="none" strike="noStrike" cap="none" normalizeH="0" baseline="0">
                          <a:ln>
                            <a:noFill/>
                          </a:ln>
                          <a:solidFill>
                            <a:srgbClr val="FF0000"/>
                          </a:solidFill>
                          <a:effectLst>
                            <a:outerShdw blurRad="38100" dist="38100" dir="2700000" algn="tl">
                              <a:srgbClr val="000000"/>
                            </a:outerShdw>
                          </a:effectLst>
                          <a:latin typeface="Times New Roman" pitchFamily="18" charset="0"/>
                          <a:cs typeface="Arial" charset="0"/>
                        </a:rPr>
                        <a:t>      Ovary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0" i="0" u="none" strike="noStrike" cap="none" normalizeH="0" baseline="0">
                          <a:ln>
                            <a:noFill/>
                          </a:ln>
                          <a:solidFill>
                            <a:srgbClr val="FF0000"/>
                          </a:solidFill>
                          <a:effectLst>
                            <a:outerShdw blurRad="38100" dist="38100" dir="2700000" algn="tl">
                              <a:srgbClr val="000000"/>
                            </a:outerShdw>
                          </a:effectLst>
                          <a:latin typeface="Times New Roman" pitchFamily="18" charset="0"/>
                          <a:cs typeface="Arial" charset="0"/>
                        </a:rPr>
                        <a:t>    </a:t>
                      </a:r>
                      <a:r>
                        <a:rPr kumimoji="0" lang="en-US" sz="2100" b="1" i="0" u="none" strike="noStrike" cap="none" normalizeH="0" baseline="0">
                          <a:ln>
                            <a:noFill/>
                          </a:ln>
                          <a:solidFill>
                            <a:srgbClr val="FF0000"/>
                          </a:solidFill>
                          <a:effectLst>
                            <a:outerShdw blurRad="38100" dist="38100" dir="2700000" algn="tl">
                              <a:srgbClr val="000000"/>
                            </a:outerShdw>
                          </a:effectLst>
                          <a:latin typeface="Times New Roman" pitchFamily="18" charset="0"/>
                          <a:cs typeface="Arial" charset="0"/>
                        </a:rPr>
                        <a:t>Grade </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56250">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800" b="0" i="0" u="none" strike="noStrike" cap="none" normalizeH="0" baseline="0" dirty="0">
                          <a:ln>
                            <a:noFill/>
                          </a:ln>
                          <a:solidFill>
                            <a:srgbClr val="00FF00"/>
                          </a:solidFill>
                          <a:effectLst>
                            <a:outerShdw blurRad="38100" dist="38100" dir="2700000" algn="tl">
                              <a:srgbClr val="000000"/>
                            </a:outerShdw>
                          </a:effectLst>
                          <a:latin typeface="Times New Roman" pitchFamily="18" charset="0"/>
                          <a:cs typeface="Arial" charset="0"/>
                        </a:rPr>
                        <a:t>PCV</a:t>
                      </a: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&lt; 45</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r>
                        <a:rPr kumimoji="0" lang="en-US" sz="1800" b="0" i="0" u="none" strike="noStrike" cap="none" normalizeH="0" baseline="0" dirty="0">
                          <a:ln>
                            <a:noFill/>
                          </a:ln>
                          <a:solidFill>
                            <a:srgbClr val="6699FF"/>
                          </a:solidFill>
                          <a:effectLst>
                            <a:outerShdw blurRad="38100" dist="38100" dir="2700000" algn="tl">
                              <a:srgbClr val="000000"/>
                            </a:outerShdw>
                          </a:effectLst>
                          <a:latin typeface="Times New Roman" pitchFamily="18" charset="0"/>
                          <a:cs typeface="Arial" charset="0"/>
                        </a:rPr>
                        <a:t>WBC</a:t>
                      </a: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&lt; 15.000/cc</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800" b="0" i="0" u="none" strike="noStrike" cap="none" normalizeH="0" baseline="0" dirty="0">
                          <a:ln>
                            <a:noFill/>
                          </a:ln>
                          <a:solidFill>
                            <a:srgbClr val="99CC00"/>
                          </a:solidFill>
                          <a:effectLst>
                            <a:outerShdw blurRad="38100" dist="38100" dir="2700000" algn="tl">
                              <a:srgbClr val="000000"/>
                            </a:outerShdw>
                          </a:effectLst>
                          <a:latin typeface="Times New Roman" pitchFamily="18" charset="0"/>
                          <a:cs typeface="Arial" charset="0"/>
                        </a:rPr>
                        <a:t>Normal renal function</a:t>
                      </a: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rPr>
                        <a:t>-Abdominal     Distension              </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rPr>
                        <a:t> -GIT upset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5-I0cm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1" i="0"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rPr>
                        <a:t>1)Mild  </a:t>
                      </a:r>
                      <a:r>
                        <a:rPr kumimoji="0" lang="en-US" sz="21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endParaRPr kumimoji="0" lang="en-US" sz="21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65818">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800" b="0" i="0" u="none" strike="noStrike" cap="none" normalizeH="0" baseline="0" dirty="0">
                          <a:ln>
                            <a:noFill/>
                          </a:ln>
                          <a:solidFill>
                            <a:srgbClr val="00FF00"/>
                          </a:solidFill>
                          <a:effectLst>
                            <a:outerShdw blurRad="38100" dist="38100" dir="2700000" algn="tl">
                              <a:srgbClr val="000000"/>
                            </a:outerShdw>
                          </a:effectLst>
                          <a:latin typeface="Times New Roman" pitchFamily="18" charset="0"/>
                          <a:cs typeface="Arial" charset="0"/>
                        </a:rPr>
                        <a:t>PCV</a:t>
                      </a: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&lt; 45</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r>
                        <a:rPr kumimoji="0" lang="en-US" sz="1800" b="0" i="0" u="none" strike="noStrike" cap="none" normalizeH="0" baseline="0" dirty="0">
                          <a:ln>
                            <a:noFill/>
                          </a:ln>
                          <a:solidFill>
                            <a:srgbClr val="6699FF"/>
                          </a:solidFill>
                          <a:effectLst>
                            <a:outerShdw blurRad="38100" dist="38100" dir="2700000" algn="tl">
                              <a:srgbClr val="000000"/>
                            </a:outerShdw>
                          </a:effectLst>
                          <a:latin typeface="Times New Roman" pitchFamily="18" charset="0"/>
                          <a:cs typeface="Arial" charset="0"/>
                        </a:rPr>
                        <a:t>WBC</a:t>
                      </a: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&lt; 15.000/cc</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800" b="0" i="0" u="none" strike="noStrike" cap="none" normalizeH="0" baseline="0" dirty="0">
                          <a:ln>
                            <a:noFill/>
                          </a:ln>
                          <a:solidFill>
                            <a:srgbClr val="99CC00"/>
                          </a:solidFill>
                          <a:effectLst>
                            <a:outerShdw blurRad="38100" dist="38100" dir="2700000" algn="tl">
                              <a:srgbClr val="000000"/>
                            </a:outerShdw>
                          </a:effectLst>
                          <a:latin typeface="Times New Roman" pitchFamily="18" charset="0"/>
                          <a:cs typeface="Arial" charset="0"/>
                        </a:rPr>
                        <a:t>Normal renal function</a:t>
                      </a: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-Moderate </a:t>
                      </a:r>
                      <a:r>
                        <a:rPr kumimoji="0" lang="en-US" sz="1800" b="0" i="0" u="none" strike="noStrike" cap="none" normalizeH="0" baseline="0" dirty="0" err="1">
                          <a:ln>
                            <a:noFill/>
                          </a:ln>
                          <a:solidFill>
                            <a:schemeClr val="folHlink"/>
                          </a:solidFill>
                          <a:effectLst>
                            <a:outerShdw blurRad="38100" dist="38100" dir="2700000" algn="tl">
                              <a:srgbClr val="000000"/>
                            </a:outerShdw>
                          </a:effectLst>
                          <a:latin typeface="Times New Roman" pitchFamily="18" charset="0"/>
                          <a:cs typeface="Arial" charset="0"/>
                        </a:rPr>
                        <a:t>ascites</a:t>
                      </a:r>
                      <a:endParaRPr kumimoji="0" lang="en-US" sz="1800" b="0" i="0" u="none" strike="noStrike" cap="none" normalizeH="0" baseline="0" dirty="0">
                        <a:ln>
                          <a:noFill/>
                        </a:ln>
                        <a:solidFill>
                          <a:schemeClr val="folHlink"/>
                        </a:solidFill>
                        <a:effectLst>
                          <a:outerShdw blurRad="38100" dist="38100" dir="2700000" algn="tl">
                            <a:srgbClr val="000000"/>
                          </a:outerShdw>
                        </a:effectLst>
                        <a:latin typeface="Times New Roman" pitchFamily="18" charset="0"/>
                        <a:cs typeface="Arial" charset="0"/>
                      </a:endParaRP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10-12 cm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rPr>
                        <a:t>2)</a:t>
                      </a:r>
                      <a:r>
                        <a:rPr kumimoji="0" lang="en-US" sz="2100" b="1" i="0"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rPr>
                        <a:t> Moderate</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42696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10" name="Rectangle 26"/>
          <p:cNvSpPr>
            <a:spLocks noGrp="1" noChangeArrowheads="1"/>
          </p:cNvSpPr>
          <p:nvPr>
            <p:ph type="title"/>
          </p:nvPr>
        </p:nvSpPr>
        <p:spPr>
          <a:xfrm>
            <a:off x="1439652" y="0"/>
            <a:ext cx="6172200" cy="857250"/>
          </a:xfrm>
        </p:spPr>
        <p:txBody>
          <a:bodyPr/>
          <a:lstStyle/>
          <a:p>
            <a:pPr eaLnBrk="1" hangingPunct="1">
              <a:defRPr/>
            </a:pPr>
            <a:r>
              <a:rPr lang="en-US" dirty="0"/>
              <a:t>Classification of OHSS</a:t>
            </a:r>
          </a:p>
        </p:txBody>
      </p:sp>
      <p:graphicFrame>
        <p:nvGraphicFramePr>
          <p:cNvPr id="5" name="Group 41"/>
          <p:cNvGraphicFramePr>
            <a:graphicFrameLocks noGrp="1"/>
          </p:cNvGraphicFramePr>
          <p:nvPr>
            <p:ph type="tbl" idx="1"/>
          </p:nvPr>
        </p:nvGraphicFramePr>
        <p:xfrm>
          <a:off x="763572" y="857250"/>
          <a:ext cx="7628641" cy="3646170"/>
        </p:xfrm>
        <a:graphic>
          <a:graphicData uri="http://schemas.openxmlformats.org/drawingml/2006/table">
            <a:tbl>
              <a:tblPr rtl="1"/>
              <a:tblGrid>
                <a:gridCol w="2076062">
                  <a:extLst>
                    <a:ext uri="{9D8B030D-6E8A-4147-A177-3AD203B41FA5}">
                      <a16:colId xmlns:a16="http://schemas.microsoft.com/office/drawing/2014/main" val="20000"/>
                    </a:ext>
                  </a:extLst>
                </a:gridCol>
                <a:gridCol w="2291561">
                  <a:extLst>
                    <a:ext uri="{9D8B030D-6E8A-4147-A177-3AD203B41FA5}">
                      <a16:colId xmlns:a16="http://schemas.microsoft.com/office/drawing/2014/main" val="20001"/>
                    </a:ext>
                  </a:extLst>
                </a:gridCol>
                <a:gridCol w="1592253">
                  <a:extLst>
                    <a:ext uri="{9D8B030D-6E8A-4147-A177-3AD203B41FA5}">
                      <a16:colId xmlns:a16="http://schemas.microsoft.com/office/drawing/2014/main" val="20002"/>
                    </a:ext>
                  </a:extLst>
                </a:gridCol>
                <a:gridCol w="1668765">
                  <a:extLst>
                    <a:ext uri="{9D8B030D-6E8A-4147-A177-3AD203B41FA5}">
                      <a16:colId xmlns:a16="http://schemas.microsoft.com/office/drawing/2014/main" val="20003"/>
                    </a:ext>
                  </a:extLst>
                </a:gridCol>
              </a:tblGrid>
              <a:tr h="452444">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1"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 Lab. Blood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1"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Clinical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1"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      </a:t>
                      </a:r>
                      <a:r>
                        <a:rPr kumimoji="0" lang="en-US" sz="2100" b="1"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Ovary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    </a:t>
                      </a:r>
                      <a:r>
                        <a:rPr kumimoji="0" lang="en-US" sz="2100" b="1"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Grade </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4105">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500" b="0" i="0" u="none" strike="noStrike" cap="none" normalizeH="0" baseline="0" dirty="0">
                          <a:ln>
                            <a:noFill/>
                          </a:ln>
                          <a:solidFill>
                            <a:srgbClr val="00FF00"/>
                          </a:solidFill>
                          <a:effectLst>
                            <a:outerShdw blurRad="38100" dist="38100" dir="2700000" algn="tl">
                              <a:srgbClr val="000000"/>
                            </a:outerShdw>
                          </a:effectLst>
                          <a:latin typeface="Times New Roman" pitchFamily="18" charset="0"/>
                          <a:cs typeface="Arial" charset="0"/>
                        </a:rPr>
                        <a:t>PCV </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&gt; 45</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r>
                        <a:rPr kumimoji="0" lang="en-US" sz="1500" b="0" i="0" u="none" strike="noStrike" cap="none" normalizeH="0" baseline="0" dirty="0">
                          <a:ln>
                            <a:noFill/>
                          </a:ln>
                          <a:solidFill>
                            <a:srgbClr val="6699FF"/>
                          </a:solidFill>
                          <a:effectLst>
                            <a:outerShdw blurRad="38100" dist="38100" dir="2700000" algn="tl">
                              <a:srgbClr val="000000"/>
                            </a:outerShdw>
                          </a:effectLst>
                          <a:latin typeface="Times New Roman" pitchFamily="18" charset="0"/>
                          <a:cs typeface="Arial" charset="0"/>
                        </a:rPr>
                        <a:t>WLC</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&gt; 15.999/cc</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r>
                        <a:rPr kumimoji="0" lang="en-US" sz="1500" b="0" i="0" u="none" strike="noStrike" cap="none" normalizeH="0" baseline="0" dirty="0">
                          <a:ln>
                            <a:noFill/>
                          </a:ln>
                          <a:solidFill>
                            <a:srgbClr val="99CC00"/>
                          </a:solidFill>
                          <a:effectLst>
                            <a:outerShdw blurRad="38100" dist="38100" dir="2700000" algn="tl">
                              <a:srgbClr val="000000"/>
                            </a:outerShdw>
                          </a:effectLst>
                          <a:latin typeface="Times New Roman" pitchFamily="18" charset="0"/>
                          <a:cs typeface="Arial" charset="0"/>
                        </a:rPr>
                        <a:t>Impaired renal function</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rPr>
                        <a:t>-Marked </a:t>
                      </a:r>
                      <a:r>
                        <a:rPr kumimoji="0" lang="en-US" sz="1500" b="0" i="0" u="none" strike="noStrike" cap="none" normalizeH="0" baseline="0">
                          <a:ln>
                            <a:noFill/>
                          </a:ln>
                          <a:solidFill>
                            <a:schemeClr val="folHlink"/>
                          </a:solidFill>
                          <a:effectLst>
                            <a:outerShdw blurRad="38100" dist="38100" dir="2700000" algn="tl">
                              <a:srgbClr val="000000"/>
                            </a:outerShdw>
                          </a:effectLst>
                          <a:latin typeface="Times New Roman" pitchFamily="18" charset="0"/>
                          <a:cs typeface="Arial" charset="0"/>
                        </a:rPr>
                        <a:t>ascites</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rPr>
                        <a:t>-Dyspnea</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rPr>
                        <a:t>-Hypovolemia</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rPr>
                        <a:t> -</a:t>
                      </a:r>
                      <a:r>
                        <a:rPr kumimoji="0" lang="en-US" sz="1500" b="0" i="0" u="none" strike="noStrike" cap="none" normalizeH="0" baseline="0">
                          <a:ln>
                            <a:noFill/>
                          </a:ln>
                          <a:solidFill>
                            <a:srgbClr val="FF0000"/>
                          </a:solidFill>
                          <a:effectLst>
                            <a:outerShdw blurRad="38100" dist="38100" dir="2700000" algn="tl">
                              <a:srgbClr val="000000"/>
                            </a:outerShdw>
                          </a:effectLst>
                          <a:latin typeface="Times New Roman" pitchFamily="18" charset="0"/>
                          <a:cs typeface="Arial" charset="0"/>
                        </a:rPr>
                        <a:t>Mild Thromboembolism</a:t>
                      </a:r>
                      <a:r>
                        <a:rPr kumimoji="0" lang="en-US" sz="15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rPr>
                        <a:t>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&gt; 12cm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1" i="0"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rPr>
                        <a:t>3)Sever </a:t>
                      </a:r>
                      <a:r>
                        <a:rPr kumimoji="0" lang="en-US" sz="2100" b="1" i="1"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rPr>
                        <a:t>      </a:t>
                      </a:r>
                      <a:endParaRPr kumimoji="0" lang="en-US" sz="21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89621">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500" b="0" i="0" u="none" strike="noStrike" cap="none" normalizeH="0" baseline="0" dirty="0">
                          <a:ln>
                            <a:noFill/>
                          </a:ln>
                          <a:solidFill>
                            <a:srgbClr val="00FF00"/>
                          </a:solidFill>
                          <a:effectLst>
                            <a:outerShdw blurRad="38100" dist="38100" dir="2700000" algn="tl">
                              <a:srgbClr val="000000"/>
                            </a:outerShdw>
                          </a:effectLst>
                          <a:latin typeface="Times New Roman" pitchFamily="18" charset="0"/>
                          <a:cs typeface="Arial" charset="0"/>
                        </a:rPr>
                        <a:t>PCV</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(55%), </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500" b="0" i="0" u="none" strike="noStrike" cap="none" normalizeH="0" baseline="0" dirty="0">
                          <a:ln>
                            <a:noFill/>
                          </a:ln>
                          <a:solidFill>
                            <a:srgbClr val="6699FF"/>
                          </a:solidFill>
                          <a:effectLst>
                            <a:outerShdw blurRad="38100" dist="38100" dir="2700000" algn="tl">
                              <a:srgbClr val="000000"/>
                            </a:outerShdw>
                          </a:effectLst>
                          <a:latin typeface="Times New Roman" pitchFamily="18" charset="0"/>
                          <a:cs typeface="Arial" charset="0"/>
                        </a:rPr>
                        <a:t>WLC </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&gt; 25000/mm3,</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500" b="0" i="0" u="none" strike="noStrike" cap="none" normalizeH="0" baseline="0" dirty="0">
                          <a:ln>
                            <a:noFill/>
                          </a:ln>
                          <a:solidFill>
                            <a:srgbClr val="99CC00"/>
                          </a:solidFill>
                          <a:effectLst>
                            <a:outerShdw blurRad="38100" dist="38100" dir="2700000" algn="tl">
                              <a:srgbClr val="000000"/>
                            </a:outerShdw>
                          </a:effectLst>
                          <a:latin typeface="Times New Roman" pitchFamily="18" charset="0"/>
                          <a:cs typeface="Arial" charset="0"/>
                        </a:rPr>
                        <a:t>serum </a:t>
                      </a:r>
                      <a:r>
                        <a:rPr kumimoji="0" lang="en-US" sz="1500" b="0" i="0" u="none" strike="noStrike" cap="none" normalizeH="0" baseline="0" dirty="0" err="1">
                          <a:ln>
                            <a:noFill/>
                          </a:ln>
                          <a:solidFill>
                            <a:srgbClr val="99CC00"/>
                          </a:solidFill>
                          <a:effectLst>
                            <a:outerShdw blurRad="38100" dist="38100" dir="2700000" algn="tl">
                              <a:srgbClr val="000000"/>
                            </a:outerShdw>
                          </a:effectLst>
                          <a:latin typeface="Times New Roman" pitchFamily="18" charset="0"/>
                          <a:cs typeface="Arial" charset="0"/>
                        </a:rPr>
                        <a:t>creatinine</a:t>
                      </a:r>
                      <a:r>
                        <a:rPr kumimoji="0" lang="en-US" sz="1500" b="0" i="0" u="none" strike="noStrike" cap="none" normalizeH="0" baseline="0" dirty="0">
                          <a:ln>
                            <a:noFill/>
                          </a:ln>
                          <a:solidFill>
                            <a:srgbClr val="99CC00"/>
                          </a:solidFill>
                          <a:effectLst>
                            <a:outerShdw blurRad="38100" dist="38100" dir="2700000" algn="tl">
                              <a:srgbClr val="000000"/>
                            </a:outerShdw>
                          </a:effectLst>
                          <a:latin typeface="Times New Roman" pitchFamily="18" charset="0"/>
                          <a:cs typeface="Arial" charset="0"/>
                        </a:rPr>
                        <a:t>&gt;   1.6 mg%^, </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rgbClr val="99CC00"/>
                          </a:solidFill>
                          <a:effectLst>
                            <a:outerShdw blurRad="38100" dist="38100" dir="2700000" algn="tl">
                              <a:srgbClr val="000000"/>
                            </a:outerShdw>
                          </a:effectLst>
                          <a:latin typeface="Times New Roman" pitchFamily="18" charset="0"/>
                          <a:cs typeface="Arial" charset="0"/>
                        </a:rPr>
                        <a:t>-</a:t>
                      </a:r>
                      <a:r>
                        <a:rPr kumimoji="0" lang="en-US" sz="1500" b="0" i="0" u="none" strike="noStrike" cap="none" normalizeH="0" baseline="0" dirty="0" err="1">
                          <a:ln>
                            <a:noFill/>
                          </a:ln>
                          <a:solidFill>
                            <a:srgbClr val="99CC00"/>
                          </a:solidFill>
                          <a:effectLst>
                            <a:outerShdw blurRad="38100" dist="38100" dir="2700000" algn="tl">
                              <a:srgbClr val="000000"/>
                            </a:outerShdw>
                          </a:effectLst>
                          <a:latin typeface="Times New Roman" pitchFamily="18" charset="0"/>
                          <a:cs typeface="Arial" charset="0"/>
                        </a:rPr>
                        <a:t>creatinine</a:t>
                      </a:r>
                      <a:r>
                        <a:rPr kumimoji="0" lang="en-US" sz="1500" b="0" i="0" u="none" strike="noStrike" cap="none" normalizeH="0" baseline="0" dirty="0">
                          <a:ln>
                            <a:noFill/>
                          </a:ln>
                          <a:solidFill>
                            <a:srgbClr val="99CC00"/>
                          </a:solidFill>
                          <a:effectLst>
                            <a:outerShdw blurRad="38100" dist="38100" dir="2700000" algn="tl">
                              <a:srgbClr val="000000"/>
                            </a:outerShdw>
                          </a:effectLst>
                          <a:latin typeface="Times New Roman" pitchFamily="18" charset="0"/>
                          <a:cs typeface="Arial" charset="0"/>
                        </a:rPr>
                        <a:t> clearance &lt; 50ml/min</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-Tense </a:t>
                      </a:r>
                      <a:r>
                        <a:rPr kumimoji="0" lang="en-US" sz="1500" b="0" i="0" u="none" strike="noStrike" cap="none" normalizeH="0" baseline="0" dirty="0" err="1">
                          <a:ln>
                            <a:noFill/>
                          </a:ln>
                          <a:solidFill>
                            <a:schemeClr val="folHlink"/>
                          </a:solidFill>
                          <a:effectLst>
                            <a:outerShdw blurRad="38100" dist="38100" dir="2700000" algn="tl">
                              <a:srgbClr val="000000"/>
                            </a:outerShdw>
                          </a:effectLst>
                          <a:latin typeface="Times New Roman" pitchFamily="18" charset="0"/>
                          <a:cs typeface="Arial" charset="0"/>
                        </a:rPr>
                        <a:t>ascites</a:t>
                      </a:r>
                      <a:r>
                        <a:rPr kumimoji="0" lang="en-US" sz="1500" b="0" i="0" u="none" strike="noStrike" cap="none" normalizeH="0" baseline="0" dirty="0">
                          <a:ln>
                            <a:noFill/>
                          </a:ln>
                          <a:solidFill>
                            <a:schemeClr val="folHlink"/>
                          </a:solidFill>
                          <a:effectLst>
                            <a:outerShdw blurRad="38100" dist="38100" dir="2700000" algn="tl">
                              <a:srgbClr val="000000"/>
                            </a:outerShdw>
                          </a:effectLst>
                          <a:latin typeface="Times New Roman" pitchFamily="18" charset="0"/>
                          <a:cs typeface="Arial" charset="0"/>
                        </a:rPr>
                        <a:t>,</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-Hydrothorax. </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t>
                      </a:r>
                      <a:r>
                        <a:rPr kumimoji="0" lang="en-US" sz="15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cs typeface="Arial" charset="0"/>
                        </a:rPr>
                        <a:t>Sever </a:t>
                      </a:r>
                      <a:r>
                        <a:rPr kumimoji="0" lang="en-US" sz="1500" b="0" i="0" u="none" strike="noStrike" cap="none" normalizeH="0" baseline="0" dirty="0" err="1">
                          <a:ln>
                            <a:noFill/>
                          </a:ln>
                          <a:solidFill>
                            <a:srgbClr val="FF0000"/>
                          </a:solidFill>
                          <a:effectLst>
                            <a:outerShdw blurRad="38100" dist="38100" dir="2700000" algn="tl">
                              <a:srgbClr val="000000"/>
                            </a:outerShdw>
                          </a:effectLst>
                          <a:latin typeface="Times New Roman" pitchFamily="18" charset="0"/>
                          <a:cs typeface="Arial" charset="0"/>
                        </a:rPr>
                        <a:t>Thrombocmbolism</a:t>
                      </a: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-Adult respiratory distress syndrome</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 </a:t>
                      </a:r>
                      <a:r>
                        <a:rPr kumimoji="0" lang="en-US" sz="1500" b="1" i="0" u="none" strike="noStrike" cap="none" normalizeH="0" baseline="0" dirty="0">
                          <a:ln>
                            <a:noFill/>
                          </a:ln>
                          <a:solidFill>
                            <a:srgbClr val="00FFFF"/>
                          </a:solidFill>
                          <a:effectLst>
                            <a:outerShdw blurRad="38100" dist="38100" dir="2700000" algn="tl">
                              <a:srgbClr val="000000"/>
                            </a:outerShdw>
                          </a:effectLst>
                          <a:latin typeface="Arial Black" pitchFamily="34" charset="0"/>
                          <a:cs typeface="Arial" charset="0"/>
                        </a:rPr>
                        <a:t>Life threatening</a:t>
                      </a:r>
                      <a:r>
                        <a:rPr kumimoji="0" lang="en-US" sz="1500" b="0" i="0" u="none" strike="noStrike" cap="none" normalizeH="0" baseline="0" dirty="0">
                          <a:ln>
                            <a:noFill/>
                          </a:ln>
                          <a:solidFill>
                            <a:schemeClr val="tx1"/>
                          </a:solidFill>
                          <a:effectLst>
                            <a:outerShdw blurRad="38100" dist="38100" dir="2700000" algn="tl">
                              <a:srgbClr val="000000"/>
                            </a:outerShdw>
                          </a:effectLst>
                          <a:latin typeface="Arial Black" pitchFamily="34" charset="0"/>
                          <a:cs typeface="Arial" charset="0"/>
                        </a:rPr>
                        <a:t>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5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rPr>
                        <a:t>MARKED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1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rPr>
                        <a:t>4)</a:t>
                      </a:r>
                      <a:r>
                        <a:rPr kumimoji="0" lang="en-US" sz="2100" b="1" i="0" u="none" strike="noStrike" cap="none" normalizeH="0" baseline="0" dirty="0">
                          <a:ln>
                            <a:noFill/>
                          </a:ln>
                          <a:solidFill>
                            <a:srgbClr val="0070C0"/>
                          </a:solidFill>
                          <a:effectLst>
                            <a:outerShdw blurRad="38100" dist="38100" dir="2700000" algn="tl">
                              <a:srgbClr val="000000"/>
                            </a:outerShdw>
                          </a:effectLst>
                          <a:latin typeface="Times New Roman" pitchFamily="18" charset="0"/>
                          <a:cs typeface="Arial" charset="0"/>
                        </a:rPr>
                        <a:t> Critical</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24559723"/>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6994</Words>
  <Application>Microsoft Office PowerPoint</Application>
  <PresentationFormat>On-screen Show (16:9)</PresentationFormat>
  <Paragraphs>791</Paragraphs>
  <Slides>112</Slides>
  <Notes>56</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112</vt:i4>
      </vt:variant>
    </vt:vector>
  </HeadingPairs>
  <TitlesOfParts>
    <vt:vector size="131" baseType="lpstr">
      <vt:lpstr>Wingdings</vt:lpstr>
      <vt:lpstr>Calibri Light</vt:lpstr>
      <vt:lpstr>Courier New</vt:lpstr>
      <vt:lpstr>Gill Sans</vt:lpstr>
      <vt:lpstr>Impact</vt:lpstr>
      <vt:lpstr>Arial Black</vt:lpstr>
      <vt:lpstr>Arial</vt:lpstr>
      <vt:lpstr>Gill Sans MT</vt:lpstr>
      <vt:lpstr>Roboto</vt:lpstr>
      <vt:lpstr>Times New Roman</vt:lpstr>
      <vt:lpstr>Noto Naskh Arabic UI</vt:lpstr>
      <vt:lpstr>Aharoni</vt:lpstr>
      <vt:lpstr>Trebuchet MS</vt:lpstr>
      <vt:lpstr>Candara</vt:lpstr>
      <vt:lpstr>Calibri</vt:lpstr>
      <vt:lpstr>Geometric</vt:lpstr>
      <vt:lpstr>Badge</vt:lpstr>
      <vt:lpstr>Office Theme</vt:lpstr>
      <vt:lpstr>Clip</vt:lpstr>
      <vt:lpstr>Infertility and assisted reproductive techniques</vt:lpstr>
      <vt:lpstr>Outline</vt:lpstr>
      <vt:lpstr>Definitions</vt:lpstr>
      <vt:lpstr>Statistics</vt:lpstr>
      <vt:lpstr>Etiologies</vt:lpstr>
      <vt:lpstr>Associated factors</vt:lpstr>
      <vt:lpstr>Evaluation/General</vt:lpstr>
      <vt:lpstr>Evaluation/male/history</vt:lpstr>
      <vt:lpstr>Physical examination/male</vt:lpstr>
      <vt:lpstr>Investigation/male</vt:lpstr>
      <vt:lpstr>Semen analysis</vt:lpstr>
      <vt:lpstr>Female/history</vt:lpstr>
      <vt:lpstr>Female physical examination</vt:lpstr>
      <vt:lpstr>Female/investigations/ovarian function</vt:lpstr>
      <vt:lpstr>BBT</vt:lpstr>
      <vt:lpstr>PowerPoint Presentation</vt:lpstr>
      <vt:lpstr>Luteal phase progesterone</vt:lpstr>
      <vt:lpstr>Urinary LH kits</vt:lpstr>
      <vt:lpstr>Endometrial biopsy</vt:lpstr>
      <vt:lpstr>Tubal function</vt:lpstr>
      <vt:lpstr>Cont...</vt:lpstr>
      <vt:lpstr>HYSTEROSALPINGOGRAPHY (HSG)</vt:lpstr>
      <vt:lpstr>Contrast</vt:lpstr>
      <vt:lpstr>HSG advantages</vt:lpstr>
      <vt:lpstr>PowerPoint Presentation</vt:lpstr>
      <vt:lpstr>Laparoscopy</vt:lpstr>
      <vt:lpstr>PowerPoint Presentation</vt:lpstr>
      <vt:lpstr>PowerPoint Presentation</vt:lpstr>
      <vt:lpstr>CORPUS</vt:lpstr>
      <vt:lpstr>Hysteroscopy</vt:lpstr>
      <vt:lpstr>Cervical function</vt:lpstr>
      <vt:lpstr>Peritoneal factors</vt:lpstr>
      <vt:lpstr>Thank you</vt:lpstr>
      <vt:lpstr>TREATMENT </vt:lpstr>
      <vt:lpstr>PowerPoint Presentation</vt:lpstr>
      <vt:lpstr>Ovarian Disorders</vt:lpstr>
      <vt:lpstr>Intrauterine insemination (IUI)</vt:lpstr>
      <vt:lpstr>hyperprolactinemea</vt:lpstr>
      <vt:lpstr>Ovarian disorders</vt:lpstr>
      <vt:lpstr>OVULATION INDUCTION  </vt:lpstr>
      <vt:lpstr>Ovulation Induction</vt:lpstr>
      <vt:lpstr>HUMAN MENOPAUSAL GONADOTROPHINS</vt:lpstr>
      <vt:lpstr>RISKS  -clomophine : .vasomotor symptoms  .H\A .ovarian enlargement .multiple gestation 5% .No risk of abortion or malformations   -hMG or rfsh : .multiple gestation 15-20% .Ohss (~1%) -can often be maneged as outpatient  -diuresis -sever cases fatal if untreated in ICU setting   </vt:lpstr>
      <vt:lpstr>Fallopian tubes  </vt:lpstr>
      <vt:lpstr>Corpus</vt:lpstr>
      <vt:lpstr>Peritoneum ( endometriosis )</vt:lpstr>
      <vt:lpstr>MALE FACTOR</vt:lpstr>
      <vt:lpstr>Male factor </vt:lpstr>
      <vt:lpstr>Unexplained infertility</vt:lpstr>
      <vt:lpstr>Assisted Reproductive Technologies </vt:lpstr>
      <vt:lpstr>Assisted Reproductive Technologies</vt:lpstr>
      <vt:lpstr>MAJOR ASSISTED REPRODUCTIVE TECHNOLOGIES (ART)</vt:lpstr>
      <vt:lpstr>Intrauterine insemination</vt:lpstr>
      <vt:lpstr>PowerPoint Presentation</vt:lpstr>
      <vt:lpstr>Advantage</vt:lpstr>
      <vt:lpstr>The rationale ?</vt:lpstr>
      <vt:lpstr>Semen preparation </vt:lpstr>
      <vt:lpstr>Timing of iui ? </vt:lpstr>
      <vt:lpstr>Indications :</vt:lpstr>
      <vt:lpstr>Male factor infertility (oat)</vt:lpstr>
      <vt:lpstr>PowerPoint Presentation</vt:lpstr>
      <vt:lpstr>Sexual dysfunction infertility </vt:lpstr>
      <vt:lpstr>Factors affecting IUI success</vt:lpstr>
      <vt:lpstr>PowerPoint Presentation</vt:lpstr>
      <vt:lpstr>Indications</vt:lpstr>
      <vt:lpstr>Assessment of ovarian reserve</vt:lpstr>
      <vt:lpstr>Procedure </vt:lpstr>
      <vt:lpstr>PowerPoint Presentation</vt:lpstr>
      <vt:lpstr>Pituitary Downregulation with a GnRH Agonist</vt:lpstr>
      <vt:lpstr>Gonadotropins:</vt:lpstr>
      <vt:lpstr>Monitoring</vt:lpstr>
      <vt:lpstr>PowerPoint Presentation</vt:lpstr>
      <vt:lpstr>PowerPoint Presentation</vt:lpstr>
      <vt:lpstr>Simultaneous Gn + GnRH antagonist</vt:lpstr>
      <vt:lpstr>OOCYTE RETRIEVAL (36 h after hCG)</vt:lpstr>
      <vt:lpstr>Mature oocyte</vt:lpstr>
      <vt:lpstr>Complications</vt:lpstr>
      <vt:lpstr>Fertilization </vt:lpstr>
      <vt:lpstr>Sperm preparation</vt:lpstr>
      <vt:lpstr>2- Intracytoplasmic Sperm Injection</vt:lpstr>
      <vt:lpstr>Indications of ICSI:</vt:lpstr>
      <vt:lpstr>PowerPoint Presentation</vt:lpstr>
      <vt:lpstr>PowerPoint Presentation</vt:lpstr>
      <vt:lpstr>PowerPoint Presentation</vt:lpstr>
      <vt:lpstr>Advantage of blastocyst culture</vt:lpstr>
      <vt:lpstr>EMBRYO TRANSFER</vt:lpstr>
      <vt:lpstr>Transfer technique</vt:lpstr>
      <vt:lpstr>PowerPoint Presentation</vt:lpstr>
      <vt:lpstr>Embryo cryopreservation </vt:lpstr>
      <vt:lpstr>Oocyte cryopreservation </vt:lpstr>
      <vt:lpstr>Luteal Phase Support</vt:lpstr>
      <vt:lpstr>Results of IVF</vt:lpstr>
      <vt:lpstr>PowerPoint Presentation</vt:lpstr>
      <vt:lpstr>PowerPoint Presentation</vt:lpstr>
      <vt:lpstr>PowerPoint Presentation</vt:lpstr>
      <vt:lpstr>Risk factors </vt:lpstr>
      <vt:lpstr>PowerPoint Presentation</vt:lpstr>
      <vt:lpstr>classification of OHSS</vt:lpstr>
      <vt:lpstr>Classification of OHSS</vt:lpstr>
      <vt:lpstr>Complications of OHSS:</vt:lpstr>
      <vt:lpstr>PREDICTION OF OHSS:</vt:lpstr>
      <vt:lpstr>PREVENTION OF ohss:</vt:lpstr>
      <vt:lpstr>Diadnosis </vt:lpstr>
      <vt:lpstr>PowerPoint Presentation</vt:lpstr>
      <vt:lpstr>U/S for diagnosis of ovarian Hyperstimulation Syndrome </vt:lpstr>
      <vt:lpstr>Treatment</vt:lpstr>
      <vt:lpstr>Medical treatment:</vt:lpstr>
      <vt:lpstr>Medical treatment:</vt:lpstr>
      <vt:lpstr>AVOID:</vt:lpstr>
      <vt:lpstr>Aspiration of ascetic fluid or pleural effusion:</vt:lpstr>
      <vt:lpstr>Surgical treatment: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Infertility and assisted reproductive techniques</dc:title>
  <cp:lastModifiedBy>rayan</cp:lastModifiedBy>
  <cp:revision>1</cp:revision>
  <dcterms:modified xsi:type="dcterms:W3CDTF">2021-03-26T17:00:45Z</dcterms:modified>
</cp:coreProperties>
</file>