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E89A1-3D32-D2A9-03C7-95F723CC0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80132A-4B1B-9D3E-2ED2-7067B7C9D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A6AE51-50FD-F7C7-2387-210C10AC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063FA3-3840-74D1-C6F3-75BD166E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D339C6-B333-950A-5AF0-9927C136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3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8C1BF-4D86-7E99-EC16-3CFA757D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E50497-7121-8905-B911-1A9C09DAF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E462E7-DD02-A65C-FCDA-C45F611D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E23FCC-0C11-EFCA-D2B1-1302A816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45E0F2-8CD3-98F8-B0E8-054ECBDE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6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659791-2D2A-8F25-0C52-9748A0F2C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288CC4-4325-5B25-3BDD-0F6EEC59A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F09C0B-BDB8-A6F9-700D-D9422E11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925C70-74C7-DF74-5081-9C2CC3284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6501-8D80-F07E-1ED2-6BB03EAE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290D9-6EE2-C358-FC5E-AB89F562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824BAD-CE11-0EF8-0AC5-79818517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2A1A34-C859-8629-AEED-F3E3BE8A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3945C0-E78F-EFAD-74AF-91081033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759020-3ED5-2FF2-189B-29F7A0D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725A3-DC32-EFC6-3C9C-A802BE5A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CAF2ED-72B4-0FE5-863C-64BDA266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27361-8AAF-B6B3-FCC2-794642C3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A15B90-14B0-45E8-0E82-B5FB06A4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ACE841-F8F0-1259-933C-DEAA4681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0BF19-CE62-A2D9-8048-2A8CED79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FED803-89DA-542C-6177-56803DCAB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E9D1D6-3A06-DBC6-5964-257BE6484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DFE08A-1E42-E083-E7B0-55DEA4A1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BA4CA9-DF6B-9BDC-705E-4070D262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8D1257-4B0E-90DB-B5F2-37C5B7E6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1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83DE6-EFA4-2B87-F948-DD8F598D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053CB9-5B1C-EE3F-16C2-75F1B1F54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0E8502-8343-942B-63A4-689E7BBA5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748035-784C-5881-EB2C-FAA463229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9241A4-158C-6F20-F599-CC88F87FF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35A154-9215-BA5E-A13B-6832782AF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010A68-4629-044E-57C4-5D0886A1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A44641-B41B-F73F-403A-7A48FECA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5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C31CA-FEDA-EC25-3201-701D0EE9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CA23D2-37B3-76A3-E592-CAC6DA2F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6FAA72-97B3-B220-2EAF-92FD6CE8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7B1848-2AD3-0390-F35D-45909C07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1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0587D3-363A-475A-D31E-99B6A845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F2F857-5C16-2191-C63D-FF920EF4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092FDC-4811-6F5E-6DCF-C0631C69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4CAB85-6618-3117-1A25-3D995F37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3B60CA-395A-0577-0C7F-735D1438F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FB4F5F-381D-3B32-A854-7F6647820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1FE586-7555-9C0B-233F-9A7C9470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362FC2-70E7-85A9-6205-C7AB4C38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145350-266A-980C-9B5F-3C495BE4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1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CFD9A-5F4A-3201-D79F-19CAE98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60624A1-4BA3-187E-8634-377340E41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C3D1F1-861D-C223-00A4-6983C812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229B66-CF48-FC59-44E7-5E7057A0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49CFC5-FB75-274D-6464-97BF2376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F86127-BF1F-6A9B-50D3-6BDF4BC9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6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D33432-87E1-7759-4787-B91997443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AF8032-6177-AC9C-DED7-E9919F15B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10F8F-EAF3-770E-1101-A859CEB98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1BE1C-2A85-49D2-8EAC-947037C0C1EA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53296D-40EF-B9B0-74F5-BC0F03EF3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D06B97-0451-2B39-2EFE-E09BD2345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E4E49-949C-4039-9D01-1A6E22B0E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7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7BB7A-D8D5-F201-4D7C-06399FF00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Sarcoidosis</a:t>
            </a: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1657815" y="4059238"/>
            <a:ext cx="9144000" cy="1655762"/>
          </a:xfrm>
        </p:spPr>
        <p:txBody>
          <a:bodyPr/>
          <a:lstStyle/>
          <a:p>
            <a:r>
              <a:rPr lang="ar-JO" dirty="0"/>
              <a:t>محمد إبراهيم </a:t>
            </a:r>
            <a:r>
              <a:rPr lang="ar-JO" dirty="0" err="1"/>
              <a:t>الربابعة</a:t>
            </a:r>
            <a:r>
              <a:rPr lang="ar-JO" dirty="0"/>
              <a:t>  </a:t>
            </a:r>
            <a:r>
              <a:rPr lang="ar-JO" dirty="0" smtClean="0"/>
              <a:t> </a:t>
            </a:r>
            <a:r>
              <a:rPr lang="ar-JO" dirty="0"/>
              <a:t>فاضل محمد المحاسنة   غيث عبدالله </a:t>
            </a:r>
            <a:r>
              <a:rPr lang="ar-JO" dirty="0" err="1"/>
              <a:t>السحيمات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3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0C2170-E676-080E-315D-B886ACED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Other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954D76-EE29-18B6-2790-457AFADB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" y="1816100"/>
            <a:ext cx="12544425" cy="43513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CVS: </a:t>
            </a:r>
            <a:r>
              <a:rPr lang="en-US" dirty="0"/>
              <a:t>restrictive cardiomyopathies, arrythmias, sudden cardiac death, heart block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Lymphadenopathy 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Sicca syndrome (dry eyes and dry mouth)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5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öfgren Syndrome in Sarcoidosis • Hilar Lymphadenopathy ... | GrepMed">
            <a:extLst>
              <a:ext uri="{FF2B5EF4-FFF2-40B4-BE49-F238E27FC236}">
                <a16:creationId xmlns:a16="http://schemas.microsoft.com/office/drawing/2014/main" xmlns="" id="{C4AFAD5C-3736-E872-0B38-36CEF1920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707168"/>
            <a:ext cx="9439275" cy="61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62B16AE-BF97-2CE0-943D-567C3B6C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2065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Acute sarcoid syndromes</a:t>
            </a:r>
          </a:p>
        </p:txBody>
      </p:sp>
    </p:spTree>
    <p:extLst>
      <p:ext uri="{BB962C8B-B14F-4D97-AF65-F5344CB8AC3E}">
        <p14:creationId xmlns:p14="http://schemas.microsoft.com/office/powerpoint/2010/main" val="355051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xmlns="" id="{F24481E2-2D2D-F135-38A9-4D297E43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38" y="1114425"/>
            <a:ext cx="8478523" cy="55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154C59C9-1FAF-9C72-C4EC-90245F21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2065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Acute sarcoid syndromes</a:t>
            </a:r>
          </a:p>
        </p:txBody>
      </p:sp>
    </p:spTree>
    <p:extLst>
      <p:ext uri="{BB962C8B-B14F-4D97-AF65-F5344CB8AC3E}">
        <p14:creationId xmlns:p14="http://schemas.microsoft.com/office/powerpoint/2010/main" val="19651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DCC86-2A80-EFE9-1271-235FE478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3924E-1B0C-1D7C-E32E-D2642FA57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1. Chest x-ray: </a:t>
            </a:r>
            <a:r>
              <a:rPr lang="en-US" dirty="0"/>
              <a:t>Bilateral hilar adenopathy is the hallmark of this disease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2. Pulmonary function test: </a:t>
            </a:r>
            <a:r>
              <a:rPr lang="en-US" dirty="0"/>
              <a:t>restrictive pattern.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3. ACE: </a:t>
            </a:r>
            <a:r>
              <a:rPr lang="en-US" dirty="0"/>
              <a:t>is elevated in serum in about 50% to 80% of patients. This test helps support the diagnosis. However, other pulmonary diseases may cause an elevation in this enzyme (lacks sensitivity and specificity).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4. CBC: </a:t>
            </a:r>
            <a:r>
              <a:rPr lang="en-US" dirty="0"/>
              <a:t>Low CD4+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5. Calcium: </a:t>
            </a:r>
            <a:r>
              <a:rPr lang="en-US" dirty="0"/>
              <a:t>hypercalcemia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6. Biopsy: </a:t>
            </a:r>
            <a:r>
              <a:rPr lang="en-US" dirty="0"/>
              <a:t>Definitive diagnosis requires transbronchial biopsy.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7. Bronchoalveolar lavage: </a:t>
            </a:r>
            <a:r>
              <a:rPr lang="en-US" dirty="0"/>
              <a:t>high ratio of CD4+/CD8+</a:t>
            </a:r>
          </a:p>
        </p:txBody>
      </p:sp>
    </p:spTree>
    <p:extLst>
      <p:ext uri="{BB962C8B-B14F-4D97-AF65-F5344CB8AC3E}">
        <p14:creationId xmlns:p14="http://schemas.microsoft.com/office/powerpoint/2010/main" val="14760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92C99-DF13-3305-BAC5-350B1BEE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E40B40-B20E-D8A8-7B8D-8D1A15F12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Most cases resolve or significantly improve spontaneously in 2 years and do not require treatment.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2. Systemic corticosteroids are the treatment of choice.</a:t>
            </a:r>
            <a:r>
              <a:rPr lang="en-US" dirty="0"/>
              <a:t> The indications for treatment are unclear. However, patients who are symptomatic or have active lung disease, pulmonary function deterioration, conduction disturbances, or severe skin or eye involvement should be treated.</a:t>
            </a:r>
          </a:p>
          <a:p>
            <a:pPr marL="0" indent="0">
              <a:buNone/>
            </a:pPr>
            <a:r>
              <a:rPr lang="en-US" b="1" dirty="0"/>
              <a:t>3. Methotrexate or other immunosuppressive agents can be used in patients with progressive disease refractory to corticosteroids.</a:t>
            </a:r>
          </a:p>
        </p:txBody>
      </p:sp>
    </p:spTree>
    <p:extLst>
      <p:ext uri="{BB962C8B-B14F-4D97-AF65-F5344CB8AC3E}">
        <p14:creationId xmlns:p14="http://schemas.microsoft.com/office/powerpoint/2010/main" val="354535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D8DD9-19CB-29D1-86FD-74BD3DD4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78813-9DC3-E179-4971-2F308E94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7951"/>
            <a:ext cx="10515600" cy="4652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Chronic systemic granulomatous </a:t>
            </a:r>
            <a:r>
              <a:rPr lang="en-US" dirty="0"/>
              <a:t>disease</a:t>
            </a:r>
            <a:endParaRPr lang="ar-JO" dirty="0"/>
          </a:p>
          <a:p>
            <a:r>
              <a:rPr lang="en-US" dirty="0"/>
              <a:t>characterized by noncaseating granulomas, often involving multiple organ systems. Lungs are almost always involved.</a:t>
            </a:r>
            <a:endParaRPr lang="ar-JO" dirty="0"/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Autoimmune disease.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Etiology unknown.</a:t>
            </a:r>
          </a:p>
          <a:p>
            <a:pPr marL="0" indent="0">
              <a:buNone/>
            </a:pPr>
            <a:r>
              <a:rPr lang="en-US" b="1" dirty="0"/>
              <a:t>- Asymptomatic presentation in 30-60% (incidental finding on CXR)</a:t>
            </a:r>
          </a:p>
        </p:txBody>
      </p:sp>
      <p:pic>
        <p:nvPicPr>
          <p:cNvPr id="4" name="Picture 10" descr="Granuloma - MyPathologyReport.ca">
            <a:extLst>
              <a:ext uri="{FF2B5EF4-FFF2-40B4-BE49-F238E27FC236}">
                <a16:creationId xmlns:a16="http://schemas.microsoft.com/office/drawing/2014/main" xmlns="" id="{38419522-B0A9-A183-A9EC-C0D98AC8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85" y="4385751"/>
            <a:ext cx="3511721" cy="216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nuloma - Wikipedia">
            <a:extLst>
              <a:ext uri="{FF2B5EF4-FFF2-40B4-BE49-F238E27FC236}">
                <a16:creationId xmlns:a16="http://schemas.microsoft.com/office/drawing/2014/main" xmlns="" id="{AC5D8951-D89E-DF1D-0ED2-2AB89B6F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77" y="4079498"/>
            <a:ext cx="3402538" cy="255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6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686045AC-E814-C4C3-F2F2-02047FB5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97" y="570030"/>
            <a:ext cx="11403842" cy="53530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When effecting the lung it cause </a:t>
            </a:r>
            <a:r>
              <a:rPr lang="en-US" dirty="0">
                <a:solidFill>
                  <a:schemeClr val="accent1"/>
                </a:solidFill>
              </a:rPr>
              <a:t>interstitial lung disease </a:t>
            </a:r>
            <a:r>
              <a:rPr lang="en-US" dirty="0">
                <a:solidFill>
                  <a:schemeClr val="tx1"/>
                </a:solidFill>
              </a:rPr>
              <a:t>(restrictive). </a:t>
            </a:r>
          </a:p>
          <a:p>
            <a:pPr marL="0" indent="0">
              <a:buNone/>
            </a:pPr>
            <a:endParaRPr lang="en-US" dirty="0">
              <a:solidFill>
                <a:srgbClr val="202124"/>
              </a:solidFill>
              <a:latin typeface="Google Sans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What is restrictive lung disease?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 decrease in the total volume of air that the lungs are able to hold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, is often due to a decrease in the elasticity of the lungs themselves or caused by a problem related to the expansion of the chest wall during inhalation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sz="2800" b="0" i="0" dirty="0">
                <a:solidFill>
                  <a:schemeClr val="accent1"/>
                </a:solidFill>
                <a:effectLst/>
              </a:rPr>
              <a:t>non-caseating granulomas 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are different from the </a:t>
            </a:r>
            <a:r>
              <a:rPr lang="en-US" sz="2800" b="0" i="0" dirty="0">
                <a:solidFill>
                  <a:schemeClr val="accent1"/>
                </a:solidFill>
                <a:effectLst/>
              </a:rPr>
              <a:t>“caseating”(e.g. TB) 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by the absences</a:t>
            </a:r>
            <a:r>
              <a:rPr lang="en-US" sz="28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of</a:t>
            </a:r>
            <a:r>
              <a:rPr lang="en-US" sz="2800" b="0" i="0" dirty="0">
                <a:solidFill>
                  <a:schemeClr val="accent1"/>
                </a:solidFill>
                <a:effectLst/>
              </a:rPr>
              <a:t> </a:t>
            </a:r>
            <a:r>
              <a:rPr lang="en-US" sz="2800" b="0" i="0" dirty="0">
                <a:solidFill>
                  <a:schemeClr val="accent5"/>
                </a:solidFill>
                <a:effectLst/>
              </a:rPr>
              <a:t>necrotic tissue 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in the center.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7174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6EBAC3AF-E833-790E-F658-01CA14DC7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859" y="1690688"/>
            <a:ext cx="8778258" cy="4351338"/>
          </a:xfrm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xmlns="" id="{3E7C94B0-014F-C22D-5928-04894022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sz="4400" b="0" i="0" dirty="0">
                <a:solidFill>
                  <a:schemeClr val="accent1"/>
                </a:solidFill>
                <a:effectLst/>
              </a:rPr>
              <a:t>Non-caseating granulomas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4620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6D936-9CCF-FE10-99DB-8808F4EC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3493A-13AB-0E79-9D9E-BE628885B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African American population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Female 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20-30s of age</a:t>
            </a:r>
          </a:p>
          <a:p>
            <a:pPr marL="514350" indent="-514350"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Note : </a:t>
            </a:r>
            <a:r>
              <a:rPr lang="en-US" sz="2800" dirty="0">
                <a:solidFill>
                  <a:srgbClr val="231F20"/>
                </a:solidFill>
                <a:latin typeface="LiberationSerif"/>
              </a:rPr>
              <a:t>Sarcoidosis occurs </a:t>
            </a:r>
            <a:r>
              <a:rPr lang="en-US" sz="2800" dirty="0">
                <a:solidFill>
                  <a:schemeClr val="accent1"/>
                </a:solidFill>
                <a:latin typeface="LiberationSerif"/>
              </a:rPr>
              <a:t>less frequently in Smokers </a:t>
            </a:r>
            <a:endParaRPr lang="en-US" sz="2800" b="0" i="0" dirty="0">
              <a:solidFill>
                <a:schemeClr val="accent1"/>
              </a:solidFill>
              <a:effectLst/>
              <a:latin typeface="LiberationSerif"/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Why some African Americans are moving to Africa | Business and Economy | Al  Jazeera">
            <a:extLst>
              <a:ext uri="{FF2B5EF4-FFF2-40B4-BE49-F238E27FC236}">
                <a16:creationId xmlns:a16="http://schemas.microsoft.com/office/drawing/2014/main" xmlns="" id="{CC235364-DB7B-C868-0CDC-297EB357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91" y="1690688"/>
            <a:ext cx="3936902" cy="26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31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0C378-C1BD-C646-15FE-030E41BF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Clinical 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F83113-504D-4049-80AE-E7BE3FA3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4" y="1877060"/>
            <a:ext cx="11934826" cy="43513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Constitutional symptoms: </a:t>
            </a:r>
            <a:r>
              <a:rPr lang="en-US" dirty="0"/>
              <a:t>Malaise, fever, anorexia, weight loss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1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0C378-C1BD-C646-15FE-030E41BF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Clinical manifestations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F83113-504D-4049-80AE-E7BE3FA37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" y="1568450"/>
            <a:ext cx="11934826" cy="43513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Lung &amp; hilar lymph node: </a:t>
            </a:r>
            <a:r>
              <a:rPr lang="en-US" dirty="0"/>
              <a:t>interstitial disease + hilar lymphadenopathy </a:t>
            </a:r>
          </a:p>
          <a:p>
            <a:r>
              <a:rPr lang="en-US" dirty="0"/>
              <a:t>Classic symptoms: cough &amp; dyspnea</a:t>
            </a:r>
          </a:p>
          <a:p>
            <a:endParaRPr lang="en-US" dirty="0"/>
          </a:p>
        </p:txBody>
      </p:sp>
      <p:pic>
        <p:nvPicPr>
          <p:cNvPr id="2050" name="Picture 2" descr="Sarcoidosis: An FP's primer on an enigmatic disease | MDedge Family Medicine">
            <a:extLst>
              <a:ext uri="{FF2B5EF4-FFF2-40B4-BE49-F238E27FC236}">
                <a16:creationId xmlns:a16="http://schemas.microsoft.com/office/drawing/2014/main" xmlns="" id="{959A43B0-371E-1B65-4FBF-8CDC6CF5D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2700338"/>
            <a:ext cx="11468099" cy="39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0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1E3EEA-EB05-EF1E-D770-9B9E17F8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161923"/>
            <a:ext cx="9144000" cy="6581777"/>
          </a:xfrm>
        </p:spPr>
        <p:txBody>
          <a:bodyPr>
            <a:normAutofit fontScale="92500"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Skin: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A. Erythema nodosum: </a:t>
            </a:r>
            <a:r>
              <a:rPr lang="en-US" dirty="0"/>
              <a:t>swollen fat under the skin causing bumps and patches that look red or darker than surrounding skin (Tender red nodules//usually on both shins).</a:t>
            </a:r>
            <a:br>
              <a:rPr lang="en-US" dirty="0"/>
            </a:br>
            <a:r>
              <a:rPr lang="en-US" b="1" dirty="0">
                <a:highlight>
                  <a:srgbClr val="FFFF00"/>
                </a:highlight>
              </a:rPr>
              <a:t>DDx: </a:t>
            </a:r>
            <a:r>
              <a:rPr lang="en-US" dirty="0"/>
              <a:t>Most cases are idiopathic but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mnemonic: LOST BUS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L: </a:t>
            </a:r>
            <a:r>
              <a:rPr lang="en-US" dirty="0"/>
              <a:t>Leprosy, Lymphoma </a:t>
            </a:r>
            <a:r>
              <a:rPr lang="en-US" b="1" dirty="0">
                <a:solidFill>
                  <a:srgbClr val="FF0000"/>
                </a:solidFill>
              </a:rPr>
              <a:t>O: </a:t>
            </a:r>
            <a:r>
              <a:rPr lang="en-US" dirty="0"/>
              <a:t>OCPs </a:t>
            </a:r>
            <a:r>
              <a:rPr lang="en-US" b="1" dirty="0">
                <a:solidFill>
                  <a:srgbClr val="FF0000"/>
                </a:solidFill>
              </a:rPr>
              <a:t>S: </a:t>
            </a:r>
            <a:r>
              <a:rPr lang="en-US" dirty="0"/>
              <a:t>Sarcoidosis &amp; Syphilis </a:t>
            </a:r>
            <a:r>
              <a:rPr lang="en-US" b="1" dirty="0">
                <a:solidFill>
                  <a:srgbClr val="FF0000"/>
                </a:solidFill>
              </a:rPr>
              <a:t>T:</a:t>
            </a:r>
            <a:r>
              <a:rPr lang="en-US" dirty="0"/>
              <a:t> TB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B:</a:t>
            </a:r>
            <a:r>
              <a:rPr lang="en-US" dirty="0"/>
              <a:t> Brucellosis, Bechet  </a:t>
            </a:r>
            <a:r>
              <a:rPr lang="en-US" b="1" dirty="0">
                <a:solidFill>
                  <a:srgbClr val="FF0000"/>
                </a:solidFill>
              </a:rPr>
              <a:t>U:</a:t>
            </a:r>
            <a:r>
              <a:rPr lang="en-US" dirty="0"/>
              <a:t> Ulcerative colitis &amp; Crohn’s 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S:</a:t>
            </a:r>
            <a:r>
              <a:rPr lang="en-US" dirty="0"/>
              <a:t> Streptococcal infection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  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B. </a:t>
            </a:r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Plaques, subcutaneous nodules, maculopapular eruptions. 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fr-FR" sz="4400" b="1" dirty="0">
                <a:solidFill>
                  <a:srgbClr val="FF0000"/>
                </a:solidFill>
              </a:rPr>
              <a:t>MSS: 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A. Arthralgia or arthritis: </a:t>
            </a:r>
            <a:r>
              <a:rPr lang="en-US" dirty="0"/>
              <a:t>Ankle</a:t>
            </a:r>
            <a:r>
              <a:rPr lang="fr-FR" dirty="0"/>
              <a:t> is the </a:t>
            </a:r>
            <a:r>
              <a:rPr lang="en-US" dirty="0"/>
              <a:t>most</a:t>
            </a:r>
            <a:r>
              <a:rPr lang="fr-FR" dirty="0"/>
              <a:t> common then hands.</a:t>
            </a:r>
            <a:br>
              <a:rPr lang="fr-FR" dirty="0"/>
            </a:br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B. Hypercalcemia</a:t>
            </a:r>
            <a:r>
              <a:rPr lang="fr-FR" dirty="0"/>
              <a:t>: 1alpha-hydroxylase </a:t>
            </a:r>
            <a:r>
              <a:rPr lang="fr-FR" dirty="0" err="1"/>
              <a:t>activity</a:t>
            </a:r>
            <a:r>
              <a:rPr lang="fr-FR" dirty="0"/>
              <a:t> in macrophages in </a:t>
            </a:r>
            <a:r>
              <a:rPr lang="fr-FR" dirty="0" err="1"/>
              <a:t>granuloma</a:t>
            </a:r>
            <a:r>
              <a:rPr lang="fr-FR" dirty="0"/>
              <a:t> - </a:t>
            </a:r>
            <a:r>
              <a:rPr lang="fr-FR" dirty="0" err="1"/>
              <a:t>vitamin</a:t>
            </a:r>
            <a:r>
              <a:rPr lang="fr-FR" dirty="0"/>
              <a:t> D - </a:t>
            </a:r>
            <a:r>
              <a:rPr lang="fr-FR" dirty="0" err="1"/>
              <a:t>Hypercalcemia</a:t>
            </a:r>
            <a:endParaRPr lang="en-US" dirty="0"/>
          </a:p>
        </p:txBody>
      </p:sp>
      <p:pic>
        <p:nvPicPr>
          <p:cNvPr id="3074" name="Picture 2" descr="Erythema nodosum - Wikipedia">
            <a:extLst>
              <a:ext uri="{FF2B5EF4-FFF2-40B4-BE49-F238E27FC236}">
                <a16:creationId xmlns:a16="http://schemas.microsoft.com/office/drawing/2014/main" xmlns="" id="{1A305239-578C-84B3-2C15-806ADA3D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227" y="0"/>
            <a:ext cx="271109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solated Cutaneous Sarcoidosis | Archivos de Bronconeumología">
            <a:extLst>
              <a:ext uri="{FF2B5EF4-FFF2-40B4-BE49-F238E27FC236}">
                <a16:creationId xmlns:a16="http://schemas.microsoft.com/office/drawing/2014/main" xmlns="" id="{E4EADADA-6234-43A5-6BA5-0039E0460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819" y="2314575"/>
            <a:ext cx="2254506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rcoid">
            <a:extLst>
              <a:ext uri="{FF2B5EF4-FFF2-40B4-BE49-F238E27FC236}">
                <a16:creationId xmlns:a16="http://schemas.microsoft.com/office/drawing/2014/main" xmlns="" id="{44285F81-65DD-E598-0E04-5532AB814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050" y="4067100"/>
            <a:ext cx="2542950" cy="16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4E8F5-92B7-0A93-0818-D6CF7A6D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712" y="-283302"/>
            <a:ext cx="4314825" cy="1325563"/>
          </a:xfrm>
        </p:spPr>
        <p:txBody>
          <a:bodyPr/>
          <a:lstStyle/>
          <a:p>
            <a:pPr algn="ctr"/>
            <a:r>
              <a:rPr lang="en-US" b="1" dirty="0"/>
              <a:t>Head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089CEA-3ECA-D401-8A64-91FCBD676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93" y="885140"/>
            <a:ext cx="6705600" cy="43513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Eye: (25% of cases)—</a:t>
            </a:r>
            <a:r>
              <a:rPr lang="en-US" dirty="0"/>
              <a:t>may result in significant visual impairment:</a:t>
            </a:r>
          </a:p>
          <a:p>
            <a:pPr marL="0" indent="0">
              <a:buNone/>
            </a:pPr>
            <a:r>
              <a:rPr lang="en-US" dirty="0"/>
              <a:t>1. Anterior uveitis (75%) 2.Posterior uveitis (25%) 3. Conjunctivitis 4. Papilledema 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Bilateral parotitis 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Facial nerve palsy (Bell’s palsy)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Bilateral parotid swelling: A review - Oral Surgery, Oral Medicine, Oral  Pathology, Oral Radiology and Endodontics">
            <a:extLst>
              <a:ext uri="{FF2B5EF4-FFF2-40B4-BE49-F238E27FC236}">
                <a16:creationId xmlns:a16="http://schemas.microsoft.com/office/drawing/2014/main" xmlns="" id="{D738AAB2-BAD8-5A94-2482-F559B5D9D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43" y="3060809"/>
            <a:ext cx="4194311" cy="273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hat Is Uveitis? - American Academy of Ophthalmology">
            <a:extLst>
              <a:ext uri="{FF2B5EF4-FFF2-40B4-BE49-F238E27FC236}">
                <a16:creationId xmlns:a16="http://schemas.microsoft.com/office/drawing/2014/main" xmlns="" id="{78AE011D-F578-C48D-21B3-DC1EA0BC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48" y="39687"/>
            <a:ext cx="4253102" cy="21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cial Nerve Palsy - Neurologic Disorders - Merck Manuals Professional  Edition">
            <a:extLst>
              <a:ext uri="{FF2B5EF4-FFF2-40B4-BE49-F238E27FC236}">
                <a16:creationId xmlns:a16="http://schemas.microsoft.com/office/drawing/2014/main" xmlns="" id="{793A09DF-931B-3506-5234-66D0C3EF6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15" y="3868941"/>
            <a:ext cx="1813473" cy="273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92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447</Words>
  <Application>Microsoft Office PowerPoint</Application>
  <PresentationFormat>ملء الشاشة</PresentationFormat>
  <Paragraphs>56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Google Sans</vt:lpstr>
      <vt:lpstr>LiberationSerif</vt:lpstr>
      <vt:lpstr>Times New Roman</vt:lpstr>
      <vt:lpstr>Office Theme</vt:lpstr>
      <vt:lpstr>Sarcoidosis</vt:lpstr>
      <vt:lpstr>Definition</vt:lpstr>
      <vt:lpstr>عرض تقديمي في PowerPoint</vt:lpstr>
      <vt:lpstr>Non-caseating granulomas</vt:lpstr>
      <vt:lpstr>Risk factors</vt:lpstr>
      <vt:lpstr>Clinical manifestations</vt:lpstr>
      <vt:lpstr>Clinical manifestations</vt:lpstr>
      <vt:lpstr>عرض تقديمي في PowerPoint</vt:lpstr>
      <vt:lpstr>Head </vt:lpstr>
      <vt:lpstr>Other systems</vt:lpstr>
      <vt:lpstr>Acute sarcoid syndromes</vt:lpstr>
      <vt:lpstr>Acute sarcoid syndromes</vt:lpstr>
      <vt:lpstr>Investigations</vt:lpstr>
      <vt:lpstr>Treatment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Sarcoidosis</dc:title>
  <dc:creator>Laith Mazin Haddadin</dc:creator>
  <cp:lastModifiedBy>حساب Microsoft</cp:lastModifiedBy>
  <cp:revision>10</cp:revision>
  <dcterms:created xsi:type="dcterms:W3CDTF">2023-02-18T01:16:01Z</dcterms:created>
  <dcterms:modified xsi:type="dcterms:W3CDTF">2023-04-19T05:02:33Z</dcterms:modified>
</cp:coreProperties>
</file>