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3"/>
  </p:sldMasterIdLst>
  <p:notesMasterIdLst>
    <p:notesMasterId r:id="rId25"/>
  </p:notesMasterIdLst>
  <p:sldIdLst>
    <p:sldId id="256" r:id="rId4"/>
    <p:sldId id="270" r:id="rId5"/>
    <p:sldId id="284" r:id="rId6"/>
    <p:sldId id="271" r:id="rId7"/>
    <p:sldId id="257" r:id="rId8"/>
    <p:sldId id="272" r:id="rId9"/>
    <p:sldId id="286" r:id="rId10"/>
    <p:sldId id="273" r:id="rId11"/>
    <p:sldId id="268" r:id="rId12"/>
    <p:sldId id="278" r:id="rId13"/>
    <p:sldId id="274" r:id="rId14"/>
    <p:sldId id="275" r:id="rId15"/>
    <p:sldId id="291" r:id="rId16"/>
    <p:sldId id="276" r:id="rId17"/>
    <p:sldId id="277" r:id="rId18"/>
    <p:sldId id="279" r:id="rId19"/>
    <p:sldId id="289" r:id="rId20"/>
    <p:sldId id="280" r:id="rId21"/>
    <p:sldId id="282" r:id="rId22"/>
    <p:sldId id="290" r:id="rId23"/>
    <p:sldId id="283"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FF0066"/>
    <a:srgbClr val="000099"/>
    <a:srgbClr val="BDE9B3"/>
    <a:srgbClr val="F6FC08"/>
    <a:srgbClr val="F70D1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43525" autoAdjust="0"/>
  </p:normalViewPr>
  <p:slideViewPr>
    <p:cSldViewPr>
      <p:cViewPr varScale="1">
        <p:scale>
          <a:sx n="55" d="100"/>
          <a:sy n="55" d="100"/>
        </p:scale>
        <p:origin x="96" y="49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1.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5F626650-5638-404B-A564-4107DDF072A7}"/>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rtl="1" eaLnBrk="1" hangingPunct="1">
              <a:defRPr sz="1200">
                <a:latin typeface="Arial" charset="0"/>
                <a:cs typeface="Arial" charset="0"/>
              </a:defRPr>
            </a:lvl1pPr>
          </a:lstStyle>
          <a:p>
            <a:pPr>
              <a:defRPr/>
            </a:pPr>
            <a:endParaRPr lang="en-AU"/>
          </a:p>
        </p:txBody>
      </p:sp>
      <p:sp>
        <p:nvSpPr>
          <p:cNvPr id="8195" name="Rectangle 3">
            <a:extLst>
              <a:ext uri="{FF2B5EF4-FFF2-40B4-BE49-F238E27FC236}">
                <a16:creationId xmlns:a16="http://schemas.microsoft.com/office/drawing/2014/main" id="{6BEE1FE7-AF13-4455-B977-DFF66E8D6E06}"/>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rtl="1" eaLnBrk="1" hangingPunct="1">
              <a:defRPr sz="1200">
                <a:latin typeface="Arial" charset="0"/>
                <a:cs typeface="Arial" charset="0"/>
              </a:defRPr>
            </a:lvl1pPr>
          </a:lstStyle>
          <a:p>
            <a:pPr>
              <a:defRPr/>
            </a:pPr>
            <a:endParaRPr lang="en-AU"/>
          </a:p>
        </p:txBody>
      </p:sp>
      <p:sp>
        <p:nvSpPr>
          <p:cNvPr id="2052" name="Rectangle 4">
            <a:extLst>
              <a:ext uri="{FF2B5EF4-FFF2-40B4-BE49-F238E27FC236}">
                <a16:creationId xmlns:a16="http://schemas.microsoft.com/office/drawing/2014/main" id="{0DF3CBBC-3333-4A41-AA02-B3BF626C9D9A}"/>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7" name="Rectangle 5">
            <a:extLst>
              <a:ext uri="{FF2B5EF4-FFF2-40B4-BE49-F238E27FC236}">
                <a16:creationId xmlns:a16="http://schemas.microsoft.com/office/drawing/2014/main" id="{99F244CC-469C-4721-BDAE-836B9394E5CC}"/>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8198" name="Rectangle 6">
            <a:extLst>
              <a:ext uri="{FF2B5EF4-FFF2-40B4-BE49-F238E27FC236}">
                <a16:creationId xmlns:a16="http://schemas.microsoft.com/office/drawing/2014/main" id="{D52B208D-EF62-4CBE-ADFC-88F94E4C3FF0}"/>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rtl="1" eaLnBrk="1" hangingPunct="1">
              <a:defRPr sz="1200">
                <a:latin typeface="Arial" charset="0"/>
                <a:cs typeface="Arial" charset="0"/>
              </a:defRPr>
            </a:lvl1pPr>
          </a:lstStyle>
          <a:p>
            <a:pPr>
              <a:defRPr/>
            </a:pPr>
            <a:endParaRPr lang="en-AU"/>
          </a:p>
        </p:txBody>
      </p:sp>
      <p:sp>
        <p:nvSpPr>
          <p:cNvPr id="8199" name="Rectangle 7">
            <a:extLst>
              <a:ext uri="{FF2B5EF4-FFF2-40B4-BE49-F238E27FC236}">
                <a16:creationId xmlns:a16="http://schemas.microsoft.com/office/drawing/2014/main" id="{E794FBE2-C212-41BF-9F5B-4DE147B86AAE}"/>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rtl="1" eaLnBrk="1" hangingPunct="1">
              <a:defRPr sz="1200"/>
            </a:lvl1pPr>
          </a:lstStyle>
          <a:p>
            <a:fld id="{898344D5-C3DB-4BFD-B3C9-493CF475FB85}" type="slidenum">
              <a:rPr lang="ar-SA" altLang="en-US"/>
              <a:pPr/>
              <a:t>‹#›</a:t>
            </a:fld>
            <a:endParaRPr lang="en-AU" altLang="en-US"/>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Arial" charset="0"/>
        <a:ea typeface="+mn-ea"/>
        <a:cs typeface="Arial" charset="0"/>
      </a:defRPr>
    </a:lvl1pPr>
    <a:lvl2pPr marL="457200" algn="r" rtl="1" eaLnBrk="0" fontAlgn="base" hangingPunct="0">
      <a:spcBef>
        <a:spcPct val="30000"/>
      </a:spcBef>
      <a:spcAft>
        <a:spcPct val="0"/>
      </a:spcAft>
      <a:defRPr sz="1200" kern="1200">
        <a:solidFill>
          <a:schemeClr val="tx1"/>
        </a:solidFill>
        <a:latin typeface="Arial" charset="0"/>
        <a:ea typeface="+mn-ea"/>
        <a:cs typeface="Arial" charset="0"/>
      </a:defRPr>
    </a:lvl2pPr>
    <a:lvl3pPr marL="914400" algn="r" rtl="1" eaLnBrk="0" fontAlgn="base" hangingPunct="0">
      <a:spcBef>
        <a:spcPct val="30000"/>
      </a:spcBef>
      <a:spcAft>
        <a:spcPct val="0"/>
      </a:spcAft>
      <a:defRPr sz="1200" kern="1200">
        <a:solidFill>
          <a:schemeClr val="tx1"/>
        </a:solidFill>
        <a:latin typeface="Arial" charset="0"/>
        <a:ea typeface="+mn-ea"/>
        <a:cs typeface="Arial" charset="0"/>
      </a:defRPr>
    </a:lvl3pPr>
    <a:lvl4pPr marL="1371600" algn="r" rtl="1" eaLnBrk="0" fontAlgn="base" hangingPunct="0">
      <a:spcBef>
        <a:spcPct val="30000"/>
      </a:spcBef>
      <a:spcAft>
        <a:spcPct val="0"/>
      </a:spcAft>
      <a:defRPr sz="1200" kern="1200">
        <a:solidFill>
          <a:schemeClr val="tx1"/>
        </a:solidFill>
        <a:latin typeface="Arial" charset="0"/>
        <a:ea typeface="+mn-ea"/>
        <a:cs typeface="Arial" charset="0"/>
      </a:defRPr>
    </a:lvl4pPr>
    <a:lvl5pPr marL="1828800" algn="r" rtl="1"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8FF2ECA9-898F-4AC6-844D-EA7280E82C2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9363F7FB-D15A-4F72-909A-FD7B2E58F900}" type="slidenum">
              <a:rPr lang="ar-SA" altLang="en-US"/>
              <a:pPr>
                <a:spcBef>
                  <a:spcPct val="0"/>
                </a:spcBef>
              </a:pPr>
              <a:t>1</a:t>
            </a:fld>
            <a:endParaRPr lang="en-AU" altLang="en-US"/>
          </a:p>
        </p:txBody>
      </p:sp>
      <p:sp>
        <p:nvSpPr>
          <p:cNvPr id="4099" name="Rectangle 2">
            <a:extLst>
              <a:ext uri="{FF2B5EF4-FFF2-40B4-BE49-F238E27FC236}">
                <a16:creationId xmlns:a16="http://schemas.microsoft.com/office/drawing/2014/main" id="{BC194009-F493-4E3F-BB78-8BB71CC09532}"/>
              </a:ext>
            </a:extLst>
          </p:cNvPr>
          <p:cNvSpPr>
            <a:spLocks noGrp="1" noRot="1" noChangeAspect="1" noChangeArrowheads="1" noTextEdit="1"/>
          </p:cNvSpPr>
          <p:nvPr>
            <p:ph type="sldImg"/>
          </p:nvPr>
        </p:nvSpPr>
        <p:spPr>
          <a:ln/>
        </p:spPr>
      </p:sp>
      <p:sp>
        <p:nvSpPr>
          <p:cNvPr id="4100" name="Rectangle 3">
            <a:extLst>
              <a:ext uri="{FF2B5EF4-FFF2-40B4-BE49-F238E27FC236}">
                <a16:creationId xmlns:a16="http://schemas.microsoft.com/office/drawing/2014/main" id="{C7249484-D5E0-4103-B72D-797AE70A84F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C73DCDC4-DD40-4029-9444-6C954A6AB60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D6BD8BFE-6F58-4589-BF38-5F1CFB1E2255}" type="slidenum">
              <a:rPr lang="ar-SA" altLang="en-US"/>
              <a:pPr>
                <a:spcBef>
                  <a:spcPct val="0"/>
                </a:spcBef>
              </a:pPr>
              <a:t>10</a:t>
            </a:fld>
            <a:endParaRPr lang="en-AU" altLang="en-US"/>
          </a:p>
        </p:txBody>
      </p:sp>
      <p:sp>
        <p:nvSpPr>
          <p:cNvPr id="22531" name="Rectangle 2">
            <a:extLst>
              <a:ext uri="{FF2B5EF4-FFF2-40B4-BE49-F238E27FC236}">
                <a16:creationId xmlns:a16="http://schemas.microsoft.com/office/drawing/2014/main" id="{A9BC5BB9-332E-4D81-945F-BEB5FB4E5531}"/>
              </a:ext>
            </a:extLst>
          </p:cNvPr>
          <p:cNvSpPr>
            <a:spLocks noGrp="1" noRot="1" noChangeAspect="1" noChangeArrowheads="1" noTextEdit="1"/>
          </p:cNvSpPr>
          <p:nvPr>
            <p:ph type="sldImg"/>
          </p:nvPr>
        </p:nvSpPr>
        <p:spPr>
          <a:ln/>
        </p:spPr>
      </p:sp>
      <p:sp>
        <p:nvSpPr>
          <p:cNvPr id="22532" name="Rectangle 3">
            <a:extLst>
              <a:ext uri="{FF2B5EF4-FFF2-40B4-BE49-F238E27FC236}">
                <a16:creationId xmlns:a16="http://schemas.microsoft.com/office/drawing/2014/main" id="{2B3CF2B4-1DEC-46CF-AD01-222A787B597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a:r>
              <a:rPr lang="en-US" dirty="0" smtClean="0"/>
              <a:t>Peptide made up of A.A </a:t>
            </a:r>
          </a:p>
          <a:p>
            <a:pPr algn="l"/>
            <a:r>
              <a:rPr lang="en-US" dirty="0" smtClean="0"/>
              <a:t>TO SYNETHISIS there is a need for transcription and translation</a:t>
            </a:r>
          </a:p>
          <a:p>
            <a:pPr algn="l"/>
            <a:r>
              <a:rPr lang="en-US" dirty="0" smtClean="0"/>
              <a:t> and they are start to synthesis as a </a:t>
            </a:r>
            <a:r>
              <a:rPr lang="en-US" dirty="0" err="1" smtClean="0"/>
              <a:t>preprohormone</a:t>
            </a:r>
            <a:endParaRPr lang="en-US" dirty="0" smtClean="0"/>
          </a:p>
          <a:p>
            <a:pPr algn="l" eaLnBrk="1" hangingPunct="1"/>
            <a:endParaRPr lang="en-AU" altLang="en-US" dirty="0" smtClean="0">
              <a:latin typeface="Arial" panose="020B0604020202020204" pitchFamily="34" charset="0"/>
              <a:cs typeface="Arial" panose="020B0604020202020204" pitchFamily="34" charset="0"/>
            </a:endParaRPr>
          </a:p>
          <a:p>
            <a:pPr algn="l" eaLnBrk="1" hangingPunct="1"/>
            <a:endParaRPr lang="en-AU" altLang="en-US" dirty="0" smtClean="0">
              <a:latin typeface="Arial" panose="020B0604020202020204" pitchFamily="34" charset="0"/>
              <a:cs typeface="Arial" panose="020B0604020202020204" pitchFamily="34" charset="0"/>
            </a:endParaRPr>
          </a:p>
          <a:p>
            <a:pPr algn="l"/>
            <a:r>
              <a:rPr lang="en-AU" altLang="en-US" dirty="0" smtClean="0">
                <a:latin typeface="Arial" panose="020B0604020202020204" pitchFamily="34" charset="0"/>
                <a:cs typeface="Arial" panose="020B0604020202020204" pitchFamily="34" charset="0"/>
              </a:rPr>
              <a:t>Catecholamine as </a:t>
            </a:r>
            <a:r>
              <a:rPr lang="en-US" altLang="en-US" baseline="0" dirty="0" smtClean="0">
                <a:latin typeface="Arial" charset="0"/>
                <a:cs typeface="Arial" charset="0"/>
              </a:rPr>
              <a:t> </a:t>
            </a:r>
            <a:r>
              <a:rPr lang="en-US" dirty="0" smtClean="0"/>
              <a:t>Epinephrine</a:t>
            </a:r>
            <a:r>
              <a:rPr lang="en-US" baseline="0" dirty="0" smtClean="0"/>
              <a:t> made up of one ring of tyrosine </a:t>
            </a:r>
          </a:p>
          <a:p>
            <a:pPr algn="l"/>
            <a:r>
              <a:rPr lang="en-US" baseline="0" dirty="0" smtClean="0"/>
              <a:t>While thyroxine is made up of 2 fused ring of tyrosine  </a:t>
            </a:r>
            <a:endParaRPr lang="en-US" dirty="0" smtClean="0"/>
          </a:p>
          <a:p>
            <a:pPr algn="l" eaLnBrk="1" hangingPunct="1"/>
            <a:endParaRPr lang="en-AU" altLang="en-US" dirty="0">
              <a:latin typeface="Arial" panose="020B0604020202020204" pitchFamily="34" charset="0"/>
              <a:cs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968A46A9-CAA9-453F-AA9D-96FC4485422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60844812-0173-4DEB-A1F7-E9951D1AF783}" type="slidenum">
              <a:rPr lang="ar-SA" altLang="en-US"/>
              <a:pPr>
                <a:spcBef>
                  <a:spcPct val="0"/>
                </a:spcBef>
              </a:pPr>
              <a:t>11</a:t>
            </a:fld>
            <a:endParaRPr lang="en-AU" altLang="en-US"/>
          </a:p>
        </p:txBody>
      </p:sp>
      <p:sp>
        <p:nvSpPr>
          <p:cNvPr id="24579" name="Rectangle 2">
            <a:extLst>
              <a:ext uri="{FF2B5EF4-FFF2-40B4-BE49-F238E27FC236}">
                <a16:creationId xmlns:a16="http://schemas.microsoft.com/office/drawing/2014/main" id="{9874B88E-E8B3-47DD-9DD4-0DCEBD0D3E84}"/>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7CCE6AA9-D04C-4FFB-A090-121314B3F0D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EB40EEEE-316E-4196-B11A-F7B10179925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270FC315-D6B0-474D-A539-04E4026A33F8}" type="slidenum">
              <a:rPr lang="ar-SA" altLang="en-US"/>
              <a:pPr>
                <a:spcBef>
                  <a:spcPct val="0"/>
                </a:spcBef>
              </a:pPr>
              <a:t>12</a:t>
            </a:fld>
            <a:endParaRPr lang="en-AU" altLang="en-US"/>
          </a:p>
        </p:txBody>
      </p:sp>
      <p:sp>
        <p:nvSpPr>
          <p:cNvPr id="26627" name="Rectangle 2">
            <a:extLst>
              <a:ext uri="{FF2B5EF4-FFF2-40B4-BE49-F238E27FC236}">
                <a16:creationId xmlns:a16="http://schemas.microsoft.com/office/drawing/2014/main" id="{5CAF09E8-FF19-4AD2-82C3-F49034748496}"/>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F6A7E421-08CE-458C-9EBC-27623304F58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E51BCC8F-6064-4760-98A5-10F10077B21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D9FFEEA8-B620-447E-835C-544FA1BB16BB}" type="slidenum">
              <a:rPr lang="ar-SA" altLang="en-US"/>
              <a:pPr>
                <a:spcBef>
                  <a:spcPct val="0"/>
                </a:spcBef>
              </a:pPr>
              <a:t>13</a:t>
            </a:fld>
            <a:endParaRPr lang="en-AU" altLang="en-US"/>
          </a:p>
        </p:txBody>
      </p:sp>
      <p:sp>
        <p:nvSpPr>
          <p:cNvPr id="28675" name="Rectangle 2">
            <a:extLst>
              <a:ext uri="{FF2B5EF4-FFF2-40B4-BE49-F238E27FC236}">
                <a16:creationId xmlns:a16="http://schemas.microsoft.com/office/drawing/2014/main" id="{972ACBED-78C6-4037-8043-6D0016E8C04E}"/>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2AB6E493-4446-4352-AF0D-C7C897D9508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1" hangingPunct="1"/>
            <a:r>
              <a:rPr lang="en-AU" altLang="en-US" dirty="0" smtClean="0">
                <a:latin typeface="Arial" panose="020B0604020202020204" pitchFamily="34" charset="0"/>
                <a:cs typeface="Arial" panose="020B0604020202020204" pitchFamily="34" charset="0"/>
              </a:rPr>
              <a:t>What stop secretio</a:t>
            </a:r>
            <a:r>
              <a:rPr lang="en-AU" altLang="en-US" baseline="0" dirty="0" smtClean="0">
                <a:latin typeface="Arial" panose="020B0604020202020204" pitchFamily="34" charset="0"/>
                <a:cs typeface="Arial" panose="020B0604020202020204" pitchFamily="34" charset="0"/>
              </a:rPr>
              <a:t>n of hormone is the feedback mechanism </a:t>
            </a:r>
            <a:endParaRPr lang="ar-JO" altLang="en-US" baseline="0" dirty="0" smtClean="0">
              <a:latin typeface="Arial" panose="020B0604020202020204" pitchFamily="34" charset="0"/>
              <a:cs typeface="Arial" panose="020B0604020202020204" pitchFamily="34" charset="0"/>
            </a:endParaRPr>
          </a:p>
          <a:p>
            <a:pPr algn="l" eaLnBrk="1" hangingPunct="1"/>
            <a:endParaRPr lang="ar-JO" altLang="en-US" baseline="0" dirty="0" smtClean="0">
              <a:latin typeface="Arial" panose="020B0604020202020204" pitchFamily="34" charset="0"/>
              <a:cs typeface="Arial" panose="020B0604020202020204" pitchFamily="34" charset="0"/>
            </a:endParaRPr>
          </a:p>
          <a:p>
            <a:pPr algn="l" eaLnBrk="1" hangingPunct="1"/>
            <a:r>
              <a:rPr lang="en-US" altLang="en-US" baseline="0" dirty="0" smtClean="0">
                <a:latin typeface="Arial" panose="020B0604020202020204" pitchFamily="34" charset="0"/>
                <a:cs typeface="Arial" panose="020B0604020202020204" pitchFamily="34" charset="0"/>
              </a:rPr>
              <a:t>When the level of T4 &amp; T3  is high  in blood they will stop release of TRH &amp; TSH </a:t>
            </a:r>
            <a:endParaRPr lang="en-AU" altLang="en-US" dirty="0">
              <a:latin typeface="Arial" panose="020B0604020202020204" pitchFamily="34" charset="0"/>
              <a:cs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22674365-1A61-405A-9AAE-8495E400F4D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C10FD73-E9FE-41BC-A0FA-33F51B4178CB}" type="slidenum">
              <a:rPr lang="ar-SA" altLang="en-US"/>
              <a:pPr>
                <a:spcBef>
                  <a:spcPct val="0"/>
                </a:spcBef>
              </a:pPr>
              <a:t>14</a:t>
            </a:fld>
            <a:endParaRPr lang="en-AU" altLang="en-US"/>
          </a:p>
        </p:txBody>
      </p:sp>
      <p:sp>
        <p:nvSpPr>
          <p:cNvPr id="30723" name="Rectangle 2">
            <a:extLst>
              <a:ext uri="{FF2B5EF4-FFF2-40B4-BE49-F238E27FC236}">
                <a16:creationId xmlns:a16="http://schemas.microsoft.com/office/drawing/2014/main" id="{E799BDBF-E47E-40E1-BA32-9F6ECD0B0B69}"/>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286F07D4-832A-46DB-A57D-99B558374EE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ABA086D0-AD48-4C8E-A1FA-386BDE92A47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9F0B2EBD-6EB0-456A-8344-C85A1C3CEBF5}" type="slidenum">
              <a:rPr lang="ar-SA" altLang="en-US"/>
              <a:pPr>
                <a:spcBef>
                  <a:spcPct val="0"/>
                </a:spcBef>
              </a:pPr>
              <a:t>15</a:t>
            </a:fld>
            <a:endParaRPr lang="en-AU" altLang="en-US"/>
          </a:p>
        </p:txBody>
      </p:sp>
      <p:sp>
        <p:nvSpPr>
          <p:cNvPr id="32771" name="Rectangle 2">
            <a:extLst>
              <a:ext uri="{FF2B5EF4-FFF2-40B4-BE49-F238E27FC236}">
                <a16:creationId xmlns:a16="http://schemas.microsoft.com/office/drawing/2014/main" id="{AC7C9486-08CA-469B-ADE2-83BBFB13AC2C}"/>
              </a:ext>
            </a:extLst>
          </p:cNvPr>
          <p:cNvSpPr>
            <a:spLocks noGrp="1" noRot="1" noChangeAspect="1" noChangeArrowheads="1" noTextEdit="1"/>
          </p:cNvSpPr>
          <p:nvPr>
            <p:ph type="sldImg"/>
          </p:nvPr>
        </p:nvSpPr>
        <p:spPr>
          <a:ln/>
        </p:spPr>
      </p:sp>
      <p:sp>
        <p:nvSpPr>
          <p:cNvPr id="32772" name="Rectangle 3">
            <a:extLst>
              <a:ext uri="{FF2B5EF4-FFF2-40B4-BE49-F238E27FC236}">
                <a16:creationId xmlns:a16="http://schemas.microsoft.com/office/drawing/2014/main" id="{7A8DA3CC-D4FC-423D-ADB6-19549E1085C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1" hangingPunct="1"/>
            <a:r>
              <a:rPr lang="en-US" altLang="en-US" dirty="0" smtClean="0">
                <a:latin typeface="Arial" panose="020B0604020202020204" pitchFamily="34" charset="0"/>
                <a:cs typeface="Arial" panose="020B0604020202020204" pitchFamily="34" charset="0"/>
              </a:rPr>
              <a:t>Some</a:t>
            </a:r>
            <a:r>
              <a:rPr lang="en-US" altLang="en-US" baseline="0" dirty="0" smtClean="0">
                <a:latin typeface="Arial" panose="020B0604020202020204" pitchFamily="34" charset="0"/>
                <a:cs typeface="Arial" panose="020B0604020202020204" pitchFamily="34" charset="0"/>
              </a:rPr>
              <a:t> hormone is hydrophobic other are hydrophilic </a:t>
            </a:r>
          </a:p>
          <a:p>
            <a:pPr algn="l" eaLnBrk="1" hangingPunct="1"/>
            <a:r>
              <a:rPr lang="en-US" altLang="en-US" baseline="0" dirty="0" smtClean="0">
                <a:latin typeface="Arial" panose="020B0604020202020204" pitchFamily="34" charset="0"/>
                <a:cs typeface="Arial" panose="020B0604020202020204" pitchFamily="34" charset="0"/>
              </a:rPr>
              <a:t>the steroid &amp; thyroid hormone are hydrophobic (need a specific carrier )</a:t>
            </a:r>
          </a:p>
          <a:p>
            <a:pPr algn="l" eaLnBrk="1" hangingPunct="1"/>
            <a:r>
              <a:rPr lang="en-US" altLang="en-US" baseline="0" dirty="0" smtClean="0">
                <a:latin typeface="Arial" panose="020B0604020202020204" pitchFamily="34" charset="0"/>
                <a:cs typeface="Arial" panose="020B0604020202020204" pitchFamily="34" charset="0"/>
              </a:rPr>
              <a:t>Catecholamine &amp; peptide and protein hormone are hydrophilic  </a:t>
            </a:r>
          </a:p>
          <a:p>
            <a:pPr algn="l" eaLnBrk="1" hangingPunct="1"/>
            <a:endParaRPr lang="en-US" altLang="en-US" baseline="0" dirty="0" smtClean="0">
              <a:latin typeface="Arial" panose="020B0604020202020204" pitchFamily="34" charset="0"/>
              <a:cs typeface="Arial" panose="020B0604020202020204" pitchFamily="34" charset="0"/>
            </a:endParaRPr>
          </a:p>
          <a:p>
            <a:pPr algn="l" eaLnBrk="1" hangingPunct="1"/>
            <a:r>
              <a:rPr lang="en-US" altLang="en-US" baseline="0" dirty="0" smtClean="0">
                <a:latin typeface="Arial" panose="020B0604020202020204" pitchFamily="34" charset="0"/>
                <a:cs typeface="Arial" panose="020B0604020202020204" pitchFamily="34" charset="0"/>
              </a:rPr>
              <a:t>The free hormone is the active one but the bounded hormone  they function as storage for the  free hormone so there is a balance !</a:t>
            </a:r>
            <a:endParaRPr lang="en-AU" altLang="en-US" dirty="0">
              <a:latin typeface="Arial" panose="020B0604020202020204" pitchFamily="34" charset="0"/>
              <a:cs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FAB40F62-0C31-403F-A8E3-83B32CFF5E9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395B205A-DD15-4787-9D28-FDD41DFA756E}" type="slidenum">
              <a:rPr lang="ar-SA" altLang="en-US"/>
              <a:pPr>
                <a:spcBef>
                  <a:spcPct val="0"/>
                </a:spcBef>
              </a:pPr>
              <a:t>16</a:t>
            </a:fld>
            <a:endParaRPr lang="en-AU" altLang="en-US"/>
          </a:p>
        </p:txBody>
      </p:sp>
      <p:sp>
        <p:nvSpPr>
          <p:cNvPr id="34819" name="Rectangle 2">
            <a:extLst>
              <a:ext uri="{FF2B5EF4-FFF2-40B4-BE49-F238E27FC236}">
                <a16:creationId xmlns:a16="http://schemas.microsoft.com/office/drawing/2014/main" id="{41F81644-8220-4A9F-B6C8-7DB9085ACD4F}"/>
              </a:ext>
            </a:extLst>
          </p:cNvPr>
          <p:cNvSpPr>
            <a:spLocks noGrp="1" noRot="1" noChangeAspect="1" noChangeArrowheads="1" noTextEdit="1"/>
          </p:cNvSpPr>
          <p:nvPr>
            <p:ph type="sldImg"/>
          </p:nvPr>
        </p:nvSpPr>
        <p:spPr>
          <a:ln/>
        </p:spPr>
      </p:sp>
      <p:sp>
        <p:nvSpPr>
          <p:cNvPr id="34820" name="Rectangle 3">
            <a:extLst>
              <a:ext uri="{FF2B5EF4-FFF2-40B4-BE49-F238E27FC236}">
                <a16:creationId xmlns:a16="http://schemas.microsoft.com/office/drawing/2014/main" id="{A868A68B-9961-42C0-827E-33092998904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08F70135-9BCB-48E7-A6EF-7B28B4F9EA4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62BA0DA4-6EF8-4DDA-B17A-5AEA69DB2B83}" type="slidenum">
              <a:rPr lang="ar-SA" altLang="en-US"/>
              <a:pPr>
                <a:spcBef>
                  <a:spcPct val="0"/>
                </a:spcBef>
              </a:pPr>
              <a:t>17</a:t>
            </a:fld>
            <a:endParaRPr lang="en-AU" altLang="en-US"/>
          </a:p>
        </p:txBody>
      </p:sp>
      <p:sp>
        <p:nvSpPr>
          <p:cNvPr id="36867" name="Rectangle 2">
            <a:extLst>
              <a:ext uri="{FF2B5EF4-FFF2-40B4-BE49-F238E27FC236}">
                <a16:creationId xmlns:a16="http://schemas.microsoft.com/office/drawing/2014/main" id="{45711B08-F091-4A90-A125-7BEB9A8A2C17}"/>
              </a:ext>
            </a:extLst>
          </p:cNvPr>
          <p:cNvSpPr>
            <a:spLocks noGrp="1" noRot="1" noChangeAspect="1" noChangeArrowheads="1" noTextEdit="1"/>
          </p:cNvSpPr>
          <p:nvPr>
            <p:ph type="sldImg"/>
          </p:nvPr>
        </p:nvSpPr>
        <p:spPr>
          <a:ln/>
        </p:spPr>
      </p:sp>
      <p:sp>
        <p:nvSpPr>
          <p:cNvPr id="36868" name="Rectangle 3">
            <a:extLst>
              <a:ext uri="{FF2B5EF4-FFF2-40B4-BE49-F238E27FC236}">
                <a16:creationId xmlns:a16="http://schemas.microsoft.com/office/drawing/2014/main" id="{F2F359F5-8826-40FF-9031-625640E6558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22CE3D99-5309-4C5E-81AF-71978F11521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2903707-DC55-4090-9833-D236606865A7}" type="slidenum">
              <a:rPr lang="ar-SA" altLang="en-US"/>
              <a:pPr>
                <a:spcBef>
                  <a:spcPct val="0"/>
                </a:spcBef>
              </a:pPr>
              <a:t>18</a:t>
            </a:fld>
            <a:endParaRPr lang="en-AU" altLang="en-US"/>
          </a:p>
        </p:txBody>
      </p:sp>
      <p:sp>
        <p:nvSpPr>
          <p:cNvPr id="38915" name="Rectangle 2">
            <a:extLst>
              <a:ext uri="{FF2B5EF4-FFF2-40B4-BE49-F238E27FC236}">
                <a16:creationId xmlns:a16="http://schemas.microsoft.com/office/drawing/2014/main" id="{DF04B5CC-9440-4734-B011-5DC9034E5F52}"/>
              </a:ext>
            </a:extLst>
          </p:cNvPr>
          <p:cNvSpPr>
            <a:spLocks noGrp="1" noRot="1" noChangeAspect="1" noChangeArrowheads="1" noTextEdit="1"/>
          </p:cNvSpPr>
          <p:nvPr>
            <p:ph type="sldImg"/>
          </p:nvPr>
        </p:nvSpPr>
        <p:spPr>
          <a:ln/>
        </p:spPr>
      </p:sp>
      <p:sp>
        <p:nvSpPr>
          <p:cNvPr id="38916" name="Rectangle 3">
            <a:extLst>
              <a:ext uri="{FF2B5EF4-FFF2-40B4-BE49-F238E27FC236}">
                <a16:creationId xmlns:a16="http://schemas.microsoft.com/office/drawing/2014/main" id="{1CE37282-346D-477A-A2F3-0BA01F9B06B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516C2D68-F156-4F42-9B4D-F6D0211356B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63D5B2D-4729-4225-A64F-AA63692833E7}" type="slidenum">
              <a:rPr lang="ar-SA" altLang="en-US"/>
              <a:pPr>
                <a:spcBef>
                  <a:spcPct val="0"/>
                </a:spcBef>
              </a:pPr>
              <a:t>19</a:t>
            </a:fld>
            <a:endParaRPr lang="en-AU" altLang="en-US"/>
          </a:p>
        </p:txBody>
      </p:sp>
      <p:sp>
        <p:nvSpPr>
          <p:cNvPr id="40963" name="Rectangle 2">
            <a:extLst>
              <a:ext uri="{FF2B5EF4-FFF2-40B4-BE49-F238E27FC236}">
                <a16:creationId xmlns:a16="http://schemas.microsoft.com/office/drawing/2014/main" id="{CB433D9E-D7A7-4968-BB4B-400513DB7EAD}"/>
              </a:ext>
            </a:extLst>
          </p:cNvPr>
          <p:cNvSpPr>
            <a:spLocks noGrp="1" noRot="1" noChangeAspect="1" noChangeArrowheads="1" noTextEdit="1"/>
          </p:cNvSpPr>
          <p:nvPr>
            <p:ph type="sldImg"/>
          </p:nvPr>
        </p:nvSpPr>
        <p:spPr>
          <a:ln/>
        </p:spPr>
      </p:sp>
      <p:sp>
        <p:nvSpPr>
          <p:cNvPr id="40964" name="Rectangle 3">
            <a:extLst>
              <a:ext uri="{FF2B5EF4-FFF2-40B4-BE49-F238E27FC236}">
                <a16:creationId xmlns:a16="http://schemas.microsoft.com/office/drawing/2014/main" id="{053401F0-B6A9-4AE1-B555-EE6511F3BE9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1" hangingPunct="1"/>
            <a:r>
              <a:rPr lang="en-AU" altLang="en-US" dirty="0" smtClean="0">
                <a:latin typeface="Arial" panose="020B0604020202020204" pitchFamily="34" charset="0"/>
                <a:cs typeface="Arial" panose="020B0604020202020204" pitchFamily="34" charset="0"/>
              </a:rPr>
              <a:t>As a example there is 100 thyroid receptor on the cell surface</a:t>
            </a:r>
            <a:r>
              <a:rPr lang="en-AU" altLang="en-US" baseline="0" dirty="0" smtClean="0">
                <a:latin typeface="Arial" panose="020B0604020202020204" pitchFamily="34" charset="0"/>
                <a:cs typeface="Arial" panose="020B0604020202020204" pitchFamily="34" charset="0"/>
              </a:rPr>
              <a:t> but to get full stimulation </a:t>
            </a:r>
            <a:r>
              <a:rPr lang="en-US" altLang="en-US" baseline="0" dirty="0" smtClean="0">
                <a:latin typeface="Arial" panose="020B0604020202020204" pitchFamily="34" charset="0"/>
                <a:cs typeface="Arial" panose="020B0604020202020204" pitchFamily="34" charset="0"/>
              </a:rPr>
              <a:t>2</a:t>
            </a:r>
            <a:r>
              <a:rPr lang="en-AU" altLang="en-US" baseline="0" dirty="0" smtClean="0">
                <a:latin typeface="Arial" panose="020B0604020202020204" pitchFamily="34" charset="0"/>
                <a:cs typeface="Arial" panose="020B0604020202020204" pitchFamily="34" charset="0"/>
              </a:rPr>
              <a:t>-3% just </a:t>
            </a:r>
          </a:p>
          <a:p>
            <a:pPr algn="l" eaLnBrk="1" hangingPunct="1"/>
            <a:r>
              <a:rPr lang="en-AU" altLang="en-US" baseline="0" dirty="0" smtClean="0">
                <a:latin typeface="Arial" panose="020B0604020202020204" pitchFamily="34" charset="0"/>
                <a:cs typeface="Arial" panose="020B0604020202020204" pitchFamily="34" charset="0"/>
              </a:rPr>
              <a:t>The rest of receptor 97-98% called spare receptor </a:t>
            </a:r>
          </a:p>
          <a:p>
            <a:pPr algn="l" eaLnBrk="1" hangingPunct="1"/>
            <a:endParaRPr lang="en-AU" altLang="en-US" baseline="0" dirty="0" smtClean="0">
              <a:latin typeface="Arial" panose="020B0604020202020204" pitchFamily="34" charset="0"/>
              <a:cs typeface="Arial" panose="020B0604020202020204" pitchFamily="34" charset="0"/>
            </a:endParaRPr>
          </a:p>
          <a:p>
            <a:pPr algn="l" eaLnBrk="1" hangingPunct="1"/>
            <a:r>
              <a:rPr lang="en-AU" altLang="en-US" baseline="0" dirty="0" smtClean="0">
                <a:latin typeface="Arial" panose="020B0604020202020204" pitchFamily="34" charset="0"/>
                <a:cs typeface="Arial" panose="020B0604020202020204" pitchFamily="34" charset="0"/>
              </a:rPr>
              <a:t>To increase the chance for meeting the receptor with the hormone the cell have much than needed of receptor on its surface </a:t>
            </a:r>
            <a:endParaRPr lang="en-AU" altLang="en-US" dirty="0">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64F96BC-7C8C-4F5B-93D2-0697DE34C34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BD2A7C1C-1074-4616-BEBF-8B8E6E3343B1}" type="slidenum">
              <a:rPr lang="ar-SA" altLang="en-US"/>
              <a:pPr>
                <a:spcBef>
                  <a:spcPct val="0"/>
                </a:spcBef>
              </a:pPr>
              <a:t>2</a:t>
            </a:fld>
            <a:endParaRPr lang="en-AU" altLang="en-US"/>
          </a:p>
        </p:txBody>
      </p:sp>
      <p:sp>
        <p:nvSpPr>
          <p:cNvPr id="6147" name="Rectangle 2">
            <a:extLst>
              <a:ext uri="{FF2B5EF4-FFF2-40B4-BE49-F238E27FC236}">
                <a16:creationId xmlns:a16="http://schemas.microsoft.com/office/drawing/2014/main" id="{BFE912AC-F273-4C42-A110-8296D1EDABEF}"/>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A87AF6CA-E083-47F3-9CBC-13CD024E797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id="{F2A21FDF-1EDB-4837-A93C-5259FABBF0B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92BDA98-F156-4DF4-A328-DF11F699DFA4}" type="slidenum">
              <a:rPr lang="ar-SA" altLang="en-US"/>
              <a:pPr>
                <a:spcBef>
                  <a:spcPct val="0"/>
                </a:spcBef>
              </a:pPr>
              <a:t>21</a:t>
            </a:fld>
            <a:endParaRPr lang="en-AU" altLang="en-US"/>
          </a:p>
        </p:txBody>
      </p:sp>
      <p:sp>
        <p:nvSpPr>
          <p:cNvPr id="44035" name="Rectangle 2">
            <a:extLst>
              <a:ext uri="{FF2B5EF4-FFF2-40B4-BE49-F238E27FC236}">
                <a16:creationId xmlns:a16="http://schemas.microsoft.com/office/drawing/2014/main" id="{B20192D7-825C-437F-ADE6-780118FCD036}"/>
              </a:ext>
            </a:extLst>
          </p:cNvPr>
          <p:cNvSpPr>
            <a:spLocks noGrp="1" noRot="1" noChangeAspect="1" noChangeArrowheads="1" noTextEdit="1"/>
          </p:cNvSpPr>
          <p:nvPr>
            <p:ph type="sldImg"/>
          </p:nvPr>
        </p:nvSpPr>
        <p:spPr>
          <a:ln/>
        </p:spPr>
      </p:sp>
      <p:sp>
        <p:nvSpPr>
          <p:cNvPr id="44036" name="Rectangle 3">
            <a:extLst>
              <a:ext uri="{FF2B5EF4-FFF2-40B4-BE49-F238E27FC236}">
                <a16:creationId xmlns:a16="http://schemas.microsoft.com/office/drawing/2014/main" id="{33850DE8-0F41-470D-834D-67857A37D8A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A58EA0CC-67D1-4056-BE37-F702250EEE9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1E554056-1234-4E9A-8EB3-9FF826D9B1CD}" type="slidenum">
              <a:rPr lang="ar-SA" altLang="en-US"/>
              <a:pPr>
                <a:spcBef>
                  <a:spcPct val="0"/>
                </a:spcBef>
              </a:pPr>
              <a:t>3</a:t>
            </a:fld>
            <a:endParaRPr lang="en-AU" altLang="en-US"/>
          </a:p>
        </p:txBody>
      </p:sp>
      <p:sp>
        <p:nvSpPr>
          <p:cNvPr id="8195" name="Rectangle 2">
            <a:extLst>
              <a:ext uri="{FF2B5EF4-FFF2-40B4-BE49-F238E27FC236}">
                <a16:creationId xmlns:a16="http://schemas.microsoft.com/office/drawing/2014/main" id="{50B0D627-25AE-4E3B-B5FC-0E376CC65888}"/>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00A82C7D-9370-4A19-8B2A-3CEB3F92D20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101C102B-F2C3-4C68-8749-77525E2F1DF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93D3E600-A8F7-49A8-9DB3-FC94502390E6}" type="slidenum">
              <a:rPr lang="ar-SA" altLang="en-US"/>
              <a:pPr>
                <a:spcBef>
                  <a:spcPct val="0"/>
                </a:spcBef>
              </a:pPr>
              <a:t>4</a:t>
            </a:fld>
            <a:endParaRPr lang="en-AU" altLang="en-US"/>
          </a:p>
        </p:txBody>
      </p:sp>
      <p:sp>
        <p:nvSpPr>
          <p:cNvPr id="10243" name="Rectangle 2">
            <a:extLst>
              <a:ext uri="{FF2B5EF4-FFF2-40B4-BE49-F238E27FC236}">
                <a16:creationId xmlns:a16="http://schemas.microsoft.com/office/drawing/2014/main" id="{656AE6AC-6E48-43A9-B79F-CD69B32A30EF}"/>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21768BD6-984E-437F-9407-3DED0208724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D6DC57C6-DE1C-4DD4-ABA8-8C937DAE90F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573AF3D1-3432-4961-8AB9-48FF92E0BE21}" type="slidenum">
              <a:rPr lang="ar-SA" altLang="en-US"/>
              <a:pPr>
                <a:spcBef>
                  <a:spcPct val="0"/>
                </a:spcBef>
              </a:pPr>
              <a:t>5</a:t>
            </a:fld>
            <a:endParaRPr lang="en-AU" altLang="en-US"/>
          </a:p>
        </p:txBody>
      </p:sp>
      <p:sp>
        <p:nvSpPr>
          <p:cNvPr id="12291" name="Rectangle 2">
            <a:extLst>
              <a:ext uri="{FF2B5EF4-FFF2-40B4-BE49-F238E27FC236}">
                <a16:creationId xmlns:a16="http://schemas.microsoft.com/office/drawing/2014/main" id="{DDDAB1E9-87F3-4FA1-9F4D-531EB16956C8}"/>
              </a:ext>
            </a:extLst>
          </p:cNvPr>
          <p:cNvSpPr>
            <a:spLocks noGrp="1" noRot="1" noChangeAspect="1" noChangeArrowheads="1" noTextEdit="1"/>
          </p:cNvSpPr>
          <p:nvPr>
            <p:ph type="sldImg"/>
          </p:nvPr>
        </p:nvSpPr>
        <p:spPr>
          <a:ln/>
        </p:spPr>
      </p:sp>
      <p:sp>
        <p:nvSpPr>
          <p:cNvPr id="12292" name="Rectangle 3">
            <a:extLst>
              <a:ext uri="{FF2B5EF4-FFF2-40B4-BE49-F238E27FC236}">
                <a16:creationId xmlns:a16="http://schemas.microsoft.com/office/drawing/2014/main" id="{E279872D-DCF1-4FC3-B6D8-0A3CF8E260B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D8A533FD-0472-4EDC-AA9F-E6ED0349914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D6DB7AD0-3715-4D76-898C-8DA3F1829429}" type="slidenum">
              <a:rPr lang="ar-SA" altLang="en-US"/>
              <a:pPr>
                <a:spcBef>
                  <a:spcPct val="0"/>
                </a:spcBef>
              </a:pPr>
              <a:t>6</a:t>
            </a:fld>
            <a:endParaRPr lang="en-AU" altLang="en-US"/>
          </a:p>
        </p:txBody>
      </p:sp>
      <p:sp>
        <p:nvSpPr>
          <p:cNvPr id="14339" name="Rectangle 2">
            <a:extLst>
              <a:ext uri="{FF2B5EF4-FFF2-40B4-BE49-F238E27FC236}">
                <a16:creationId xmlns:a16="http://schemas.microsoft.com/office/drawing/2014/main" id="{7D264D8E-9A7F-4A96-A941-73AD81B5B8D7}"/>
              </a:ext>
            </a:extLst>
          </p:cNvPr>
          <p:cNvSpPr>
            <a:spLocks noGrp="1" noRot="1" noChangeAspect="1" noChangeArrowheads="1" noTextEdit="1"/>
          </p:cNvSpPr>
          <p:nvPr>
            <p:ph type="sldImg"/>
          </p:nvPr>
        </p:nvSpPr>
        <p:spPr>
          <a:ln/>
        </p:spPr>
      </p:sp>
      <p:sp>
        <p:nvSpPr>
          <p:cNvPr id="14340" name="Rectangle 3">
            <a:extLst>
              <a:ext uri="{FF2B5EF4-FFF2-40B4-BE49-F238E27FC236}">
                <a16:creationId xmlns:a16="http://schemas.microsoft.com/office/drawing/2014/main" id="{3C504450-B216-407F-AB66-B4D5FF1D44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37B6EE07-F4D8-4BFA-A656-CA820FC5946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A79B160A-C7E6-4075-9DB1-9DE344EE8D4B}" type="slidenum">
              <a:rPr lang="ar-SA" altLang="en-US"/>
              <a:pPr>
                <a:spcBef>
                  <a:spcPct val="0"/>
                </a:spcBef>
              </a:pPr>
              <a:t>7</a:t>
            </a:fld>
            <a:endParaRPr lang="en-AU" altLang="en-US"/>
          </a:p>
        </p:txBody>
      </p:sp>
      <p:sp>
        <p:nvSpPr>
          <p:cNvPr id="16387" name="Rectangle 2">
            <a:extLst>
              <a:ext uri="{FF2B5EF4-FFF2-40B4-BE49-F238E27FC236}">
                <a16:creationId xmlns:a16="http://schemas.microsoft.com/office/drawing/2014/main" id="{20B9D5E9-6BD9-4993-B7D5-B4104F630C07}"/>
              </a:ext>
            </a:extLst>
          </p:cNvPr>
          <p:cNvSpPr>
            <a:spLocks noGrp="1" noRot="1" noChangeAspect="1" noChangeArrowheads="1" noTextEdit="1"/>
          </p:cNvSpPr>
          <p:nvPr>
            <p:ph type="sldImg"/>
          </p:nvPr>
        </p:nvSpPr>
        <p:spPr>
          <a:ln/>
        </p:spPr>
      </p:sp>
      <p:sp>
        <p:nvSpPr>
          <p:cNvPr id="16388" name="Rectangle 3">
            <a:extLst>
              <a:ext uri="{FF2B5EF4-FFF2-40B4-BE49-F238E27FC236}">
                <a16:creationId xmlns:a16="http://schemas.microsoft.com/office/drawing/2014/main" id="{110474FE-035B-4961-9FEC-A2F0F8BE68C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D09E7694-74B5-4811-AA42-6C27983A299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37F8DBE0-5BC2-45E1-89D4-87BA713A351E}" type="slidenum">
              <a:rPr lang="ar-SA" altLang="en-US"/>
              <a:pPr>
                <a:spcBef>
                  <a:spcPct val="0"/>
                </a:spcBef>
              </a:pPr>
              <a:t>8</a:t>
            </a:fld>
            <a:endParaRPr lang="en-AU" altLang="en-US"/>
          </a:p>
        </p:txBody>
      </p:sp>
      <p:sp>
        <p:nvSpPr>
          <p:cNvPr id="18435" name="Rectangle 2">
            <a:extLst>
              <a:ext uri="{FF2B5EF4-FFF2-40B4-BE49-F238E27FC236}">
                <a16:creationId xmlns:a16="http://schemas.microsoft.com/office/drawing/2014/main" id="{5F6FE360-CDF8-408D-A4A3-5D108C0D8436}"/>
              </a:ext>
            </a:extLst>
          </p:cNvPr>
          <p:cNvSpPr>
            <a:spLocks noGrp="1" noRot="1" noChangeAspect="1" noChangeArrowheads="1" noTextEdit="1"/>
          </p:cNvSpPr>
          <p:nvPr>
            <p:ph type="sldImg"/>
          </p:nvPr>
        </p:nvSpPr>
        <p:spPr>
          <a:ln/>
        </p:spPr>
      </p:sp>
      <p:sp>
        <p:nvSpPr>
          <p:cNvPr id="18436" name="Rectangle 3">
            <a:extLst>
              <a:ext uri="{FF2B5EF4-FFF2-40B4-BE49-F238E27FC236}">
                <a16:creationId xmlns:a16="http://schemas.microsoft.com/office/drawing/2014/main" id="{AABC41C0-83F1-4918-B556-1D87D627360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4A37944B-A7AD-4F2E-A86A-6B2CF4224D9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19079576-91C9-415A-87A6-00E4F4C05984}" type="slidenum">
              <a:rPr lang="ar-SA" altLang="en-US"/>
              <a:pPr>
                <a:spcBef>
                  <a:spcPct val="0"/>
                </a:spcBef>
              </a:pPr>
              <a:t>9</a:t>
            </a:fld>
            <a:endParaRPr lang="en-AU" altLang="en-US"/>
          </a:p>
        </p:txBody>
      </p:sp>
      <p:sp>
        <p:nvSpPr>
          <p:cNvPr id="20483" name="Rectangle 2">
            <a:extLst>
              <a:ext uri="{FF2B5EF4-FFF2-40B4-BE49-F238E27FC236}">
                <a16:creationId xmlns:a16="http://schemas.microsoft.com/office/drawing/2014/main" id="{1A817E16-7D8E-4414-A480-6720B76E894A}"/>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BED48A6D-A28D-438C-ACC5-984C35CDDC7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1" eaLnBrk="1" fontAlgn="base" latinLnBrk="0" hangingPunct="1">
              <a:lnSpc>
                <a:spcPct val="100000"/>
              </a:lnSpc>
              <a:spcBef>
                <a:spcPct val="30000"/>
              </a:spcBef>
              <a:spcAft>
                <a:spcPct val="0"/>
              </a:spcAft>
              <a:buClrTx/>
              <a:buSzTx/>
              <a:buFontTx/>
              <a:buNone/>
              <a:tabLst/>
              <a:defRPr/>
            </a:pPr>
            <a:r>
              <a:rPr lang="en-US" dirty="0" smtClean="0">
                <a:solidFill>
                  <a:srgbClr val="FF0000"/>
                </a:solidFill>
              </a:rPr>
              <a:t>The ribosome may found in the cytoplasm freely or in the granular (</a:t>
            </a:r>
            <a:r>
              <a:rPr lang="en-US" dirty="0" err="1" smtClean="0">
                <a:solidFill>
                  <a:srgbClr val="FF0000"/>
                </a:solidFill>
              </a:rPr>
              <a:t>roph</a:t>
            </a:r>
            <a:r>
              <a:rPr lang="en-US" dirty="0" smtClean="0">
                <a:solidFill>
                  <a:srgbClr val="FF0000"/>
                </a:solidFill>
              </a:rPr>
              <a:t> ) endoplasmic reticulum that have ribosome in it surface </a:t>
            </a:r>
            <a:endParaRPr lang="ar-JO" dirty="0" smtClean="0">
              <a:solidFill>
                <a:srgbClr val="FF0000"/>
              </a:solidFill>
            </a:endParaRPr>
          </a:p>
          <a:p>
            <a:pPr marL="0" marR="0" lvl="0" indent="0" algn="l" defTabSz="914400" rtl="1" eaLnBrk="1" fontAlgn="base" latinLnBrk="0" hangingPunct="1">
              <a:lnSpc>
                <a:spcPct val="100000"/>
              </a:lnSpc>
              <a:spcBef>
                <a:spcPct val="30000"/>
              </a:spcBef>
              <a:spcAft>
                <a:spcPct val="0"/>
              </a:spcAft>
              <a:buClrTx/>
              <a:buSzTx/>
              <a:buFontTx/>
              <a:buNone/>
              <a:tabLst/>
              <a:defRPr/>
            </a:pPr>
            <a:r>
              <a:rPr lang="en-US" baseline="0" dirty="0" smtClean="0">
                <a:solidFill>
                  <a:srgbClr val="FF0000"/>
                </a:solidFill>
              </a:rPr>
              <a:t> </a:t>
            </a:r>
          </a:p>
          <a:p>
            <a:pPr marL="0" marR="0" lvl="0" indent="0" algn="l" defTabSz="914400" rtl="1" eaLnBrk="1" fontAlgn="base" latinLnBrk="0" hangingPunct="1">
              <a:lnSpc>
                <a:spcPct val="100000"/>
              </a:lnSpc>
              <a:spcBef>
                <a:spcPct val="30000"/>
              </a:spcBef>
              <a:spcAft>
                <a:spcPct val="0"/>
              </a:spcAft>
              <a:buClrTx/>
              <a:buSzTx/>
              <a:buFontTx/>
              <a:buNone/>
              <a:tabLst/>
              <a:defRPr/>
            </a:pPr>
            <a:r>
              <a:rPr lang="en-US" baseline="0" dirty="0" smtClean="0">
                <a:solidFill>
                  <a:srgbClr val="FF0000"/>
                </a:solidFill>
              </a:rPr>
              <a:t>There will be messenger RNA that get out of the nucleus  and stick on the ribosome  were the translocation occur and make the first hormone witch is called the </a:t>
            </a:r>
            <a:r>
              <a:rPr lang="en-US" baseline="0" dirty="0" err="1" smtClean="0">
                <a:solidFill>
                  <a:srgbClr val="FF0000"/>
                </a:solidFill>
              </a:rPr>
              <a:t>preprohormone</a:t>
            </a:r>
            <a:endParaRPr lang="en-US" baseline="0" dirty="0" smtClean="0">
              <a:solidFill>
                <a:srgbClr val="FF0000"/>
              </a:solidFill>
            </a:endParaRPr>
          </a:p>
          <a:p>
            <a:pPr marL="0" marR="0" lvl="0" indent="0" algn="l" defTabSz="914400" rtl="1" eaLnBrk="1" fontAlgn="base" latinLnBrk="0" hangingPunct="1">
              <a:lnSpc>
                <a:spcPct val="100000"/>
              </a:lnSpc>
              <a:spcBef>
                <a:spcPct val="30000"/>
              </a:spcBef>
              <a:spcAft>
                <a:spcPct val="0"/>
              </a:spcAft>
              <a:buClrTx/>
              <a:buSzTx/>
              <a:buFontTx/>
              <a:buNone/>
              <a:tabLst/>
              <a:defRPr/>
            </a:pPr>
            <a:endParaRPr lang="en-US" baseline="0" dirty="0" smtClean="0">
              <a:solidFill>
                <a:srgbClr val="FF0000"/>
              </a:solidFill>
            </a:endParaRPr>
          </a:p>
          <a:p>
            <a:pPr marL="0" marR="0" lvl="0" indent="0" algn="l" defTabSz="914400" rtl="1" eaLnBrk="1" fontAlgn="base" latinLnBrk="0" hangingPunct="1">
              <a:lnSpc>
                <a:spcPct val="100000"/>
              </a:lnSpc>
              <a:spcBef>
                <a:spcPct val="30000"/>
              </a:spcBef>
              <a:spcAft>
                <a:spcPct val="0"/>
              </a:spcAft>
              <a:buClrTx/>
              <a:buSzTx/>
              <a:buFontTx/>
              <a:buNone/>
              <a:tabLst/>
              <a:defRPr/>
            </a:pPr>
            <a:r>
              <a:rPr lang="en-US" baseline="0" dirty="0" smtClean="0">
                <a:solidFill>
                  <a:srgbClr val="FF0000"/>
                </a:solidFill>
              </a:rPr>
              <a:t>Once the hormone that go inside the E.R  the A.A that make the pre section is removed once the prohormone go inside the end plasmatic reticulum then transfer to  Golgi complex and secret in the secretory vesicles so they remain a prohormone until they secretory  (before secretion they activated to hormone ) only once needed </a:t>
            </a:r>
          </a:p>
          <a:p>
            <a:pPr marL="0" marR="0" lvl="0" indent="0" algn="l" defTabSz="914400" rtl="1" eaLnBrk="1" fontAlgn="base" latinLnBrk="0" hangingPunct="1">
              <a:lnSpc>
                <a:spcPct val="100000"/>
              </a:lnSpc>
              <a:spcBef>
                <a:spcPct val="30000"/>
              </a:spcBef>
              <a:spcAft>
                <a:spcPct val="0"/>
              </a:spcAft>
              <a:buClrTx/>
              <a:buSzTx/>
              <a:buFontTx/>
              <a:buNone/>
              <a:tabLst/>
              <a:defRPr/>
            </a:pPr>
            <a:endParaRPr lang="en-US" baseline="0" dirty="0" smtClean="0">
              <a:solidFill>
                <a:srgbClr val="FF0000"/>
              </a:solidFill>
            </a:endParaRPr>
          </a:p>
          <a:p>
            <a:pPr marL="0" marR="0" lvl="0" indent="0" algn="l" defTabSz="914400" rtl="1" eaLnBrk="1" fontAlgn="base" latinLnBrk="0" hangingPunct="1">
              <a:lnSpc>
                <a:spcPct val="100000"/>
              </a:lnSpc>
              <a:spcBef>
                <a:spcPct val="30000"/>
              </a:spcBef>
              <a:spcAft>
                <a:spcPct val="0"/>
              </a:spcAft>
              <a:buClrTx/>
              <a:buSzTx/>
              <a:buFontTx/>
              <a:buNone/>
              <a:tabLst/>
              <a:defRPr/>
            </a:pPr>
            <a:r>
              <a:rPr lang="en-US" baseline="0" dirty="0" smtClean="0">
                <a:solidFill>
                  <a:srgbClr val="FF0000"/>
                </a:solidFill>
              </a:rPr>
              <a:t>When its in the secretory vesicles its not active once needed the permeability will increase do the Ca+ pull the vesicles and secret it through the plasma membrane to blood </a:t>
            </a:r>
            <a:r>
              <a:rPr lang="en-US" baseline="0" dirty="0" err="1" smtClean="0">
                <a:solidFill>
                  <a:srgbClr val="FF0000"/>
                </a:solidFill>
              </a:rPr>
              <a:t>streame</a:t>
            </a:r>
            <a:r>
              <a:rPr lang="en-US" baseline="0" dirty="0" smtClean="0">
                <a:solidFill>
                  <a:srgbClr val="FF0000"/>
                </a:solidFill>
              </a:rPr>
              <a:t> (we call it exocytosis )</a:t>
            </a:r>
          </a:p>
          <a:p>
            <a:pPr marL="0" marR="0" lvl="0" indent="0" algn="l" defTabSz="914400" rtl="1" eaLnBrk="1" fontAlgn="base" latinLnBrk="0" hangingPunct="1">
              <a:lnSpc>
                <a:spcPct val="100000"/>
              </a:lnSpc>
              <a:spcBef>
                <a:spcPct val="30000"/>
              </a:spcBef>
              <a:spcAft>
                <a:spcPct val="0"/>
              </a:spcAft>
              <a:buClrTx/>
              <a:buSzTx/>
              <a:buFontTx/>
              <a:buNone/>
              <a:tabLst/>
              <a:defRPr/>
            </a:pPr>
            <a:r>
              <a:rPr lang="en-US" baseline="0" dirty="0" smtClean="0">
                <a:solidFill>
                  <a:srgbClr val="FF0000"/>
                </a:solidFill>
              </a:rPr>
              <a:t>*  the secretion is exocytosis </a:t>
            </a:r>
            <a:endParaRPr lang="en-US" dirty="0" smtClean="0">
              <a:solidFill>
                <a:srgbClr val="FF0000"/>
              </a:solidFill>
            </a:endParaRPr>
          </a:p>
          <a:p>
            <a:pPr algn="l" eaLnBrk="1" hangingPunct="1"/>
            <a:endParaRPr lang="en-AU" altLang="en-US" dirty="0">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3F7A9FE4-0248-43C4-ABAD-680384F6799B}" type="slidenum">
              <a:rPr lang="ar-SA" altLang="en-US" smtClean="0"/>
              <a:pPr/>
              <a:t>‹#›</a:t>
            </a:fld>
            <a:endParaRPr lang="en-US" altLang="en-US"/>
          </a:p>
        </p:txBody>
      </p:sp>
    </p:spTree>
    <p:extLst>
      <p:ext uri="{BB962C8B-B14F-4D97-AF65-F5344CB8AC3E}">
        <p14:creationId xmlns:p14="http://schemas.microsoft.com/office/powerpoint/2010/main" val="391901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918E1A01-82CE-4652-A44A-AFB73B7C24D6}" type="slidenum">
              <a:rPr lang="ar-SA" altLang="en-US" smtClean="0"/>
              <a:pPr/>
              <a:t>‹#›</a:t>
            </a:fld>
            <a:endParaRPr lang="en-US" altLang="en-US"/>
          </a:p>
        </p:txBody>
      </p:sp>
    </p:spTree>
    <p:extLst>
      <p:ext uri="{BB962C8B-B14F-4D97-AF65-F5344CB8AC3E}">
        <p14:creationId xmlns:p14="http://schemas.microsoft.com/office/powerpoint/2010/main" val="2352569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49465E09-844C-4161-8FCE-63C033BB5617}" type="slidenum">
              <a:rPr lang="ar-SA" altLang="en-US" smtClean="0"/>
              <a:pPr/>
              <a:t>‹#›</a:t>
            </a:fld>
            <a:endParaRPr lang="en-US" altLang="en-US"/>
          </a:p>
        </p:txBody>
      </p:sp>
    </p:spTree>
    <p:extLst>
      <p:ext uri="{BB962C8B-B14F-4D97-AF65-F5344CB8AC3E}">
        <p14:creationId xmlns:p14="http://schemas.microsoft.com/office/powerpoint/2010/main" val="3772934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97A711FE-9F80-4538-9777-42D064949D7E}" type="slidenum">
              <a:rPr lang="ar-SA" altLang="en-US" smtClean="0"/>
              <a:pPr/>
              <a:t>‹#›</a:t>
            </a:fld>
            <a:endParaRPr lang="en-US" altLang="en-US"/>
          </a:p>
        </p:txBody>
      </p:sp>
    </p:spTree>
    <p:extLst>
      <p:ext uri="{BB962C8B-B14F-4D97-AF65-F5344CB8AC3E}">
        <p14:creationId xmlns:p14="http://schemas.microsoft.com/office/powerpoint/2010/main" val="1142279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2E355198-15BA-4F04-B3E1-7A5D1D36EB7B}" type="slidenum">
              <a:rPr lang="ar-SA" altLang="en-US" smtClean="0"/>
              <a:pPr/>
              <a:t>‹#›</a:t>
            </a:fld>
            <a:endParaRPr lang="en-US" altLang="en-US"/>
          </a:p>
        </p:txBody>
      </p:sp>
    </p:spTree>
    <p:extLst>
      <p:ext uri="{BB962C8B-B14F-4D97-AF65-F5344CB8AC3E}">
        <p14:creationId xmlns:p14="http://schemas.microsoft.com/office/powerpoint/2010/main" val="792808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CFBF1CCF-05B3-4416-9E13-4274B3A2D04E}" type="slidenum">
              <a:rPr lang="ar-SA" altLang="en-US" smtClean="0"/>
              <a:pPr/>
              <a:t>‹#›</a:t>
            </a:fld>
            <a:endParaRPr lang="en-US" altLang="en-US"/>
          </a:p>
        </p:txBody>
      </p:sp>
    </p:spTree>
    <p:extLst>
      <p:ext uri="{BB962C8B-B14F-4D97-AF65-F5344CB8AC3E}">
        <p14:creationId xmlns:p14="http://schemas.microsoft.com/office/powerpoint/2010/main" val="3368159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378F409A-8686-4C10-83CB-B65383520B77}" type="slidenum">
              <a:rPr lang="ar-SA" altLang="en-US" smtClean="0"/>
              <a:pPr/>
              <a:t>‹#›</a:t>
            </a:fld>
            <a:endParaRPr lang="en-US" altLang="en-US"/>
          </a:p>
        </p:txBody>
      </p:sp>
    </p:spTree>
    <p:extLst>
      <p:ext uri="{BB962C8B-B14F-4D97-AF65-F5344CB8AC3E}">
        <p14:creationId xmlns:p14="http://schemas.microsoft.com/office/powerpoint/2010/main" val="2733589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C60FE4C2-8B69-4424-9EFA-1FB04067EB75}" type="slidenum">
              <a:rPr lang="ar-SA" altLang="en-US" smtClean="0"/>
              <a:pPr/>
              <a:t>‹#›</a:t>
            </a:fld>
            <a:endParaRPr lang="en-US" altLang="en-US"/>
          </a:p>
        </p:txBody>
      </p:sp>
    </p:spTree>
    <p:extLst>
      <p:ext uri="{BB962C8B-B14F-4D97-AF65-F5344CB8AC3E}">
        <p14:creationId xmlns:p14="http://schemas.microsoft.com/office/powerpoint/2010/main" val="2956677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55C06FE8-0014-41F5-8466-DF3ACB4085B5}" type="slidenum">
              <a:rPr lang="ar-SA" altLang="en-US" smtClean="0"/>
              <a:pPr/>
              <a:t>‹#›</a:t>
            </a:fld>
            <a:endParaRPr lang="en-US" altLang="en-US"/>
          </a:p>
        </p:txBody>
      </p:sp>
    </p:spTree>
    <p:extLst>
      <p:ext uri="{BB962C8B-B14F-4D97-AF65-F5344CB8AC3E}">
        <p14:creationId xmlns:p14="http://schemas.microsoft.com/office/powerpoint/2010/main" val="4013745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699B4E74-82FF-4A80-87C1-EAB7B1A35876}" type="slidenum">
              <a:rPr lang="ar-SA" altLang="en-US" smtClean="0"/>
              <a:pPr/>
              <a:t>‹#›</a:t>
            </a:fld>
            <a:endParaRPr lang="en-US" altLang="en-US"/>
          </a:p>
        </p:txBody>
      </p:sp>
    </p:spTree>
    <p:extLst>
      <p:ext uri="{BB962C8B-B14F-4D97-AF65-F5344CB8AC3E}">
        <p14:creationId xmlns:p14="http://schemas.microsoft.com/office/powerpoint/2010/main" val="2398492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896D7D95-3CEE-409A-AB51-08DE650A8EE5}" type="slidenum">
              <a:rPr lang="ar-SA" altLang="en-US" smtClean="0"/>
              <a:pPr/>
              <a:t>‹#›</a:t>
            </a:fld>
            <a:endParaRPr lang="en-US" altLang="en-US"/>
          </a:p>
        </p:txBody>
      </p:sp>
    </p:spTree>
    <p:extLst>
      <p:ext uri="{BB962C8B-B14F-4D97-AF65-F5344CB8AC3E}">
        <p14:creationId xmlns:p14="http://schemas.microsoft.com/office/powerpoint/2010/main" val="4037855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8CF5B74-E57B-4F1E-9786-338D80937D00}" type="slidenum">
              <a:rPr lang="ar-SA" altLang="en-US" smtClean="0"/>
              <a:pPr/>
              <a:t>‹#›</a:t>
            </a:fld>
            <a:endParaRPr lang="en-US" altLang="en-US"/>
          </a:p>
        </p:txBody>
      </p:sp>
    </p:spTree>
    <p:extLst>
      <p:ext uri="{BB962C8B-B14F-4D97-AF65-F5344CB8AC3E}">
        <p14:creationId xmlns:p14="http://schemas.microsoft.com/office/powerpoint/2010/main" val="18441169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216C2CBB-DB43-47E8-8080-D191DB864003}"/>
              </a:ext>
            </a:extLst>
          </p:cNvPr>
          <p:cNvSpPr>
            <a:spLocks noGrp="1" noChangeArrowheads="1"/>
          </p:cNvSpPr>
          <p:nvPr>
            <p:ph type="ctrTitle"/>
          </p:nvPr>
        </p:nvSpPr>
        <p:spPr>
          <a:xfrm>
            <a:off x="381000" y="2462213"/>
            <a:ext cx="8305800" cy="768350"/>
          </a:xfrm>
          <a:solidFill>
            <a:srgbClr val="FFC000"/>
          </a:solidFill>
          <a:ln w="53975">
            <a:solidFill>
              <a:schemeClr val="accent2"/>
            </a:solidFill>
            <a:miter lim="800000"/>
            <a:headEnd/>
            <a:tailEnd/>
          </a:ln>
        </p:spPr>
        <p:txBody>
          <a:bodyPr>
            <a:spAutoFit/>
          </a:bodyPr>
          <a:lstStyle/>
          <a:p>
            <a:pPr eaLnBrk="1" hangingPunct="1"/>
            <a:r>
              <a:rPr lang="en-AU" altLang="en-US" b="1">
                <a:solidFill>
                  <a:schemeClr val="tx1"/>
                </a:solidFill>
              </a:rPr>
              <a:t>Introduction to Endocrinology</a:t>
            </a:r>
          </a:p>
        </p:txBody>
      </p:sp>
      <p:sp>
        <p:nvSpPr>
          <p:cNvPr id="4099" name="Rectangle 3">
            <a:extLst>
              <a:ext uri="{FF2B5EF4-FFF2-40B4-BE49-F238E27FC236}">
                <a16:creationId xmlns:a16="http://schemas.microsoft.com/office/drawing/2014/main" id="{80CC07BD-B8CD-4E4D-9E2D-096F05490936}"/>
              </a:ext>
            </a:extLst>
          </p:cNvPr>
          <p:cNvSpPr>
            <a:spLocks noGrp="1" noChangeArrowheads="1"/>
          </p:cNvSpPr>
          <p:nvPr>
            <p:ph type="subTitle" idx="1"/>
          </p:nvPr>
        </p:nvSpPr>
        <p:spPr>
          <a:xfrm>
            <a:off x="2743200" y="3962400"/>
            <a:ext cx="3505200" cy="457200"/>
          </a:xfrm>
          <a:solidFill>
            <a:srgbClr val="FFC000"/>
          </a:solidFill>
          <a:ln w="50800">
            <a:solidFill>
              <a:schemeClr val="accent1">
                <a:lumMod val="25000"/>
              </a:schemeClr>
            </a:solidFill>
          </a:ln>
        </p:spPr>
        <p:txBody>
          <a:bodyPr/>
          <a:lstStyle/>
          <a:p>
            <a:pPr eaLnBrk="1" hangingPunct="1">
              <a:defRPr/>
            </a:pPr>
            <a:r>
              <a:rPr lang="en-AU" sz="2000" b="1"/>
              <a:t>Dr. Jehad Al-Shuneigat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4">
            <a:extLst>
              <a:ext uri="{FF2B5EF4-FFF2-40B4-BE49-F238E27FC236}">
                <a16:creationId xmlns:a16="http://schemas.microsoft.com/office/drawing/2014/main" id="{68EA5157-0800-4D8A-B2B3-12F48A4EE94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833" y="0"/>
            <a:ext cx="9067800" cy="67532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2438400" y="990600"/>
            <a:ext cx="1072730" cy="369332"/>
          </a:xfrm>
          <a:prstGeom prst="rect">
            <a:avLst/>
          </a:prstGeom>
          <a:noFill/>
        </p:spPr>
        <p:txBody>
          <a:bodyPr wrap="none" rtlCol="0">
            <a:spAutoFit/>
          </a:bodyPr>
          <a:lstStyle/>
          <a:p>
            <a:r>
              <a:rPr lang="ar-JO" dirty="0" smtClean="0"/>
              <a:t>النوت تحت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a:extLst>
              <a:ext uri="{FF2B5EF4-FFF2-40B4-BE49-F238E27FC236}">
                <a16:creationId xmlns:a16="http://schemas.microsoft.com/office/drawing/2014/main" id="{A2A64B32-7191-4A41-86F6-BDBAA3538C72}"/>
              </a:ext>
            </a:extLst>
          </p:cNvPr>
          <p:cNvSpPr>
            <a:spLocks noGrp="1" noChangeArrowheads="1"/>
          </p:cNvSpPr>
          <p:nvPr>
            <p:ph idx="1"/>
          </p:nvPr>
        </p:nvSpPr>
        <p:spPr>
          <a:xfrm>
            <a:off x="152400" y="114300"/>
            <a:ext cx="8763000" cy="6553200"/>
          </a:xfrm>
        </p:spPr>
        <p:txBody>
          <a:bodyPr>
            <a:normAutofit fontScale="92500" lnSpcReduction="10000"/>
          </a:bodyPr>
          <a:lstStyle/>
          <a:p>
            <a:pPr algn="l" rtl="0" eaLnBrk="1" hangingPunct="1">
              <a:lnSpc>
                <a:spcPct val="80000"/>
              </a:lnSpc>
              <a:buFontTx/>
              <a:buNone/>
            </a:pPr>
            <a:r>
              <a:rPr lang="en-US" altLang="en-US" sz="2800" b="1" u="sng" dirty="0">
                <a:solidFill>
                  <a:srgbClr val="FF0000"/>
                </a:solidFill>
              </a:rPr>
              <a:t>Control of Hormone Secretion</a:t>
            </a:r>
            <a:endParaRPr lang="en-US" altLang="en-US" sz="2800" dirty="0">
              <a:solidFill>
                <a:srgbClr val="FF0000"/>
              </a:solidFill>
            </a:endParaRPr>
          </a:p>
          <a:p>
            <a:pPr algn="l" rtl="0" eaLnBrk="1" hangingPunct="1">
              <a:lnSpc>
                <a:spcPct val="80000"/>
              </a:lnSpc>
              <a:buFontTx/>
              <a:buNone/>
            </a:pPr>
            <a:r>
              <a:rPr lang="en-US" altLang="en-US" sz="2800" b="1" u="sng" dirty="0">
                <a:solidFill>
                  <a:srgbClr val="FF0000"/>
                </a:solidFill>
              </a:rPr>
              <a:t>1. Neural</a:t>
            </a:r>
            <a:endParaRPr lang="en-US" altLang="en-US" sz="2800" u="sng" dirty="0">
              <a:solidFill>
                <a:srgbClr val="FF0000"/>
              </a:solidFill>
            </a:endParaRPr>
          </a:p>
          <a:p>
            <a:pPr algn="l" rtl="0" eaLnBrk="1" hangingPunct="1">
              <a:lnSpc>
                <a:spcPct val="80000"/>
              </a:lnSpc>
              <a:buFontTx/>
              <a:buNone/>
            </a:pPr>
            <a:r>
              <a:rPr lang="en-US" altLang="en-US" sz="2800" dirty="0"/>
              <a:t>The adrenal </a:t>
            </a:r>
            <a:r>
              <a:rPr lang="en-US" altLang="en-US" sz="2800" dirty="0" smtClean="0"/>
              <a:t>medulla (the inner part of an adrenal gland , it release the hormones that initiate the fight </a:t>
            </a:r>
            <a:r>
              <a:rPr lang="en-US" altLang="en-US" sz="2800" dirty="0" smtClean="0"/>
              <a:t>or fight response it secret epinephrine and norepinephrine hormones )</a:t>
            </a:r>
            <a:r>
              <a:rPr lang="en-US" altLang="en-US" sz="2800" dirty="0" smtClean="0"/>
              <a:t> </a:t>
            </a:r>
            <a:r>
              <a:rPr lang="en-US" altLang="en-US" sz="2800" dirty="0"/>
              <a:t>is directly stimulated by the sympathetic nervous system. Epinephrine and NE reinforce the actions of the sympathetic nervous system.</a:t>
            </a:r>
            <a:endParaRPr lang="en-US" altLang="en-US" sz="2800" b="1" dirty="0"/>
          </a:p>
          <a:p>
            <a:pPr algn="l" rtl="0" eaLnBrk="1" hangingPunct="1">
              <a:lnSpc>
                <a:spcPct val="80000"/>
              </a:lnSpc>
              <a:buFontTx/>
              <a:buNone/>
            </a:pPr>
            <a:r>
              <a:rPr lang="en-US" altLang="en-US" sz="2800" b="1" u="sng" dirty="0">
                <a:solidFill>
                  <a:srgbClr val="FF0000"/>
                </a:solidFill>
              </a:rPr>
              <a:t>2. Hormonal</a:t>
            </a:r>
            <a:endParaRPr lang="en-US" altLang="en-US" sz="2800" u="sng" dirty="0">
              <a:solidFill>
                <a:srgbClr val="FF0000"/>
              </a:solidFill>
            </a:endParaRPr>
          </a:p>
          <a:p>
            <a:pPr algn="l" rtl="0" eaLnBrk="1" hangingPunct="1">
              <a:lnSpc>
                <a:spcPct val="80000"/>
              </a:lnSpc>
              <a:buFontTx/>
              <a:buNone/>
            </a:pPr>
            <a:r>
              <a:rPr lang="en-US" altLang="en-US" sz="2800" dirty="0"/>
              <a:t>Occurs when hormones from one endocrine gland stimulate the secretion of hormones from another endocrine gland. These routes of secretion are usually controlled in a negative feedback manner.</a:t>
            </a:r>
            <a:endParaRPr lang="en-US" altLang="en-US" sz="2800" b="1" dirty="0"/>
          </a:p>
          <a:p>
            <a:pPr algn="l" rtl="0" eaLnBrk="1" hangingPunct="1">
              <a:lnSpc>
                <a:spcPct val="80000"/>
              </a:lnSpc>
              <a:buFontTx/>
              <a:buNone/>
            </a:pPr>
            <a:r>
              <a:rPr lang="en-US" altLang="en-US" sz="2800" b="1" u="sng" dirty="0">
                <a:solidFill>
                  <a:srgbClr val="FF0000"/>
                </a:solidFill>
              </a:rPr>
              <a:t>3. </a:t>
            </a:r>
            <a:r>
              <a:rPr lang="en-US" altLang="en-US" sz="2800" b="1" u="sng" dirty="0" smtClean="0">
                <a:solidFill>
                  <a:srgbClr val="FF0000"/>
                </a:solidFill>
              </a:rPr>
              <a:t>Humoral (the high blood glucose simulate secretion of </a:t>
            </a:r>
            <a:r>
              <a:rPr lang="en-US" altLang="en-US" sz="2800" b="1" u="sng" dirty="0" err="1" smtClean="0">
                <a:solidFill>
                  <a:srgbClr val="FF0000"/>
                </a:solidFill>
              </a:rPr>
              <a:t>insoline</a:t>
            </a:r>
            <a:r>
              <a:rPr lang="en-US" altLang="en-US" sz="2800" b="1" u="sng" dirty="0" smtClean="0">
                <a:solidFill>
                  <a:srgbClr val="FF0000"/>
                </a:solidFill>
              </a:rPr>
              <a:t> )</a:t>
            </a:r>
            <a:endParaRPr lang="en-US" altLang="en-US" sz="2800" u="sng" dirty="0">
              <a:solidFill>
                <a:srgbClr val="FF0000"/>
              </a:solidFill>
            </a:endParaRPr>
          </a:p>
          <a:p>
            <a:pPr algn="l" rtl="0" eaLnBrk="1" hangingPunct="1">
              <a:lnSpc>
                <a:spcPct val="80000"/>
              </a:lnSpc>
              <a:buFontTx/>
              <a:buNone/>
            </a:pPr>
            <a:r>
              <a:rPr lang="en-US" altLang="en-US" sz="2800" dirty="0"/>
              <a:t>Occurs when </a:t>
            </a:r>
            <a:r>
              <a:rPr lang="en-US" altLang="en-US" sz="2800" dirty="0">
                <a:solidFill>
                  <a:srgbClr val="FF0000"/>
                </a:solidFill>
              </a:rPr>
              <a:t>substances</a:t>
            </a:r>
            <a:r>
              <a:rPr lang="en-US" altLang="en-US" sz="2800" dirty="0"/>
              <a:t> other than hormones control the secretion of endocrine glands.</a:t>
            </a:r>
          </a:p>
          <a:p>
            <a:pPr algn="l" rtl="0" eaLnBrk="1" hangingPunct="1">
              <a:lnSpc>
                <a:spcPct val="80000"/>
              </a:lnSpc>
              <a:buFontTx/>
              <a:buNone/>
            </a:pPr>
            <a:r>
              <a:rPr lang="en-US" altLang="en-US" sz="2800" dirty="0"/>
              <a:t>E.g. Insulin secretion by the pancreas is determined by several factors. Rise in glucose and amino acids after a meal triggers insulin secretion.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a:extLst>
              <a:ext uri="{FF2B5EF4-FFF2-40B4-BE49-F238E27FC236}">
                <a16:creationId xmlns:a16="http://schemas.microsoft.com/office/drawing/2014/main" id="{9F04FD88-5AB7-42E2-96E0-8562B7C78E85}"/>
              </a:ext>
            </a:extLst>
          </p:cNvPr>
          <p:cNvSpPr>
            <a:spLocks noGrp="1" noChangeArrowheads="1"/>
          </p:cNvSpPr>
          <p:nvPr>
            <p:ph idx="1"/>
          </p:nvPr>
        </p:nvSpPr>
        <p:spPr>
          <a:xfrm>
            <a:off x="152400" y="114300"/>
            <a:ext cx="8839200" cy="6553200"/>
          </a:xfrm>
        </p:spPr>
        <p:txBody>
          <a:bodyPr/>
          <a:lstStyle/>
          <a:p>
            <a:pPr algn="l" rtl="0" eaLnBrk="1" hangingPunct="1">
              <a:lnSpc>
                <a:spcPct val="90000"/>
              </a:lnSpc>
            </a:pPr>
            <a:r>
              <a:rPr lang="en-US" altLang="en-US" sz="2400" b="1" u="sng" dirty="0">
                <a:solidFill>
                  <a:srgbClr val="FF0000"/>
                </a:solidFill>
              </a:rPr>
              <a:t>Feedback control </a:t>
            </a:r>
            <a:endParaRPr lang="en-US" altLang="en-US" sz="2400" b="1" dirty="0">
              <a:solidFill>
                <a:srgbClr val="FF0000"/>
              </a:solidFill>
            </a:endParaRPr>
          </a:p>
          <a:p>
            <a:pPr algn="l" rtl="0" eaLnBrk="1" hangingPunct="1">
              <a:lnSpc>
                <a:spcPct val="90000"/>
              </a:lnSpc>
            </a:pPr>
            <a:r>
              <a:rPr lang="en-US" altLang="en-US" sz="2400" dirty="0"/>
              <a:t>For the hormones that are regulated by the pituitary gland, a signal is sent from the hypothalamus to the pituitary gland in the form of a "releasing hormone," which stimulates the pituitary to secrete a "stimulating hormone" into the circulation. The stimulating hormone then signals the target gland to secrete its hormone. As the level of this hormone rises in the circulation, the hypothalamus and the pituitary gland shut down secretion of the releasing hormone and the stimulating hormone, which in turn slows the secretion by the target gland. </a:t>
            </a:r>
          </a:p>
          <a:p>
            <a:pPr algn="l" rtl="0" eaLnBrk="1" hangingPunct="1">
              <a:lnSpc>
                <a:spcPct val="90000"/>
              </a:lnSpc>
            </a:pPr>
            <a:r>
              <a:rPr lang="en-US" altLang="en-US" sz="2400" dirty="0"/>
              <a:t>Example:  Thyrotropin releasing hormone (TRH) produced by the hypothalamus stimulate the release of thyrotropin-stimulating hormone (TSH produced by anterior pituitary gland) which stimulate the release of thyroid hormones. In turn, high level of  thyroid hormones inhibit production and secretion of both TRH and TSH. Decreased production of thyroid hormone results in increased TRH secretion and thus increased thyroid hormone secretion.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3">
            <a:extLst>
              <a:ext uri="{FF2B5EF4-FFF2-40B4-BE49-F238E27FC236}">
                <a16:creationId xmlns:a16="http://schemas.microsoft.com/office/drawing/2014/main" id="{CD3CE542-ADD6-42B4-BE1C-42EB39474625}"/>
              </a:ext>
            </a:extLst>
          </p:cNvPr>
          <p:cNvSpPr txBox="1">
            <a:spLocks noChangeArrowheads="1"/>
          </p:cNvSpPr>
          <p:nvPr/>
        </p:nvSpPr>
        <p:spPr bwMode="auto">
          <a:xfrm>
            <a:off x="4648200" y="5751"/>
            <a:ext cx="4495800" cy="67403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rtl="0" eaLnBrk="1" hangingPunct="1">
              <a:spcBef>
                <a:spcPct val="50000"/>
              </a:spcBef>
              <a:buFontTx/>
              <a:buNone/>
            </a:pPr>
            <a:r>
              <a:rPr lang="en-US" altLang="en-US" sz="2400" b="1" u="sng" dirty="0">
                <a:solidFill>
                  <a:srgbClr val="FF0000"/>
                </a:solidFill>
              </a:rPr>
              <a:t>Feedback control</a:t>
            </a:r>
            <a:r>
              <a:rPr lang="en-US" altLang="en-US" sz="2400" b="1" dirty="0">
                <a:solidFill>
                  <a:srgbClr val="FF0000"/>
                </a:solidFill>
              </a:rPr>
              <a:t> </a:t>
            </a:r>
            <a:r>
              <a:rPr lang="en-US" altLang="en-US" sz="2400" dirty="0">
                <a:solidFill>
                  <a:srgbClr val="FF0000"/>
                </a:solidFill>
              </a:rPr>
              <a:t>Example</a:t>
            </a:r>
            <a:r>
              <a:rPr lang="en-US" altLang="en-US" sz="2400" dirty="0" smtClean="0">
                <a:solidFill>
                  <a:srgbClr val="FF0000"/>
                </a:solidFill>
              </a:rPr>
              <a:t>: </a:t>
            </a:r>
            <a:r>
              <a:rPr lang="ar-JO" altLang="en-US" sz="2400" dirty="0" smtClean="0">
                <a:solidFill>
                  <a:srgbClr val="FF0000"/>
                </a:solidFill>
              </a:rPr>
              <a:t>النوت تحت </a:t>
            </a:r>
            <a:r>
              <a:rPr lang="en-US" altLang="en-US" sz="2400" dirty="0" smtClean="0">
                <a:solidFill>
                  <a:srgbClr val="FF0000"/>
                </a:solidFill>
              </a:rPr>
              <a:t>when the end product accumulate the first step will stop ) </a:t>
            </a:r>
            <a:r>
              <a:rPr lang="en-US" altLang="en-US" sz="2400" dirty="0">
                <a:solidFill>
                  <a:srgbClr val="7030A0"/>
                </a:solidFill>
              </a:rPr>
              <a:t>Thyrotropin -</a:t>
            </a:r>
            <a:r>
              <a:rPr lang="en-US" altLang="en-US" sz="2400" u="sng" dirty="0">
                <a:solidFill>
                  <a:srgbClr val="7030A0"/>
                </a:solidFill>
              </a:rPr>
              <a:t>Releasing</a:t>
            </a:r>
            <a:r>
              <a:rPr lang="en-US" altLang="en-US" sz="2400" dirty="0">
                <a:solidFill>
                  <a:srgbClr val="7030A0"/>
                </a:solidFill>
              </a:rPr>
              <a:t> Hormone (TRH)</a:t>
            </a:r>
            <a:r>
              <a:rPr lang="en-US" altLang="en-US" sz="2400" dirty="0"/>
              <a:t> produced by hypothalamus stimulate pituitary gland to secrete Thyrotropin -</a:t>
            </a:r>
            <a:r>
              <a:rPr lang="en-US" altLang="en-US" sz="2400" u="sng" dirty="0"/>
              <a:t>stimulating</a:t>
            </a:r>
            <a:r>
              <a:rPr lang="en-US" altLang="en-US" sz="2400" dirty="0"/>
              <a:t> hormone (TSH). That stimulate the thyroid gland</a:t>
            </a:r>
            <a:r>
              <a:rPr lang="ar-SA" altLang="en-US" sz="2400" dirty="0"/>
              <a:t> </a:t>
            </a:r>
            <a:r>
              <a:rPr lang="en-US" altLang="en-US" sz="2400" dirty="0"/>
              <a:t>to release T4 and T3</a:t>
            </a:r>
          </a:p>
          <a:p>
            <a:pPr algn="l" rtl="0" eaLnBrk="1" hangingPunct="1">
              <a:spcBef>
                <a:spcPct val="50000"/>
              </a:spcBef>
              <a:buFontTx/>
              <a:buNone/>
            </a:pPr>
            <a:r>
              <a:rPr lang="en-US" altLang="en-US" sz="2400" dirty="0"/>
              <a:t>When T4 and T3 levels are high they block the release of TRH and </a:t>
            </a:r>
            <a:r>
              <a:rPr lang="en-US" altLang="en-US" sz="2400" dirty="0" smtClean="0"/>
              <a:t>TSH</a:t>
            </a:r>
          </a:p>
          <a:p>
            <a:pPr algn="l" rtl="0" eaLnBrk="1" hangingPunct="1">
              <a:spcBef>
                <a:spcPct val="50000"/>
              </a:spcBef>
              <a:buFontTx/>
              <a:buNone/>
            </a:pPr>
            <a:r>
              <a:rPr lang="en-US" altLang="en-US" sz="2400" dirty="0">
                <a:solidFill>
                  <a:srgbClr val="FF0000"/>
                </a:solidFill>
              </a:rPr>
              <a:t>(</a:t>
            </a:r>
            <a:r>
              <a:rPr lang="en-US" altLang="en-US" sz="2400" dirty="0" smtClean="0">
                <a:solidFill>
                  <a:srgbClr val="FF0000"/>
                </a:solidFill>
              </a:rPr>
              <a:t>The positive control that when there is no accumulate the reaction will continue normally )</a:t>
            </a:r>
            <a:endParaRPr lang="en-US" altLang="en-US" sz="2400" dirty="0">
              <a:solidFill>
                <a:srgbClr val="FF0000"/>
              </a:solidFill>
            </a:endParaRPr>
          </a:p>
        </p:txBody>
      </p:sp>
      <p:pic>
        <p:nvPicPr>
          <p:cNvPr id="27651" name="Picture 6" descr="Thyroid hormone secretion is regulated by feedback loops working at the...  | Download Scientific Diagram">
            <a:extLst>
              <a:ext uri="{FF2B5EF4-FFF2-40B4-BE49-F238E27FC236}">
                <a16:creationId xmlns:a16="http://schemas.microsoft.com/office/drawing/2014/main" id="{6F2AC025-802F-4B25-88C6-C3E6447C89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44450"/>
            <a:ext cx="4454525" cy="673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a:extLst>
              <a:ext uri="{FF2B5EF4-FFF2-40B4-BE49-F238E27FC236}">
                <a16:creationId xmlns:a16="http://schemas.microsoft.com/office/drawing/2014/main" id="{4F6B4AB3-2AC3-40FA-95DC-9D332B829035}"/>
              </a:ext>
            </a:extLst>
          </p:cNvPr>
          <p:cNvSpPr>
            <a:spLocks noGrp="1" noChangeArrowheads="1"/>
          </p:cNvSpPr>
          <p:nvPr>
            <p:ph idx="1"/>
          </p:nvPr>
        </p:nvSpPr>
        <p:spPr>
          <a:xfrm>
            <a:off x="0" y="7938"/>
            <a:ext cx="9144000" cy="6477000"/>
          </a:xfrm>
        </p:spPr>
        <p:txBody>
          <a:bodyPr>
            <a:noAutofit/>
          </a:bodyPr>
          <a:lstStyle/>
          <a:p>
            <a:pPr algn="l" rtl="0" eaLnBrk="1" hangingPunct="1">
              <a:lnSpc>
                <a:spcPct val="80000"/>
              </a:lnSpc>
            </a:pPr>
            <a:r>
              <a:rPr lang="en-US" altLang="en-US" sz="2000" b="1" u="sng" dirty="0" smtClean="0">
                <a:solidFill>
                  <a:srgbClr val="FF0000"/>
                </a:solidFill>
              </a:rPr>
              <a:t>Hormone synthesis, storage, secretion and transport </a:t>
            </a:r>
          </a:p>
          <a:p>
            <a:pPr algn="l" rtl="0" eaLnBrk="1" hangingPunct="1">
              <a:lnSpc>
                <a:spcPct val="80000"/>
              </a:lnSpc>
              <a:buFontTx/>
              <a:buNone/>
            </a:pPr>
            <a:r>
              <a:rPr lang="en-US" altLang="en-US" sz="2000" b="1" u="sng" dirty="0" smtClean="0">
                <a:solidFill>
                  <a:srgbClr val="FF0000"/>
                </a:solidFill>
              </a:rPr>
              <a:t>1- Synthesis</a:t>
            </a:r>
          </a:p>
          <a:p>
            <a:pPr algn="l" rtl="0" eaLnBrk="1" hangingPunct="1">
              <a:lnSpc>
                <a:spcPct val="80000"/>
              </a:lnSpc>
              <a:buFontTx/>
              <a:buNone/>
            </a:pPr>
            <a:r>
              <a:rPr lang="en-US" altLang="en-US" sz="2000" dirty="0" smtClean="0"/>
              <a:t>A-Most </a:t>
            </a:r>
            <a:r>
              <a:rPr lang="en-US" altLang="en-US" sz="2000" dirty="0"/>
              <a:t>protein and peptide hormones require the transcription of a single gene and then translation on ribosome in the rough endoplasmic reticulum. </a:t>
            </a:r>
          </a:p>
          <a:p>
            <a:pPr algn="l" rtl="0" eaLnBrk="1" hangingPunct="1">
              <a:lnSpc>
                <a:spcPct val="80000"/>
              </a:lnSpc>
              <a:buFontTx/>
              <a:buNone/>
            </a:pPr>
            <a:r>
              <a:rPr lang="en-US" altLang="en-US" sz="2000" dirty="0"/>
              <a:t>B-The synthesis of steroid hormones occurs in the </a:t>
            </a:r>
            <a:r>
              <a:rPr lang="en-US" altLang="en-US" sz="2000" dirty="0">
                <a:solidFill>
                  <a:srgbClr val="FF0000"/>
                </a:solidFill>
              </a:rPr>
              <a:t>mitochondria and endoplasmic reticulum</a:t>
            </a:r>
            <a:r>
              <a:rPr lang="en-US" altLang="en-US" sz="2000" dirty="0"/>
              <a:t> requires the presence of specific enzymes that convert cholesterol into the appropriate steroid. </a:t>
            </a:r>
          </a:p>
          <a:p>
            <a:pPr algn="l" rtl="0" eaLnBrk="1" hangingPunct="1">
              <a:lnSpc>
                <a:spcPct val="80000"/>
              </a:lnSpc>
            </a:pPr>
            <a:r>
              <a:rPr lang="en-US" altLang="en-US" sz="2000" dirty="0"/>
              <a:t>Mitochondria  contain the cholesterol side-chain cleavage enzyme, P450scc, and its two electron-transfer partners: ferredoxin reductase and ferredoxin. This enzyme system converts cholesterol to </a:t>
            </a:r>
            <a:r>
              <a:rPr lang="en-US" altLang="en-US" sz="2000" dirty="0" err="1"/>
              <a:t>pregnenolone</a:t>
            </a:r>
            <a:r>
              <a:rPr lang="en-US" altLang="en-US" sz="2000" dirty="0"/>
              <a:t> (21 carbon </a:t>
            </a:r>
            <a:r>
              <a:rPr lang="en-US" altLang="en-US" sz="2000" dirty="0" smtClean="0"/>
              <a:t>atoms)</a:t>
            </a:r>
            <a:endParaRPr lang="en-US" altLang="en-US" sz="2000" b="1" dirty="0"/>
          </a:p>
          <a:p>
            <a:pPr algn="l" rtl="0" eaLnBrk="1" hangingPunct="1">
              <a:lnSpc>
                <a:spcPct val="80000"/>
              </a:lnSpc>
              <a:buFontTx/>
              <a:buNone/>
            </a:pPr>
            <a:r>
              <a:rPr lang="en-US" altLang="en-US" sz="2000" b="1" u="sng" dirty="0">
                <a:solidFill>
                  <a:srgbClr val="FF0000"/>
                </a:solidFill>
              </a:rPr>
              <a:t>2- Storage</a:t>
            </a:r>
            <a:r>
              <a:rPr lang="en-US" altLang="en-US" sz="2000" b="1" dirty="0">
                <a:solidFill>
                  <a:srgbClr val="FF0000"/>
                </a:solidFill>
              </a:rPr>
              <a:t> </a:t>
            </a:r>
            <a:endParaRPr lang="en-US" altLang="en-US" sz="2000" dirty="0">
              <a:solidFill>
                <a:srgbClr val="FF0000"/>
              </a:solidFill>
            </a:endParaRPr>
          </a:p>
          <a:p>
            <a:pPr algn="l" rtl="0" eaLnBrk="1" hangingPunct="1">
              <a:lnSpc>
                <a:spcPct val="80000"/>
              </a:lnSpc>
            </a:pPr>
            <a:r>
              <a:rPr lang="en-US" altLang="en-US" sz="2000" dirty="0"/>
              <a:t>Protein or peptide hormone-secreting cells store the newly synthesized hormone in small vesicles or secretory granules inside the cell membrane. On the other hand steroid producing hormone cells do not store steroid hormone but synthesis hormone for secretion as required.  </a:t>
            </a:r>
            <a:endParaRPr lang="en-US" altLang="en-US" sz="2000" b="1" dirty="0"/>
          </a:p>
          <a:p>
            <a:pPr algn="l" rtl="0" eaLnBrk="1" hangingPunct="1">
              <a:lnSpc>
                <a:spcPct val="80000"/>
              </a:lnSpc>
              <a:buFontTx/>
              <a:buNone/>
            </a:pPr>
            <a:r>
              <a:rPr lang="en-US" altLang="en-US" sz="2000" b="1" u="sng" dirty="0">
                <a:solidFill>
                  <a:srgbClr val="FF0000"/>
                </a:solidFill>
              </a:rPr>
              <a:t>3- Secretion</a:t>
            </a:r>
            <a:r>
              <a:rPr lang="en-US" altLang="en-US" sz="2000" b="1" dirty="0">
                <a:solidFill>
                  <a:srgbClr val="FF0000"/>
                </a:solidFill>
              </a:rPr>
              <a:t>  </a:t>
            </a:r>
            <a:endParaRPr lang="en-US" altLang="en-US" sz="2000" dirty="0">
              <a:solidFill>
                <a:srgbClr val="FF0000"/>
              </a:solidFill>
            </a:endParaRPr>
          </a:p>
          <a:p>
            <a:pPr algn="l" rtl="0" eaLnBrk="1" hangingPunct="1">
              <a:lnSpc>
                <a:spcPct val="80000"/>
              </a:lnSpc>
            </a:pPr>
            <a:r>
              <a:rPr lang="en-US" altLang="en-US" sz="2000" dirty="0"/>
              <a:t>The cell requires some stimulus before the stored prohormone is activated and released. The stimulation may be hormonal and usually involve a change in permeability of the cell to Ca</a:t>
            </a:r>
            <a:r>
              <a:rPr lang="en-US" altLang="en-US" sz="2000" b="1" baseline="30000" dirty="0"/>
              <a:t>2+</a:t>
            </a:r>
            <a:r>
              <a:rPr lang="en-US" altLang="en-US" sz="2000" dirty="0"/>
              <a:t> ions. The metal ions are required for interaction between the vesicle and plasma membranes and for the activation of enzymes, microfilaments and microtubules. Specific endopeptidases present together with the prohormone in the storage vesicle are activated during the secretory process and produce the active form of the hormone for release from the cell. The mode of secretion from the cell is called exocytosis.</a:t>
            </a:r>
            <a:endParaRPr lang="en-AU" altLang="en-US"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a:extLst>
              <a:ext uri="{FF2B5EF4-FFF2-40B4-BE49-F238E27FC236}">
                <a16:creationId xmlns:a16="http://schemas.microsoft.com/office/drawing/2014/main" id="{B5D99F63-FC78-4F26-A34C-6057AA9A7DFC}"/>
              </a:ext>
            </a:extLst>
          </p:cNvPr>
          <p:cNvSpPr>
            <a:spLocks noGrp="1" noChangeArrowheads="1"/>
          </p:cNvSpPr>
          <p:nvPr>
            <p:ph idx="1"/>
          </p:nvPr>
        </p:nvSpPr>
        <p:spPr>
          <a:xfrm>
            <a:off x="0" y="0"/>
            <a:ext cx="9144000" cy="6858000"/>
          </a:xfrm>
        </p:spPr>
        <p:txBody>
          <a:bodyPr>
            <a:normAutofit/>
          </a:bodyPr>
          <a:lstStyle/>
          <a:p>
            <a:pPr algn="l" rtl="0" eaLnBrk="1" hangingPunct="1">
              <a:lnSpc>
                <a:spcPct val="80000"/>
              </a:lnSpc>
              <a:buFontTx/>
              <a:buNone/>
            </a:pPr>
            <a:r>
              <a:rPr lang="en-US" altLang="en-US" sz="2200" b="1" u="sng" dirty="0">
                <a:solidFill>
                  <a:srgbClr val="FF0000"/>
                </a:solidFill>
              </a:rPr>
              <a:t>4- Transport of hormones in the circulation </a:t>
            </a:r>
            <a:r>
              <a:rPr lang="ar-JO" altLang="en-US" sz="2200" b="1" u="sng" dirty="0" smtClean="0">
                <a:solidFill>
                  <a:srgbClr val="FF0000"/>
                </a:solidFill>
              </a:rPr>
              <a:t>النوت </a:t>
            </a:r>
            <a:endParaRPr lang="en-US" altLang="en-US" sz="2200" b="1" u="sng" dirty="0" smtClean="0">
              <a:solidFill>
                <a:srgbClr val="FF0000"/>
              </a:solidFill>
            </a:endParaRPr>
          </a:p>
          <a:p>
            <a:pPr algn="l" rtl="0" eaLnBrk="1" hangingPunct="1">
              <a:lnSpc>
                <a:spcPct val="80000"/>
              </a:lnSpc>
            </a:pPr>
            <a:r>
              <a:rPr lang="en-US" altLang="en-US" sz="2200" dirty="0" smtClean="0"/>
              <a:t>Steroid and thyroid hormones are less soluble in aqueous solution (hydrophobic) than</a:t>
            </a:r>
            <a:r>
              <a:rPr lang="en-AU" altLang="ja-JP" sz="2000" dirty="0" smtClean="0">
                <a:ea typeface="ＭＳ Ｐゴシック" panose="020B0600070205080204" pitchFamily="34" charset="-128"/>
              </a:rPr>
              <a:t> catecholamine hormones and</a:t>
            </a:r>
            <a:r>
              <a:rPr lang="en-US" altLang="en-US" sz="2200" dirty="0" smtClean="0"/>
              <a:t> protein and peptide hormones (hydrophilic) and over 90% circulate in blood as complexes bound to specific plasma </a:t>
            </a:r>
            <a:r>
              <a:rPr lang="en-US" altLang="en-US" sz="2200" u="sng" dirty="0" smtClean="0"/>
              <a:t>globulins or albumin </a:t>
            </a:r>
            <a:r>
              <a:rPr lang="en-US" altLang="en-US" sz="2200" dirty="0" smtClean="0"/>
              <a:t>and </a:t>
            </a:r>
            <a:r>
              <a:rPr lang="en-AU" altLang="ja-JP" sz="2200" dirty="0" smtClean="0">
                <a:ea typeface="ＭＳ Ｐゴシック" panose="020B0600070205080204" pitchFamily="34" charset="-128"/>
              </a:rPr>
              <a:t>a more specific transport protein, such as steroid hormone binding globulin (SHBG) and thyroid hormone-binding globulin (TBG). </a:t>
            </a:r>
            <a:endParaRPr lang="en-US" altLang="en-US" sz="2200" dirty="0" smtClean="0"/>
          </a:p>
          <a:p>
            <a:pPr algn="l" rtl="0" eaLnBrk="1" hangingPunct="1">
              <a:lnSpc>
                <a:spcPct val="80000"/>
              </a:lnSpc>
            </a:pPr>
            <a:r>
              <a:rPr lang="en-US" altLang="en-US" sz="2200" dirty="0" smtClean="0"/>
              <a:t>Free </a:t>
            </a:r>
            <a:r>
              <a:rPr lang="en-US" altLang="en-US" sz="2200" dirty="0"/>
              <a:t>hormone (unbound) is the biologically active and not the bound hormone. Bound hormones are not available for diffusion in to cells and thus can't affect the target organ or tissue. </a:t>
            </a:r>
          </a:p>
          <a:p>
            <a:pPr algn="l" rtl="0" eaLnBrk="1" hangingPunct="1">
              <a:lnSpc>
                <a:spcPct val="80000"/>
              </a:lnSpc>
            </a:pPr>
            <a:endParaRPr lang="en-US" altLang="en-US" sz="1200" dirty="0"/>
          </a:p>
          <a:p>
            <a:pPr algn="l" rtl="0" eaLnBrk="1" hangingPunct="1">
              <a:lnSpc>
                <a:spcPct val="80000"/>
              </a:lnSpc>
            </a:pPr>
            <a:r>
              <a:rPr lang="en-US" altLang="en-US" sz="2200" dirty="0"/>
              <a:t>Bound and free hormones are in equilibrium.</a:t>
            </a:r>
          </a:p>
          <a:p>
            <a:pPr algn="l" rtl="0" eaLnBrk="1" hangingPunct="1">
              <a:lnSpc>
                <a:spcPct val="80000"/>
              </a:lnSpc>
            </a:pPr>
            <a:endParaRPr lang="en-US" altLang="en-US" sz="1200" dirty="0"/>
          </a:p>
          <a:p>
            <a:pPr algn="l" rtl="0" eaLnBrk="1" hangingPunct="1">
              <a:lnSpc>
                <a:spcPct val="80000"/>
              </a:lnSpc>
            </a:pPr>
            <a:r>
              <a:rPr lang="en-US" altLang="en-US" sz="2200" dirty="0"/>
              <a:t>Therefore, bound hormone act as a storage of free hormone and it regulates the amount of free hormones available for diffusion into tissues.</a:t>
            </a:r>
          </a:p>
          <a:p>
            <a:pPr algn="l" rtl="0" eaLnBrk="1" hangingPunct="1">
              <a:lnSpc>
                <a:spcPct val="80000"/>
              </a:lnSpc>
            </a:pPr>
            <a:r>
              <a:rPr lang="en-US" altLang="en-US" sz="2200" dirty="0"/>
              <a:t>it has been suggested that the specific binding globulins may interact with membrane receptors and that hormone binding to the globulins initiates a signal transduction pathway.</a:t>
            </a:r>
          </a:p>
          <a:p>
            <a:pPr algn="l" rtl="0" eaLnBrk="1" hangingPunct="1">
              <a:lnSpc>
                <a:spcPct val="80000"/>
              </a:lnSpc>
            </a:pPr>
            <a:r>
              <a:rPr lang="en-US" altLang="en-US" sz="2200" dirty="0"/>
              <a:t>The rates of metabolism of hormones in the circulation vary but generally speaking the half life (t½) of </a:t>
            </a:r>
            <a:r>
              <a:rPr lang="en-US" altLang="en-US" sz="2200" dirty="0" err="1"/>
              <a:t>catecholamines</a:t>
            </a:r>
            <a:r>
              <a:rPr lang="en-US" altLang="en-US" sz="2200" dirty="0"/>
              <a:t> from the adrenal medulla is in the order of seconds, minutes for protein and peptide hormones and hours for steroid and thyroid hormones.</a:t>
            </a:r>
            <a:endParaRPr lang="en-AU" altLang="en-US" sz="2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a:extLst>
              <a:ext uri="{FF2B5EF4-FFF2-40B4-BE49-F238E27FC236}">
                <a16:creationId xmlns:a16="http://schemas.microsoft.com/office/drawing/2014/main" id="{53B0CF8D-BE34-41B7-AA99-B172358C2E20}"/>
              </a:ext>
            </a:extLst>
          </p:cNvPr>
          <p:cNvSpPr>
            <a:spLocks noGrp="1" noChangeArrowheads="1"/>
          </p:cNvSpPr>
          <p:nvPr>
            <p:ph idx="1"/>
          </p:nvPr>
        </p:nvSpPr>
        <p:spPr>
          <a:xfrm>
            <a:off x="152400" y="228600"/>
            <a:ext cx="8839200" cy="6400800"/>
          </a:xfrm>
        </p:spPr>
        <p:txBody>
          <a:bodyPr/>
          <a:lstStyle/>
          <a:p>
            <a:pPr algn="ctr" rtl="0" eaLnBrk="1" hangingPunct="1">
              <a:lnSpc>
                <a:spcPct val="80000"/>
              </a:lnSpc>
              <a:buFontTx/>
              <a:buNone/>
            </a:pPr>
            <a:r>
              <a:rPr lang="en-US" altLang="en-US" sz="2800" b="1" u="sng"/>
              <a:t>Neuroendocrine interactions</a:t>
            </a:r>
            <a:endParaRPr lang="en-US" altLang="en-US" sz="2800" b="1" i="1"/>
          </a:p>
          <a:p>
            <a:pPr algn="l" rtl="0" eaLnBrk="1" hangingPunct="1">
              <a:lnSpc>
                <a:spcPct val="80000"/>
              </a:lnSpc>
            </a:pPr>
            <a:r>
              <a:rPr lang="en-US" altLang="en-US" sz="2800"/>
              <a:t>How the endocrine and nervous system linked? </a:t>
            </a:r>
          </a:p>
          <a:p>
            <a:pPr algn="l" rtl="0" eaLnBrk="1" hangingPunct="1">
              <a:lnSpc>
                <a:spcPct val="80000"/>
              </a:lnSpc>
            </a:pPr>
            <a:r>
              <a:rPr lang="en-US" altLang="en-US" sz="2800"/>
              <a:t>Hypothalamus connects these two important communication systems. The hypothalamus is a group of tiny nuclei that lie along the base of the brain near the pituitary gland. The hypothalamus controls the pituitary gland by secreting hormones which control the secretion of many endocrine glands, and this gives the hypothalamus a great deal of control over many body functions. </a:t>
            </a:r>
          </a:p>
          <a:p>
            <a:pPr algn="l" rtl="0" eaLnBrk="1" hangingPunct="1">
              <a:lnSpc>
                <a:spcPct val="80000"/>
              </a:lnSpc>
            </a:pPr>
            <a:r>
              <a:rPr lang="en-US" altLang="en-US" sz="2800"/>
              <a:t>Moreover, all endocrine glands are innervated by autonomic nerves and these may directly control their endocrine function and/or regulate blood flow (and hence function) within the gland. Hormones, in turn, may affect central nervous system functions such as mood, anxiety and behavior.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2">
            <a:extLst>
              <a:ext uri="{FF2B5EF4-FFF2-40B4-BE49-F238E27FC236}">
                <a16:creationId xmlns:a16="http://schemas.microsoft.com/office/drawing/2014/main" id="{93EB9A7E-EEA9-40B1-9CA1-59CA65BE809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228600"/>
            <a:ext cx="6629400" cy="632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3" name="Picture 4">
            <a:extLst>
              <a:ext uri="{FF2B5EF4-FFF2-40B4-BE49-F238E27FC236}">
                <a16:creationId xmlns:a16="http://schemas.microsoft.com/office/drawing/2014/main" id="{20A30C94-7735-461B-A9EA-3B0F9E701C4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45275" y="1828800"/>
            <a:ext cx="2498725" cy="470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a:extLst>
              <a:ext uri="{FF2B5EF4-FFF2-40B4-BE49-F238E27FC236}">
                <a16:creationId xmlns:a16="http://schemas.microsoft.com/office/drawing/2014/main" id="{8F13D099-E0CF-4638-A171-EDC58E2ADE67}"/>
              </a:ext>
            </a:extLst>
          </p:cNvPr>
          <p:cNvSpPr>
            <a:spLocks noGrp="1" noChangeArrowheads="1"/>
          </p:cNvSpPr>
          <p:nvPr>
            <p:ph idx="1"/>
          </p:nvPr>
        </p:nvSpPr>
        <p:spPr>
          <a:xfrm>
            <a:off x="152400" y="190500"/>
            <a:ext cx="8763000" cy="6477000"/>
          </a:xfrm>
        </p:spPr>
        <p:txBody>
          <a:bodyPr>
            <a:normAutofit/>
          </a:bodyPr>
          <a:lstStyle/>
          <a:p>
            <a:pPr algn="l" rtl="0" eaLnBrk="1" hangingPunct="1">
              <a:lnSpc>
                <a:spcPct val="80000"/>
              </a:lnSpc>
              <a:buFontTx/>
              <a:buNone/>
            </a:pPr>
            <a:r>
              <a:rPr lang="en-US" altLang="en-US" sz="3200" dirty="0"/>
              <a:t>The physiologic effects of hormones depend largely on their concentration in blood and extracellular fluid. </a:t>
            </a:r>
          </a:p>
          <a:p>
            <a:pPr algn="l" rtl="0" eaLnBrk="1" hangingPunct="1">
              <a:lnSpc>
                <a:spcPct val="80000"/>
              </a:lnSpc>
              <a:buFontTx/>
              <a:buNone/>
            </a:pPr>
            <a:r>
              <a:rPr lang="en-US" altLang="en-US" sz="3200" u="sng" dirty="0">
                <a:solidFill>
                  <a:srgbClr val="FF0000"/>
                </a:solidFill>
              </a:rPr>
              <a:t>The concentration of hormone as seen by target cells is determined by three factors: </a:t>
            </a:r>
          </a:p>
          <a:p>
            <a:pPr algn="l" rtl="0" eaLnBrk="1" hangingPunct="1">
              <a:lnSpc>
                <a:spcPct val="80000"/>
              </a:lnSpc>
              <a:buFontTx/>
              <a:buNone/>
            </a:pPr>
            <a:r>
              <a:rPr lang="en-US" altLang="en-US" sz="3200" dirty="0">
                <a:solidFill>
                  <a:srgbClr val="FF0000"/>
                </a:solidFill>
              </a:rPr>
              <a:t>1- Rate of production: </a:t>
            </a:r>
            <a:r>
              <a:rPr lang="en-US" altLang="en-US" sz="3200" dirty="0"/>
              <a:t>regulated by positive and negative feedback circuits. </a:t>
            </a:r>
          </a:p>
          <a:p>
            <a:pPr algn="l" rtl="0" eaLnBrk="1" hangingPunct="1">
              <a:lnSpc>
                <a:spcPct val="80000"/>
              </a:lnSpc>
              <a:buFontTx/>
              <a:buNone/>
            </a:pPr>
            <a:r>
              <a:rPr lang="en-US" altLang="en-US" sz="3200" dirty="0">
                <a:solidFill>
                  <a:srgbClr val="FF0000"/>
                </a:solidFill>
              </a:rPr>
              <a:t>2- Rate of delivery: </a:t>
            </a:r>
            <a:r>
              <a:rPr lang="en-US" altLang="en-US" sz="3200" dirty="0"/>
              <a:t>An example of this effect is blood flow to a target organ or group of target cells - high blood flow delivers more hormone than low blood flow.</a:t>
            </a:r>
          </a:p>
          <a:p>
            <a:pPr algn="l" rtl="0" eaLnBrk="1" hangingPunct="1">
              <a:lnSpc>
                <a:spcPct val="80000"/>
              </a:lnSpc>
              <a:buFontTx/>
              <a:buNone/>
            </a:pPr>
            <a:r>
              <a:rPr lang="en-US" altLang="en-US" sz="3200" dirty="0">
                <a:solidFill>
                  <a:srgbClr val="FF0000"/>
                </a:solidFill>
              </a:rPr>
              <a:t>3- Rate of degradation and elimination: </a:t>
            </a:r>
            <a:r>
              <a:rPr lang="en-US" altLang="en-US" sz="3200" dirty="0"/>
              <a:t>most of hormone is cleared by liver and kidneys. Only a small fraction is removed by target tissue through enzymatic degradation.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a:extLst>
              <a:ext uri="{FF2B5EF4-FFF2-40B4-BE49-F238E27FC236}">
                <a16:creationId xmlns:a16="http://schemas.microsoft.com/office/drawing/2014/main" id="{9983ECDA-B5E0-4BA2-83C3-C35FC103D7FC}"/>
              </a:ext>
            </a:extLst>
          </p:cNvPr>
          <p:cNvSpPr>
            <a:spLocks noGrp="1" noChangeArrowheads="1"/>
          </p:cNvSpPr>
          <p:nvPr>
            <p:ph idx="1"/>
          </p:nvPr>
        </p:nvSpPr>
        <p:spPr>
          <a:xfrm>
            <a:off x="0" y="0"/>
            <a:ext cx="9144000" cy="6858000"/>
          </a:xfrm>
        </p:spPr>
        <p:txBody>
          <a:bodyPr/>
          <a:lstStyle/>
          <a:p>
            <a:pPr algn="l" rtl="0" eaLnBrk="1" hangingPunct="1">
              <a:lnSpc>
                <a:spcPct val="90000"/>
              </a:lnSpc>
            </a:pPr>
            <a:r>
              <a:rPr lang="en-US" altLang="en-US" sz="2200" b="1" u="sng" dirty="0">
                <a:solidFill>
                  <a:srgbClr val="FF0000"/>
                </a:solidFill>
              </a:rPr>
              <a:t>Spare </a:t>
            </a:r>
            <a:r>
              <a:rPr lang="en-US" altLang="en-US" sz="2200" b="1" u="sng" dirty="0" smtClean="0">
                <a:solidFill>
                  <a:srgbClr val="FF0000"/>
                </a:solidFill>
              </a:rPr>
              <a:t>receptors </a:t>
            </a:r>
            <a:r>
              <a:rPr lang="ar-JO" altLang="en-US" sz="2200" b="1" u="sng" dirty="0" smtClean="0">
                <a:solidFill>
                  <a:srgbClr val="FF0000"/>
                </a:solidFill>
              </a:rPr>
              <a:t>النوت تحت </a:t>
            </a:r>
            <a:endParaRPr lang="en-US" altLang="en-US" sz="2200" dirty="0">
              <a:solidFill>
                <a:srgbClr val="FF0000"/>
              </a:solidFill>
            </a:endParaRPr>
          </a:p>
          <a:p>
            <a:pPr algn="l" rtl="0" eaLnBrk="1" hangingPunct="1">
              <a:lnSpc>
                <a:spcPct val="90000"/>
              </a:lnSpc>
            </a:pPr>
            <a:r>
              <a:rPr lang="en-US" altLang="en-US" sz="2200" b="1" dirty="0">
                <a:solidFill>
                  <a:srgbClr val="FF0000"/>
                </a:solidFill>
              </a:rPr>
              <a:t>Spare receptors</a:t>
            </a:r>
            <a:r>
              <a:rPr lang="en-US" altLang="en-US" sz="2200" dirty="0">
                <a:solidFill>
                  <a:srgbClr val="FF0000"/>
                </a:solidFill>
              </a:rPr>
              <a:t> </a:t>
            </a:r>
            <a:r>
              <a:rPr lang="en-US" altLang="en-US" sz="2200" dirty="0"/>
              <a:t>are receptors that exist in excess of those required to produce a full effect. Because  the relationship between receptor occupancy and drug response is hyperbolic.</a:t>
            </a:r>
          </a:p>
          <a:p>
            <a:pPr algn="l" rtl="0" eaLnBrk="1" hangingPunct="1">
              <a:lnSpc>
                <a:spcPct val="90000"/>
              </a:lnSpc>
            </a:pPr>
            <a:r>
              <a:rPr lang="en-US" altLang="en-US" sz="2200" dirty="0"/>
              <a:t>Spare receptors are receptors which exist in excess of those required to produce a full effect therefore a maximum response can be reached with only 2-3% receptor bonded to hormones. The greater the proportion of spare receptors, the more sensitive the target cell to the hormone</a:t>
            </a:r>
          </a:p>
          <a:p>
            <a:pPr algn="l" rtl="0" eaLnBrk="1" hangingPunct="1">
              <a:lnSpc>
                <a:spcPct val="90000"/>
              </a:lnSpc>
            </a:pPr>
            <a:r>
              <a:rPr lang="en-US" altLang="en-US" sz="2200" dirty="0"/>
              <a:t>In most systems the maximum biological response is achieved at concentrations of hormone lower than required to occupy all of the receptors on the cell. For examples insulin stimulates maximum glucose oxidation in adipocytes with only 2-3% of receptors bound. Because hormones are normally present at very low concentrations only small receptors are occupied and it is enough to produce maximum effect. And when hormone is at high concentrations all receptors are occupied but without any extra effect. </a:t>
            </a:r>
          </a:p>
          <a:p>
            <a:pPr algn="l" rtl="0" eaLnBrk="1" hangingPunct="1">
              <a:lnSpc>
                <a:spcPct val="90000"/>
              </a:lnSpc>
            </a:pPr>
            <a:r>
              <a:rPr lang="en-US" altLang="en-US" sz="2200" dirty="0"/>
              <a:t>The effectors can be mobile, rapidly moving from one receptor molecule to another so the more receptors the more it can activate. Beside that the effecter has more opportunities to find and activate a receptor.</a:t>
            </a:r>
            <a:endParaRPr lang="en-AU" altLang="en-US" sz="2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2BC14643-3836-40E4-8579-9FB468FEEDC3}"/>
              </a:ext>
            </a:extLst>
          </p:cNvPr>
          <p:cNvSpPr>
            <a:spLocks noGrp="1" noChangeArrowheads="1"/>
          </p:cNvSpPr>
          <p:nvPr>
            <p:ph idx="1"/>
          </p:nvPr>
        </p:nvSpPr>
        <p:spPr>
          <a:xfrm>
            <a:off x="0" y="0"/>
            <a:ext cx="9144000" cy="6858000"/>
          </a:xfrm>
        </p:spPr>
        <p:txBody>
          <a:bodyPr>
            <a:normAutofit/>
          </a:bodyPr>
          <a:lstStyle/>
          <a:p>
            <a:pPr marL="0" indent="0" algn="l" rtl="0" eaLnBrk="1" hangingPunct="1">
              <a:lnSpc>
                <a:spcPct val="80000"/>
              </a:lnSpc>
              <a:buFontTx/>
              <a:buNone/>
            </a:pPr>
            <a:r>
              <a:rPr lang="en-US" altLang="en-US" sz="2400" b="1" u="sng" dirty="0"/>
              <a:t> Endocrinology</a:t>
            </a:r>
            <a:r>
              <a:rPr lang="en-US" altLang="en-US" sz="2400" dirty="0"/>
              <a:t> is the study of hormones, their receptors and the intracellular signaling pathways they initiate. </a:t>
            </a:r>
            <a:r>
              <a:rPr lang="en-US" altLang="en-US" sz="2400" dirty="0" smtClean="0"/>
              <a:t>(hormone receptor + signaling pathway )</a:t>
            </a:r>
            <a:endParaRPr lang="en-US" altLang="en-US" sz="2400" dirty="0"/>
          </a:p>
          <a:p>
            <a:pPr marL="0" indent="0" algn="l" rtl="0" eaLnBrk="1" hangingPunct="1">
              <a:lnSpc>
                <a:spcPct val="80000"/>
              </a:lnSpc>
            </a:pPr>
            <a:r>
              <a:rPr lang="en-US" altLang="en-US" sz="2400" b="1" u="sng" dirty="0"/>
              <a:t> Endocrine glands</a:t>
            </a:r>
            <a:r>
              <a:rPr lang="en-US" altLang="en-US" sz="2400" dirty="0"/>
              <a:t> are </a:t>
            </a:r>
            <a:r>
              <a:rPr lang="en-US" altLang="en-US" sz="2400" dirty="0">
                <a:solidFill>
                  <a:srgbClr val="FF0000"/>
                </a:solidFill>
              </a:rPr>
              <a:t>ductless</a:t>
            </a:r>
            <a:r>
              <a:rPr lang="en-US" altLang="en-US" sz="2400" dirty="0"/>
              <a:t> and </a:t>
            </a:r>
            <a:r>
              <a:rPr lang="en-US" altLang="en-US" sz="2400" dirty="0">
                <a:solidFill>
                  <a:srgbClr val="FF0000"/>
                </a:solidFill>
              </a:rPr>
              <a:t>secret hormones </a:t>
            </a:r>
            <a:r>
              <a:rPr lang="en-US" altLang="en-US" sz="2400" dirty="0"/>
              <a:t>to bloodstream </a:t>
            </a:r>
          </a:p>
          <a:p>
            <a:pPr marL="0" indent="0" algn="l" rtl="0" eaLnBrk="1" hangingPunct="1">
              <a:lnSpc>
                <a:spcPct val="80000"/>
              </a:lnSpc>
            </a:pPr>
            <a:r>
              <a:rPr lang="en-US" altLang="en-US" sz="2400" b="1" u="sng" dirty="0"/>
              <a:t> Hormones</a:t>
            </a:r>
            <a:r>
              <a:rPr lang="en-US" altLang="en-US" sz="2400" dirty="0"/>
              <a:t> are chemical messengers secreted into blood or extracellular fluid by one cell that affect the functioning of other cells. </a:t>
            </a:r>
          </a:p>
          <a:p>
            <a:pPr marL="0" indent="0" algn="l" rtl="0" eaLnBrk="1" hangingPunct="1">
              <a:lnSpc>
                <a:spcPct val="80000"/>
              </a:lnSpc>
            </a:pPr>
            <a:r>
              <a:rPr lang="en-US" altLang="en-US" sz="2400" dirty="0"/>
              <a:t> The major glands of the endocrine system are the pituitary, pancreas, thyroid, </a:t>
            </a:r>
            <a:r>
              <a:rPr lang="en-US" altLang="en-US" sz="2400" dirty="0" err="1"/>
              <a:t>parathyroids</a:t>
            </a:r>
            <a:r>
              <a:rPr lang="en-US" altLang="en-US" sz="2400" dirty="0"/>
              <a:t>, adrenals, pineal, and the reproductive organs (ovaries and testes). </a:t>
            </a:r>
          </a:p>
          <a:p>
            <a:pPr marL="0" indent="0" algn="ctr" rtl="0">
              <a:spcBef>
                <a:spcPct val="50000"/>
              </a:spcBef>
              <a:buFontTx/>
              <a:buNone/>
            </a:pPr>
            <a:r>
              <a:rPr lang="en-US" altLang="en-US" sz="2400" b="1" dirty="0"/>
              <a:t>Endocrinology is about communications between cells</a:t>
            </a:r>
          </a:p>
          <a:p>
            <a:pPr marL="0" indent="0" algn="ctr" rtl="0">
              <a:spcBef>
                <a:spcPct val="50000"/>
              </a:spcBef>
              <a:buFontTx/>
              <a:buNone/>
            </a:pPr>
            <a:endParaRPr lang="en-US" altLang="en-US" sz="2400" dirty="0"/>
          </a:p>
          <a:p>
            <a:pPr marL="0" indent="0" algn="l" rtl="0" eaLnBrk="1" hangingPunct="1">
              <a:lnSpc>
                <a:spcPct val="80000"/>
              </a:lnSpc>
            </a:pPr>
            <a:r>
              <a:rPr lang="en-US" altLang="en-US" sz="2400" b="1" u="sng" dirty="0"/>
              <a:t> Hormone functions</a:t>
            </a:r>
            <a:r>
              <a:rPr lang="en-US" altLang="en-US" sz="2400" dirty="0"/>
              <a:t>: reproduction and sexual differentiation; development and growth; maintenance of the internal environment; and regulation of metabolism and nutrient supply. </a:t>
            </a:r>
          </a:p>
          <a:p>
            <a:pPr marL="0" indent="0" algn="l" rtl="0" eaLnBrk="1" hangingPunct="1">
              <a:lnSpc>
                <a:spcPct val="80000"/>
              </a:lnSpc>
            </a:pPr>
            <a:r>
              <a:rPr lang="en-US" altLang="en-US" sz="2400" dirty="0"/>
              <a:t>A single hormone may affect more than one of these functions and each function may be controlled by several hormones.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F4C45ED5-957E-4B26-9A8E-2737FF1FD9E6}"/>
              </a:ext>
            </a:extLst>
          </p:cNvPr>
          <p:cNvSpPr>
            <a:spLocks noGrp="1"/>
          </p:cNvSpPr>
          <p:nvPr>
            <p:ph type="title"/>
          </p:nvPr>
        </p:nvSpPr>
        <p:spPr/>
        <p:txBody>
          <a:bodyPr/>
          <a:lstStyle/>
          <a:p>
            <a:pPr algn="ctr"/>
            <a:r>
              <a:rPr lang="en-US" altLang="en-US" dirty="0">
                <a:solidFill>
                  <a:srgbClr val="FF0000"/>
                </a:solidFill>
              </a:rPr>
              <a:t>Spare receptors </a:t>
            </a:r>
          </a:p>
        </p:txBody>
      </p:sp>
      <p:pic>
        <p:nvPicPr>
          <p:cNvPr id="41987" name="Picture 2">
            <a:extLst>
              <a:ext uri="{FF2B5EF4-FFF2-40B4-BE49-F238E27FC236}">
                <a16:creationId xmlns:a16="http://schemas.microsoft.com/office/drawing/2014/main" id="{C9872EB1-7AF3-4BD1-988C-9540B41EF9B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1447800"/>
            <a:ext cx="6629400" cy="527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4773316" y="1295400"/>
            <a:ext cx="4370684" cy="369332"/>
          </a:xfrm>
          <a:prstGeom prst="rect">
            <a:avLst/>
          </a:prstGeom>
          <a:noFill/>
        </p:spPr>
        <p:txBody>
          <a:bodyPr wrap="none" rtlCol="0">
            <a:spAutoFit/>
          </a:bodyPr>
          <a:lstStyle/>
          <a:p>
            <a:r>
              <a:rPr lang="en-US" dirty="0" smtClean="0"/>
              <a:t>The required is 50% while the other is spare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A3B35738-29B3-4BE4-8B7D-411B71F4E379}"/>
              </a:ext>
            </a:extLst>
          </p:cNvPr>
          <p:cNvSpPr>
            <a:spLocks noGrp="1" noChangeArrowheads="1"/>
          </p:cNvSpPr>
          <p:nvPr>
            <p:ph idx="1"/>
          </p:nvPr>
        </p:nvSpPr>
        <p:spPr>
          <a:xfrm>
            <a:off x="457200" y="762000"/>
            <a:ext cx="8229600" cy="4525963"/>
          </a:xfrm>
        </p:spPr>
        <p:txBody>
          <a:bodyPr/>
          <a:lstStyle/>
          <a:p>
            <a:pPr algn="l" rtl="0" eaLnBrk="1" hangingPunct="1"/>
            <a:r>
              <a:rPr lang="en-US" altLang="en-US" sz="2800" b="1" dirty="0">
                <a:solidFill>
                  <a:srgbClr val="FF0000"/>
                </a:solidFill>
              </a:rPr>
              <a:t>Agonists</a:t>
            </a:r>
            <a:r>
              <a:rPr lang="en-US" altLang="en-US" sz="2800" dirty="0"/>
              <a:t> are molecules that bind the receptor and induce all the post-receptor events that lead to a biologic effect. In other words, they act like the "normal" hormone, although perhaps more or less potently</a:t>
            </a:r>
            <a:endParaRPr lang="en-US" altLang="en-US" sz="2800" b="1" dirty="0"/>
          </a:p>
          <a:p>
            <a:pPr algn="l" rtl="0" eaLnBrk="1" hangingPunct="1"/>
            <a:r>
              <a:rPr lang="en-US" altLang="en-US" sz="2800" b="1" dirty="0">
                <a:solidFill>
                  <a:srgbClr val="FF0000"/>
                </a:solidFill>
              </a:rPr>
              <a:t>Antagonists</a:t>
            </a:r>
            <a:r>
              <a:rPr lang="en-US" altLang="en-US" sz="2800" dirty="0"/>
              <a:t> are molecules that bind the receptor but are unable to bring about receptor activation (fail to trigger intracellular signaling events) and block binding of the agonist.</a:t>
            </a:r>
            <a:endParaRPr lang="en-AU" altLang="en-US" sz="2800" dirty="0"/>
          </a:p>
        </p:txBody>
      </p:sp>
      <p:sp>
        <p:nvSpPr>
          <p:cNvPr id="2" name="TextBox 1"/>
          <p:cNvSpPr txBox="1"/>
          <p:nvPr/>
        </p:nvSpPr>
        <p:spPr>
          <a:xfrm>
            <a:off x="2438400" y="228600"/>
            <a:ext cx="1315873" cy="369332"/>
          </a:xfrm>
          <a:prstGeom prst="rect">
            <a:avLst/>
          </a:prstGeom>
          <a:noFill/>
        </p:spPr>
        <p:txBody>
          <a:bodyPr wrap="none" rtlCol="0">
            <a:spAutoFit/>
          </a:bodyPr>
          <a:lstStyle/>
          <a:p>
            <a:r>
              <a:rPr lang="en-US" dirty="0" smtClean="0"/>
              <a:t>Just for you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a:extLst>
              <a:ext uri="{FF2B5EF4-FFF2-40B4-BE49-F238E27FC236}">
                <a16:creationId xmlns:a16="http://schemas.microsoft.com/office/drawing/2014/main" id="{3ECCE601-556F-4057-A520-3348737B318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30400" y="0"/>
            <a:ext cx="521176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a:extLst>
              <a:ext uri="{FF2B5EF4-FFF2-40B4-BE49-F238E27FC236}">
                <a16:creationId xmlns:a16="http://schemas.microsoft.com/office/drawing/2014/main" id="{81BFF963-98FA-4DF2-AD20-AFEF4C03AF5E}"/>
              </a:ext>
            </a:extLst>
          </p:cNvPr>
          <p:cNvSpPr>
            <a:spLocks noGrp="1" noChangeArrowheads="1"/>
          </p:cNvSpPr>
          <p:nvPr>
            <p:ph idx="1"/>
          </p:nvPr>
        </p:nvSpPr>
        <p:spPr>
          <a:xfrm>
            <a:off x="152400" y="228600"/>
            <a:ext cx="8763000" cy="6477000"/>
          </a:xfrm>
        </p:spPr>
        <p:txBody>
          <a:bodyPr>
            <a:normAutofit/>
          </a:bodyPr>
          <a:lstStyle/>
          <a:p>
            <a:pPr algn="ctr" rtl="0" eaLnBrk="1" hangingPunct="1">
              <a:lnSpc>
                <a:spcPct val="90000"/>
              </a:lnSpc>
              <a:buFontTx/>
              <a:buNone/>
            </a:pPr>
            <a:r>
              <a:rPr lang="en-US" altLang="en-US" sz="2800" b="1" u="sng" dirty="0">
                <a:solidFill>
                  <a:srgbClr val="FF0000"/>
                </a:solidFill>
              </a:rPr>
              <a:t>Chemical signaling</a:t>
            </a:r>
            <a:endParaRPr lang="en-US" altLang="en-US" sz="2800" b="1" i="1" u="sng" dirty="0">
              <a:solidFill>
                <a:srgbClr val="FF0000"/>
              </a:solidFill>
            </a:endParaRPr>
          </a:p>
          <a:p>
            <a:pPr algn="l" rtl="0" eaLnBrk="1" hangingPunct="1">
              <a:lnSpc>
                <a:spcPct val="90000"/>
              </a:lnSpc>
              <a:buFontTx/>
              <a:buNone/>
            </a:pPr>
            <a:endParaRPr lang="en-US" altLang="en-US" sz="2800" u="sng" dirty="0"/>
          </a:p>
          <a:p>
            <a:pPr algn="l" rtl="0" eaLnBrk="1" hangingPunct="1">
              <a:lnSpc>
                <a:spcPct val="90000"/>
              </a:lnSpc>
              <a:buFontTx/>
              <a:buNone/>
            </a:pPr>
            <a:r>
              <a:rPr lang="en-US" altLang="en-US" sz="2800" dirty="0"/>
              <a:t>Depending on the distance between the secreting and target cells, chemical messengers can be classified as</a:t>
            </a:r>
          </a:p>
          <a:p>
            <a:pPr algn="l" rtl="0" eaLnBrk="1" hangingPunct="1">
              <a:lnSpc>
                <a:spcPct val="90000"/>
              </a:lnSpc>
              <a:buFontTx/>
              <a:buNone/>
            </a:pPr>
            <a:endParaRPr lang="en-US" altLang="en-US" sz="2800" b="1" dirty="0"/>
          </a:p>
          <a:p>
            <a:pPr algn="l" rtl="0" eaLnBrk="1" hangingPunct="1">
              <a:lnSpc>
                <a:spcPct val="90000"/>
              </a:lnSpc>
              <a:buFontTx/>
              <a:buNone/>
            </a:pPr>
            <a:r>
              <a:rPr lang="en-US" altLang="en-US" sz="2800" b="1" dirty="0">
                <a:solidFill>
                  <a:srgbClr val="FF0000"/>
                </a:solidFill>
              </a:rPr>
              <a:t>1- Endocrine action</a:t>
            </a:r>
            <a:r>
              <a:rPr lang="en-US" altLang="en-US" sz="2800" dirty="0">
                <a:solidFill>
                  <a:srgbClr val="FF0000"/>
                </a:solidFill>
              </a:rPr>
              <a:t>: </a:t>
            </a:r>
            <a:r>
              <a:rPr lang="en-US" altLang="en-US" sz="2800" dirty="0"/>
              <a:t>the hormone is distributed in blood and binds to distant target cells. (neuroendocrine: neurons produce both neurotransmitter and hormone (</a:t>
            </a:r>
            <a:r>
              <a:rPr lang="en-US" altLang="en-US" sz="2800" dirty="0" err="1"/>
              <a:t>eg</a:t>
            </a:r>
            <a:r>
              <a:rPr lang="en-US" altLang="en-US" sz="2800" dirty="0"/>
              <a:t>. epinephrine))</a:t>
            </a:r>
            <a:endParaRPr lang="en-US" altLang="en-US" sz="2800" b="1" dirty="0"/>
          </a:p>
          <a:p>
            <a:pPr algn="l" rtl="0" eaLnBrk="1" hangingPunct="1">
              <a:lnSpc>
                <a:spcPct val="90000"/>
              </a:lnSpc>
              <a:buFontTx/>
              <a:buNone/>
            </a:pPr>
            <a:r>
              <a:rPr lang="en-US" altLang="en-US" sz="2800" b="1" dirty="0">
                <a:solidFill>
                  <a:srgbClr val="FF0000"/>
                </a:solidFill>
              </a:rPr>
              <a:t>2- Paracrine action</a:t>
            </a:r>
            <a:r>
              <a:rPr lang="en-US" altLang="en-US" sz="2800" dirty="0">
                <a:solidFill>
                  <a:srgbClr val="FF0000"/>
                </a:solidFill>
              </a:rPr>
              <a:t>: </a:t>
            </a:r>
            <a:r>
              <a:rPr lang="en-US" altLang="en-US" sz="2800" dirty="0"/>
              <a:t>(Para: near) the hormone acts locally by diffusing from its source to target cells in the neighboring cells within a tissue or organ without entering blood.</a:t>
            </a:r>
            <a:endParaRPr lang="en-US" altLang="en-US" sz="2800" b="1" dirty="0"/>
          </a:p>
          <a:p>
            <a:pPr algn="l" rtl="0" eaLnBrk="1" hangingPunct="1">
              <a:lnSpc>
                <a:spcPct val="90000"/>
              </a:lnSpc>
              <a:buFontTx/>
              <a:buNone/>
            </a:pPr>
            <a:r>
              <a:rPr lang="en-US" altLang="en-US" sz="2800" b="1" dirty="0">
                <a:solidFill>
                  <a:srgbClr val="FF0000"/>
                </a:solidFill>
              </a:rPr>
              <a:t>3- Autocrine action</a:t>
            </a:r>
            <a:r>
              <a:rPr lang="en-US" altLang="en-US" sz="2800" dirty="0">
                <a:solidFill>
                  <a:srgbClr val="FF0000"/>
                </a:solidFill>
              </a:rPr>
              <a:t>: </a:t>
            </a:r>
            <a:r>
              <a:rPr lang="en-US" altLang="en-US" sz="2800" dirty="0"/>
              <a:t>the hormone acts on the same cell that produced it.</a:t>
            </a:r>
            <a:endParaRPr lang="en-US" altLang="en-US" sz="28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7">
            <a:extLst>
              <a:ext uri="{FF2B5EF4-FFF2-40B4-BE49-F238E27FC236}">
                <a16:creationId xmlns:a16="http://schemas.microsoft.com/office/drawing/2014/main" id="{D8BF2F2D-9472-4129-A5E4-9018642222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91189"/>
            <a:ext cx="7638936" cy="66668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1219200" y="1447800"/>
            <a:ext cx="2289409" cy="369332"/>
          </a:xfrm>
          <a:prstGeom prst="rect">
            <a:avLst/>
          </a:prstGeom>
          <a:noFill/>
        </p:spPr>
        <p:txBody>
          <a:bodyPr wrap="none" rtlCol="0">
            <a:spAutoFit/>
          </a:bodyPr>
          <a:lstStyle/>
          <a:p>
            <a:r>
              <a:rPr lang="en-US" dirty="0" smtClean="0"/>
              <a:t>Within the tissue only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a:extLst>
              <a:ext uri="{FF2B5EF4-FFF2-40B4-BE49-F238E27FC236}">
                <a16:creationId xmlns:a16="http://schemas.microsoft.com/office/drawing/2014/main" id="{6816E3F2-F11F-4409-8637-8D51CDB7D841}"/>
              </a:ext>
            </a:extLst>
          </p:cNvPr>
          <p:cNvSpPr>
            <a:spLocks noGrp="1" noChangeArrowheads="1"/>
          </p:cNvSpPr>
          <p:nvPr>
            <p:ph idx="1"/>
          </p:nvPr>
        </p:nvSpPr>
        <p:spPr>
          <a:xfrm>
            <a:off x="152400" y="152400"/>
            <a:ext cx="8991600" cy="6705600"/>
          </a:xfrm>
        </p:spPr>
        <p:txBody>
          <a:bodyPr>
            <a:normAutofit fontScale="92500"/>
          </a:bodyPr>
          <a:lstStyle/>
          <a:p>
            <a:pPr algn="l" rtl="0" eaLnBrk="1" hangingPunct="1">
              <a:lnSpc>
                <a:spcPct val="80000"/>
              </a:lnSpc>
              <a:buFontTx/>
              <a:buNone/>
            </a:pPr>
            <a:r>
              <a:rPr lang="en-US" altLang="en-US" sz="2400" b="1" u="sng" dirty="0">
                <a:solidFill>
                  <a:srgbClr val="FF0000"/>
                </a:solidFill>
              </a:rPr>
              <a:t>Chemical classification of hormones</a:t>
            </a:r>
            <a:endParaRPr lang="en-US" altLang="en-US" sz="2400" b="1" i="1" dirty="0">
              <a:solidFill>
                <a:srgbClr val="FF0000"/>
              </a:solidFill>
            </a:endParaRPr>
          </a:p>
          <a:p>
            <a:pPr algn="l" rtl="0" eaLnBrk="1" hangingPunct="1">
              <a:lnSpc>
                <a:spcPct val="80000"/>
              </a:lnSpc>
              <a:buFontTx/>
              <a:buNone/>
            </a:pPr>
            <a:r>
              <a:rPr lang="en-US" altLang="en-US" sz="2400" dirty="0"/>
              <a:t>Chemically hormones are grouped into three classes: </a:t>
            </a:r>
            <a:endParaRPr lang="en-US" altLang="en-US" sz="2400" b="1" dirty="0"/>
          </a:p>
          <a:p>
            <a:pPr algn="l" rtl="0" eaLnBrk="1" hangingPunct="1">
              <a:lnSpc>
                <a:spcPct val="80000"/>
              </a:lnSpc>
              <a:buFontTx/>
              <a:buNone/>
            </a:pPr>
            <a:r>
              <a:rPr lang="en-US" altLang="en-US" sz="2400" b="1" dirty="0">
                <a:solidFill>
                  <a:srgbClr val="FF0000"/>
                </a:solidFill>
              </a:rPr>
              <a:t>1-</a:t>
            </a:r>
            <a:r>
              <a:rPr lang="en-US" altLang="en-US" sz="2400" b="1" u="sng" dirty="0">
                <a:solidFill>
                  <a:srgbClr val="FF0000"/>
                </a:solidFill>
              </a:rPr>
              <a:t>Steroid hormones</a:t>
            </a:r>
            <a:r>
              <a:rPr lang="en-US" altLang="en-US" sz="2400" u="sng" dirty="0">
                <a:solidFill>
                  <a:srgbClr val="FF0000"/>
                </a:solidFill>
              </a:rPr>
              <a:t>:</a:t>
            </a:r>
            <a:r>
              <a:rPr lang="en-AU" altLang="ja-JP" sz="2400" dirty="0">
                <a:solidFill>
                  <a:srgbClr val="FF0000"/>
                </a:solidFill>
                <a:ea typeface="ＭＳ Ｐゴシック" panose="020B0600070205080204" pitchFamily="34" charset="-128"/>
              </a:rPr>
              <a:t> </a:t>
            </a:r>
            <a:r>
              <a:rPr lang="en-AU" altLang="ja-JP" sz="2400" dirty="0">
                <a:ea typeface="ＭＳ Ｐゴシック" panose="020B0600070205080204" pitchFamily="34" charset="-128"/>
              </a:rPr>
              <a:t>are </a:t>
            </a:r>
            <a:r>
              <a:rPr lang="en-US" altLang="en-US" sz="2400" dirty="0"/>
              <a:t>hydrophobic and </a:t>
            </a:r>
            <a:r>
              <a:rPr lang="en-US" altLang="ja-JP" sz="2400" dirty="0">
                <a:ea typeface="ＭＳ Ｐゴシック" panose="020B0600070205080204" pitchFamily="34" charset="-128"/>
              </a:rPr>
              <a:t>synthesized from cholesterol and are categorized in the human into six different classes or families that include: </a:t>
            </a:r>
            <a:r>
              <a:rPr lang="en-US" altLang="ja-JP" sz="2400" dirty="0" smtClean="0">
                <a:ea typeface="ＭＳ Ｐゴシック" panose="020B0600070205080204" pitchFamily="34" charset="-128"/>
              </a:rPr>
              <a:t>(all steroid hormone made up of glucose and 21 C or less  atoms )</a:t>
            </a:r>
            <a:endParaRPr lang="en-US" altLang="ja-JP" sz="2400" dirty="0">
              <a:ea typeface="ＭＳ Ｐゴシック" panose="020B0600070205080204" pitchFamily="34" charset="-128"/>
            </a:endParaRPr>
          </a:p>
          <a:p>
            <a:pPr algn="l" rtl="0" eaLnBrk="1" hangingPunct="1">
              <a:lnSpc>
                <a:spcPct val="80000"/>
              </a:lnSpc>
              <a:buFontTx/>
              <a:buNone/>
            </a:pPr>
            <a:r>
              <a:rPr lang="en-US" altLang="ja-JP" sz="2400" u="sng" dirty="0" err="1">
                <a:solidFill>
                  <a:srgbClr val="000099"/>
                </a:solidFill>
                <a:ea typeface="ＭＳ Ｐゴシック" panose="020B0600070205080204" pitchFamily="34" charset="-128"/>
              </a:rPr>
              <a:t>Progestins</a:t>
            </a:r>
            <a:r>
              <a:rPr lang="en-US" altLang="ja-JP" sz="2400" u="sng" dirty="0">
                <a:solidFill>
                  <a:srgbClr val="000099"/>
                </a:solidFill>
                <a:ea typeface="ＭＳ Ｐゴシック" panose="020B0600070205080204" pitchFamily="34" charset="-128"/>
              </a:rPr>
              <a:t> (C-21) </a:t>
            </a:r>
            <a:r>
              <a:rPr lang="en-US" altLang="ja-JP" sz="2400" dirty="0">
                <a:solidFill>
                  <a:srgbClr val="000099"/>
                </a:solidFill>
                <a:ea typeface="ＭＳ Ｐゴシック" panose="020B0600070205080204" pitchFamily="34" charset="-128"/>
              </a:rPr>
              <a:t>(Progesterone), </a:t>
            </a:r>
            <a:r>
              <a:rPr lang="en-US" altLang="ja-JP" sz="2400" u="sng" dirty="0" err="1">
                <a:solidFill>
                  <a:srgbClr val="00B050"/>
                </a:solidFill>
                <a:ea typeface="ＭＳ Ｐゴシック" panose="020B0600070205080204" pitchFamily="34" charset="-128"/>
              </a:rPr>
              <a:t>Gluco</a:t>
            </a:r>
            <a:r>
              <a:rPr lang="en-US" altLang="ja-JP" sz="2400" u="sng" dirty="0">
                <a:solidFill>
                  <a:srgbClr val="00B050"/>
                </a:solidFill>
                <a:ea typeface="ＭＳ Ｐゴシック" panose="020B0600070205080204" pitchFamily="34" charset="-128"/>
              </a:rPr>
              <a:t>-corticoids (C-21) </a:t>
            </a:r>
            <a:r>
              <a:rPr lang="en-US" altLang="ja-JP" sz="2400" dirty="0">
                <a:solidFill>
                  <a:srgbClr val="00B050"/>
                </a:solidFill>
                <a:ea typeface="ＭＳ Ｐゴシック" panose="020B0600070205080204" pitchFamily="34" charset="-128"/>
              </a:rPr>
              <a:t>(Cortisol), </a:t>
            </a:r>
            <a:r>
              <a:rPr lang="en-US" altLang="ja-JP" sz="2400" u="sng" dirty="0" err="1">
                <a:solidFill>
                  <a:schemeClr val="accent2">
                    <a:lumMod val="50000"/>
                  </a:schemeClr>
                </a:solidFill>
                <a:ea typeface="ＭＳ Ｐゴシック" panose="020B0600070205080204" pitchFamily="34" charset="-128"/>
              </a:rPr>
              <a:t>Mineralo</a:t>
            </a:r>
            <a:r>
              <a:rPr lang="en-US" altLang="ja-JP" sz="2400" u="sng" dirty="0">
                <a:solidFill>
                  <a:schemeClr val="accent2">
                    <a:lumMod val="50000"/>
                  </a:schemeClr>
                </a:solidFill>
                <a:ea typeface="ＭＳ Ｐゴシック" panose="020B0600070205080204" pitchFamily="34" charset="-128"/>
              </a:rPr>
              <a:t>-corticoids (C-21) </a:t>
            </a:r>
            <a:r>
              <a:rPr lang="en-US" altLang="ja-JP" sz="2400" dirty="0">
                <a:solidFill>
                  <a:schemeClr val="accent2">
                    <a:lumMod val="50000"/>
                  </a:schemeClr>
                </a:solidFill>
                <a:ea typeface="ＭＳ Ｐゴシック" panose="020B0600070205080204" pitchFamily="34" charset="-128"/>
              </a:rPr>
              <a:t>(Aldosterone</a:t>
            </a:r>
            <a:r>
              <a:rPr lang="en-US" altLang="ja-JP" sz="2400" dirty="0">
                <a:solidFill>
                  <a:srgbClr val="7030A0"/>
                </a:solidFill>
                <a:ea typeface="ＭＳ Ｐゴシック" panose="020B0600070205080204" pitchFamily="34" charset="-128"/>
              </a:rPr>
              <a:t>), </a:t>
            </a:r>
            <a:r>
              <a:rPr lang="en-US" altLang="ja-JP" sz="2400" u="sng" dirty="0">
                <a:solidFill>
                  <a:srgbClr val="7030A0"/>
                </a:solidFill>
                <a:ea typeface="ＭＳ Ｐゴシック" panose="020B0600070205080204" pitchFamily="34" charset="-128"/>
              </a:rPr>
              <a:t>Androgens (C-19) </a:t>
            </a:r>
            <a:r>
              <a:rPr lang="en-US" altLang="ja-JP" sz="2400" dirty="0">
                <a:solidFill>
                  <a:srgbClr val="7030A0"/>
                </a:solidFill>
                <a:ea typeface="ＭＳ Ｐゴシック" panose="020B0600070205080204" pitchFamily="34" charset="-128"/>
              </a:rPr>
              <a:t>(Testosterone), </a:t>
            </a:r>
            <a:r>
              <a:rPr lang="en-US" altLang="ja-JP" sz="2400" u="sng" dirty="0">
                <a:solidFill>
                  <a:srgbClr val="FF0066"/>
                </a:solidFill>
                <a:ea typeface="ＭＳ Ｐゴシック" panose="020B0600070205080204" pitchFamily="34" charset="-128"/>
              </a:rPr>
              <a:t>Estrogens (C-18) </a:t>
            </a:r>
            <a:r>
              <a:rPr lang="en-US" altLang="ja-JP" sz="2400" dirty="0">
                <a:solidFill>
                  <a:srgbClr val="FF0066"/>
                </a:solidFill>
                <a:ea typeface="ＭＳ Ｐゴシック" panose="020B0600070205080204" pitchFamily="34" charset="-128"/>
              </a:rPr>
              <a:t>(Estradiol)</a:t>
            </a:r>
            <a:r>
              <a:rPr lang="en-US" altLang="ja-JP" sz="2400" dirty="0">
                <a:ea typeface="ＭＳ Ｐゴシック" panose="020B0600070205080204" pitchFamily="34" charset="-128"/>
              </a:rPr>
              <a:t>, </a:t>
            </a:r>
            <a:r>
              <a:rPr lang="en-US" altLang="ja-JP" sz="2400" dirty="0">
                <a:solidFill>
                  <a:srgbClr val="FF3300"/>
                </a:solidFill>
                <a:ea typeface="ＭＳ Ｐゴシック" panose="020B0600070205080204" pitchFamily="34" charset="-128"/>
              </a:rPr>
              <a:t>and </a:t>
            </a:r>
            <a:r>
              <a:rPr lang="en-US" altLang="ja-JP" sz="2400" u="sng" dirty="0">
                <a:solidFill>
                  <a:srgbClr val="FF3300"/>
                </a:solidFill>
                <a:ea typeface="ＭＳ Ｐゴシック" panose="020B0600070205080204" pitchFamily="34" charset="-128"/>
              </a:rPr>
              <a:t>vitamin D</a:t>
            </a:r>
            <a:r>
              <a:rPr lang="en-US" altLang="ja-JP" sz="2400" dirty="0">
                <a:solidFill>
                  <a:srgbClr val="FF3300"/>
                </a:solidFill>
                <a:ea typeface="ＭＳ Ｐゴシック" panose="020B0600070205080204" pitchFamily="34" charset="-128"/>
              </a:rPr>
              <a:t>.</a:t>
            </a:r>
          </a:p>
          <a:p>
            <a:pPr algn="l" rtl="0" eaLnBrk="1" hangingPunct="1">
              <a:lnSpc>
                <a:spcPct val="80000"/>
              </a:lnSpc>
              <a:buFontTx/>
              <a:buNone/>
            </a:pPr>
            <a:r>
              <a:rPr lang="en-US" altLang="ja-JP" sz="2400" dirty="0">
                <a:ea typeface="ＭＳ Ｐゴシック" panose="020B0600070205080204" pitchFamily="34" charset="-128"/>
              </a:rPr>
              <a:t>Steroid hormones affect carbohydrate metabolism salt and water balance, and reproductive function</a:t>
            </a:r>
            <a:r>
              <a:rPr lang="en-US" altLang="ja-JP" sz="2400" dirty="0" smtClean="0">
                <a:ea typeface="ＭＳ Ｐゴシック" panose="020B0600070205080204" pitchFamily="34" charset="-128"/>
              </a:rPr>
              <a:t>.(because the sex hormone are steroid hormone ) </a:t>
            </a:r>
            <a:endParaRPr lang="en-US" altLang="ja-JP" sz="2400" b="1" dirty="0">
              <a:ea typeface="ＭＳ Ｐゴシック" panose="020B0600070205080204" pitchFamily="34" charset="-128"/>
            </a:endParaRPr>
          </a:p>
          <a:p>
            <a:pPr algn="l" rtl="0" eaLnBrk="1" hangingPunct="1">
              <a:lnSpc>
                <a:spcPct val="80000"/>
              </a:lnSpc>
              <a:buFontTx/>
              <a:buNone/>
            </a:pPr>
            <a:endParaRPr lang="en-US" altLang="ja-JP" sz="2400" b="1" dirty="0">
              <a:solidFill>
                <a:srgbClr val="FF0000"/>
              </a:solidFill>
              <a:ea typeface="ＭＳ Ｐゴシック" panose="020B0600070205080204" pitchFamily="34" charset="-128"/>
            </a:endParaRPr>
          </a:p>
          <a:p>
            <a:pPr algn="l" rtl="0" eaLnBrk="1" hangingPunct="1">
              <a:lnSpc>
                <a:spcPct val="80000"/>
              </a:lnSpc>
              <a:buFontTx/>
              <a:buNone/>
            </a:pPr>
            <a:r>
              <a:rPr lang="en-US" altLang="ja-JP" sz="2400" b="1" dirty="0">
                <a:solidFill>
                  <a:srgbClr val="FF0000"/>
                </a:solidFill>
                <a:ea typeface="ＭＳ Ｐゴシック" panose="020B0600070205080204" pitchFamily="34" charset="-128"/>
              </a:rPr>
              <a:t>2-</a:t>
            </a:r>
            <a:r>
              <a:rPr lang="en-US" altLang="ja-JP" sz="2400" b="1" u="sng" dirty="0">
                <a:solidFill>
                  <a:srgbClr val="FF0000"/>
                </a:solidFill>
                <a:ea typeface="ＭＳ Ｐゴシック" panose="020B0600070205080204" pitchFamily="34" charset="-128"/>
              </a:rPr>
              <a:t>Amines hormones</a:t>
            </a:r>
            <a:r>
              <a:rPr lang="en-US" altLang="ja-JP" sz="2400" dirty="0">
                <a:solidFill>
                  <a:srgbClr val="FF0000"/>
                </a:solidFill>
                <a:ea typeface="ＭＳ Ｐゴシック" panose="020B0600070205080204" pitchFamily="34" charset="-128"/>
              </a:rPr>
              <a:t>: </a:t>
            </a:r>
            <a:r>
              <a:rPr lang="en-US" altLang="ja-JP" sz="2400" dirty="0" smtClean="0">
                <a:solidFill>
                  <a:srgbClr val="FF0000"/>
                </a:solidFill>
                <a:ea typeface="ＭＳ Ｐゴシック" panose="020B0600070205080204" pitchFamily="34" charset="-128"/>
              </a:rPr>
              <a:t>all are  hormones derived from </a:t>
            </a:r>
            <a:r>
              <a:rPr lang="en-AU" altLang="ja-JP" sz="2400" dirty="0" smtClean="0">
                <a:solidFill>
                  <a:srgbClr val="FF0000"/>
                </a:solidFill>
                <a:ea typeface="ＭＳ Ｐゴシック" panose="020B0600070205080204" pitchFamily="34" charset="-128"/>
              </a:rPr>
              <a:t>tyrosine </a:t>
            </a:r>
            <a:r>
              <a:rPr lang="en-AU" altLang="ja-JP" sz="2400" dirty="0" smtClean="0">
                <a:ea typeface="ＭＳ Ｐゴシック" panose="020B0600070205080204" pitchFamily="34" charset="-128"/>
              </a:rPr>
              <a:t>including </a:t>
            </a:r>
            <a:r>
              <a:rPr lang="en-AU" altLang="ja-JP" sz="2400" dirty="0">
                <a:ea typeface="ＭＳ Ｐゴシック" panose="020B0600070205080204" pitchFamily="34" charset="-128"/>
              </a:rPr>
              <a:t>catecholamine hormones (hydrophilic) and thyroid hormones (</a:t>
            </a:r>
            <a:r>
              <a:rPr lang="en-US" altLang="en-US" sz="2400" dirty="0"/>
              <a:t>hydrophobic</a:t>
            </a:r>
            <a:r>
              <a:rPr lang="en-AU" altLang="ja-JP" sz="2400" dirty="0">
                <a:solidFill>
                  <a:srgbClr val="FF0000"/>
                </a:solidFill>
                <a:ea typeface="ＭＳ Ｐゴシック" panose="020B0600070205080204" pitchFamily="34" charset="-128"/>
              </a:rPr>
              <a:t>). Catecholamine </a:t>
            </a:r>
            <a:r>
              <a:rPr lang="en-AU" altLang="ja-JP" sz="2400" dirty="0" smtClean="0">
                <a:solidFill>
                  <a:srgbClr val="FF0000"/>
                </a:solidFill>
                <a:ea typeface="ＭＳ Ｐゴシック" panose="020B0600070205080204" pitchFamily="34" charset="-128"/>
              </a:rPr>
              <a:t>hormones(as a 2</a:t>
            </a:r>
            <a:r>
              <a:rPr lang="en-AU" altLang="ja-JP" sz="2400" baseline="30000" dirty="0" smtClean="0">
                <a:solidFill>
                  <a:srgbClr val="FF0000"/>
                </a:solidFill>
                <a:ea typeface="ＭＳ Ｐゴシック" panose="020B0600070205080204" pitchFamily="34" charset="-128"/>
              </a:rPr>
              <a:t>nd</a:t>
            </a:r>
            <a:r>
              <a:rPr lang="en-AU" altLang="ja-JP" sz="2400" dirty="0" smtClean="0">
                <a:solidFill>
                  <a:srgbClr val="FF0000"/>
                </a:solidFill>
                <a:ea typeface="ＭＳ Ｐゴシック" panose="020B0600070205080204" pitchFamily="34" charset="-128"/>
              </a:rPr>
              <a:t> hormone ) </a:t>
            </a:r>
            <a:r>
              <a:rPr lang="en-US" altLang="ja-JP" sz="2400" dirty="0">
                <a:ea typeface="ＭＳ Ｐゴシック" panose="020B0600070205080204" pitchFamily="34" charset="-128"/>
              </a:rPr>
              <a:t>include epinephrine, norepinephrine and dopamine</a:t>
            </a:r>
            <a:r>
              <a:rPr lang="en-US" altLang="ja-JP" sz="2400" dirty="0" smtClean="0">
                <a:ea typeface="ＭＳ Ｐゴシック" panose="020B0600070205080204" pitchFamily="34" charset="-128"/>
              </a:rPr>
              <a:t>.</a:t>
            </a:r>
          </a:p>
          <a:p>
            <a:pPr algn="l" rtl="0" eaLnBrk="1" hangingPunct="1">
              <a:lnSpc>
                <a:spcPct val="80000"/>
              </a:lnSpc>
              <a:buFontTx/>
              <a:buNone/>
            </a:pPr>
            <a:r>
              <a:rPr lang="en-US" altLang="ja-JP" sz="2400" dirty="0" smtClean="0">
                <a:ea typeface="ＭＳ Ｐゴシック" panose="020B0600070205080204" pitchFamily="34" charset="-128"/>
              </a:rPr>
              <a:t> </a:t>
            </a:r>
            <a:r>
              <a:rPr lang="en-US" altLang="ja-JP" sz="2400" dirty="0">
                <a:ea typeface="ＭＳ Ｐゴシック" panose="020B0600070205080204" pitchFamily="34" charset="-128"/>
              </a:rPr>
              <a:t>Dopamine is a neurotransmitter that can act as hormone is released from median eminence and suppress the secretion of prolactin from anterior pituitary. </a:t>
            </a:r>
            <a:endParaRPr lang="en-US" altLang="ja-JP" sz="2400" dirty="0" smtClean="0">
              <a:ea typeface="ＭＳ Ｐゴシック" panose="020B0600070205080204" pitchFamily="34" charset="-128"/>
            </a:endParaRPr>
          </a:p>
          <a:p>
            <a:pPr algn="l" rtl="0" eaLnBrk="1" hangingPunct="1">
              <a:lnSpc>
                <a:spcPct val="80000"/>
              </a:lnSpc>
              <a:buFontTx/>
              <a:buNone/>
            </a:pPr>
            <a:r>
              <a:rPr lang="en-US" altLang="ja-JP" sz="2400" dirty="0" smtClean="0">
                <a:solidFill>
                  <a:srgbClr val="FF0000"/>
                </a:solidFill>
                <a:ea typeface="ＭＳ Ｐゴシック" panose="020B0600070205080204" pitchFamily="34" charset="-128"/>
              </a:rPr>
              <a:t>The </a:t>
            </a:r>
            <a:r>
              <a:rPr lang="en-US" altLang="ja-JP" sz="2400" dirty="0">
                <a:solidFill>
                  <a:srgbClr val="FF0000"/>
                </a:solidFill>
                <a:ea typeface="ＭＳ Ｐゴシック" panose="020B0600070205080204" pitchFamily="34" charset="-128"/>
              </a:rPr>
              <a:t>thyroid hormones</a:t>
            </a:r>
            <a:r>
              <a:rPr lang="en-US" altLang="ja-JP" sz="2400" dirty="0">
                <a:ea typeface="ＭＳ Ｐゴシック" panose="020B0600070205080204" pitchFamily="34" charset="-128"/>
              </a:rPr>
              <a:t>-thyroxin and triiodothyronine-each have two fused molecule of tyrosine. Thyroxin has four iodine atoms attached to the amino rings while triiodothyronine has three iodine atoms. </a:t>
            </a:r>
            <a:endParaRPr lang="en-US" altLang="ja-JP" sz="2400" b="1" dirty="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a:extLst>
              <a:ext uri="{FF2B5EF4-FFF2-40B4-BE49-F238E27FC236}">
                <a16:creationId xmlns:a16="http://schemas.microsoft.com/office/drawing/2014/main" id="{A3AEA3A1-5BEE-4B47-8289-8799520C7C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0"/>
            <a:ext cx="53498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990600" y="838200"/>
            <a:ext cx="1772793" cy="646331"/>
          </a:xfrm>
          <a:prstGeom prst="rect">
            <a:avLst/>
          </a:prstGeom>
          <a:noFill/>
        </p:spPr>
        <p:txBody>
          <a:bodyPr wrap="none" rtlCol="0">
            <a:spAutoFit/>
          </a:bodyPr>
          <a:lstStyle/>
          <a:p>
            <a:r>
              <a:rPr lang="en-US" dirty="0" smtClean="0"/>
              <a:t>Name of enzyme</a:t>
            </a:r>
          </a:p>
          <a:p>
            <a:r>
              <a:rPr lang="en-US" dirty="0" smtClean="0"/>
              <a:t> do this process</a:t>
            </a:r>
            <a:endParaRPr lang="en-US" dirty="0"/>
          </a:p>
        </p:txBody>
      </p:sp>
      <p:sp>
        <p:nvSpPr>
          <p:cNvPr id="3" name="TextBox 2"/>
          <p:cNvSpPr txBox="1"/>
          <p:nvPr/>
        </p:nvSpPr>
        <p:spPr>
          <a:xfrm>
            <a:off x="6019800" y="838200"/>
            <a:ext cx="1755096" cy="369332"/>
          </a:xfrm>
          <a:prstGeom prst="rect">
            <a:avLst/>
          </a:prstGeom>
          <a:noFill/>
        </p:spPr>
        <p:txBody>
          <a:bodyPr wrap="none" rtlCol="0">
            <a:spAutoFit/>
          </a:bodyPr>
          <a:lstStyle/>
          <a:p>
            <a:r>
              <a:rPr lang="en-US" dirty="0" smtClean="0"/>
              <a:t>Name of process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a:extLst>
              <a:ext uri="{FF2B5EF4-FFF2-40B4-BE49-F238E27FC236}">
                <a16:creationId xmlns:a16="http://schemas.microsoft.com/office/drawing/2014/main" id="{2BC7B1C1-F291-465F-8BFB-7373380FF4BF}"/>
              </a:ext>
            </a:extLst>
          </p:cNvPr>
          <p:cNvSpPr>
            <a:spLocks noGrp="1" noChangeArrowheads="1"/>
          </p:cNvSpPr>
          <p:nvPr>
            <p:ph idx="1"/>
          </p:nvPr>
        </p:nvSpPr>
        <p:spPr>
          <a:xfrm>
            <a:off x="76200" y="76200"/>
            <a:ext cx="8991600" cy="6705600"/>
          </a:xfrm>
        </p:spPr>
        <p:txBody>
          <a:bodyPr/>
          <a:lstStyle/>
          <a:p>
            <a:pPr algn="l" rtl="0" eaLnBrk="1" hangingPunct="1">
              <a:lnSpc>
                <a:spcPct val="90000"/>
              </a:lnSpc>
              <a:buFontTx/>
              <a:buNone/>
            </a:pPr>
            <a:r>
              <a:rPr lang="en-US" altLang="en-US" sz="2400" b="1" u="sng" dirty="0">
                <a:solidFill>
                  <a:srgbClr val="FF0000"/>
                </a:solidFill>
              </a:rPr>
              <a:t>3-Peptides and proteins hormones</a:t>
            </a:r>
            <a:r>
              <a:rPr lang="en-US" altLang="en-US" sz="2400" u="sng" dirty="0">
                <a:solidFill>
                  <a:srgbClr val="FF0000"/>
                </a:solidFill>
              </a:rPr>
              <a:t>:</a:t>
            </a:r>
            <a:r>
              <a:rPr lang="en-US" altLang="en-US" sz="2400" dirty="0">
                <a:solidFill>
                  <a:srgbClr val="FF0000"/>
                </a:solidFill>
              </a:rPr>
              <a:t> </a:t>
            </a:r>
            <a:r>
              <a:rPr lang="en-US" altLang="en-US" sz="2400" dirty="0"/>
              <a:t>are hydrophilic and the most numerous hormones, they range in size from just three to over 200 amino acids. </a:t>
            </a:r>
            <a:r>
              <a:rPr lang="en-US" altLang="en-US" sz="2400" dirty="0" smtClean="0"/>
              <a:t>(to synthesis a protein or a peptide there is a need for gene and transcription and translation and this process occur in the ribosome )</a:t>
            </a:r>
            <a:endParaRPr lang="en-US" altLang="en-US" sz="2400" dirty="0"/>
          </a:p>
          <a:p>
            <a:pPr algn="l" rtl="0" eaLnBrk="1" hangingPunct="1">
              <a:lnSpc>
                <a:spcPct val="90000"/>
              </a:lnSpc>
            </a:pPr>
            <a:r>
              <a:rPr lang="en-US" altLang="en-US" sz="2400" dirty="0"/>
              <a:t>Some hormones, such as insulin which is regarded as a small protein, are made up of two sub-units joined by disulfide bonds between two cysteine molecules whilst the glycoprotein hormones of the anterior pituitary gland are not only made up of two protein sub-units but also have complex sugar moieties attached. Most peptide hormones are water-soluble.</a:t>
            </a:r>
          </a:p>
          <a:p>
            <a:pPr algn="l" rtl="0" eaLnBrk="1" hangingPunct="1">
              <a:lnSpc>
                <a:spcPct val="90000"/>
              </a:lnSpc>
            </a:pPr>
            <a:endParaRPr lang="en-US" altLang="en-US" sz="1400" dirty="0"/>
          </a:p>
          <a:p>
            <a:pPr algn="l" rtl="0" eaLnBrk="1" hangingPunct="1">
              <a:lnSpc>
                <a:spcPct val="90000"/>
              </a:lnSpc>
            </a:pPr>
            <a:r>
              <a:rPr lang="en-US" altLang="en-US" sz="2400" dirty="0"/>
              <a:t>In </a:t>
            </a:r>
            <a:r>
              <a:rPr lang="en-US" altLang="en-US" sz="2400" u="sng" dirty="0"/>
              <a:t>peptides and proteins hormones </a:t>
            </a:r>
            <a:r>
              <a:rPr lang="en-US" altLang="en-US" sz="2400" dirty="0"/>
              <a:t>they are synthesized on the ribosomes of the endocrine cells as larger proteins known as </a:t>
            </a:r>
            <a:r>
              <a:rPr lang="en-US" altLang="en-US" sz="2400" dirty="0" err="1"/>
              <a:t>preprohormones</a:t>
            </a:r>
            <a:r>
              <a:rPr lang="en-US" altLang="en-US" sz="2400" dirty="0"/>
              <a:t>, which are then cleaved to prohormones by proteolytic enzymes in the granular endoplasmic reticulum. The prohormone is then packaged into secretory vesicles by the Golgi apparatus which is cleaved to active hormone.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a:extLst>
              <a:ext uri="{FF2B5EF4-FFF2-40B4-BE49-F238E27FC236}">
                <a16:creationId xmlns:a16="http://schemas.microsoft.com/office/drawing/2014/main" id="{DB4E4E64-3A7D-47B7-812F-7C72063A10F8}"/>
              </a:ext>
            </a:extLst>
          </p:cNvPr>
          <p:cNvSpPr>
            <a:spLocks noGrp="1" noChangeArrowheads="1"/>
          </p:cNvSpPr>
          <p:nvPr>
            <p:ph idx="1"/>
          </p:nvPr>
        </p:nvSpPr>
        <p:spPr>
          <a:xfrm>
            <a:off x="228600" y="5791200"/>
            <a:ext cx="8915400" cy="1066800"/>
          </a:xfrm>
        </p:spPr>
        <p:txBody>
          <a:bodyPr/>
          <a:lstStyle/>
          <a:p>
            <a:pPr marL="0" indent="0" algn="l" rtl="0" eaLnBrk="1" hangingPunct="1">
              <a:lnSpc>
                <a:spcPct val="80000"/>
              </a:lnSpc>
              <a:buFontTx/>
              <a:buNone/>
            </a:pPr>
            <a:r>
              <a:rPr lang="en-AU" altLang="en-US" sz="1800" b="1"/>
              <a:t>Typical synthesis and secretion of peptide hormones. In some cells, the calcium that causes exocytosis is released from the endoplasmic reticulum by action of a second messenger rather than entering from the extracellular fluid</a:t>
            </a:r>
          </a:p>
        </p:txBody>
      </p:sp>
      <p:pic>
        <p:nvPicPr>
          <p:cNvPr id="19459" name="Picture 4">
            <a:extLst>
              <a:ext uri="{FF2B5EF4-FFF2-40B4-BE49-F238E27FC236}">
                <a16:creationId xmlns:a16="http://schemas.microsoft.com/office/drawing/2014/main" id="{1BB6180F-4993-4C5F-B891-EB4493ECEBB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44463"/>
            <a:ext cx="7696200" cy="564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3810000" y="0"/>
            <a:ext cx="5334000" cy="369332"/>
          </a:xfrm>
          <a:prstGeom prst="rect">
            <a:avLst/>
          </a:prstGeom>
          <a:noFill/>
        </p:spPr>
        <p:txBody>
          <a:bodyPr wrap="square" rtlCol="0">
            <a:spAutoFit/>
          </a:bodyPr>
          <a:lstStyle/>
          <a:p>
            <a:r>
              <a:rPr lang="ar-JO" dirty="0" smtClean="0">
                <a:solidFill>
                  <a:srgbClr val="FF0000"/>
                </a:solidFill>
              </a:rPr>
              <a:t>النوت تحت </a:t>
            </a:r>
            <a:endParaRPr lang="en-US" dirty="0">
              <a:solidFill>
                <a:srgbClr val="FF0000"/>
              </a:solidFill>
            </a:endParaRPr>
          </a:p>
        </p:txBody>
      </p:sp>
      <p:sp>
        <p:nvSpPr>
          <p:cNvPr id="3" name="TextBox 2"/>
          <p:cNvSpPr txBox="1"/>
          <p:nvPr/>
        </p:nvSpPr>
        <p:spPr>
          <a:xfrm>
            <a:off x="0" y="4038600"/>
            <a:ext cx="1219200" cy="1200329"/>
          </a:xfrm>
          <a:prstGeom prst="rect">
            <a:avLst/>
          </a:prstGeom>
          <a:noFill/>
        </p:spPr>
        <p:txBody>
          <a:bodyPr wrap="square" rtlCol="0">
            <a:spAutoFit/>
          </a:bodyPr>
          <a:lstStyle/>
          <a:p>
            <a:r>
              <a:rPr lang="en-US" dirty="0" smtClean="0"/>
              <a:t>Number of A.A not a</a:t>
            </a:r>
          </a:p>
          <a:p>
            <a:r>
              <a:rPr lang="en-US" dirty="0" smtClean="0"/>
              <a:t> mature hormone </a:t>
            </a:r>
            <a:endParaRPr lang="en-US" dirty="0"/>
          </a:p>
        </p:txBody>
      </p:sp>
      <p:cxnSp>
        <p:nvCxnSpPr>
          <p:cNvPr id="5" name="Straight Arrow Connector 4"/>
          <p:cNvCxnSpPr/>
          <p:nvPr/>
        </p:nvCxnSpPr>
        <p:spPr>
          <a:xfrm flipH="1" flipV="1">
            <a:off x="914400" y="4800600"/>
            <a:ext cx="381000" cy="2286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B1B357AF2F8B24E9C0BEF8592B8D98A" ma:contentTypeVersion="2" ma:contentTypeDescription="Create a new document." ma:contentTypeScope="" ma:versionID="19899f83f3efaefde60e2d08b97c8c59">
  <xsd:schema xmlns:xsd="http://www.w3.org/2001/XMLSchema" xmlns:xs="http://www.w3.org/2001/XMLSchema" xmlns:p="http://schemas.microsoft.com/office/2006/metadata/properties" xmlns:ns2="fcf2dd5e-dcfb-40ea-a641-1b831d83aa51" targetNamespace="http://schemas.microsoft.com/office/2006/metadata/properties" ma:root="true" ma:fieldsID="79b9a5e0ce4967c95dc6be3e61335d25" ns2:_="">
    <xsd:import namespace="fcf2dd5e-dcfb-40ea-a641-1b831d83aa51"/>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cf2dd5e-dcfb-40ea-a641-1b831d83aa5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C649A92-94C2-4269-8698-1177084BED94}">
  <ds:schemaRefs>
    <ds:schemaRef ds:uri="http://schemas.microsoft.com/office/2006/metadata/contentType"/>
    <ds:schemaRef ds:uri="http://schemas.microsoft.com/office/2006/metadata/properties/metaAttributes"/>
    <ds:schemaRef ds:uri="http://www.w3.org/2000/xmlns/"/>
    <ds:schemaRef ds:uri="http://www.w3.org/2001/XMLSchema"/>
    <ds:schemaRef ds:uri="fcf2dd5e-dcfb-40ea-a641-1b831d83aa5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BEFBD41-76B4-49E6-B147-768BFCDE422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2636</TotalTime>
  <Words>2390</Words>
  <Application>Microsoft Office PowerPoint</Application>
  <PresentationFormat>On-screen Show (4:3)</PresentationFormat>
  <Paragraphs>137</Paragraphs>
  <Slides>21</Slides>
  <Notes>20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ＭＳ Ｐゴシック</vt:lpstr>
      <vt:lpstr>Arial</vt:lpstr>
      <vt:lpstr>Calibri</vt:lpstr>
      <vt:lpstr>Calibri Light</vt:lpstr>
      <vt:lpstr>Office Theme</vt:lpstr>
      <vt:lpstr>Introduction to Endocrinology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Spare receptors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mutah</dc:creator>
  <cp:lastModifiedBy>Dr. Batool Yaser</cp:lastModifiedBy>
  <cp:revision>86</cp:revision>
  <cp:lastPrinted>1601-01-01T00:00:00Z</cp:lastPrinted>
  <dcterms:created xsi:type="dcterms:W3CDTF">1601-01-01T00:00:00Z</dcterms:created>
  <dcterms:modified xsi:type="dcterms:W3CDTF">2021-04-22T10:21:47Z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