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381" r:id="rId5"/>
    <p:sldId id="260" r:id="rId6"/>
    <p:sldId id="261" r:id="rId7"/>
    <p:sldId id="400" r:id="rId8"/>
    <p:sldId id="398" r:id="rId9"/>
    <p:sldId id="379" r:id="rId10"/>
    <p:sldId id="264" r:id="rId11"/>
    <p:sldId id="265" r:id="rId12"/>
    <p:sldId id="266" r:id="rId13"/>
    <p:sldId id="384" r:id="rId14"/>
    <p:sldId id="386" r:id="rId15"/>
    <p:sldId id="391" r:id="rId16"/>
    <p:sldId id="268" r:id="rId17"/>
    <p:sldId id="269" r:id="rId18"/>
    <p:sldId id="393" r:id="rId19"/>
    <p:sldId id="270" r:id="rId20"/>
    <p:sldId id="368" r:id="rId21"/>
    <p:sldId id="363" r:id="rId22"/>
    <p:sldId id="271" r:id="rId23"/>
    <p:sldId id="373" r:id="rId24"/>
    <p:sldId id="372" r:id="rId25"/>
    <p:sldId id="371" r:id="rId26"/>
    <p:sldId id="364" r:id="rId27"/>
    <p:sldId id="275" r:id="rId28"/>
    <p:sldId id="274" r:id="rId29"/>
    <p:sldId id="278" r:id="rId30"/>
    <p:sldId id="3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06" autoAdjust="0"/>
  </p:normalViewPr>
  <p:slideViewPr>
    <p:cSldViewPr>
      <p:cViewPr>
        <p:scale>
          <a:sx n="69" d="100"/>
          <a:sy n="69" d="100"/>
        </p:scale>
        <p:origin x="-133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A3D02-14F5-49F1-8B2D-B34C88CD8A68}" type="datetimeFigureOut">
              <a:rPr lang="en-US" smtClean="0"/>
              <a:pPr/>
              <a:t>3/22/2021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1E613-ABF6-47DB-AF80-8EAC59192133}" type="slidenum">
              <a:rPr lang="en-US" smtClean="0"/>
              <a:pPr/>
              <a:t>‹#›</a:t>
            </a:fld>
            <a:endParaRPr lang="en-US"/>
          </a:p>
        </p:txBody>
      </p:sp>
    </p:spTree>
    <p:extLst>
      <p:ext uri="{BB962C8B-B14F-4D97-AF65-F5344CB8AC3E}">
        <p14:creationId xmlns:p14="http://schemas.microsoft.com/office/powerpoint/2010/main" val="97098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1E613-ABF6-47DB-AF80-8EAC59192133}" type="slidenum">
              <a:rPr lang="en-US" smtClean="0"/>
              <a:pPr/>
              <a:t>1</a:t>
            </a:fld>
            <a:endParaRPr lang="en-US"/>
          </a:p>
        </p:txBody>
      </p:sp>
    </p:spTree>
    <p:extLst>
      <p:ext uri="{BB962C8B-B14F-4D97-AF65-F5344CB8AC3E}">
        <p14:creationId xmlns:p14="http://schemas.microsoft.com/office/powerpoint/2010/main" val="107317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96FCF67-3227-4A70-8E41-DA60ABEF5658}" type="slidenum">
              <a:rPr lang="ar-SA" altLang="en-US" smtClean="0"/>
              <a:pPr eaLnBrk="1" hangingPunct="1">
                <a:spcBef>
                  <a:spcPct val="0"/>
                </a:spcBef>
              </a:pPr>
              <a:t>19</a:t>
            </a:fld>
            <a:endParaRPr lang="en-US" altLang="en-US" smtClean="0"/>
          </a:p>
        </p:txBody>
      </p:sp>
      <p:sp>
        <p:nvSpPr>
          <p:cNvPr id="13824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8244"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FF1352D-6E96-4ACD-869A-D3DDF7B26681}" type="slidenum">
              <a:rPr lang="ar-SA" altLang="en-US" smtClean="0"/>
              <a:pPr eaLnBrk="1" hangingPunct="1">
                <a:spcBef>
                  <a:spcPct val="0"/>
                </a:spcBef>
              </a:pPr>
              <a:t>27</a:t>
            </a:fld>
            <a:endParaRPr lang="en-US" altLang="en-US" smtClean="0"/>
          </a:p>
        </p:txBody>
      </p:sp>
      <p:sp>
        <p:nvSpPr>
          <p:cNvPr id="143363"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43364" name="Rectangle 3"/>
          <p:cNvSpPr>
            <a:spLocks noGrp="1" noChangeArrowheads="1"/>
          </p:cNvSpPr>
          <p:nvPr>
            <p:ph type="body" idx="1"/>
          </p:nvPr>
        </p:nvSpPr>
        <p:spPr>
          <a:xfrm>
            <a:off x="914400" y="4343400"/>
            <a:ext cx="5029200" cy="4114800"/>
          </a:xfrm>
          <a:noFill/>
        </p:spPr>
        <p:txBody>
          <a:bodyPr/>
          <a:lstStyle/>
          <a:p>
            <a:pPr eaLnBrk="1" hangingPunct="1"/>
            <a:endParaRPr lang="da-DK"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AE1B8F-EC6E-4DA7-9B66-B0F797AABA3D}" type="slidenum">
              <a:rPr lang="ar-SA" altLang="en-US" smtClean="0"/>
              <a:pPr eaLnBrk="1" hangingPunct="1">
                <a:spcBef>
                  <a:spcPct val="0"/>
                </a:spcBef>
              </a:pPr>
              <a:t>29</a:t>
            </a:fld>
            <a:endParaRPr lang="en-US" altLang="en-US" smtClean="0"/>
          </a:p>
        </p:txBody>
      </p:sp>
      <p:sp>
        <p:nvSpPr>
          <p:cNvPr id="14643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4643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11225" eaLnBrk="0" hangingPunct="0">
              <a:spcBef>
                <a:spcPct val="30000"/>
              </a:spcBef>
              <a:defRPr sz="1200">
                <a:solidFill>
                  <a:schemeClr val="tx1"/>
                </a:solidFill>
                <a:latin typeface="Arial" charset="0"/>
                <a:cs typeface="Arial" charset="0"/>
              </a:defRPr>
            </a:lvl1pPr>
            <a:lvl2pPr marL="742950" indent="-285750" defTabSz="911225" eaLnBrk="0" hangingPunct="0">
              <a:spcBef>
                <a:spcPct val="30000"/>
              </a:spcBef>
              <a:defRPr sz="1200">
                <a:solidFill>
                  <a:schemeClr val="tx1"/>
                </a:solidFill>
                <a:latin typeface="Arial" charset="0"/>
                <a:cs typeface="Arial" charset="0"/>
              </a:defRPr>
            </a:lvl2pPr>
            <a:lvl3pPr marL="1143000" indent="-228600" defTabSz="911225" eaLnBrk="0" hangingPunct="0">
              <a:spcBef>
                <a:spcPct val="30000"/>
              </a:spcBef>
              <a:defRPr sz="1200">
                <a:solidFill>
                  <a:schemeClr val="tx1"/>
                </a:solidFill>
                <a:latin typeface="Arial" charset="0"/>
                <a:cs typeface="Arial" charset="0"/>
              </a:defRPr>
            </a:lvl3pPr>
            <a:lvl4pPr marL="1600200" indent="-228600" defTabSz="911225" eaLnBrk="0" hangingPunct="0">
              <a:spcBef>
                <a:spcPct val="30000"/>
              </a:spcBef>
              <a:defRPr sz="1200">
                <a:solidFill>
                  <a:schemeClr val="tx1"/>
                </a:solidFill>
                <a:latin typeface="Arial" charset="0"/>
                <a:cs typeface="Arial" charset="0"/>
              </a:defRPr>
            </a:lvl4pPr>
            <a:lvl5pPr marL="2057400" indent="-228600" defTabSz="911225" eaLnBrk="0" hangingPunct="0">
              <a:spcBef>
                <a:spcPct val="30000"/>
              </a:spcBef>
              <a:defRPr sz="1200">
                <a:solidFill>
                  <a:schemeClr val="tx1"/>
                </a:solidFill>
                <a:latin typeface="Arial" charset="0"/>
                <a:cs typeface="Arial" charset="0"/>
              </a:defRPr>
            </a:lvl5pPr>
            <a:lvl6pPr marL="2514600" indent="-228600" defTabSz="911225" eaLnBrk="0" fontAlgn="base" hangingPunct="0">
              <a:spcBef>
                <a:spcPct val="30000"/>
              </a:spcBef>
              <a:spcAft>
                <a:spcPct val="0"/>
              </a:spcAft>
              <a:defRPr sz="1200">
                <a:solidFill>
                  <a:schemeClr val="tx1"/>
                </a:solidFill>
                <a:latin typeface="Arial" charset="0"/>
                <a:cs typeface="Arial" charset="0"/>
              </a:defRPr>
            </a:lvl6pPr>
            <a:lvl7pPr marL="2971800" indent="-228600" defTabSz="911225" eaLnBrk="0" fontAlgn="base" hangingPunct="0">
              <a:spcBef>
                <a:spcPct val="30000"/>
              </a:spcBef>
              <a:spcAft>
                <a:spcPct val="0"/>
              </a:spcAft>
              <a:defRPr sz="1200">
                <a:solidFill>
                  <a:schemeClr val="tx1"/>
                </a:solidFill>
                <a:latin typeface="Arial" charset="0"/>
                <a:cs typeface="Arial" charset="0"/>
              </a:defRPr>
            </a:lvl7pPr>
            <a:lvl8pPr marL="3429000" indent="-228600" defTabSz="911225" eaLnBrk="0" fontAlgn="base" hangingPunct="0">
              <a:spcBef>
                <a:spcPct val="30000"/>
              </a:spcBef>
              <a:spcAft>
                <a:spcPct val="0"/>
              </a:spcAft>
              <a:defRPr sz="1200">
                <a:solidFill>
                  <a:schemeClr val="tx1"/>
                </a:solidFill>
                <a:latin typeface="Arial" charset="0"/>
                <a:cs typeface="Arial" charset="0"/>
              </a:defRPr>
            </a:lvl8pPr>
            <a:lvl9pPr marL="3886200" indent="-228600" defTabSz="91122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28CBA30-E8E2-4D6C-8099-027AD6735234}" type="slidenum">
              <a:rPr lang="en-US" altLang="en-US" smtClean="0"/>
              <a:pPr>
                <a:spcBef>
                  <a:spcPct val="0"/>
                </a:spcBef>
              </a:pPr>
              <a:t>2</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ar-JO"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4</a:t>
            </a:fld>
            <a:endParaRPr lang="en-US"/>
          </a:p>
        </p:txBody>
      </p:sp>
    </p:spTree>
    <p:extLst>
      <p:ext uri="{BB962C8B-B14F-4D97-AF65-F5344CB8AC3E}">
        <p14:creationId xmlns:p14="http://schemas.microsoft.com/office/powerpoint/2010/main" val="240160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1E613-ABF6-47DB-AF80-8EAC59192133}" type="slidenum">
              <a:rPr lang="en-US" smtClean="0"/>
              <a:pPr/>
              <a:t>5</a:t>
            </a:fld>
            <a:endParaRPr lang="en-US"/>
          </a:p>
        </p:txBody>
      </p:sp>
    </p:spTree>
    <p:extLst>
      <p:ext uri="{BB962C8B-B14F-4D97-AF65-F5344CB8AC3E}">
        <p14:creationId xmlns:p14="http://schemas.microsoft.com/office/powerpoint/2010/main" val="165886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B0A1F41-8A23-40BC-8D54-4365FB7B6F95}" type="slidenum">
              <a:rPr lang="ar-SA" altLang="en-US" smtClean="0"/>
              <a:pPr eaLnBrk="1" hangingPunct="1">
                <a:spcBef>
                  <a:spcPct val="0"/>
                </a:spcBef>
              </a:pPr>
              <a:t>11</a:t>
            </a:fld>
            <a:endParaRPr lang="en-US" altLang="en-US" smtClean="0"/>
          </a:p>
        </p:txBody>
      </p:sp>
      <p:sp>
        <p:nvSpPr>
          <p:cNvPr id="13414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4148"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en-US" altLang="en-US" dirty="0" smtClean="0"/>
          </a:p>
          <a:p>
            <a:pPr eaLnBrk="1" hangingPunct="1"/>
            <a:r>
              <a:rPr lang="en-US" altLang="en-US" dirty="0" smtClean="0"/>
              <a:t>• Reticulocyte count:  a simple measure that distinguishes between hemolytic and </a:t>
            </a:r>
            <a:r>
              <a:rPr lang="en-US" altLang="en-US" dirty="0" err="1" smtClean="0"/>
              <a:t>aregenerative</a:t>
            </a:r>
            <a:r>
              <a:rPr lang="en-US" altLang="en-US" dirty="0" smtClean="0"/>
              <a:t> anemia.</a:t>
            </a:r>
          </a:p>
          <a:p>
            <a:pPr eaLnBrk="1" hangingPunct="1"/>
            <a:endParaRPr lang="da-DK"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hematopoietic organs (the liver, spleen, and lymph nodes).</a:t>
            </a:r>
          </a:p>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15</a:t>
            </a:fld>
            <a:endParaRPr lang="en-US"/>
          </a:p>
        </p:txBody>
      </p:sp>
    </p:spTree>
    <p:extLst>
      <p:ext uri="{BB962C8B-B14F-4D97-AF65-F5344CB8AC3E}">
        <p14:creationId xmlns:p14="http://schemas.microsoft.com/office/powerpoint/2010/main" val="421745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F077FB3-660D-4022-89BC-210DD0C8FBC8}" type="slidenum">
              <a:rPr lang="ar-SA" altLang="en-US" smtClean="0"/>
              <a:pPr eaLnBrk="1" hangingPunct="1">
                <a:spcBef>
                  <a:spcPct val="0"/>
                </a:spcBef>
              </a:pPr>
              <a:t>16</a:t>
            </a:fld>
            <a:endParaRPr lang="en-US" altLang="en-US" smtClean="0"/>
          </a:p>
        </p:txBody>
      </p:sp>
      <p:sp>
        <p:nvSpPr>
          <p:cNvPr id="13619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619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8B1277F-8E05-4FCC-8959-ADAC1851BA8B}" type="slidenum">
              <a:rPr lang="ar-SA" altLang="en-US" smtClean="0"/>
              <a:pPr eaLnBrk="1" hangingPunct="1">
                <a:spcBef>
                  <a:spcPct val="0"/>
                </a:spcBef>
              </a:pPr>
              <a:t>17</a:t>
            </a:fld>
            <a:endParaRPr lang="en-US" altLang="en-US" smtClean="0"/>
          </a:p>
        </p:txBody>
      </p:sp>
      <p:sp>
        <p:nvSpPr>
          <p:cNvPr id="13721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7220"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18</a:t>
            </a:fld>
            <a:endParaRPr lang="en-US"/>
          </a:p>
        </p:txBody>
      </p:sp>
    </p:spTree>
    <p:extLst>
      <p:ext uri="{BB962C8B-B14F-4D97-AF65-F5344CB8AC3E}">
        <p14:creationId xmlns:p14="http://schemas.microsoft.com/office/powerpoint/2010/main" val="22887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916238-4D03-4630-AA88-3070DA60409A}"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97703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16238-4D03-4630-AA88-3070DA60409A}"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92867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16238-4D03-4630-AA88-3070DA60409A}"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421940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16238-4D03-4630-AA88-3070DA60409A}"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93548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73708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916238-4D03-4630-AA88-3070DA60409A}"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442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916238-4D03-4630-AA88-3070DA60409A}" type="datetimeFigureOut">
              <a:rPr lang="en-US" smtClean="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34478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16238-4D03-4630-AA88-3070DA60409A}" type="datetimeFigureOut">
              <a:rPr lang="en-US" smtClean="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75243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16238-4D03-4630-AA88-3070DA60409A}" type="datetimeFigureOut">
              <a:rPr lang="en-US" smtClean="0"/>
              <a:pPr/>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91299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98733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03464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16238-4D03-4630-AA88-3070DA60409A}" type="datetimeFigureOut">
              <a:rPr lang="en-US" smtClean="0"/>
              <a:pPr/>
              <a:t>3/22/2021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5F0F4-36FC-4413-A313-7A46B4ED2D6E}" type="slidenum">
              <a:rPr lang="en-US" smtClean="0"/>
              <a:pPr/>
              <a:t>‹#›</a:t>
            </a:fld>
            <a:endParaRPr lang="en-US"/>
          </a:p>
        </p:txBody>
      </p:sp>
    </p:spTree>
    <p:extLst>
      <p:ext uri="{BB962C8B-B14F-4D97-AF65-F5344CB8AC3E}">
        <p14:creationId xmlns:p14="http://schemas.microsoft.com/office/powerpoint/2010/main" val="197930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98" y="990600"/>
            <a:ext cx="8379701" cy="1981200"/>
          </a:xfrm>
        </p:spPr>
        <p:txBody>
          <a:bodyPr>
            <a:normAutofit fontScale="90000"/>
          </a:bodyPr>
          <a:lstStyle/>
          <a:p>
            <a:r>
              <a:rPr lang="en-US" dirty="0" smtClean="0"/>
              <a:t/>
            </a:r>
            <a:br>
              <a:rPr lang="en-US" dirty="0" smtClean="0"/>
            </a:br>
            <a:r>
              <a:rPr lang="en-US" dirty="0"/>
              <a:t>Introduction to anemia , </a:t>
            </a:r>
            <a:r>
              <a:rPr lang="en-US" dirty="0" smtClean="0"/>
              <a:t>classification and  </a:t>
            </a:r>
            <a:r>
              <a:rPr lang="en-US" dirty="0"/>
              <a:t>strategies for diagnosis.</a:t>
            </a:r>
            <a:endParaRPr lang="en-US" dirty="0"/>
          </a:p>
        </p:txBody>
      </p:sp>
      <p:sp>
        <p:nvSpPr>
          <p:cNvPr id="3" name="Subtitle 2"/>
          <p:cNvSpPr>
            <a:spLocks noGrp="1"/>
          </p:cNvSpPr>
          <p:nvPr>
            <p:ph type="subTitle" idx="1"/>
          </p:nvPr>
        </p:nvSpPr>
        <p:spPr>
          <a:xfrm>
            <a:off x="838200" y="3810000"/>
            <a:ext cx="6400800" cy="1752600"/>
          </a:xfrm>
        </p:spPr>
        <p:txBody>
          <a:bodyPr>
            <a:normAutofit fontScale="62500" lnSpcReduction="20000"/>
          </a:bodyPr>
          <a:lstStyle/>
          <a:p>
            <a:r>
              <a:rPr lang="en-US" dirty="0">
                <a:solidFill>
                  <a:schemeClr val="tx1"/>
                </a:solidFill>
              </a:rPr>
              <a:t>Dr. </a:t>
            </a:r>
            <a:r>
              <a:rPr lang="en-US" dirty="0" err="1">
                <a:solidFill>
                  <a:schemeClr val="tx1"/>
                </a:solidFill>
              </a:rPr>
              <a:t>Bushra</a:t>
            </a:r>
            <a:r>
              <a:rPr lang="en-US" dirty="0">
                <a:solidFill>
                  <a:schemeClr val="tx1"/>
                </a:solidFill>
              </a:rPr>
              <a:t> </a:t>
            </a:r>
            <a:r>
              <a:rPr lang="en-US" dirty="0" err="1">
                <a:solidFill>
                  <a:schemeClr val="tx1"/>
                </a:solidFill>
              </a:rPr>
              <a:t>AlTarawneh</a:t>
            </a:r>
            <a:r>
              <a:rPr lang="en-US" dirty="0">
                <a:solidFill>
                  <a:schemeClr val="tx1"/>
                </a:solidFill>
              </a:rPr>
              <a:t>, MD</a:t>
            </a:r>
          </a:p>
          <a:p>
            <a:r>
              <a:rPr lang="en-US" dirty="0">
                <a:solidFill>
                  <a:schemeClr val="tx1"/>
                </a:solidFill>
              </a:rPr>
              <a:t>Anatomical pathology </a:t>
            </a:r>
            <a:br>
              <a:rPr lang="en-US" dirty="0">
                <a:solidFill>
                  <a:schemeClr val="tx1"/>
                </a:solidFill>
              </a:rPr>
            </a:br>
            <a:r>
              <a:rPr lang="en-US" dirty="0" err="1">
                <a:solidFill>
                  <a:schemeClr val="tx1"/>
                </a:solidFill>
              </a:rPr>
              <a:t>Mutah</a:t>
            </a:r>
            <a:r>
              <a:rPr lang="en-US" dirty="0">
                <a:solidFill>
                  <a:schemeClr val="tx1"/>
                </a:solidFill>
              </a:rPr>
              <a:t> University</a:t>
            </a:r>
            <a:br>
              <a:rPr lang="en-US" dirty="0">
                <a:solidFill>
                  <a:schemeClr val="tx1"/>
                </a:solidFill>
              </a:rPr>
            </a:br>
            <a:r>
              <a:rPr lang="en-US" dirty="0">
                <a:solidFill>
                  <a:schemeClr val="tx1"/>
                </a:solidFill>
              </a:rPr>
              <a:t>School of Medicine- Department of Laboratory medicine &amp; Pathology</a:t>
            </a:r>
            <a:br>
              <a:rPr lang="en-US" dirty="0">
                <a:solidFill>
                  <a:schemeClr val="tx1"/>
                </a:solidFill>
              </a:rPr>
            </a:br>
            <a:r>
              <a:rPr lang="en-US" dirty="0" smtClean="0">
                <a:solidFill>
                  <a:schemeClr val="tx1"/>
                </a:solidFill>
              </a:rPr>
              <a:t>HLS </a:t>
            </a:r>
            <a:r>
              <a:rPr lang="en-US" dirty="0">
                <a:solidFill>
                  <a:schemeClr val="tx1"/>
                </a:solidFill>
              </a:rPr>
              <a:t>lectures 2021</a:t>
            </a:r>
          </a:p>
          <a:p>
            <a:endParaRPr lang="en-US" dirty="0">
              <a:solidFill>
                <a:schemeClr val="tx1"/>
              </a:solidFill>
            </a:endParaRPr>
          </a:p>
        </p:txBody>
      </p:sp>
      <p:pic>
        <p:nvPicPr>
          <p:cNvPr id="4" name="Picture 3"/>
          <p:cNvPicPr>
            <a:picLocks noChangeAspect="1"/>
          </p:cNvPicPr>
          <p:nvPr/>
        </p:nvPicPr>
        <p:blipFill rotWithShape="1">
          <a:blip r:embed="rId3"/>
          <a:srcRect l="53620" t="35615" r="19515" b="22573"/>
          <a:stretch/>
        </p:blipFill>
        <p:spPr>
          <a:xfrm>
            <a:off x="7569182" y="4343400"/>
            <a:ext cx="1560963" cy="2149523"/>
          </a:xfrm>
          <a:prstGeom prst="rect">
            <a:avLst/>
          </a:prstGeom>
        </p:spPr>
      </p:pic>
    </p:spTree>
    <p:extLst>
      <p:ext uri="{BB962C8B-B14F-4D97-AF65-F5344CB8AC3E}">
        <p14:creationId xmlns:p14="http://schemas.microsoft.com/office/powerpoint/2010/main" val="2581822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68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736600" y="1206500"/>
            <a:ext cx="7772400" cy="5621338"/>
          </a:xfrm>
        </p:spPr>
        <p:txBody>
          <a:bodyPr lIns="92075" tIns="46038" rIns="92075" bIns="46038">
            <a:normAutofit/>
          </a:bodyPr>
          <a:lstStyle/>
          <a:p>
            <a:pPr marL="0" indent="0" algn="ctr" eaLnBrk="1" hangingPunct="1">
              <a:buNone/>
              <a:defRPr/>
            </a:pPr>
            <a:r>
              <a:rPr lang="en-US" sz="3900" dirty="0" smtClean="0">
                <a:effectLst>
                  <a:outerShdw blurRad="38100" dist="38100" dir="2700000" algn="tl">
                    <a:srgbClr val="000000"/>
                  </a:outerShdw>
                </a:effectLst>
                <a:latin typeface="Calibri" panose="020F0502020204030204" pitchFamily="34" charset="0"/>
              </a:rPr>
              <a:t>Reticulocyte Count</a:t>
            </a:r>
          </a:p>
          <a:p>
            <a:pPr eaLnBrk="1" hangingPunct="1">
              <a:defRPr/>
            </a:pPr>
            <a:r>
              <a:rPr lang="en-US" sz="2800" dirty="0" smtClean="0">
                <a:latin typeface="Calibri" panose="020F0502020204030204" pitchFamily="34" charset="0"/>
              </a:rPr>
              <a:t>A reticulocyte is a newly released RBC (&lt;36 hours), it contains residual RNA.</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Normal reticulocyte count is less than 1.5%.</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In anemia, one should correct the % of reticulocytes.</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Corrected reticulocyte count= </a:t>
            </a:r>
            <a:r>
              <a:rPr lang="en-US" sz="2800" dirty="0" err="1" smtClean="0">
                <a:latin typeface="Calibri" panose="020F0502020204030204" pitchFamily="34" charset="0"/>
              </a:rPr>
              <a:t>Retic</a:t>
            </a:r>
            <a:r>
              <a:rPr lang="en-US" sz="2800" dirty="0" smtClean="0">
                <a:latin typeface="Calibri" panose="020F0502020204030204" pitchFamily="34" charset="0"/>
              </a:rPr>
              <a:t>. count x </a:t>
            </a:r>
            <a:r>
              <a:rPr lang="en-US" sz="2800" dirty="0" err="1" smtClean="0">
                <a:latin typeface="Calibri" panose="020F0502020204030204" pitchFamily="34" charset="0"/>
              </a:rPr>
              <a:t>Hct</a:t>
            </a:r>
            <a:r>
              <a:rPr lang="en-US" sz="2800" dirty="0" smtClean="0">
                <a:latin typeface="Calibri" panose="020F0502020204030204" pitchFamily="34" charset="0"/>
              </a:rPr>
              <a:t>/45.</a:t>
            </a:r>
          </a:p>
        </p:txBody>
      </p:sp>
    </p:spTree>
    <p:extLst>
      <p:ext uri="{BB962C8B-B14F-4D97-AF65-F5344CB8AC3E}">
        <p14:creationId xmlns:p14="http://schemas.microsoft.com/office/powerpoint/2010/main" val="234939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114800"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899" y="0"/>
            <a:ext cx="4444999"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43" y="3392905"/>
            <a:ext cx="4419600" cy="255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68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824"/>
            <a:ext cx="8229600" cy="2007096"/>
          </a:xfrm>
        </p:spPr>
        <p:txBody>
          <a:bodyPr>
            <a:normAutofit/>
          </a:bodyPr>
          <a:lstStyle/>
          <a:p>
            <a:r>
              <a:rPr lang="en-US" sz="7200" dirty="0" smtClean="0">
                <a:solidFill>
                  <a:srgbClr val="FF0000"/>
                </a:solidFill>
              </a:rPr>
              <a:t>Red Cell Disorders</a:t>
            </a:r>
            <a:endParaRPr lang="en-US" sz="7200" dirty="0">
              <a:solidFill>
                <a:srgbClr val="FF0000"/>
              </a:solidFill>
            </a:endParaRPr>
          </a:p>
        </p:txBody>
      </p:sp>
    </p:spTree>
    <p:extLst>
      <p:ext uri="{BB962C8B-B14F-4D97-AF65-F5344CB8AC3E}">
        <p14:creationId xmlns:p14="http://schemas.microsoft.com/office/powerpoint/2010/main" val="3574035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964488" cy="6192688"/>
          </a:xfrm>
        </p:spPr>
        <p:txBody>
          <a:bodyPr>
            <a:normAutofit fontScale="77500" lnSpcReduction="20000"/>
          </a:bodyPr>
          <a:lstStyle/>
          <a:p>
            <a:r>
              <a:rPr lang="en-US" dirty="0" smtClean="0"/>
              <a:t>Disorders of red cells can result in </a:t>
            </a:r>
            <a:r>
              <a:rPr lang="en-US" dirty="0" smtClean="0">
                <a:solidFill>
                  <a:srgbClr val="FF0000"/>
                </a:solidFill>
              </a:rPr>
              <a:t>anemia</a:t>
            </a:r>
            <a:r>
              <a:rPr lang="en-US" dirty="0" smtClean="0"/>
              <a:t> or, less commonly, </a:t>
            </a:r>
            <a:r>
              <a:rPr lang="en-US" dirty="0" smtClean="0">
                <a:solidFill>
                  <a:srgbClr val="FF0000"/>
                </a:solidFill>
              </a:rPr>
              <a:t>polycythemia</a:t>
            </a:r>
            <a:r>
              <a:rPr lang="en-US" dirty="0" smtClean="0"/>
              <a:t> (an increase in red cells also known as </a:t>
            </a:r>
            <a:r>
              <a:rPr lang="en-US" dirty="0" err="1" smtClean="0"/>
              <a:t>erythrocytosis</a:t>
            </a:r>
            <a:r>
              <a:rPr lang="en-US" dirty="0" smtClean="0"/>
              <a:t>). </a:t>
            </a:r>
          </a:p>
          <a:p>
            <a:pPr marL="0" indent="0">
              <a:buNone/>
            </a:pPr>
            <a:endParaRPr lang="en-US" dirty="0" smtClean="0"/>
          </a:p>
          <a:p>
            <a:r>
              <a:rPr lang="en-US" dirty="0" smtClean="0"/>
              <a:t>Anemia is defined as a reduction in the oxygen-transporting capacity of blood, resulting from a decrease in the red cell mass to subnormal levels.</a:t>
            </a:r>
          </a:p>
          <a:p>
            <a:pPr marL="0" indent="0">
              <a:buNone/>
            </a:pPr>
            <a:endParaRPr lang="en-US" dirty="0" smtClean="0"/>
          </a:p>
          <a:p>
            <a:r>
              <a:rPr lang="en-US" b="1" dirty="0"/>
              <a:t>Anemia can stem from bleeding, increased red </a:t>
            </a:r>
            <a:r>
              <a:rPr lang="en-US" b="1" dirty="0" smtClean="0"/>
              <a:t>cell destruction</a:t>
            </a:r>
            <a:r>
              <a:rPr lang="en-US" b="1" dirty="0"/>
              <a:t>, or decreased red cell production</a:t>
            </a:r>
            <a:r>
              <a:rPr lang="en-US" i="1" dirty="0" smtClean="0"/>
              <a:t>.</a:t>
            </a:r>
          </a:p>
          <a:p>
            <a:endParaRPr lang="en-US" i="1" dirty="0"/>
          </a:p>
          <a:p>
            <a:r>
              <a:rPr lang="en-US" dirty="0"/>
              <a:t>Anemia also can be classified on the basis of red </a:t>
            </a:r>
            <a:r>
              <a:rPr lang="en-US" dirty="0" smtClean="0"/>
              <a:t>cell morphology. Features that </a:t>
            </a:r>
            <a:r>
              <a:rPr lang="en-US" dirty="0"/>
              <a:t>provide etiologic clues include the size, color</a:t>
            </a:r>
            <a:r>
              <a:rPr lang="en-US" dirty="0" smtClean="0"/>
              <a:t>, and </a:t>
            </a:r>
            <a:r>
              <a:rPr lang="en-US" dirty="0"/>
              <a:t>shape of the red cells</a:t>
            </a:r>
            <a:r>
              <a:rPr lang="en-US" dirty="0" smtClean="0"/>
              <a:t>.</a:t>
            </a:r>
          </a:p>
          <a:p>
            <a:endParaRPr lang="en-US" dirty="0"/>
          </a:p>
          <a:p>
            <a:r>
              <a:rPr lang="en-US" dirty="0"/>
              <a:t>the clinical consequences of anemia </a:t>
            </a:r>
            <a:r>
              <a:rPr lang="en-US" dirty="0" smtClean="0"/>
              <a:t>are determined </a:t>
            </a:r>
            <a:r>
              <a:rPr lang="en-US" dirty="0"/>
              <a:t>by its severity, rapidity of onset, and </a:t>
            </a:r>
            <a:r>
              <a:rPr lang="en-US" dirty="0" smtClean="0"/>
              <a:t>underlying </a:t>
            </a:r>
            <a:r>
              <a:rPr lang="en-US" dirty="0"/>
              <a:t>pathogenic mechanism.</a:t>
            </a:r>
            <a:endParaRPr lang="en-US" dirty="0" smtClean="0"/>
          </a:p>
        </p:txBody>
      </p:sp>
    </p:spTree>
    <p:extLst>
      <p:ext uri="{BB962C8B-B14F-4D97-AF65-F5344CB8AC3E}">
        <p14:creationId xmlns:p14="http://schemas.microsoft.com/office/powerpoint/2010/main" val="3461942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4525963"/>
          </a:xfrm>
        </p:spPr>
        <p:txBody>
          <a:bodyPr>
            <a:normAutofit fontScale="85000" lnSpcReduction="20000"/>
          </a:bodyPr>
          <a:lstStyle/>
          <a:p>
            <a:r>
              <a:rPr lang="en-US" dirty="0" smtClean="0"/>
              <a:t>The decrease in tissue oxygen tension that accompanies anemia triggers increased production of the growth factor erythropoietin from specialized cells in the kidney </a:t>
            </a:r>
            <a:r>
              <a:rPr lang="en-US" dirty="0" smtClean="0">
                <a:sym typeface="Wingdings" panose="05000000000000000000" pitchFamily="2" charset="2"/>
              </a:rPr>
              <a:t></a:t>
            </a:r>
            <a:r>
              <a:rPr lang="en-US" dirty="0" smtClean="0"/>
              <a:t>a compensatory hyperplasia of </a:t>
            </a:r>
            <a:r>
              <a:rPr lang="en-US" dirty="0" err="1" smtClean="0"/>
              <a:t>erythroid</a:t>
            </a:r>
            <a:r>
              <a:rPr lang="en-US" dirty="0" smtClean="0"/>
              <a:t> precursors in the bone marrow and, in severe anemia, the </a:t>
            </a:r>
            <a:r>
              <a:rPr lang="en-US" dirty="0" err="1" smtClean="0"/>
              <a:t>appearanceof</a:t>
            </a:r>
            <a:r>
              <a:rPr lang="en-US" dirty="0" smtClean="0"/>
              <a:t> </a:t>
            </a:r>
            <a:r>
              <a:rPr lang="en-US" dirty="0" err="1" smtClean="0"/>
              <a:t>extramedullary</a:t>
            </a:r>
            <a:r>
              <a:rPr lang="en-US" dirty="0" smtClean="0"/>
              <a:t> hematopoiesis within the secondary hematopoietic organs.</a:t>
            </a:r>
          </a:p>
          <a:p>
            <a:r>
              <a:rPr lang="en-US" dirty="0" smtClean="0"/>
              <a:t>The rise in marrow output is signaled by the appearance of increased numbers of newly formed red cells (reticulocytes) in the peripheral blood. By contrast, anemia caused by decreased red cell production (</a:t>
            </a:r>
            <a:r>
              <a:rPr lang="en-US" dirty="0" err="1" smtClean="0"/>
              <a:t>aregenerative</a:t>
            </a:r>
            <a:r>
              <a:rPr lang="en-US" dirty="0" smtClean="0"/>
              <a:t> anemia) is associated with subnormal reticulocyte counts (</a:t>
            </a:r>
            <a:r>
              <a:rPr lang="en-US" dirty="0" err="1" smtClean="0"/>
              <a:t>reticulocytopenia</a:t>
            </a:r>
            <a:r>
              <a:rPr lang="en-US" dirty="0" smtClean="0"/>
              <a:t>).</a:t>
            </a:r>
            <a:endParaRPr lang="en-US" dirty="0"/>
          </a:p>
        </p:txBody>
      </p:sp>
    </p:spTree>
    <p:extLst>
      <p:ext uri="{BB962C8B-B14F-4D97-AF65-F5344CB8AC3E}">
        <p14:creationId xmlns:p14="http://schemas.microsoft.com/office/powerpoint/2010/main" val="3469541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Anemia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Definition</a:t>
            </a:r>
          </a:p>
          <a:p>
            <a:pPr>
              <a:buFont typeface="Arial" charset="0"/>
              <a:buChar char="•"/>
            </a:pPr>
            <a:r>
              <a:rPr lang="en-US" sz="2800" dirty="0" smtClean="0"/>
              <a:t>Hb&lt;13 g/dl (male)</a:t>
            </a:r>
          </a:p>
          <a:p>
            <a:pPr>
              <a:buFont typeface="Arial" charset="0"/>
              <a:buChar char="•"/>
            </a:pPr>
            <a:r>
              <a:rPr lang="en-US" sz="2800" dirty="0" smtClean="0"/>
              <a:t>Hb&lt;12 g/dl (female)</a:t>
            </a:r>
          </a:p>
          <a:p>
            <a:pPr>
              <a:buFont typeface="Arial" charset="0"/>
              <a:buChar char="•"/>
            </a:pPr>
            <a:endParaRPr lang="en-US" sz="2800" dirty="0"/>
          </a:p>
          <a:p>
            <a:pPr>
              <a:buFont typeface="Arial" charset="0"/>
              <a:buChar char="•"/>
            </a:pPr>
            <a:r>
              <a:rPr lang="en-US" sz="2800" b="1" dirty="0" smtClean="0">
                <a:latin typeface="Bradley Hand ITC" panose="03070402050302030203" pitchFamily="66" charset="0"/>
              </a:rPr>
              <a:t>Anemia is not a diagnosis but </a:t>
            </a:r>
            <a:r>
              <a:rPr lang="en-US" sz="2800" b="1" u="sng" dirty="0" smtClean="0">
                <a:latin typeface="Bradley Hand ITC" panose="03070402050302030203" pitchFamily="66" charset="0"/>
              </a:rPr>
              <a:t>a sign of disease.</a:t>
            </a:r>
            <a:endParaRPr lang="en-US" sz="2800" b="1" u="sng" dirty="0">
              <a:latin typeface="Bradley Hand ITC" panose="03070402050302030203" pitchFamily="66" charset="0"/>
            </a:endParaRPr>
          </a:p>
        </p:txBody>
      </p:sp>
    </p:spTree>
    <p:extLst>
      <p:ext uri="{BB962C8B-B14F-4D97-AF65-F5344CB8AC3E}">
        <p14:creationId xmlns:p14="http://schemas.microsoft.com/office/powerpoint/2010/main" val="3281155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228600" y="1143000"/>
            <a:ext cx="4305300" cy="5715000"/>
          </a:xfrm>
        </p:spPr>
        <p:txBody>
          <a:bodyPr lIns="92075" tIns="46038" rIns="92075" bIns="46038"/>
          <a:lstStyle/>
          <a:p>
            <a:pPr eaLnBrk="1" hangingPunct="1">
              <a:buFontTx/>
              <a:buNone/>
              <a:defRPr/>
            </a:pPr>
            <a:endParaRPr lang="en-US" b="1" dirty="0" smtClean="0">
              <a:solidFill>
                <a:schemeClr val="folHlink"/>
              </a:solidFill>
              <a:effectLst>
                <a:outerShdw blurRad="38100" dist="38100" dir="2700000" algn="tl">
                  <a:srgbClr val="000000"/>
                </a:outerShdw>
              </a:effectLst>
            </a:endParaRPr>
          </a:p>
          <a:p>
            <a:pPr eaLnBrk="1" hangingPunct="1">
              <a:buFontTx/>
              <a:buNone/>
              <a:defRPr/>
            </a:pPr>
            <a:r>
              <a:rPr lang="en-US" b="1" dirty="0" smtClean="0">
                <a:solidFill>
                  <a:schemeClr val="folHlink"/>
                </a:solidFill>
                <a:effectLst>
                  <a:outerShdw blurRad="38100" dist="38100" dir="2700000" algn="tl">
                    <a:srgbClr val="000000"/>
                  </a:outerShdw>
                </a:effectLst>
              </a:rPr>
              <a:t>1. </a:t>
            </a:r>
            <a:r>
              <a:rPr lang="en-US" sz="1800" b="1" dirty="0" smtClean="0"/>
              <a:t>Blood Loss.</a:t>
            </a:r>
          </a:p>
          <a:p>
            <a:pPr lvl="1" eaLnBrk="1" hangingPunct="1">
              <a:defRPr/>
            </a:pPr>
            <a:r>
              <a:rPr lang="en-US" sz="1800" dirty="0" smtClean="0"/>
              <a:t>acute</a:t>
            </a:r>
          </a:p>
          <a:p>
            <a:pPr lvl="1" eaLnBrk="1" hangingPunct="1">
              <a:defRPr/>
            </a:pPr>
            <a:r>
              <a:rPr lang="en-US" sz="1800" dirty="0" smtClean="0"/>
              <a:t>chronic</a:t>
            </a:r>
          </a:p>
          <a:p>
            <a:pPr eaLnBrk="1" hangingPunct="1">
              <a:buNone/>
              <a:defRPr/>
            </a:pPr>
            <a:r>
              <a:rPr lang="en-US" b="1" dirty="0" smtClean="0">
                <a:solidFill>
                  <a:schemeClr val="tx2">
                    <a:lumMod val="60000"/>
                    <a:lumOff val="40000"/>
                  </a:schemeClr>
                </a:solidFill>
                <a:effectLst>
                  <a:outerShdw blurRad="38100" dist="38100" dir="2700000" algn="tl">
                    <a:srgbClr val="000000">
                      <a:alpha val="43137"/>
                    </a:srgbClr>
                  </a:outerShdw>
                </a:effectLst>
              </a:rPr>
              <a:t>2.i </a:t>
            </a:r>
            <a:r>
              <a:rPr lang="en-US" sz="1800" b="1" dirty="0" err="1" smtClean="0"/>
              <a:t>Hypoproliferative</a:t>
            </a:r>
            <a:endParaRPr lang="en-US" sz="1800" dirty="0" smtClean="0"/>
          </a:p>
          <a:p>
            <a:pPr lvl="1" eaLnBrk="1" hangingPunct="1">
              <a:defRPr/>
            </a:pPr>
            <a:r>
              <a:rPr lang="en-US" sz="1800" dirty="0" smtClean="0"/>
              <a:t>Marrow </a:t>
            </a:r>
            <a:r>
              <a:rPr lang="en-US" sz="1800" dirty="0" err="1" smtClean="0"/>
              <a:t>aplasia</a:t>
            </a:r>
            <a:endParaRPr lang="en-US" sz="1800" dirty="0" smtClean="0"/>
          </a:p>
          <a:p>
            <a:pPr lvl="1" eaLnBrk="1" hangingPunct="1">
              <a:defRPr/>
            </a:pPr>
            <a:r>
              <a:rPr lang="en-US" sz="1800" dirty="0" err="1" smtClean="0"/>
              <a:t>Myelophthisic</a:t>
            </a:r>
            <a:r>
              <a:rPr lang="en-US" sz="1800" dirty="0" smtClean="0"/>
              <a:t> anemia</a:t>
            </a:r>
          </a:p>
          <a:p>
            <a:pPr lvl="1" eaLnBrk="1" hangingPunct="1">
              <a:defRPr/>
            </a:pPr>
            <a:r>
              <a:rPr lang="en-US" sz="1800" dirty="0" smtClean="0"/>
              <a:t>Anemia of chronic disease</a:t>
            </a:r>
          </a:p>
          <a:p>
            <a:pPr lvl="1" eaLnBrk="1" hangingPunct="1">
              <a:defRPr/>
            </a:pPr>
            <a:r>
              <a:rPr lang="en-US" sz="1800" dirty="0" smtClean="0"/>
              <a:t>Anemia with organ failure</a:t>
            </a:r>
          </a:p>
          <a:p>
            <a:pPr eaLnBrk="1" hangingPunct="1">
              <a:defRPr/>
            </a:pPr>
            <a:r>
              <a:rPr lang="en-US" sz="1800" b="1" dirty="0" err="1" smtClean="0"/>
              <a:t>Dilutional</a:t>
            </a:r>
            <a:r>
              <a:rPr lang="en-US" sz="1800" b="1" dirty="0" smtClean="0"/>
              <a:t> </a:t>
            </a:r>
            <a:r>
              <a:rPr lang="en-US" sz="1800" b="1" dirty="0" err="1" smtClean="0"/>
              <a:t>Anemias</a:t>
            </a:r>
            <a:endParaRPr lang="en-US" sz="1800" dirty="0" smtClean="0"/>
          </a:p>
          <a:p>
            <a:pPr lvl="1" eaLnBrk="1" hangingPunct="1">
              <a:defRPr/>
            </a:pPr>
            <a:r>
              <a:rPr lang="en-US" sz="1800" dirty="0" smtClean="0"/>
              <a:t>Pregnancy</a:t>
            </a:r>
          </a:p>
          <a:p>
            <a:pPr marL="457200" lvl="1" indent="0" eaLnBrk="1" hangingPunct="1">
              <a:buFontTx/>
              <a:buNone/>
              <a:defRPr/>
            </a:pPr>
            <a:endParaRPr lang="en-US" dirty="0" smtClean="0">
              <a:effectLst>
                <a:outerShdw blurRad="38100" dist="38100" dir="2700000" algn="tl">
                  <a:srgbClr val="000000"/>
                </a:outerShdw>
              </a:effectLst>
            </a:endParaRPr>
          </a:p>
        </p:txBody>
      </p:sp>
      <p:sp>
        <p:nvSpPr>
          <p:cNvPr id="23556" name="Rectangle 4"/>
          <p:cNvSpPr>
            <a:spLocks noGrp="1" noChangeArrowheads="1"/>
          </p:cNvSpPr>
          <p:nvPr>
            <p:ph type="body" sz="half" idx="2"/>
          </p:nvPr>
        </p:nvSpPr>
        <p:spPr>
          <a:xfrm>
            <a:off x="4724400" y="1752600"/>
            <a:ext cx="4024312" cy="5484812"/>
          </a:xfrm>
        </p:spPr>
        <p:txBody>
          <a:bodyPr lIns="92075" tIns="46038" rIns="92075" bIns="46038">
            <a:normAutofit/>
          </a:bodyPr>
          <a:lstStyle/>
          <a:p>
            <a:pPr eaLnBrk="1" hangingPunct="1">
              <a:buNone/>
              <a:defRPr/>
            </a:pPr>
            <a:r>
              <a:rPr lang="en-US" b="1" dirty="0" smtClean="0">
                <a:solidFill>
                  <a:schemeClr val="tx2">
                    <a:lumMod val="60000"/>
                    <a:lumOff val="40000"/>
                  </a:schemeClr>
                </a:solidFill>
              </a:rPr>
              <a:t>2.ii</a:t>
            </a:r>
            <a:r>
              <a:rPr lang="en-US" sz="1800" b="1" dirty="0" smtClean="0"/>
              <a:t> Maturational Defect</a:t>
            </a:r>
          </a:p>
          <a:p>
            <a:pPr lvl="1" eaLnBrk="1" hangingPunct="1">
              <a:defRPr/>
            </a:pPr>
            <a:r>
              <a:rPr lang="en-US" sz="1800" dirty="0" smtClean="0"/>
              <a:t>Cytoplasmic</a:t>
            </a:r>
          </a:p>
          <a:p>
            <a:pPr lvl="1" eaLnBrk="1" hangingPunct="1">
              <a:defRPr/>
            </a:pPr>
            <a:r>
              <a:rPr lang="en-US" sz="1800" dirty="0" smtClean="0"/>
              <a:t>Nuclear</a:t>
            </a:r>
          </a:p>
          <a:p>
            <a:pPr lvl="1" eaLnBrk="1" hangingPunct="1">
              <a:defRPr/>
            </a:pPr>
            <a:r>
              <a:rPr lang="en-US" sz="1800" dirty="0" smtClean="0"/>
              <a:t>Combined</a:t>
            </a:r>
          </a:p>
          <a:p>
            <a:pPr eaLnBrk="1" hangingPunct="1">
              <a:defRPr/>
            </a:pPr>
            <a:endParaRPr lang="en-US" sz="1800" b="1" dirty="0" smtClean="0"/>
          </a:p>
          <a:p>
            <a:pPr eaLnBrk="1" hangingPunct="1">
              <a:buNone/>
              <a:defRPr/>
            </a:pPr>
            <a:r>
              <a:rPr lang="en-US" sz="1800" b="1" dirty="0" smtClean="0"/>
              <a:t> </a:t>
            </a:r>
            <a:r>
              <a:rPr lang="en-US" b="1" dirty="0" smtClean="0">
                <a:solidFill>
                  <a:schemeClr val="tx2">
                    <a:lumMod val="60000"/>
                    <a:lumOff val="40000"/>
                  </a:schemeClr>
                </a:solidFill>
              </a:rPr>
              <a:t>3. </a:t>
            </a:r>
            <a:r>
              <a:rPr lang="en-US" sz="1800" b="1" dirty="0" smtClean="0"/>
              <a:t>Hemolytic Anemia</a:t>
            </a:r>
          </a:p>
          <a:p>
            <a:pPr lvl="1" eaLnBrk="1" hangingPunct="1">
              <a:defRPr/>
            </a:pPr>
            <a:r>
              <a:rPr lang="en-US" sz="1800" dirty="0" smtClean="0"/>
              <a:t>Immune hemolysis</a:t>
            </a:r>
          </a:p>
          <a:p>
            <a:pPr lvl="1" eaLnBrk="1" hangingPunct="1">
              <a:defRPr/>
            </a:pPr>
            <a:r>
              <a:rPr lang="en-US" sz="1800" dirty="0" smtClean="0"/>
              <a:t>Membrane defects</a:t>
            </a:r>
          </a:p>
          <a:p>
            <a:pPr lvl="1" eaLnBrk="1" hangingPunct="1">
              <a:defRPr/>
            </a:pPr>
            <a:r>
              <a:rPr lang="en-US" sz="1800" dirty="0" err="1" smtClean="0"/>
              <a:t>Hemoglobinopathies</a:t>
            </a:r>
            <a:endParaRPr lang="en-US" sz="1800" dirty="0" smtClean="0"/>
          </a:p>
          <a:p>
            <a:pPr lvl="1" eaLnBrk="1" hangingPunct="1">
              <a:defRPr/>
            </a:pPr>
            <a:r>
              <a:rPr lang="en-US" sz="1800" dirty="0" err="1" smtClean="0"/>
              <a:t>Enzymopathies</a:t>
            </a:r>
            <a:endParaRPr lang="en-US" sz="1800" dirty="0" smtClean="0"/>
          </a:p>
          <a:p>
            <a:pPr lvl="1" eaLnBrk="1" hangingPunct="1">
              <a:defRPr/>
            </a:pPr>
            <a:r>
              <a:rPr lang="en-US" sz="1800" dirty="0" smtClean="0"/>
              <a:t>Toxic hemolysis</a:t>
            </a:r>
          </a:p>
          <a:p>
            <a:pPr lvl="1" eaLnBrk="1" hangingPunct="1">
              <a:defRPr/>
            </a:pPr>
            <a:r>
              <a:rPr lang="en-US" sz="1800" dirty="0" smtClean="0"/>
              <a:t>Traumatic hemolysis</a:t>
            </a:r>
          </a:p>
          <a:p>
            <a:pPr lvl="1" eaLnBrk="1" hangingPunct="1">
              <a:defRPr/>
            </a:pPr>
            <a:r>
              <a:rPr lang="en-US" sz="1800" dirty="0" smtClean="0"/>
              <a:t>Hypersplenism</a:t>
            </a:r>
          </a:p>
        </p:txBody>
      </p:sp>
      <p:sp>
        <p:nvSpPr>
          <p:cNvPr id="2" name="Title 1"/>
          <p:cNvSpPr>
            <a:spLocks noGrp="1"/>
          </p:cNvSpPr>
          <p:nvPr>
            <p:ph type="title"/>
          </p:nvPr>
        </p:nvSpPr>
        <p:spPr/>
        <p:txBody>
          <a:bodyPr>
            <a:normAutofit fontScale="90000"/>
          </a:bodyPr>
          <a:lstStyle/>
          <a:p>
            <a:pPr algn="l"/>
            <a:r>
              <a:rPr lang="en-US" dirty="0" smtClean="0">
                <a:latin typeface="+mn-lt"/>
                <a:cs typeface="Times New Roman" panose="02020603050405020304" pitchFamily="18" charset="0"/>
              </a:rPr>
              <a:t>Classification of Anemia:</a:t>
            </a:r>
            <a:br>
              <a:rPr lang="en-US" dirty="0" smtClean="0">
                <a:latin typeface="+mn-lt"/>
                <a:cs typeface="Times New Roman" panose="02020603050405020304" pitchFamily="18" charset="0"/>
              </a:rPr>
            </a:br>
            <a:r>
              <a:rPr lang="en-US" sz="3600" dirty="0" smtClean="0">
                <a:latin typeface="+mn-lt"/>
                <a:cs typeface="Times New Roman" panose="02020603050405020304" pitchFamily="18" charset="0"/>
              </a:rPr>
              <a:t>*Functional</a:t>
            </a:r>
            <a:endParaRPr lang="en-US" sz="3600" dirty="0">
              <a:latin typeface="+mn-lt"/>
              <a:cs typeface="Times New Roman" panose="02020603050405020304" pitchFamily="18" charset="0"/>
            </a:endParaRPr>
          </a:p>
        </p:txBody>
      </p:sp>
    </p:spTree>
    <p:extLst>
      <p:ext uri="{BB962C8B-B14F-4D97-AF65-F5344CB8AC3E}">
        <p14:creationId xmlns:p14="http://schemas.microsoft.com/office/powerpoint/2010/main" val="2336434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0"/>
            <a:ext cx="5689760" cy="685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00" y="1628800"/>
            <a:ext cx="3922800" cy="367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29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35000" y="2274888"/>
            <a:ext cx="8026400" cy="4114800"/>
          </a:xfrm>
        </p:spPr>
        <p:txBody>
          <a:bodyPr lIns="92075" tIns="46038" rIns="92075" bIns="46038">
            <a:normAutofit/>
          </a:bodyPr>
          <a:lstStyle/>
          <a:p>
            <a:pPr eaLnBrk="1" hangingPunct="1">
              <a:defRPr/>
            </a:pPr>
            <a:r>
              <a:rPr lang="en-US" sz="2400" dirty="0" smtClean="0"/>
              <a:t>Microcytic (MCV &lt; 80 </a:t>
            </a:r>
            <a:r>
              <a:rPr lang="en-US" sz="2400" dirty="0" err="1" smtClean="0"/>
              <a:t>fl</a:t>
            </a:r>
            <a:r>
              <a:rPr lang="en-US" sz="2400" dirty="0" smtClean="0"/>
              <a:t>).</a:t>
            </a:r>
          </a:p>
          <a:p>
            <a:pPr eaLnBrk="1" hangingPunct="1">
              <a:buFontTx/>
              <a:buNone/>
              <a:defRPr/>
            </a:pPr>
            <a:endParaRPr lang="en-US" sz="2400" dirty="0" smtClean="0"/>
          </a:p>
          <a:p>
            <a:pPr eaLnBrk="1" hangingPunct="1">
              <a:defRPr/>
            </a:pPr>
            <a:r>
              <a:rPr lang="en-US" sz="2400" dirty="0" smtClean="0"/>
              <a:t>Normocytic (MCV 80-100 </a:t>
            </a:r>
            <a:r>
              <a:rPr lang="en-US" sz="2400" dirty="0" err="1" smtClean="0"/>
              <a:t>fl</a:t>
            </a:r>
            <a:r>
              <a:rPr lang="en-US" sz="2400" dirty="0" smtClean="0"/>
              <a:t>).</a:t>
            </a:r>
          </a:p>
          <a:p>
            <a:pPr eaLnBrk="1" hangingPunct="1">
              <a:buFontTx/>
              <a:buNone/>
              <a:defRPr/>
            </a:pPr>
            <a:endParaRPr lang="en-US" sz="2400" dirty="0" smtClean="0"/>
          </a:p>
          <a:p>
            <a:pPr eaLnBrk="1" hangingPunct="1">
              <a:defRPr/>
            </a:pPr>
            <a:r>
              <a:rPr lang="en-US" sz="2400" dirty="0" smtClean="0"/>
              <a:t>Macrocytic (MCV &gt; 100 </a:t>
            </a:r>
            <a:r>
              <a:rPr lang="en-US" sz="2400" dirty="0" err="1" smtClean="0"/>
              <a:t>fl</a:t>
            </a:r>
            <a:r>
              <a:rPr lang="en-US" sz="2400" dirty="0" smtClean="0"/>
              <a:t>).</a:t>
            </a:r>
          </a:p>
        </p:txBody>
      </p:sp>
      <p:sp>
        <p:nvSpPr>
          <p:cNvPr id="2" name="Title 1"/>
          <p:cNvSpPr>
            <a:spLocks noGrp="1"/>
          </p:cNvSpPr>
          <p:nvPr>
            <p:ph type="title"/>
          </p:nvPr>
        </p:nvSpPr>
        <p:spPr/>
        <p:txBody>
          <a:bodyPr>
            <a:normAutofit/>
          </a:bodyPr>
          <a:lstStyle/>
          <a:p>
            <a:pPr algn="l"/>
            <a:r>
              <a:rPr lang="en-US" sz="3200" b="1" dirty="0" smtClean="0">
                <a:latin typeface="+mn-lt"/>
              </a:rPr>
              <a:t>*Morphologic:</a:t>
            </a:r>
            <a:endParaRPr lang="en-US" sz="3200" b="1" dirty="0">
              <a:latin typeface="+mn-lt"/>
            </a:endParaRPr>
          </a:p>
        </p:txBody>
      </p:sp>
    </p:spTree>
    <p:extLst>
      <p:ext uri="{BB962C8B-B14F-4D97-AF65-F5344CB8AC3E}">
        <p14:creationId xmlns:p14="http://schemas.microsoft.com/office/powerpoint/2010/main" val="230419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7" descr="D:\SCContent\0721601871\graphics\fullsize\S01871-013-f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525"/>
            <a:ext cx="8458200" cy="683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267"/>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ar-JO" altLang="en-US" sz="800"/>
          </a:p>
        </p:txBody>
      </p:sp>
      <p:sp>
        <p:nvSpPr>
          <p:cNvPr id="3076" name="Text Box 270"/>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Downloaded from: StudentConsult (on 30 January 2012 06:04 PM)</a:t>
            </a:r>
          </a:p>
        </p:txBody>
      </p:sp>
      <p:sp>
        <p:nvSpPr>
          <p:cNvPr id="3077" name="Text Box 271"/>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 2005 Elsevier </a:t>
            </a:r>
          </a:p>
        </p:txBody>
      </p:sp>
    </p:spTree>
    <p:extLst>
      <p:ext uri="{BB962C8B-B14F-4D97-AF65-F5344CB8AC3E}">
        <p14:creationId xmlns:p14="http://schemas.microsoft.com/office/powerpoint/2010/main" val="2608994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srcRect t="962" b="962"/>
          <a:stretch>
            <a:fillRect/>
          </a:stretch>
        </p:blipFill>
        <p:spPr>
          <a:xfrm>
            <a:off x="762000" y="152400"/>
            <a:ext cx="7706254" cy="5779690"/>
          </a:xfrm>
          <a:prstGeom prst="rect">
            <a:avLst/>
          </a:prstGeom>
        </p:spPr>
      </p:pic>
    </p:spTree>
    <p:extLst>
      <p:ext uri="{BB962C8B-B14F-4D97-AF65-F5344CB8AC3E}">
        <p14:creationId xmlns:p14="http://schemas.microsoft.com/office/powerpoint/2010/main" val="1615967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74638"/>
            <a:ext cx="8305800" cy="6430962"/>
          </a:xfrm>
        </p:spPr>
        <p:txBody>
          <a:bodyPr>
            <a:normAutofit fontScale="90000"/>
          </a:bodyPr>
          <a:lstStyle/>
          <a:p>
            <a:pPr algn="l"/>
            <a:r>
              <a:rPr lang="en-US" altLang="en-US" sz="3600" b="1" dirty="0" smtClean="0">
                <a:latin typeface="+mn-lt"/>
              </a:rPr>
              <a:t>The approach:</a:t>
            </a:r>
            <a:r>
              <a:rPr lang="en-US" altLang="en-US" sz="3600" dirty="0" smtClean="0">
                <a:latin typeface="+mn-lt"/>
              </a:rPr>
              <a:t/>
            </a:r>
            <a:br>
              <a:rPr lang="en-US" altLang="en-US" sz="3600" dirty="0" smtClean="0">
                <a:latin typeface="+mn-lt"/>
              </a:rPr>
            </a:br>
            <a:r>
              <a:rPr lang="en-US" altLang="en-US" sz="3600" dirty="0" smtClean="0">
                <a:latin typeface="+mn-lt"/>
              </a:rPr>
              <a:t/>
            </a:r>
            <a:br>
              <a:rPr lang="en-US" altLang="en-US" sz="3600" dirty="0" smtClean="0">
                <a:latin typeface="+mn-lt"/>
              </a:rPr>
            </a:br>
            <a:r>
              <a:rPr lang="en-US" altLang="en-US" sz="3600" dirty="0" smtClean="0">
                <a:latin typeface="+mn-lt"/>
              </a:rPr>
              <a:t>*</a:t>
            </a:r>
            <a:r>
              <a:rPr lang="en-US" altLang="en-US" sz="3200" dirty="0" smtClean="0">
                <a:latin typeface="+mn-lt"/>
              </a:rPr>
              <a:t>clinical clues:</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Fainting, pallor…anemia in general</a:t>
            </a:r>
            <a:br>
              <a:rPr lang="en-US" altLang="en-US" sz="3200" dirty="0" smtClean="0">
                <a:latin typeface="+mn-lt"/>
              </a:rPr>
            </a:br>
            <a:r>
              <a:rPr lang="en-US" altLang="en-US" sz="3200" dirty="0" smtClean="0">
                <a:latin typeface="+mn-lt"/>
              </a:rPr>
              <a:t>- Jaundice, gallbladder stones, red urine…hemolysis</a:t>
            </a:r>
            <a:br>
              <a:rPr lang="en-US" altLang="en-US" sz="3200" dirty="0" smtClean="0">
                <a:latin typeface="+mn-lt"/>
              </a:rPr>
            </a:br>
            <a:r>
              <a:rPr lang="en-US" altLang="en-US" sz="3200" dirty="0" smtClean="0">
                <a:latin typeface="+mn-lt"/>
              </a:rPr>
              <a:t>- Age of presentation, gender, past medical history, family history</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a:r>
            <a:br>
              <a:rPr lang="en-US" altLang="en-US" sz="3200" dirty="0" smtClean="0">
                <a:latin typeface="+mn-lt"/>
              </a:rPr>
            </a:br>
            <a:endParaRPr lang="ar-JO" altLang="en-US" sz="3600" b="1" dirty="0" smtClean="0">
              <a:latin typeface="+mn-lt"/>
            </a:endParaRPr>
          </a:p>
        </p:txBody>
      </p:sp>
    </p:spTree>
    <p:extLst>
      <p:ext uri="{BB962C8B-B14F-4D97-AF65-F5344CB8AC3E}">
        <p14:creationId xmlns:p14="http://schemas.microsoft.com/office/powerpoint/2010/main" val="95968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74638"/>
            <a:ext cx="8305800" cy="6430962"/>
          </a:xfrm>
        </p:spPr>
        <p:txBody>
          <a:bodyPr/>
          <a:lstStyle/>
          <a:p>
            <a:pPr algn="l"/>
            <a:r>
              <a:rPr lang="en-US" altLang="en-US" sz="3600" b="1" dirty="0" smtClean="0">
                <a:latin typeface="Copperplate Gothic Light" pitchFamily="34" charset="0"/>
              </a:rPr>
              <a:t>The approach:</a:t>
            </a:r>
            <a:r>
              <a:rPr lang="en-US" altLang="en-US" sz="3600" dirty="0" smtClean="0">
                <a:latin typeface="Copperplate Gothic Light" pitchFamily="34" charset="0"/>
              </a:rPr>
              <a:t/>
            </a:r>
            <a:br>
              <a:rPr lang="en-US" altLang="en-US" sz="3600" dirty="0" smtClean="0">
                <a:latin typeface="Copperplate Gothic Light" pitchFamily="34" charset="0"/>
              </a:rPr>
            </a:br>
            <a:r>
              <a:rPr lang="en-US" altLang="en-US" sz="3600" dirty="0" smtClean="0">
                <a:latin typeface="Copperplate Gothic Light" pitchFamily="34" charset="0"/>
              </a:rPr>
              <a:t/>
            </a:r>
            <a:br>
              <a:rPr lang="en-US" altLang="en-US" sz="3600" dirty="0" smtClean="0">
                <a:latin typeface="Copperplate Gothic Light" pitchFamily="34" charset="0"/>
              </a:rPr>
            </a:br>
            <a:r>
              <a:rPr lang="en-US" altLang="en-US" sz="3600" dirty="0" smtClean="0">
                <a:latin typeface="Copperplate Gothic Light" pitchFamily="34" charset="0"/>
              </a:rPr>
              <a:t>(</a:t>
            </a:r>
            <a:r>
              <a:rPr lang="en-US" altLang="en-US" sz="3200" dirty="0" smtClean="0">
                <a:latin typeface="Copperplate Gothic Light" pitchFamily="34" charset="0"/>
              </a:rPr>
              <a:t>1) do </a:t>
            </a:r>
            <a:r>
              <a:rPr lang="en-US" altLang="en-US" sz="3200" dirty="0" err="1" smtClean="0">
                <a:latin typeface="Copperplate Gothic Light" pitchFamily="34" charset="0"/>
              </a:rPr>
              <a:t>cbc</a:t>
            </a:r>
            <a:r>
              <a:rPr lang="en-US" altLang="en-US" sz="3200" dirty="0" smtClean="0">
                <a:latin typeface="Copperplate Gothic Light" pitchFamily="34" charset="0"/>
              </a:rPr>
              <a:t>/</a:t>
            </a:r>
            <a:r>
              <a:rPr lang="en-US" altLang="en-US" sz="3200" dirty="0" err="1" smtClean="0">
                <a:latin typeface="Copperplate Gothic Light" pitchFamily="34" charset="0"/>
              </a:rPr>
              <a:t>pb</a:t>
            </a:r>
            <a:r>
              <a:rPr lang="en-US" altLang="en-US" sz="3200" dirty="0" smtClean="0">
                <a:latin typeface="Copperplate Gothic Light" pitchFamily="34" charset="0"/>
              </a:rPr>
              <a:t> smear</a:t>
            </a:r>
            <a:br>
              <a:rPr lang="en-US" altLang="en-US" sz="3200" dirty="0" smtClean="0">
                <a:latin typeface="Copperplate Gothic Light" pitchFamily="34" charset="0"/>
              </a:rPr>
            </a:br>
            <a:r>
              <a:rPr lang="en-US" altLang="en-US" sz="3200" dirty="0" smtClean="0">
                <a:latin typeface="Copperplate Gothic Light" pitchFamily="34" charset="0"/>
              </a:rPr>
              <a:t>(2) </a:t>
            </a:r>
            <a:r>
              <a:rPr lang="en-US" altLang="en-US" sz="2800" dirty="0" smtClean="0">
                <a:latin typeface="Copperplate Gothic Light" pitchFamily="34" charset="0"/>
              </a:rPr>
              <a:t>Ret</a:t>
            </a:r>
            <a:r>
              <a:rPr lang="en-US" altLang="en-US" sz="3200" dirty="0" smtClean="0">
                <a:latin typeface="Copperplate Gothic Light" pitchFamily="34" charset="0"/>
              </a:rPr>
              <a:t>. #</a:t>
            </a:r>
            <a:r>
              <a:rPr lang="en-US" altLang="en-US" sz="2400" dirty="0" smtClean="0">
                <a:latin typeface="Corbel" pitchFamily="34" charset="0"/>
              </a:rPr>
              <a:t/>
            </a:r>
            <a:br>
              <a:rPr lang="en-US" altLang="en-US" sz="2400" dirty="0" smtClean="0">
                <a:latin typeface="Corbel" pitchFamily="34" charset="0"/>
              </a:rPr>
            </a:br>
            <a:r>
              <a:rPr lang="en-US" altLang="en-US" sz="3200" dirty="0" smtClean="0">
                <a:latin typeface="Copperplate Gothic Light" pitchFamily="34" charset="0"/>
              </a:rPr>
              <a:t>(3) </a:t>
            </a:r>
            <a:r>
              <a:rPr lang="en-US" altLang="en-US" sz="2800" dirty="0" smtClean="0">
                <a:latin typeface="Copperplate Gothic Light" pitchFamily="34" charset="0"/>
              </a:rPr>
              <a:t>MCV</a:t>
            </a:r>
            <a:r>
              <a:rPr lang="en-US" altLang="en-US" sz="3200" dirty="0" smtClean="0">
                <a:latin typeface="Copperplate Gothic Light" pitchFamily="34" charset="0"/>
              </a:rPr>
              <a:t>, MCH, RDW</a:t>
            </a:r>
            <a:br>
              <a:rPr lang="en-US" altLang="en-US" sz="3200" dirty="0" smtClean="0">
                <a:latin typeface="Copperplate Gothic Light" pitchFamily="34" charset="0"/>
              </a:rPr>
            </a:br>
            <a:r>
              <a:rPr lang="en-US" altLang="en-US" sz="3200" dirty="0" smtClean="0">
                <a:latin typeface="Copperplate Gothic Light" pitchFamily="34" charset="0"/>
              </a:rPr>
              <a:t>(4) BM?</a:t>
            </a:r>
            <a:br>
              <a:rPr lang="en-US" altLang="en-US" sz="3200" dirty="0" smtClean="0">
                <a:latin typeface="Copperplate Gothic Light" pitchFamily="34" charset="0"/>
              </a:rPr>
            </a:br>
            <a:r>
              <a:rPr lang="en-US" altLang="en-US" sz="3200" dirty="0" smtClean="0">
                <a:latin typeface="Copperplate Gothic Light" pitchFamily="34" charset="0"/>
              </a:rPr>
              <a:t/>
            </a:r>
            <a:br>
              <a:rPr lang="en-US" altLang="en-US" sz="3200" dirty="0" smtClean="0">
                <a:latin typeface="Copperplate Gothic Light" pitchFamily="34" charset="0"/>
              </a:rPr>
            </a:br>
            <a:endParaRPr lang="ar-JO" altLang="en-US" sz="3600" b="1" dirty="0" smtClean="0">
              <a:latin typeface="Segoe Print" panose="02000600000000000000" pitchFamily="2" charset="0"/>
            </a:endParaRPr>
          </a:p>
        </p:txBody>
      </p:sp>
    </p:spTree>
    <p:extLst>
      <p:ext uri="{BB962C8B-B14F-4D97-AF65-F5344CB8AC3E}">
        <p14:creationId xmlns:p14="http://schemas.microsoft.com/office/powerpoint/2010/main" val="9596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926" y="198323"/>
            <a:ext cx="8606147" cy="6461354"/>
          </a:xfrm>
          <a:prstGeom prst="rect">
            <a:avLst/>
          </a:prstGeom>
        </p:spPr>
      </p:pic>
      <p:sp>
        <p:nvSpPr>
          <p:cNvPr id="3" name="Rectangle 2"/>
          <p:cNvSpPr/>
          <p:nvPr/>
        </p:nvSpPr>
        <p:spPr>
          <a:xfrm>
            <a:off x="152400" y="6475011"/>
            <a:ext cx="2546916" cy="369332"/>
          </a:xfrm>
          <a:prstGeom prst="rect">
            <a:avLst/>
          </a:prstGeom>
        </p:spPr>
        <p:txBody>
          <a:bodyPr wrap="none">
            <a:spAutoFit/>
          </a:bodyPr>
          <a:lstStyle/>
          <a:p>
            <a:r>
              <a:rPr lang="en-US" dirty="0"/>
              <a:t>https://www.picswe.com</a:t>
            </a:r>
          </a:p>
        </p:txBody>
      </p:sp>
    </p:spTree>
    <p:extLst>
      <p:ext uri="{BB962C8B-B14F-4D97-AF65-F5344CB8AC3E}">
        <p14:creationId xmlns:p14="http://schemas.microsoft.com/office/powerpoint/2010/main" val="264469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18" y="1136705"/>
            <a:ext cx="9104283" cy="4349695"/>
          </a:xfrm>
          <a:prstGeom prst="rect">
            <a:avLst/>
          </a:prstGeom>
        </p:spPr>
      </p:pic>
      <p:sp>
        <p:nvSpPr>
          <p:cNvPr id="3" name="TextBox 2"/>
          <p:cNvSpPr txBox="1"/>
          <p:nvPr/>
        </p:nvSpPr>
        <p:spPr>
          <a:xfrm>
            <a:off x="228600" y="5867400"/>
            <a:ext cx="8686800" cy="307777"/>
          </a:xfrm>
          <a:prstGeom prst="rect">
            <a:avLst/>
          </a:prstGeom>
          <a:noFill/>
        </p:spPr>
        <p:txBody>
          <a:bodyPr wrap="square" rtlCol="0">
            <a:spAutoFit/>
          </a:bodyPr>
          <a:lstStyle/>
          <a:p>
            <a:r>
              <a:rPr lang="en-US" sz="1400"/>
              <a:t>https://www.news-medical.net/news/20161130/Iron-deficiency-an-interview-with-Dr-Thierry-Teil.aspx</a:t>
            </a:r>
            <a:endParaRPr lang="en-US" sz="1400" dirty="0"/>
          </a:p>
        </p:txBody>
      </p:sp>
    </p:spTree>
    <p:extLst>
      <p:ext uri="{BB962C8B-B14F-4D97-AF65-F5344CB8AC3E}">
        <p14:creationId xmlns:p14="http://schemas.microsoft.com/office/powerpoint/2010/main" val="3245218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89" y="990600"/>
            <a:ext cx="9081811" cy="4438087"/>
          </a:xfrm>
          <a:prstGeom prst="rect">
            <a:avLst/>
          </a:prstGeom>
        </p:spPr>
      </p:pic>
      <p:sp>
        <p:nvSpPr>
          <p:cNvPr id="3" name="TextBox 2"/>
          <p:cNvSpPr txBox="1"/>
          <p:nvPr/>
        </p:nvSpPr>
        <p:spPr>
          <a:xfrm>
            <a:off x="228600" y="5867400"/>
            <a:ext cx="8686800" cy="307777"/>
          </a:xfrm>
          <a:prstGeom prst="rect">
            <a:avLst/>
          </a:prstGeom>
          <a:noFill/>
        </p:spPr>
        <p:txBody>
          <a:bodyPr wrap="square" rtlCol="0">
            <a:spAutoFit/>
          </a:bodyPr>
          <a:lstStyle/>
          <a:p>
            <a:r>
              <a:rPr lang="en-US" sz="1400"/>
              <a:t>https://www.news-medical.net/news/20161130/Iron-deficiency-an-interview-with-Dr-Thierry-Teil.aspx</a:t>
            </a:r>
            <a:endParaRPr lang="en-US" sz="1400" dirty="0"/>
          </a:p>
        </p:txBody>
      </p:sp>
    </p:spTree>
    <p:extLst>
      <p:ext uri="{BB962C8B-B14F-4D97-AF65-F5344CB8AC3E}">
        <p14:creationId xmlns:p14="http://schemas.microsoft.com/office/powerpoint/2010/main" val="236725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81000" y="1524000"/>
            <a:ext cx="8305800" cy="4876800"/>
          </a:xfrm>
        </p:spPr>
        <p:txBody>
          <a:bodyPr/>
          <a:lstStyle/>
          <a:p>
            <a:pPr marL="0" indent="0" eaLnBrk="1" hangingPunct="1">
              <a:buFontTx/>
              <a:buNone/>
              <a:defRPr/>
            </a:pPr>
            <a:r>
              <a:rPr lang="en-US" b="1" i="1" dirty="0" smtClean="0">
                <a:latin typeface="Segoe Print" panose="02000600000000000000" pitchFamily="2" charset="0"/>
              </a:rPr>
              <a:t>*</a:t>
            </a:r>
            <a:r>
              <a:rPr lang="en-US" sz="2400" b="1" i="1" dirty="0" smtClean="0">
                <a:latin typeface="Segoe Print" panose="02000600000000000000" pitchFamily="2" charset="0"/>
              </a:rPr>
              <a:t>no regulated pathway for iron secretion (1-2 mg/day)..shedding</a:t>
            </a:r>
          </a:p>
          <a:p>
            <a:pPr marL="0" indent="0" eaLnBrk="1" hangingPunct="1">
              <a:buFont typeface="Arial" charset="0"/>
              <a:buChar char="•"/>
              <a:defRPr/>
            </a:pPr>
            <a:r>
              <a:rPr lang="en-US" sz="2400" i="1" dirty="0" smtClean="0">
                <a:latin typeface="Segoe Print" panose="02000600000000000000" pitchFamily="2" charset="0"/>
              </a:rPr>
              <a:t>Iron balance maintained by regulating iron absorption/retention</a:t>
            </a:r>
          </a:p>
          <a:p>
            <a:pPr marL="0" indent="0" eaLnBrk="1" hangingPunct="1">
              <a:buNone/>
              <a:defRPr/>
            </a:pPr>
            <a:endParaRPr lang="en-US" sz="2400" i="1" dirty="0" smtClean="0">
              <a:latin typeface="Segoe Print" panose="02000600000000000000" pitchFamily="2" charset="0"/>
            </a:endParaRPr>
          </a:p>
          <a:p>
            <a:pPr marL="0" indent="0" eaLnBrk="1" hangingPunct="1">
              <a:buFont typeface="Arial" charset="0"/>
              <a:buChar char="•"/>
              <a:defRPr/>
            </a:pPr>
            <a:r>
              <a:rPr lang="en-US" sz="2400" i="1" dirty="0" smtClean="0">
                <a:latin typeface="Segoe Print" panose="02000600000000000000" pitchFamily="2" charset="0"/>
              </a:rPr>
              <a:t> Hepcidin induced by </a:t>
            </a:r>
            <a:r>
              <a:rPr lang="en-US" sz="2400" i="1" dirty="0" smtClean="0">
                <a:latin typeface="Segoe Print" panose="02000600000000000000" pitchFamily="2" charset="0"/>
              </a:rPr>
              <a:t>IL</a:t>
            </a:r>
            <a:r>
              <a:rPr lang="en-US" sz="2400" i="1" dirty="0" smtClean="0">
                <a:latin typeface="Segoe Print" panose="02000600000000000000" pitchFamily="2" charset="0"/>
              </a:rPr>
              <a:t>-6</a:t>
            </a:r>
            <a:endParaRPr lang="en-US" sz="2400" i="1" dirty="0" smtClean="0">
              <a:latin typeface="Segoe Print" panose="02000600000000000000" pitchFamily="2" charset="0"/>
            </a:endParaRPr>
          </a:p>
          <a:p>
            <a:pPr marL="0" indent="0" eaLnBrk="1" hangingPunct="1">
              <a:buNone/>
              <a:defRPr/>
            </a:pPr>
            <a:endParaRPr lang="en-US" sz="2400" i="1" dirty="0" smtClean="0">
              <a:latin typeface="Segoe Print" panose="02000600000000000000" pitchFamily="2" charset="0"/>
            </a:endParaRPr>
          </a:p>
          <a:p>
            <a:pPr marL="0" indent="0" eaLnBrk="1" hangingPunct="1">
              <a:buFont typeface="Arial" charset="0"/>
              <a:buChar char="•"/>
              <a:defRPr/>
            </a:pPr>
            <a:r>
              <a:rPr lang="en-US" sz="2400" i="1" dirty="0" smtClean="0">
                <a:latin typeface="Segoe Print" panose="02000600000000000000" pitchFamily="2" charset="0"/>
              </a:rPr>
              <a:t> Hepcidin increased intramucosal ferritin</a:t>
            </a:r>
          </a:p>
          <a:p>
            <a:pPr marL="0" indent="0" eaLnBrk="1" hangingPunct="1">
              <a:buNone/>
              <a:defRPr/>
            </a:pPr>
            <a:endParaRPr lang="en-US" sz="2400" i="1" dirty="0" smtClean="0">
              <a:latin typeface="Segoe Print" panose="02000600000000000000" pitchFamily="2" charset="0"/>
            </a:endParaRPr>
          </a:p>
          <a:p>
            <a:pPr marL="0" indent="0" eaLnBrk="1" hangingPunct="1">
              <a:buFont typeface="Arial" charset="0"/>
              <a:buChar char="•"/>
              <a:defRPr/>
            </a:pPr>
            <a:r>
              <a:rPr lang="en-US" sz="2400" i="1" dirty="0" smtClean="0">
                <a:latin typeface="Segoe Print" panose="02000600000000000000" pitchFamily="2" charset="0"/>
              </a:rPr>
              <a:t> Hepcidin inhibits ferroportin in macrophages</a:t>
            </a:r>
          </a:p>
          <a:p>
            <a:pPr marL="0" indent="0" eaLnBrk="1" hangingPunct="1">
              <a:buFontTx/>
              <a:buNone/>
              <a:defRPr/>
            </a:pPr>
            <a:endParaRPr lang="en-US" b="1" i="1" dirty="0" smtClean="0">
              <a:latin typeface="Segoe Print" panose="02000600000000000000" pitchFamily="2" charset="0"/>
            </a:endParaRPr>
          </a:p>
        </p:txBody>
      </p:sp>
      <p:sp>
        <p:nvSpPr>
          <p:cNvPr id="2" name="Title 1"/>
          <p:cNvSpPr>
            <a:spLocks noGrp="1"/>
          </p:cNvSpPr>
          <p:nvPr>
            <p:ph type="title"/>
          </p:nvPr>
        </p:nvSpPr>
        <p:spPr/>
        <p:txBody>
          <a:bodyPr>
            <a:normAutofit/>
          </a:bodyPr>
          <a:lstStyle/>
          <a:p>
            <a:r>
              <a:rPr lang="en-US" sz="4200" dirty="0" smtClean="0"/>
              <a:t>Iron Deficiency </a:t>
            </a:r>
            <a:r>
              <a:rPr lang="en-US" sz="4200" dirty="0"/>
              <a:t>A</a:t>
            </a:r>
            <a:r>
              <a:rPr lang="en-US" sz="4200" dirty="0" smtClean="0"/>
              <a:t>nemia</a:t>
            </a:r>
            <a:endParaRPr lang="en-US" sz="4200" dirty="0"/>
          </a:p>
        </p:txBody>
      </p:sp>
    </p:spTree>
    <p:extLst>
      <p:ext uri="{BB962C8B-B14F-4D97-AF65-F5344CB8AC3E}">
        <p14:creationId xmlns:p14="http://schemas.microsoft.com/office/powerpoint/2010/main" val="1677733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01871-013-f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209800"/>
            <a:ext cx="6350000" cy="333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611188" y="5630863"/>
            <a:ext cx="7848600" cy="708025"/>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a-DK" altLang="en-US" sz="1000"/>
              <a:t>Iron  Body Mass:2.5-3.5g</a:t>
            </a:r>
          </a:p>
          <a:p>
            <a:pPr>
              <a:spcBef>
                <a:spcPct val="0"/>
              </a:spcBef>
              <a:buFontTx/>
              <a:buNone/>
            </a:pPr>
            <a:r>
              <a:rPr lang="da-DK" altLang="en-US" sz="1000"/>
              <a:t>Daily loss: 1-2mg</a:t>
            </a:r>
          </a:p>
          <a:p>
            <a:pPr>
              <a:spcBef>
                <a:spcPct val="0"/>
              </a:spcBef>
              <a:buFontTx/>
              <a:buNone/>
            </a:pPr>
            <a:r>
              <a:rPr lang="da-DK" altLang="en-US" sz="1000"/>
              <a:t>Absorption:20% of Heme Iron and 1% of non-Heme Iron</a:t>
            </a:r>
          </a:p>
          <a:p>
            <a:pPr>
              <a:spcBef>
                <a:spcPct val="0"/>
              </a:spcBef>
              <a:buFontTx/>
              <a:buNone/>
            </a:pPr>
            <a:r>
              <a:rPr lang="da-DK" altLang="en-US" sz="1000"/>
              <a:t>Usual diet Iron content: 10-20mg</a:t>
            </a:r>
          </a:p>
        </p:txBody>
      </p:sp>
      <p:sp>
        <p:nvSpPr>
          <p:cNvPr id="31748"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Downloaded from: Robbins &amp; Cotran Pathologic Basis of Disease (on 20 February 2005 11:19 AM)</a:t>
            </a:r>
          </a:p>
        </p:txBody>
      </p:sp>
      <p:sp>
        <p:nvSpPr>
          <p:cNvPr id="31749"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 2005 Elsevier </a:t>
            </a:r>
          </a:p>
        </p:txBody>
      </p:sp>
      <p:pic>
        <p:nvPicPr>
          <p:cNvPr id="31750"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3"/>
          <p:cNvSpPr txBox="1">
            <a:spLocks noChangeArrowheads="1"/>
          </p:cNvSpPr>
          <p:nvPr/>
        </p:nvSpPr>
        <p:spPr bwMode="auto">
          <a:xfrm>
            <a:off x="838200" y="240924"/>
            <a:ext cx="7848600" cy="1785104"/>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da-DK" altLang="en-US" sz="1100" dirty="0" smtClean="0"/>
          </a:p>
          <a:p>
            <a:pPr>
              <a:spcBef>
                <a:spcPct val="0"/>
              </a:spcBef>
              <a:buFontTx/>
              <a:buNone/>
            </a:pPr>
            <a:r>
              <a:rPr lang="da-DK" altLang="en-US" sz="1100" dirty="0" smtClean="0"/>
              <a:t>Ferric </a:t>
            </a:r>
            <a:r>
              <a:rPr lang="da-DK" altLang="en-US" sz="1100" dirty="0"/>
              <a:t>+3 to </a:t>
            </a:r>
            <a:r>
              <a:rPr lang="da-DK" altLang="en-US" sz="1100" dirty="0" smtClean="0"/>
              <a:t>Ferrous+2 (reductase)</a:t>
            </a:r>
            <a:endParaRPr lang="da-DK" altLang="en-US" sz="1100" dirty="0"/>
          </a:p>
          <a:p>
            <a:pPr>
              <a:spcBef>
                <a:spcPct val="0"/>
              </a:spcBef>
              <a:buFontTx/>
              <a:buNone/>
            </a:pPr>
            <a:r>
              <a:rPr lang="da-DK" altLang="en-US" sz="1100" dirty="0"/>
              <a:t>DMT1 via apical membrane</a:t>
            </a:r>
          </a:p>
          <a:p>
            <a:pPr>
              <a:spcBef>
                <a:spcPct val="0"/>
              </a:spcBef>
              <a:buFontTx/>
              <a:buNone/>
            </a:pPr>
            <a:r>
              <a:rPr lang="da-DK" altLang="en-US" sz="1100" dirty="0"/>
              <a:t>Adequate Iron....most  iron will handed off to ferritin...shed again</a:t>
            </a:r>
          </a:p>
          <a:p>
            <a:pPr>
              <a:spcBef>
                <a:spcPct val="0"/>
              </a:spcBef>
              <a:buFontTx/>
              <a:buNone/>
            </a:pPr>
            <a:r>
              <a:rPr lang="da-DK" altLang="en-US" sz="1100" dirty="0"/>
              <a:t>Low iron...basal mambarane via ferroportin</a:t>
            </a:r>
          </a:p>
          <a:p>
            <a:pPr>
              <a:spcBef>
                <a:spcPct val="0"/>
              </a:spcBef>
              <a:buFontTx/>
              <a:buNone/>
            </a:pPr>
            <a:r>
              <a:rPr lang="da-DK" altLang="en-US" sz="1100" dirty="0"/>
              <a:t>Ferrous+ to </a:t>
            </a:r>
            <a:r>
              <a:rPr lang="da-DK" altLang="en-US" sz="1100" dirty="0" smtClean="0"/>
              <a:t>Ferric+3 (oxidase)</a:t>
            </a:r>
            <a:endParaRPr lang="da-DK" altLang="en-US" sz="1100" dirty="0"/>
          </a:p>
          <a:p>
            <a:pPr>
              <a:spcBef>
                <a:spcPct val="0"/>
              </a:spcBef>
              <a:buFontTx/>
              <a:buNone/>
            </a:pPr>
            <a:r>
              <a:rPr lang="da-DK" altLang="en-US" sz="1100" dirty="0"/>
              <a:t>In plasma via Transferrin</a:t>
            </a:r>
          </a:p>
          <a:p>
            <a:pPr>
              <a:spcBef>
                <a:spcPct val="0"/>
              </a:spcBef>
              <a:buFontTx/>
              <a:buNone/>
            </a:pPr>
            <a:endParaRPr lang="da-DK" altLang="en-US" sz="1100" dirty="0"/>
          </a:p>
          <a:p>
            <a:pPr>
              <a:spcBef>
                <a:spcPct val="0"/>
              </a:spcBef>
              <a:buFontTx/>
              <a:buNone/>
            </a:pPr>
            <a:r>
              <a:rPr lang="da-DK" altLang="en-US" sz="1100" dirty="0"/>
              <a:t>Hepcidin produced by liver..induced by IL-6...Inhibits Ferroportin via internalization and degradation</a:t>
            </a:r>
          </a:p>
          <a:p>
            <a:pPr>
              <a:spcBef>
                <a:spcPct val="0"/>
              </a:spcBef>
              <a:buFontTx/>
              <a:buNone/>
            </a:pPr>
            <a:r>
              <a:rPr lang="da-DK" altLang="en-US" sz="1100" dirty="0"/>
              <a:t>High Hepcidin...Low Ferroportin...Low iron absorption..more Ferritin</a:t>
            </a:r>
          </a:p>
        </p:txBody>
      </p:sp>
    </p:spTree>
    <p:extLst>
      <p:ext uri="{BB962C8B-B14F-4D97-AF65-F5344CB8AC3E}">
        <p14:creationId xmlns:p14="http://schemas.microsoft.com/office/powerpoint/2010/main" val="434954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81000" y="1524000"/>
            <a:ext cx="8305800" cy="4876800"/>
          </a:xfrm>
        </p:spPr>
        <p:txBody>
          <a:bodyPr>
            <a:normAutofit fontScale="85000" lnSpcReduction="20000"/>
          </a:bodyPr>
          <a:lstStyle/>
          <a:p>
            <a:pPr eaLnBrk="1" hangingPunct="1">
              <a:defRPr/>
            </a:pPr>
            <a:r>
              <a:rPr lang="en-US" sz="2400" dirty="0" smtClean="0">
                <a:latin typeface="Corbel" pitchFamily="34" charset="0"/>
              </a:rPr>
              <a:t>Early: decrease in stores (liver, spleen, &amp; BM)</a:t>
            </a:r>
          </a:p>
          <a:p>
            <a:pPr marL="0" indent="0" eaLnBrk="1" hangingPunct="1">
              <a:buFontTx/>
              <a:buNone/>
              <a:defRPr/>
            </a:pPr>
            <a:r>
              <a:rPr lang="en-US" sz="2400" dirty="0" smtClean="0">
                <a:latin typeface="Corbel" pitchFamily="34" charset="0"/>
              </a:rPr>
              <a:t>(Ferritin less than 12-300 </a:t>
            </a:r>
            <a:r>
              <a:rPr lang="en-US" sz="2400" dirty="0" err="1" smtClean="0">
                <a:latin typeface="Corbel" pitchFamily="34" charset="0"/>
              </a:rPr>
              <a:t>ng</a:t>
            </a:r>
            <a:r>
              <a:rPr lang="en-US" sz="2400" dirty="0" smtClean="0">
                <a:latin typeface="Corbel" pitchFamily="34" charset="0"/>
              </a:rPr>
              <a:t>/ml)</a:t>
            </a:r>
          </a:p>
          <a:p>
            <a:pPr eaLnBrk="1" hangingPunct="1">
              <a:defRPr/>
            </a:pPr>
            <a:r>
              <a:rPr lang="en-US" sz="2400" dirty="0" smtClean="0">
                <a:latin typeface="Corbel" pitchFamily="34" charset="0"/>
              </a:rPr>
              <a:t>Decrease in S. Iron</a:t>
            </a:r>
          </a:p>
          <a:p>
            <a:pPr eaLnBrk="1" hangingPunct="1">
              <a:defRPr/>
            </a:pPr>
            <a:r>
              <a:rPr lang="en-US" sz="2400" dirty="0" smtClean="0">
                <a:latin typeface="Corbel" pitchFamily="34" charset="0"/>
              </a:rPr>
              <a:t>Increase in Transferrin</a:t>
            </a:r>
          </a:p>
          <a:p>
            <a:pPr eaLnBrk="1" hangingPunct="1">
              <a:defRPr/>
            </a:pPr>
            <a:r>
              <a:rPr lang="en-US" sz="2400" dirty="0" smtClean="0">
                <a:latin typeface="Corbel" pitchFamily="34" charset="0"/>
              </a:rPr>
              <a:t>Increase in TIBC</a:t>
            </a:r>
          </a:p>
          <a:p>
            <a:pPr eaLnBrk="1" hangingPunct="1">
              <a:defRPr/>
            </a:pPr>
            <a:r>
              <a:rPr lang="en-US" sz="2400" dirty="0" smtClean="0">
                <a:latin typeface="Corbel" pitchFamily="34" charset="0"/>
              </a:rPr>
              <a:t>PB smear changes</a:t>
            </a:r>
          </a:p>
          <a:p>
            <a:pPr eaLnBrk="1" hangingPunct="1">
              <a:defRPr/>
            </a:pPr>
            <a:r>
              <a:rPr lang="en-US" sz="2400" dirty="0" smtClean="0">
                <a:latin typeface="Corbel" pitchFamily="34" charset="0"/>
              </a:rPr>
              <a:t>Response to treatment</a:t>
            </a:r>
          </a:p>
          <a:p>
            <a:pPr eaLnBrk="1" hangingPunct="1">
              <a:defRPr/>
            </a:pPr>
            <a:r>
              <a:rPr lang="en-US" sz="2400" dirty="0" smtClean="0">
                <a:latin typeface="Corbel" pitchFamily="34" charset="0"/>
              </a:rPr>
              <a:t>BM: normal or slight increase in cellularity</a:t>
            </a:r>
          </a:p>
          <a:p>
            <a:pPr marL="0" indent="0" eaLnBrk="1" hangingPunct="1">
              <a:buFontTx/>
              <a:buNone/>
              <a:defRPr/>
            </a:pPr>
            <a:endParaRPr lang="en-US" sz="2400" dirty="0" smtClean="0">
              <a:latin typeface="Corbel" pitchFamily="34" charset="0"/>
            </a:endParaRPr>
          </a:p>
          <a:p>
            <a:pPr marL="0" indent="0" eaLnBrk="1" hangingPunct="1">
              <a:buFontTx/>
              <a:buNone/>
              <a:defRPr/>
            </a:pPr>
            <a:r>
              <a:rPr lang="en-US" sz="2400" i="1" dirty="0" smtClean="0">
                <a:latin typeface="Corbel" pitchFamily="34" charset="0"/>
              </a:rPr>
              <a:t>*Transferrin saturation (</a:t>
            </a:r>
            <a:r>
              <a:rPr lang="en-US" sz="2400" i="1" dirty="0" err="1" smtClean="0">
                <a:latin typeface="Corbel" pitchFamily="34" charset="0"/>
              </a:rPr>
              <a:t>S.Iron</a:t>
            </a:r>
            <a:r>
              <a:rPr lang="en-US" sz="2400" i="1" dirty="0" smtClean="0">
                <a:latin typeface="Corbel" pitchFamily="34" charset="0"/>
              </a:rPr>
              <a:t>/TIBC) less than 15%.</a:t>
            </a:r>
          </a:p>
          <a:p>
            <a:pPr marL="0" indent="0" eaLnBrk="1" hangingPunct="1">
              <a:buFontTx/>
              <a:buNone/>
              <a:defRPr/>
            </a:pPr>
            <a:endParaRPr lang="en-US" sz="2400" i="1" dirty="0" smtClean="0">
              <a:latin typeface="Corbel" pitchFamily="34" charset="0"/>
            </a:endParaRPr>
          </a:p>
          <a:p>
            <a:pPr marL="0" indent="0">
              <a:buNone/>
              <a:defRPr/>
            </a:pPr>
            <a:r>
              <a:rPr lang="en-US" sz="2000" b="1" i="1" u="sng" dirty="0" smtClean="0">
                <a:latin typeface="Segoe Print" panose="02000600000000000000" pitchFamily="2" charset="0"/>
              </a:rPr>
              <a:t>Anemia of chronic disease</a:t>
            </a:r>
            <a:r>
              <a:rPr lang="en-US" sz="2000" b="1" i="1" dirty="0" smtClean="0">
                <a:latin typeface="Segoe Print" panose="02000600000000000000" pitchFamily="2" charset="0"/>
              </a:rPr>
              <a:t>: </a:t>
            </a:r>
            <a:r>
              <a:rPr lang="en-US" sz="2100" dirty="0">
                <a:solidFill>
                  <a:srgbClr val="000000"/>
                </a:solidFill>
              </a:rPr>
              <a:t>Disordered iron metabolism as manifested by a low serum iron, </a:t>
            </a:r>
            <a:r>
              <a:rPr lang="en-US" sz="2100" u="sng" dirty="0">
                <a:solidFill>
                  <a:srgbClr val="000000"/>
                </a:solidFill>
              </a:rPr>
              <a:t>decreased serum transferrin, decreased transferrin saturation</a:t>
            </a:r>
            <a:r>
              <a:rPr lang="en-US" sz="2100" dirty="0">
                <a:solidFill>
                  <a:srgbClr val="000000"/>
                </a:solidFill>
              </a:rPr>
              <a:t>, increased serum ferritin, increased reticuloendothelial iron stores, increased </a:t>
            </a:r>
            <a:r>
              <a:rPr lang="en-US" sz="2100" u="sng" dirty="0">
                <a:solidFill>
                  <a:srgbClr val="000000"/>
                </a:solidFill>
              </a:rPr>
              <a:t>erythrocyte-free </a:t>
            </a:r>
            <a:r>
              <a:rPr lang="en-US" sz="2100" u="sng" dirty="0" err="1">
                <a:solidFill>
                  <a:srgbClr val="000000"/>
                </a:solidFill>
              </a:rPr>
              <a:t>protoporphyrin</a:t>
            </a:r>
            <a:r>
              <a:rPr lang="en-US" sz="2100" u="sng" dirty="0">
                <a:solidFill>
                  <a:srgbClr val="000000"/>
                </a:solidFill>
              </a:rPr>
              <a:t>, and reduced iron absorption,</a:t>
            </a:r>
            <a:r>
              <a:rPr lang="en-US" sz="2100" dirty="0">
                <a:solidFill>
                  <a:srgbClr val="000000"/>
                </a:solidFill>
              </a:rPr>
              <a:t> is a characteristic feature of the anemia of chronic disease and has been thought to be a major factor contributing to the syndrome</a:t>
            </a:r>
            <a:endParaRPr lang="en-US" sz="2100" b="1" i="1" dirty="0" smtClean="0"/>
          </a:p>
        </p:txBody>
      </p:sp>
      <p:sp>
        <p:nvSpPr>
          <p:cNvPr id="2" name="Title 1"/>
          <p:cNvSpPr>
            <a:spLocks noGrp="1"/>
          </p:cNvSpPr>
          <p:nvPr>
            <p:ph type="title"/>
          </p:nvPr>
        </p:nvSpPr>
        <p:spPr/>
        <p:txBody>
          <a:bodyPr>
            <a:normAutofit/>
          </a:bodyPr>
          <a:lstStyle/>
          <a:p>
            <a:r>
              <a:rPr lang="en-US" sz="4200" dirty="0" smtClean="0"/>
              <a:t>Iron Deficiency </a:t>
            </a:r>
            <a:r>
              <a:rPr lang="en-US" sz="4200" dirty="0"/>
              <a:t>A</a:t>
            </a:r>
            <a:r>
              <a:rPr lang="en-US" sz="4200" dirty="0" smtClean="0"/>
              <a:t>nemia</a:t>
            </a:r>
            <a:endParaRPr lang="en-US" sz="4200" dirty="0"/>
          </a:p>
        </p:txBody>
      </p:sp>
    </p:spTree>
    <p:extLst>
      <p:ext uri="{BB962C8B-B14F-4D97-AF65-F5344CB8AC3E}">
        <p14:creationId xmlns:p14="http://schemas.microsoft.com/office/powerpoint/2010/main" val="1677733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subTitle" idx="1"/>
          </p:nvPr>
        </p:nvSpPr>
        <p:spPr>
          <a:xfrm>
            <a:off x="304800" y="1219200"/>
            <a:ext cx="7678737" cy="4038600"/>
          </a:xfrm>
        </p:spPr>
        <p:txBody>
          <a:bodyPr lIns="92075" tIns="46038" rIns="92075" bIns="46038">
            <a:normAutofit/>
          </a:bodyPr>
          <a:lstStyle/>
          <a:p>
            <a:pPr marL="342900" indent="-342900" algn="l" eaLnBrk="1" hangingPunct="1">
              <a:buFontTx/>
              <a:buChar char="•"/>
              <a:defRPr/>
            </a:pPr>
            <a:r>
              <a:rPr lang="en-US" sz="2800" dirty="0" smtClean="0">
                <a:solidFill>
                  <a:schemeClr val="tx1"/>
                </a:solidFill>
              </a:rPr>
              <a:t>It is easy to treat.</a:t>
            </a:r>
          </a:p>
          <a:p>
            <a:pPr marL="342900" indent="-342900" algn="l" eaLnBrk="1" hangingPunct="1">
              <a:buFontTx/>
              <a:buChar char="•"/>
              <a:defRPr/>
            </a:pPr>
            <a:r>
              <a:rPr lang="en-US" sz="2800" dirty="0" smtClean="0">
                <a:solidFill>
                  <a:schemeClr val="tx1"/>
                </a:solidFill>
              </a:rPr>
              <a:t>It may be the earliest manifestation of a serious underlying diseases (10-20% of iron deficient patients have cancer, up to 50% have GER/PUD).</a:t>
            </a:r>
          </a:p>
          <a:p>
            <a:pPr marL="342900" indent="-342900" algn="l" eaLnBrk="1" hangingPunct="1">
              <a:buFontTx/>
              <a:buChar char="•"/>
              <a:defRPr/>
            </a:pPr>
            <a:r>
              <a:rPr lang="en-US" sz="2800" dirty="0" smtClean="0">
                <a:solidFill>
                  <a:schemeClr val="tx1"/>
                </a:solidFill>
              </a:rPr>
              <a:t>Save unnecessary tests/treatments.</a:t>
            </a:r>
          </a:p>
        </p:txBody>
      </p:sp>
      <p:sp>
        <p:nvSpPr>
          <p:cNvPr id="2" name="Title 1"/>
          <p:cNvSpPr>
            <a:spLocks noGrp="1"/>
          </p:cNvSpPr>
          <p:nvPr>
            <p:ph type="ctrTitle"/>
          </p:nvPr>
        </p:nvSpPr>
        <p:spPr>
          <a:xfrm>
            <a:off x="211137" y="152400"/>
            <a:ext cx="7772400" cy="1470025"/>
          </a:xfrm>
        </p:spPr>
        <p:txBody>
          <a:bodyPr/>
          <a:lstStyle/>
          <a:p>
            <a:pPr algn="l"/>
            <a:r>
              <a:rPr lang="en-US" sz="3600" dirty="0" smtClean="0">
                <a:latin typeface="+mn-lt"/>
              </a:rPr>
              <a:t> </a:t>
            </a:r>
            <a:r>
              <a:rPr lang="en-US" sz="2400" dirty="0" smtClean="0">
                <a:latin typeface="+mn-lt"/>
              </a:rPr>
              <a:t>Importance of Diagnosis:</a:t>
            </a:r>
            <a:endParaRPr lang="en-US" sz="2400" dirty="0">
              <a:latin typeface="+mn-lt"/>
            </a:endParaRPr>
          </a:p>
        </p:txBody>
      </p:sp>
    </p:spTree>
    <p:extLst>
      <p:ext uri="{BB962C8B-B14F-4D97-AF65-F5344CB8AC3E}">
        <p14:creationId xmlns:p14="http://schemas.microsoft.com/office/powerpoint/2010/main" val="1499918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153400" cy="531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888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152" y="609600"/>
            <a:ext cx="8405048" cy="5881718"/>
          </a:xfrm>
          <a:prstGeom prst="rect">
            <a:avLst/>
          </a:prstGeom>
        </p:spPr>
      </p:pic>
    </p:spTree>
    <p:extLst>
      <p:ext uri="{BB962C8B-B14F-4D97-AF65-F5344CB8AC3E}">
        <p14:creationId xmlns:p14="http://schemas.microsoft.com/office/powerpoint/2010/main" val="132182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600200"/>
            <a:ext cx="9144000" cy="5069160"/>
          </a:xfrm>
        </p:spPr>
        <p:txBody>
          <a:bodyPr>
            <a:normAutofit fontScale="77500" lnSpcReduction="20000"/>
          </a:bodyPr>
          <a:lstStyle/>
          <a:p>
            <a:pPr marL="185738" indent="-185738"/>
            <a:r>
              <a:rPr lang="en-US" dirty="0" smtClean="0"/>
              <a:t>The hematopoietic and lymphoid systems are affected by</a:t>
            </a:r>
          </a:p>
          <a:p>
            <a:pPr marL="185738" indent="-185738">
              <a:buNone/>
            </a:pPr>
            <a:r>
              <a:rPr lang="en-US" dirty="0" smtClean="0"/>
              <a:t>a wide spectrum of diseases.</a:t>
            </a:r>
          </a:p>
          <a:p>
            <a:pPr marL="185738" indent="-185738"/>
            <a:r>
              <a:rPr lang="en-US" dirty="0" smtClean="0"/>
              <a:t> Classification of </a:t>
            </a:r>
            <a:r>
              <a:rPr lang="en-US" dirty="0" err="1" smtClean="0"/>
              <a:t>hematolymphoid</a:t>
            </a:r>
            <a:r>
              <a:rPr lang="en-US" dirty="0" smtClean="0"/>
              <a:t> disorders based on  Predominant involvement of :</a:t>
            </a:r>
          </a:p>
          <a:p>
            <a:pPr marL="185738" indent="-185738">
              <a:buNone/>
            </a:pPr>
            <a:r>
              <a:rPr lang="en-US" dirty="0" smtClean="0"/>
              <a:t>1- red cells</a:t>
            </a:r>
          </a:p>
          <a:p>
            <a:pPr marL="185738" indent="-185738">
              <a:buNone/>
            </a:pPr>
            <a:r>
              <a:rPr lang="en-US" dirty="0" smtClean="0"/>
              <a:t>2- white cells</a:t>
            </a:r>
          </a:p>
          <a:p>
            <a:pPr marL="185738" indent="-185738">
              <a:buNone/>
            </a:pPr>
            <a:r>
              <a:rPr lang="en-US" dirty="0" smtClean="0"/>
              <a:t>3- the coagulation system, which includes platelets and clotting factors. </a:t>
            </a:r>
          </a:p>
          <a:p>
            <a:pPr marL="185738" indent="-185738">
              <a:buNone/>
            </a:pPr>
            <a:endParaRPr lang="en-US" dirty="0"/>
          </a:p>
          <a:p>
            <a:pPr marL="185738" indent="-185738"/>
            <a:r>
              <a:rPr lang="en-US" dirty="0" smtClean="0"/>
              <a:t>Although </a:t>
            </a:r>
            <a:r>
              <a:rPr lang="en-US" dirty="0"/>
              <a:t>these divisions are useful, in reality the production</a:t>
            </a:r>
            <a:r>
              <a:rPr lang="en-US" dirty="0" smtClean="0"/>
              <a:t>, function</a:t>
            </a:r>
            <a:r>
              <a:rPr lang="en-US" dirty="0"/>
              <a:t>, and destruction of red cells, white cells</a:t>
            </a:r>
            <a:r>
              <a:rPr lang="en-US" dirty="0" smtClean="0"/>
              <a:t>, and </a:t>
            </a:r>
            <a:r>
              <a:rPr lang="en-US" dirty="0"/>
              <a:t>components of the hemostatic system are </a:t>
            </a:r>
            <a:r>
              <a:rPr lang="en-US" dirty="0" smtClean="0"/>
              <a:t>closely linked</a:t>
            </a:r>
            <a:r>
              <a:rPr lang="en-US" dirty="0"/>
              <a:t>, and derangements primarily affecting one </a:t>
            </a:r>
            <a:r>
              <a:rPr lang="en-US" dirty="0" smtClean="0"/>
              <a:t>cell type </a:t>
            </a:r>
            <a:r>
              <a:rPr lang="en-US" dirty="0"/>
              <a:t>or component of the system often lead to </a:t>
            </a:r>
            <a:r>
              <a:rPr lang="en-US" dirty="0" smtClean="0"/>
              <a:t>alterations in </a:t>
            </a:r>
            <a:r>
              <a:rPr lang="en-US" dirty="0"/>
              <a:t>others.</a:t>
            </a:r>
          </a:p>
        </p:txBody>
      </p:sp>
    </p:spTree>
    <p:extLst>
      <p:ext uri="{BB962C8B-B14F-4D97-AF65-F5344CB8AC3E}">
        <p14:creationId xmlns:p14="http://schemas.microsoft.com/office/powerpoint/2010/main" val="43177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04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stretch>
            <a:fillRect/>
          </a:stretch>
        </p:blipFill>
        <p:spPr>
          <a:xfrm>
            <a:off x="304800" y="2819400"/>
            <a:ext cx="1981200" cy="1910820"/>
          </a:xfrm>
          <a:prstGeom prst="rect">
            <a:avLst/>
          </a:prstGeom>
        </p:spPr>
      </p:pic>
    </p:spTree>
    <p:extLst>
      <p:ext uri="{BB962C8B-B14F-4D97-AF65-F5344CB8AC3E}">
        <p14:creationId xmlns:p14="http://schemas.microsoft.com/office/powerpoint/2010/main" val="1455747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altLang="en-US" dirty="0" smtClean="0">
                <a:latin typeface="Copperplate Gothic Light" pitchFamily="34" charset="0"/>
              </a:rPr>
              <a:t>Complete Blood Count           </a:t>
            </a:r>
            <a:br>
              <a:rPr lang="en-US" altLang="en-US" dirty="0" smtClean="0">
                <a:latin typeface="Copperplate Gothic Light" pitchFamily="34" charset="0"/>
              </a:rPr>
            </a:br>
            <a:r>
              <a:rPr lang="en-US" altLang="en-US" dirty="0" smtClean="0">
                <a:latin typeface="Copperplate Gothic Light" pitchFamily="34" charset="0"/>
              </a:rPr>
              <a:t>( CBC )</a:t>
            </a:r>
          </a:p>
        </p:txBody>
      </p:sp>
      <p:sp>
        <p:nvSpPr>
          <p:cNvPr id="5123" name="Content Placeholder 2"/>
          <p:cNvSpPr>
            <a:spLocks noGrp="1"/>
          </p:cNvSpPr>
          <p:nvPr>
            <p:ph idx="1"/>
          </p:nvPr>
        </p:nvSpPr>
        <p:spPr/>
        <p:txBody>
          <a:bodyPr/>
          <a:lstStyle/>
          <a:p>
            <a:pPr marL="0" indent="0">
              <a:buFontTx/>
              <a:buNone/>
            </a:pPr>
            <a:endParaRPr lang="en-US" altLang="en-US" dirty="0" smtClean="0"/>
          </a:p>
          <a:p>
            <a:pPr marL="0" indent="0">
              <a:buFontTx/>
              <a:buNone/>
            </a:pPr>
            <a:r>
              <a:rPr lang="en-US" altLang="en-US" sz="2800" dirty="0" smtClean="0">
                <a:latin typeface="Lucida Bright" pitchFamily="18" charset="0"/>
              </a:rPr>
              <a:t>The CBC offers a quantitative assessment of each of the blood’s cellular elements.</a:t>
            </a:r>
          </a:p>
          <a:p>
            <a:pPr marL="0" indent="0">
              <a:buFontTx/>
              <a:buNone/>
            </a:pPr>
            <a:endParaRPr lang="en-US" altLang="en-US" sz="2800" dirty="0" smtClean="0">
              <a:latin typeface="Copperplate Gothic Light" pitchFamily="34" charset="0"/>
            </a:endParaRPr>
          </a:p>
          <a:p>
            <a:pPr marL="0" indent="0">
              <a:buFontTx/>
              <a:buNone/>
            </a:pPr>
            <a:endParaRPr lang="en-US" altLang="en-US" sz="2800" dirty="0" smtClean="0">
              <a:latin typeface="Copperplate Gothic Light" pitchFamily="34" charset="0"/>
            </a:endParaRPr>
          </a:p>
        </p:txBody>
      </p:sp>
    </p:spTree>
    <p:extLst>
      <p:ext uri="{BB962C8B-B14F-4D97-AF65-F5344CB8AC3E}">
        <p14:creationId xmlns:p14="http://schemas.microsoft.com/office/powerpoint/2010/main" val="1032701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78098"/>
          </a:xfrm>
        </p:spPr>
        <p:txBody>
          <a:bodyPr>
            <a:normAutofit fontScale="90000"/>
          </a:bodyPr>
          <a:lstStyle/>
          <a:p>
            <a:r>
              <a:rPr lang="en-US" dirty="0" smtClean="0"/>
              <a:t>Classification on the basis of red cell morphology</a:t>
            </a:r>
            <a:endParaRPr lang="en-US" dirty="0"/>
          </a:p>
        </p:txBody>
      </p:sp>
      <p:sp>
        <p:nvSpPr>
          <p:cNvPr id="3" name="Content Placeholder 2"/>
          <p:cNvSpPr>
            <a:spLocks noGrp="1"/>
          </p:cNvSpPr>
          <p:nvPr>
            <p:ph idx="1"/>
          </p:nvPr>
        </p:nvSpPr>
        <p:spPr>
          <a:xfrm>
            <a:off x="179512" y="1600200"/>
            <a:ext cx="8507288" cy="5257800"/>
          </a:xfrm>
        </p:spPr>
        <p:txBody>
          <a:bodyPr>
            <a:normAutofit fontScale="62500" lnSpcReduction="20000"/>
          </a:bodyPr>
          <a:lstStyle/>
          <a:p>
            <a:pPr marL="0" indent="0">
              <a:buNone/>
            </a:pPr>
            <a:r>
              <a:rPr lang="en-US" dirty="0" smtClean="0"/>
              <a:t>• </a:t>
            </a:r>
            <a:r>
              <a:rPr lang="en-US" sz="3100" b="1" dirty="0">
                <a:solidFill>
                  <a:srgbClr val="FF0000"/>
                </a:solidFill>
              </a:rPr>
              <a:t>Hemoglobin (HGB</a:t>
            </a:r>
            <a:r>
              <a:rPr lang="en-US" sz="3100" b="1" dirty="0">
                <a:solidFill>
                  <a:srgbClr val="FF0000"/>
                </a:solidFill>
              </a:rPr>
              <a:t>):  </a:t>
            </a:r>
            <a:r>
              <a:rPr lang="en-US" dirty="0"/>
              <a:t>(g/dl</a:t>
            </a:r>
            <a:r>
              <a:rPr lang="en-US" dirty="0" smtClean="0"/>
              <a:t>)</a:t>
            </a:r>
          </a:p>
          <a:p>
            <a:pPr marL="0" indent="0">
              <a:buNone/>
            </a:pPr>
            <a:endParaRPr lang="en-US" dirty="0"/>
          </a:p>
          <a:p>
            <a:pPr marL="0" indent="0">
              <a:buNone/>
            </a:pPr>
            <a:r>
              <a:rPr lang="en-US" b="1" dirty="0" smtClean="0">
                <a:solidFill>
                  <a:srgbClr val="FF0000"/>
                </a:solidFill>
              </a:rPr>
              <a:t>• Mean </a:t>
            </a:r>
            <a:r>
              <a:rPr lang="en-US" b="1" dirty="0" smtClean="0">
                <a:solidFill>
                  <a:srgbClr val="FF0000"/>
                </a:solidFill>
              </a:rPr>
              <a:t>cell volume (MCV): </a:t>
            </a:r>
            <a:r>
              <a:rPr lang="en-US" dirty="0" smtClean="0"/>
              <a:t>the average volume per </a:t>
            </a:r>
            <a:r>
              <a:rPr lang="en-US" dirty="0" smtClean="0"/>
              <a:t>red cell</a:t>
            </a:r>
            <a:r>
              <a:rPr lang="en-US" dirty="0" smtClean="0"/>
              <a:t>, expressed in </a:t>
            </a:r>
            <a:r>
              <a:rPr lang="en-US" dirty="0" err="1" smtClean="0"/>
              <a:t>femtoliters</a:t>
            </a:r>
            <a:r>
              <a:rPr lang="en-US" dirty="0" smtClean="0"/>
              <a:t> (cubic microns</a:t>
            </a:r>
            <a:r>
              <a:rPr lang="en-US" dirty="0" smtClean="0"/>
              <a:t>). </a:t>
            </a:r>
            <a:r>
              <a:rPr lang="en-US" dirty="0">
                <a:cs typeface="Times New Roman" panose="02020603050405020304" pitchFamily="18" charset="0"/>
              </a:rPr>
              <a:t>Hematocrit/ RBCs count</a:t>
            </a:r>
            <a:r>
              <a:rPr lang="en-US" dirty="0">
                <a:solidFill>
                  <a:schemeClr val="folHlink"/>
                </a:solidFill>
              </a:rPr>
              <a:t>.(</a:t>
            </a:r>
            <a:r>
              <a:rPr lang="en-US" b="1" dirty="0" err="1"/>
              <a:t>fl</a:t>
            </a:r>
            <a:r>
              <a:rPr lang="en-US" b="1" dirty="0"/>
              <a:t>)</a:t>
            </a:r>
          </a:p>
          <a:p>
            <a:pPr marL="0" indent="0">
              <a:buNone/>
            </a:pPr>
            <a:endParaRPr lang="en-US" dirty="0" smtClean="0"/>
          </a:p>
          <a:p>
            <a:pPr marL="0" indent="0">
              <a:buNone/>
            </a:pPr>
            <a:r>
              <a:rPr lang="en-US" dirty="0" smtClean="0"/>
              <a:t>•</a:t>
            </a:r>
            <a:r>
              <a:rPr lang="en-US" dirty="0" smtClean="0">
                <a:solidFill>
                  <a:srgbClr val="FF0000"/>
                </a:solidFill>
              </a:rPr>
              <a:t> </a:t>
            </a:r>
            <a:r>
              <a:rPr lang="en-US" b="1" dirty="0" smtClean="0">
                <a:solidFill>
                  <a:srgbClr val="FF0000"/>
                </a:solidFill>
              </a:rPr>
              <a:t>Mean cell hemoglobin (MCH): </a:t>
            </a:r>
            <a:r>
              <a:rPr lang="en-US" dirty="0" smtClean="0"/>
              <a:t>the average mass of hemoglobin per red cell, expressed in </a:t>
            </a:r>
            <a:r>
              <a:rPr lang="en-US" dirty="0" err="1" smtClean="0"/>
              <a:t>picograms</a:t>
            </a:r>
            <a:r>
              <a:rPr lang="en-US" dirty="0"/>
              <a:t>. Hemoglobin  / RBCs count.</a:t>
            </a:r>
          </a:p>
          <a:p>
            <a:pPr marL="0" indent="0">
              <a:buNone/>
            </a:pPr>
            <a:endParaRPr lang="en-US" dirty="0" smtClean="0"/>
          </a:p>
          <a:p>
            <a:pPr marL="0" indent="0">
              <a:buNone/>
            </a:pPr>
            <a:r>
              <a:rPr lang="en-US" dirty="0" smtClean="0"/>
              <a:t>• </a:t>
            </a:r>
            <a:r>
              <a:rPr lang="en-US" b="1" dirty="0" smtClean="0">
                <a:solidFill>
                  <a:srgbClr val="FF0000"/>
                </a:solidFill>
              </a:rPr>
              <a:t>Mean cell hemoglobin concentration (MCHC): </a:t>
            </a:r>
            <a:r>
              <a:rPr lang="en-US" dirty="0" smtClean="0"/>
              <a:t>the </a:t>
            </a:r>
            <a:r>
              <a:rPr lang="en-US" dirty="0" smtClean="0"/>
              <a:t>average concentration </a:t>
            </a:r>
            <a:r>
              <a:rPr lang="en-US" dirty="0" smtClean="0"/>
              <a:t>of hemoglobin in a given volume of packed red cells, expressed in grams per deciliter</a:t>
            </a:r>
            <a:r>
              <a:rPr lang="en-US" dirty="0"/>
              <a:t>. Measures concentration of </a:t>
            </a:r>
            <a:r>
              <a:rPr lang="en-US" dirty="0" err="1"/>
              <a:t>Hb</a:t>
            </a:r>
            <a:r>
              <a:rPr lang="en-US" dirty="0"/>
              <a:t> in a given volume of packed RBCs.</a:t>
            </a:r>
          </a:p>
          <a:p>
            <a:pPr marL="0" indent="0">
              <a:buNone/>
            </a:pPr>
            <a:r>
              <a:rPr lang="en-US" dirty="0"/>
              <a:t>Hemoglobin (g/dl) / Hematocrit .</a:t>
            </a:r>
            <a:endParaRPr lang="en-US" dirty="0" smtClean="0"/>
          </a:p>
          <a:p>
            <a:pPr marL="0" indent="0">
              <a:buNone/>
            </a:pPr>
            <a:endParaRPr lang="en-US" dirty="0" smtClean="0"/>
          </a:p>
          <a:p>
            <a:pPr marL="0" indent="0">
              <a:buNone/>
            </a:pPr>
            <a:r>
              <a:rPr lang="en-US" dirty="0" smtClean="0"/>
              <a:t>• </a:t>
            </a:r>
            <a:r>
              <a:rPr lang="en-US" b="1" dirty="0" smtClean="0">
                <a:solidFill>
                  <a:srgbClr val="FF0000"/>
                </a:solidFill>
              </a:rPr>
              <a:t>Red cell distribution width (RDW): </a:t>
            </a:r>
            <a:r>
              <a:rPr lang="en-US" dirty="0" smtClean="0"/>
              <a:t>the coefficient of variation</a:t>
            </a:r>
          </a:p>
          <a:p>
            <a:pPr marL="0" indent="0">
              <a:buNone/>
            </a:pPr>
            <a:r>
              <a:rPr lang="en-US" dirty="0" smtClean="0"/>
              <a:t>of red cell volume</a:t>
            </a:r>
          </a:p>
          <a:p>
            <a:r>
              <a:rPr lang="en-US" altLang="en-US" sz="3100" b="1" dirty="0" smtClean="0">
                <a:solidFill>
                  <a:srgbClr val="FF0000"/>
                </a:solidFill>
              </a:rPr>
              <a:t>Packed </a:t>
            </a:r>
            <a:r>
              <a:rPr lang="en-US" altLang="en-US" sz="3100" b="1" dirty="0">
                <a:solidFill>
                  <a:srgbClr val="FF0000"/>
                </a:solidFill>
              </a:rPr>
              <a:t>Cell Volume (PCV): </a:t>
            </a:r>
            <a:r>
              <a:rPr lang="en-US" altLang="en-US" dirty="0"/>
              <a:t>The ratio of the volume of red cells to  the volume of whole blood [%]</a:t>
            </a:r>
            <a:endParaRPr lang="en-US" altLang="en-US" b="1"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3927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05" y="848041"/>
            <a:ext cx="7943989" cy="516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28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212544"/>
            <a:ext cx="6766390" cy="6631601"/>
          </a:xfrm>
          <a:prstGeom prst="rect">
            <a:avLst/>
          </a:prstGeom>
        </p:spPr>
      </p:pic>
    </p:spTree>
    <p:extLst>
      <p:ext uri="{BB962C8B-B14F-4D97-AF65-F5344CB8AC3E}">
        <p14:creationId xmlns:p14="http://schemas.microsoft.com/office/powerpoint/2010/main" val="16008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TotalTime>
  <Words>1026</Words>
  <Application>Microsoft Office PowerPoint</Application>
  <PresentationFormat>On-screen Show (4:3)</PresentationFormat>
  <Paragraphs>149</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Introduction to anemia , classification and  strategies for diagnosis.</vt:lpstr>
      <vt:lpstr>PowerPoint Presentation</vt:lpstr>
      <vt:lpstr>PowerPoint Presentation</vt:lpstr>
      <vt:lpstr>Introduction</vt:lpstr>
      <vt:lpstr>PowerPoint Presentation</vt:lpstr>
      <vt:lpstr>Complete Blood Count            ( CBC )</vt:lpstr>
      <vt:lpstr>Classification on the basis of red cell morphology</vt:lpstr>
      <vt:lpstr>PowerPoint Presentation</vt:lpstr>
      <vt:lpstr>PowerPoint Presentation</vt:lpstr>
      <vt:lpstr>PowerPoint Presentation</vt:lpstr>
      <vt:lpstr>PowerPoint Presentation</vt:lpstr>
      <vt:lpstr>PowerPoint Presentation</vt:lpstr>
      <vt:lpstr>Red Cell Disorders</vt:lpstr>
      <vt:lpstr>PowerPoint Presentation</vt:lpstr>
      <vt:lpstr>PowerPoint Presentation</vt:lpstr>
      <vt:lpstr>Anemia</vt:lpstr>
      <vt:lpstr>Classification of Anemia: *Functional</vt:lpstr>
      <vt:lpstr>PowerPoint Presentation</vt:lpstr>
      <vt:lpstr>*Morphologic:</vt:lpstr>
      <vt:lpstr>PowerPoint Presentation</vt:lpstr>
      <vt:lpstr>The approach:  *clinical clues:  - Fainting, pallor…anemia in general - Jaundice, gallbladder stones, red urine…hemolysis - Age of presentation, gender, past medical history, family history    </vt:lpstr>
      <vt:lpstr>The approach:  (1) do cbc/pb smear (2) Ret. # (3) MCV, MCH, RDW (4) BM?  </vt:lpstr>
      <vt:lpstr>PowerPoint Presentation</vt:lpstr>
      <vt:lpstr>PowerPoint Presentation</vt:lpstr>
      <vt:lpstr>PowerPoint Presentation</vt:lpstr>
      <vt:lpstr>Iron Deficiency Anemia</vt:lpstr>
      <vt:lpstr>PowerPoint Presentation</vt:lpstr>
      <vt:lpstr>Iron Deficiency Anemia</vt:lpstr>
      <vt:lpstr> Importance of Diagnosis: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Hemato-Lymphoid System HLS-M272</dc:title>
  <dc:creator>Administrator</dc:creator>
  <cp:lastModifiedBy>Toshiba</cp:lastModifiedBy>
  <cp:revision>124</cp:revision>
  <dcterms:created xsi:type="dcterms:W3CDTF">2015-01-25T09:10:20Z</dcterms:created>
  <dcterms:modified xsi:type="dcterms:W3CDTF">2021-03-22T10:57:49Z</dcterms:modified>
</cp:coreProperties>
</file>