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5"/>
  </p:notesMasterIdLst>
  <p:sldIdLst>
    <p:sldId id="256" r:id="rId2"/>
    <p:sldId id="260" r:id="rId3"/>
    <p:sldId id="266" r:id="rId4"/>
    <p:sldId id="264" r:id="rId5"/>
    <p:sldId id="259" r:id="rId6"/>
    <p:sldId id="258" r:id="rId7"/>
    <p:sldId id="306" r:id="rId8"/>
    <p:sldId id="307" r:id="rId9"/>
    <p:sldId id="308" r:id="rId10"/>
    <p:sldId id="261" r:id="rId11"/>
    <p:sldId id="309" r:id="rId12"/>
    <p:sldId id="310" r:id="rId13"/>
    <p:sldId id="28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12E9F2-1C18-4A82-A46E-509D15996424}">
  <a:tblStyle styleId="{EB12E9F2-1C18-4A82-A46E-509D159964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0632916c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0632916c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3a465dc49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3a465dc49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03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1313af799c6_0_17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1313af799c6_0_17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1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06d769a79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06d769a79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06d769a79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06d769a79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0f3623e3bc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0f3623e3bc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0f3623e3bc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0f3623e3bc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26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a465dc49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a465dc49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3a465dc49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3a465dc49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455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26024"/>
          <a:stretch/>
        </p:blipFill>
        <p:spPr>
          <a:xfrm>
            <a:off x="6569325" y="-36475"/>
            <a:ext cx="2351027" cy="1990302"/>
          </a:xfrm>
          <a:prstGeom prst="rect">
            <a:avLst/>
          </a:prstGeom>
          <a:noFill/>
          <a:ln>
            <a:noFill/>
          </a:ln>
        </p:spPr>
      </p:pic>
      <p:sp>
        <p:nvSpPr>
          <p:cNvPr id="10" name="Google Shape;10;p2"/>
          <p:cNvSpPr/>
          <p:nvPr/>
        </p:nvSpPr>
        <p:spPr>
          <a:xfrm>
            <a:off x="7816375" y="125400"/>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rotWithShape="1">
          <a:blip r:embed="rId2">
            <a:alphaModFix/>
          </a:blip>
          <a:srcRect l="-2684" t="19075" r="51068" b="18114"/>
          <a:stretch/>
        </p:blipFill>
        <p:spPr>
          <a:xfrm rot="10800000">
            <a:off x="16775" y="3153198"/>
            <a:ext cx="1429250" cy="1990302"/>
          </a:xfrm>
          <a:prstGeom prst="rect">
            <a:avLst/>
          </a:prstGeom>
          <a:noFill/>
          <a:ln>
            <a:noFill/>
          </a:ln>
        </p:spPr>
      </p:pic>
      <p:pic>
        <p:nvPicPr>
          <p:cNvPr id="12" name="Google Shape;12;p2"/>
          <p:cNvPicPr preferRelativeResize="0"/>
          <p:nvPr/>
        </p:nvPicPr>
        <p:blipFill rotWithShape="1">
          <a:blip r:embed="rId2">
            <a:alphaModFix/>
          </a:blip>
          <a:srcRect l="54660" t="11636" r="117" b="8"/>
          <a:stretch/>
        </p:blipFill>
        <p:spPr>
          <a:xfrm>
            <a:off x="-337975" y="672500"/>
            <a:ext cx="1252189" cy="2799744"/>
          </a:xfrm>
          <a:prstGeom prst="rect">
            <a:avLst/>
          </a:prstGeom>
          <a:noFill/>
          <a:ln>
            <a:noFill/>
          </a:ln>
        </p:spPr>
      </p:pic>
      <p:sp>
        <p:nvSpPr>
          <p:cNvPr id="13" name="Google Shape;13;p2"/>
          <p:cNvSpPr/>
          <p:nvPr/>
        </p:nvSpPr>
        <p:spPr>
          <a:xfrm>
            <a:off x="6732025" y="384475"/>
            <a:ext cx="276000" cy="2760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08275" y="12011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9400" y="4151300"/>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6550" y="2768975"/>
            <a:ext cx="299100" cy="2991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0450" y="1592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1405800" y="1394787"/>
            <a:ext cx="6332400" cy="1890300"/>
          </a:xfrm>
          <a:prstGeom prst="rect">
            <a:avLst/>
          </a:prstGeom>
        </p:spPr>
        <p:txBody>
          <a:bodyPr spcFirstLastPara="1" wrap="square" lIns="91425" tIns="91425" rIns="91425" bIns="91425" anchor="b" anchorCtr="0">
            <a:noAutofit/>
          </a:bodyPr>
          <a:lstStyle>
            <a:lvl1pPr lvl="0" algn="l">
              <a:lnSpc>
                <a:spcPct val="100000"/>
              </a:lnSpc>
              <a:spcBef>
                <a:spcPts val="0"/>
              </a:spcBef>
              <a:spcAft>
                <a:spcPts val="0"/>
              </a:spcAft>
              <a:buSzPts val="5200"/>
              <a:buFont typeface="Fascinate Inline"/>
              <a:buNone/>
              <a:defRPr sz="5500"/>
            </a:lvl1pPr>
            <a:lvl2pPr lvl="1" algn="ctr">
              <a:spcBef>
                <a:spcPts val="0"/>
              </a:spcBef>
              <a:spcAft>
                <a:spcPts val="0"/>
              </a:spcAft>
              <a:buSzPts val="5200"/>
              <a:buFont typeface="Fascinate Inline"/>
              <a:buNone/>
              <a:defRPr sz="5200">
                <a:latin typeface="Fascinate Inline"/>
                <a:ea typeface="Fascinate Inline"/>
                <a:cs typeface="Fascinate Inline"/>
                <a:sym typeface="Fascinate Inline"/>
              </a:defRPr>
            </a:lvl2pPr>
            <a:lvl3pPr lvl="2" algn="ctr">
              <a:spcBef>
                <a:spcPts val="0"/>
              </a:spcBef>
              <a:spcAft>
                <a:spcPts val="0"/>
              </a:spcAft>
              <a:buSzPts val="5200"/>
              <a:buFont typeface="Fascinate Inline"/>
              <a:buNone/>
              <a:defRPr sz="5200">
                <a:latin typeface="Fascinate Inline"/>
                <a:ea typeface="Fascinate Inline"/>
                <a:cs typeface="Fascinate Inline"/>
                <a:sym typeface="Fascinate Inline"/>
              </a:defRPr>
            </a:lvl3pPr>
            <a:lvl4pPr lvl="3" algn="ctr">
              <a:spcBef>
                <a:spcPts val="0"/>
              </a:spcBef>
              <a:spcAft>
                <a:spcPts val="0"/>
              </a:spcAft>
              <a:buSzPts val="5200"/>
              <a:buFont typeface="Fascinate Inline"/>
              <a:buNone/>
              <a:defRPr sz="5200">
                <a:latin typeface="Fascinate Inline"/>
                <a:ea typeface="Fascinate Inline"/>
                <a:cs typeface="Fascinate Inline"/>
                <a:sym typeface="Fascinate Inline"/>
              </a:defRPr>
            </a:lvl4pPr>
            <a:lvl5pPr lvl="4" algn="ctr">
              <a:spcBef>
                <a:spcPts val="0"/>
              </a:spcBef>
              <a:spcAft>
                <a:spcPts val="0"/>
              </a:spcAft>
              <a:buSzPts val="5200"/>
              <a:buFont typeface="Fascinate Inline"/>
              <a:buNone/>
              <a:defRPr sz="5200">
                <a:latin typeface="Fascinate Inline"/>
                <a:ea typeface="Fascinate Inline"/>
                <a:cs typeface="Fascinate Inline"/>
                <a:sym typeface="Fascinate Inline"/>
              </a:defRPr>
            </a:lvl5pPr>
            <a:lvl6pPr lvl="5" algn="ctr">
              <a:spcBef>
                <a:spcPts val="0"/>
              </a:spcBef>
              <a:spcAft>
                <a:spcPts val="0"/>
              </a:spcAft>
              <a:buSzPts val="5200"/>
              <a:buFont typeface="Fascinate Inline"/>
              <a:buNone/>
              <a:defRPr sz="5200">
                <a:latin typeface="Fascinate Inline"/>
                <a:ea typeface="Fascinate Inline"/>
                <a:cs typeface="Fascinate Inline"/>
                <a:sym typeface="Fascinate Inline"/>
              </a:defRPr>
            </a:lvl6pPr>
            <a:lvl7pPr lvl="6" algn="ctr">
              <a:spcBef>
                <a:spcPts val="0"/>
              </a:spcBef>
              <a:spcAft>
                <a:spcPts val="0"/>
              </a:spcAft>
              <a:buSzPts val="5200"/>
              <a:buFont typeface="Fascinate Inline"/>
              <a:buNone/>
              <a:defRPr sz="5200">
                <a:latin typeface="Fascinate Inline"/>
                <a:ea typeface="Fascinate Inline"/>
                <a:cs typeface="Fascinate Inline"/>
                <a:sym typeface="Fascinate Inline"/>
              </a:defRPr>
            </a:lvl7pPr>
            <a:lvl8pPr lvl="7" algn="ctr">
              <a:spcBef>
                <a:spcPts val="0"/>
              </a:spcBef>
              <a:spcAft>
                <a:spcPts val="0"/>
              </a:spcAft>
              <a:buSzPts val="5200"/>
              <a:buFont typeface="Fascinate Inline"/>
              <a:buNone/>
              <a:defRPr sz="5200">
                <a:latin typeface="Fascinate Inline"/>
                <a:ea typeface="Fascinate Inline"/>
                <a:cs typeface="Fascinate Inline"/>
                <a:sym typeface="Fascinate Inline"/>
              </a:defRPr>
            </a:lvl8pPr>
            <a:lvl9pPr lvl="8" algn="ctr">
              <a:spcBef>
                <a:spcPts val="0"/>
              </a:spcBef>
              <a:spcAft>
                <a:spcPts val="0"/>
              </a:spcAft>
              <a:buSzPts val="5200"/>
              <a:buFont typeface="Fascinate Inline"/>
              <a:buNone/>
              <a:defRPr sz="5200">
                <a:latin typeface="Fascinate Inline"/>
                <a:ea typeface="Fascinate Inline"/>
                <a:cs typeface="Fascinate Inline"/>
                <a:sym typeface="Fascinate Inline"/>
              </a:defRPr>
            </a:lvl9pPr>
          </a:lstStyle>
          <a:p>
            <a:endParaRPr/>
          </a:p>
        </p:txBody>
      </p:sp>
      <p:sp>
        <p:nvSpPr>
          <p:cNvPr id="19" name="Google Shape;19;p2"/>
          <p:cNvSpPr txBox="1">
            <a:spLocks noGrp="1"/>
          </p:cNvSpPr>
          <p:nvPr>
            <p:ph type="subTitle" idx="1"/>
          </p:nvPr>
        </p:nvSpPr>
        <p:spPr>
          <a:xfrm>
            <a:off x="1405800" y="3361113"/>
            <a:ext cx="4619700" cy="3876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0" name="Google Shape;20;p2"/>
          <p:cNvGrpSpPr/>
          <p:nvPr/>
        </p:nvGrpSpPr>
        <p:grpSpPr>
          <a:xfrm>
            <a:off x="5850300" y="1442571"/>
            <a:ext cx="5617951" cy="5479398"/>
            <a:chOff x="5850300" y="1203177"/>
            <a:chExt cx="5617951" cy="5479398"/>
          </a:xfrm>
        </p:grpSpPr>
        <p:pic>
          <p:nvPicPr>
            <p:cNvPr id="21" name="Google Shape;21;p2"/>
            <p:cNvPicPr preferRelativeResize="0"/>
            <p:nvPr/>
          </p:nvPicPr>
          <p:blipFill rotWithShape="1">
            <a:blip r:embed="rId3">
              <a:alphaModFix/>
            </a:blip>
            <a:srcRect t="-1832" r="537"/>
            <a:stretch/>
          </p:blipFill>
          <p:spPr>
            <a:xfrm rot="10800000" flipH="1">
              <a:off x="5850300" y="1203177"/>
              <a:ext cx="5617951" cy="5479398"/>
            </a:xfrm>
            <a:prstGeom prst="rect">
              <a:avLst/>
            </a:prstGeom>
            <a:noFill/>
            <a:ln>
              <a:noFill/>
            </a:ln>
          </p:spPr>
        </p:pic>
        <p:sp>
          <p:nvSpPr>
            <p:cNvPr id="22" name="Google Shape;22;p2"/>
            <p:cNvSpPr/>
            <p:nvPr/>
          </p:nvSpPr>
          <p:spPr>
            <a:xfrm>
              <a:off x="6979525" y="31431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38850" y="350242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269725" y="43764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_1">
    <p:spTree>
      <p:nvGrpSpPr>
        <p:cNvPr id="1" name="Shape 404"/>
        <p:cNvGrpSpPr/>
        <p:nvPr/>
      </p:nvGrpSpPr>
      <p:grpSpPr>
        <a:xfrm>
          <a:off x="0" y="0"/>
          <a:ext cx="0" cy="0"/>
          <a:chOff x="0" y="0"/>
          <a:chExt cx="0" cy="0"/>
        </a:xfrm>
      </p:grpSpPr>
      <p:pic>
        <p:nvPicPr>
          <p:cNvPr id="405" name="Google Shape;405;p28"/>
          <p:cNvPicPr preferRelativeResize="0"/>
          <p:nvPr/>
        </p:nvPicPr>
        <p:blipFill rotWithShape="1">
          <a:blip r:embed="rId2">
            <a:alphaModFix/>
          </a:blip>
          <a:srcRect l="54660" t="21775" r="117" b="7"/>
          <a:stretch/>
        </p:blipFill>
        <p:spPr>
          <a:xfrm rot="5400000">
            <a:off x="7320350" y="-613174"/>
            <a:ext cx="1252201" cy="2478549"/>
          </a:xfrm>
          <a:prstGeom prst="rect">
            <a:avLst/>
          </a:prstGeom>
          <a:noFill/>
          <a:ln>
            <a:noFill/>
          </a:ln>
        </p:spPr>
      </p:pic>
      <p:sp>
        <p:nvSpPr>
          <p:cNvPr id="406" name="Google Shape;406;p28"/>
          <p:cNvSpPr/>
          <p:nvPr/>
        </p:nvSpPr>
        <p:spPr>
          <a:xfrm rot="5400000">
            <a:off x="8116042" y="448427"/>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7" name="Google Shape;407;p28"/>
          <p:cNvPicPr preferRelativeResize="0"/>
          <p:nvPr/>
        </p:nvPicPr>
        <p:blipFill rotWithShape="1">
          <a:blip r:embed="rId2">
            <a:alphaModFix/>
          </a:blip>
          <a:srcRect l="-813" t="35367" r="-823" b="-11085"/>
          <a:stretch/>
        </p:blipFill>
        <p:spPr>
          <a:xfrm rot="-5400000" flipH="1">
            <a:off x="-172148" y="3004248"/>
            <a:ext cx="2334573" cy="1990302"/>
          </a:xfrm>
          <a:prstGeom prst="rect">
            <a:avLst/>
          </a:prstGeom>
          <a:noFill/>
          <a:ln>
            <a:noFill/>
          </a:ln>
        </p:spPr>
      </p:pic>
      <p:sp>
        <p:nvSpPr>
          <p:cNvPr id="408" name="Google Shape;408;p28"/>
          <p:cNvSpPr/>
          <p:nvPr/>
        </p:nvSpPr>
        <p:spPr>
          <a:xfrm>
            <a:off x="0" y="31905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22925" y="41103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7555675" y="715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_1">
    <p:spTree>
      <p:nvGrpSpPr>
        <p:cNvPr id="1" name="Shape 411"/>
        <p:cNvGrpSpPr/>
        <p:nvPr/>
      </p:nvGrpSpPr>
      <p:grpSpPr>
        <a:xfrm>
          <a:off x="0" y="0"/>
          <a:ext cx="0" cy="0"/>
          <a:chOff x="0" y="0"/>
          <a:chExt cx="0" cy="0"/>
        </a:xfrm>
      </p:grpSpPr>
      <p:pic>
        <p:nvPicPr>
          <p:cNvPr id="412" name="Google Shape;412;p29"/>
          <p:cNvPicPr preferRelativeResize="0"/>
          <p:nvPr/>
        </p:nvPicPr>
        <p:blipFill rotWithShape="1">
          <a:blip r:embed="rId2">
            <a:alphaModFix/>
          </a:blip>
          <a:srcRect l="43078" t="16051"/>
          <a:stretch/>
        </p:blipFill>
        <p:spPr>
          <a:xfrm rot="10800000" flipH="1">
            <a:off x="13364" y="2884848"/>
            <a:ext cx="1338224" cy="2258652"/>
          </a:xfrm>
          <a:prstGeom prst="rect">
            <a:avLst/>
          </a:prstGeom>
          <a:noFill/>
          <a:ln>
            <a:noFill/>
          </a:ln>
        </p:spPr>
      </p:pic>
      <p:sp>
        <p:nvSpPr>
          <p:cNvPr id="413" name="Google Shape;413;p29"/>
          <p:cNvSpPr/>
          <p:nvPr/>
        </p:nvSpPr>
        <p:spPr>
          <a:xfrm rot="10800000" flipH="1">
            <a:off x="247618" y="4111787"/>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rot="10800000" flipH="1">
            <a:off x="834818" y="4027862"/>
            <a:ext cx="276000" cy="2760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rot="10800000" flipH="1">
            <a:off x="639518" y="3166212"/>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6" name="Google Shape;416;p29"/>
          <p:cNvPicPr preferRelativeResize="0"/>
          <p:nvPr/>
        </p:nvPicPr>
        <p:blipFill rotWithShape="1">
          <a:blip r:embed="rId3">
            <a:alphaModFix/>
          </a:blip>
          <a:srcRect t="-190" r="-431" b="-40"/>
          <a:stretch/>
        </p:blipFill>
        <p:spPr>
          <a:xfrm rot="10800000" flipH="1">
            <a:off x="7570775" y="974051"/>
            <a:ext cx="4994601" cy="4748549"/>
          </a:xfrm>
          <a:prstGeom prst="rect">
            <a:avLst/>
          </a:prstGeom>
          <a:noFill/>
          <a:ln>
            <a:noFill/>
          </a:ln>
        </p:spPr>
      </p:pic>
      <p:sp>
        <p:nvSpPr>
          <p:cNvPr id="417" name="Google Shape;417;p29"/>
          <p:cNvSpPr/>
          <p:nvPr/>
        </p:nvSpPr>
        <p:spPr>
          <a:xfrm>
            <a:off x="8565062" y="2741160"/>
            <a:ext cx="414900" cy="4149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8545048" y="3859707"/>
            <a:ext cx="612300" cy="612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7835944" y="3692272"/>
            <a:ext cx="529500" cy="529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0" name="Google Shape;420;p29"/>
          <p:cNvPicPr preferRelativeResize="0"/>
          <p:nvPr/>
        </p:nvPicPr>
        <p:blipFill rotWithShape="1">
          <a:blip r:embed="rId2">
            <a:alphaModFix/>
          </a:blip>
          <a:srcRect l="-2684" t="19075" r="51068" b="18114"/>
          <a:stretch/>
        </p:blipFill>
        <p:spPr>
          <a:xfrm flipH="1">
            <a:off x="-242254" y="-2"/>
            <a:ext cx="1429250" cy="1990302"/>
          </a:xfrm>
          <a:prstGeom prst="rect">
            <a:avLst/>
          </a:prstGeom>
          <a:noFill/>
          <a:ln>
            <a:noFill/>
          </a:ln>
        </p:spPr>
      </p:pic>
      <p:sp>
        <p:nvSpPr>
          <p:cNvPr id="421" name="Google Shape;421;p29"/>
          <p:cNvSpPr/>
          <p:nvPr/>
        </p:nvSpPr>
        <p:spPr>
          <a:xfrm rot="10800000" flipH="1">
            <a:off x="120371" y="390698"/>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6"/>
        <p:cNvGrpSpPr/>
        <p:nvPr/>
      </p:nvGrpSpPr>
      <p:grpSpPr>
        <a:xfrm>
          <a:off x="0" y="0"/>
          <a:ext cx="0" cy="0"/>
          <a:chOff x="0" y="0"/>
          <a:chExt cx="0" cy="0"/>
        </a:xfrm>
      </p:grpSpPr>
      <p:pic>
        <p:nvPicPr>
          <p:cNvPr id="387" name="Google Shape;387;p27"/>
          <p:cNvPicPr preferRelativeResize="0"/>
          <p:nvPr/>
        </p:nvPicPr>
        <p:blipFill rotWithShape="1">
          <a:blip r:embed="rId2">
            <a:alphaModFix/>
          </a:blip>
          <a:srcRect l="61232" t="43898" b="-4885"/>
          <a:stretch/>
        </p:blipFill>
        <p:spPr>
          <a:xfrm>
            <a:off x="0" y="0"/>
            <a:ext cx="1372475" cy="2471000"/>
          </a:xfrm>
          <a:prstGeom prst="rect">
            <a:avLst/>
          </a:prstGeom>
          <a:noFill/>
          <a:ln>
            <a:noFill/>
          </a:ln>
        </p:spPr>
      </p:pic>
      <p:sp>
        <p:nvSpPr>
          <p:cNvPr id="388" name="Google Shape;388;p27"/>
          <p:cNvSpPr/>
          <p:nvPr/>
        </p:nvSpPr>
        <p:spPr>
          <a:xfrm flipH="1">
            <a:off x="306549" y="1080940"/>
            <a:ext cx="382500" cy="382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flipH="1">
            <a:off x="196734" y="-131525"/>
            <a:ext cx="602400" cy="602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 name="Google Shape;390;p27"/>
          <p:cNvPicPr preferRelativeResize="0"/>
          <p:nvPr/>
        </p:nvPicPr>
        <p:blipFill rotWithShape="1">
          <a:blip r:embed="rId2">
            <a:alphaModFix/>
          </a:blip>
          <a:srcRect l="-7246" t="45839" r="5610" b="-21556"/>
          <a:stretch/>
        </p:blipFill>
        <p:spPr>
          <a:xfrm>
            <a:off x="6007000" y="0"/>
            <a:ext cx="3147549" cy="2683374"/>
          </a:xfrm>
          <a:prstGeom prst="rect">
            <a:avLst/>
          </a:prstGeom>
          <a:noFill/>
          <a:ln>
            <a:noFill/>
          </a:ln>
        </p:spPr>
      </p:pic>
      <p:sp>
        <p:nvSpPr>
          <p:cNvPr id="391" name="Google Shape;391;p27"/>
          <p:cNvSpPr/>
          <p:nvPr/>
        </p:nvSpPr>
        <p:spPr>
          <a:xfrm rot="10800000">
            <a:off x="7899001" y="271789"/>
            <a:ext cx="810600" cy="8106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6985375" y="1109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6296400" y="-818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txBox="1"/>
          <p:nvPr/>
        </p:nvSpPr>
        <p:spPr>
          <a:xfrm>
            <a:off x="1376025" y="3511828"/>
            <a:ext cx="4458900" cy="7386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u="sng">
                <a:solidFill>
                  <a:schemeClr val="dk2"/>
                </a:solid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200">
                <a:solidFill>
                  <a:schemeClr val="dk1"/>
                </a:solidFill>
                <a:latin typeface="Barlow"/>
                <a:ea typeface="Barlow"/>
                <a:cs typeface="Barlow"/>
                <a:sym typeface="Barlow"/>
              </a:rPr>
              <a:t>, including icons by </a:t>
            </a:r>
            <a:r>
              <a:rPr lang="en" sz="1200" b="1" u="sng">
                <a:solidFill>
                  <a:schemeClr val="dk2"/>
                </a:solid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200">
                <a:solidFill>
                  <a:schemeClr val="dk1"/>
                </a:solidFill>
                <a:latin typeface="Barlow"/>
                <a:ea typeface="Barlow"/>
                <a:cs typeface="Barlow"/>
                <a:sym typeface="Barlow"/>
              </a:rPr>
              <a:t>, infographics &amp; images by </a:t>
            </a:r>
            <a:r>
              <a:rPr lang="en" sz="1200" b="1" u="sng">
                <a:solidFill>
                  <a:schemeClr val="dk2"/>
                </a:solid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endParaRPr sz="1200" u="sng">
              <a:solidFill>
                <a:schemeClr val="dk2"/>
              </a:solidFill>
              <a:latin typeface="Barlow"/>
              <a:ea typeface="Barlow"/>
              <a:cs typeface="Barlow"/>
              <a:sym typeface="Barlow"/>
            </a:endParaRPr>
          </a:p>
        </p:txBody>
      </p:sp>
      <p:sp>
        <p:nvSpPr>
          <p:cNvPr id="395" name="Google Shape;395;p27"/>
          <p:cNvSpPr txBox="1">
            <a:spLocks noGrp="1"/>
          </p:cNvSpPr>
          <p:nvPr>
            <p:ph type="ctrTitle"/>
          </p:nvPr>
        </p:nvSpPr>
        <p:spPr>
          <a:xfrm>
            <a:off x="1376025" y="561900"/>
            <a:ext cx="4568100" cy="12630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6" name="Google Shape;396;p27"/>
          <p:cNvSpPr txBox="1">
            <a:spLocks noGrp="1"/>
          </p:cNvSpPr>
          <p:nvPr>
            <p:ph type="subTitle" idx="1"/>
          </p:nvPr>
        </p:nvSpPr>
        <p:spPr>
          <a:xfrm>
            <a:off x="1376025" y="1783675"/>
            <a:ext cx="4568100" cy="11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8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grpSp>
        <p:nvGrpSpPr>
          <p:cNvPr id="397" name="Google Shape;397;p27"/>
          <p:cNvGrpSpPr/>
          <p:nvPr/>
        </p:nvGrpSpPr>
        <p:grpSpPr>
          <a:xfrm flipH="1">
            <a:off x="5425525" y="1697952"/>
            <a:ext cx="5617951" cy="5479398"/>
            <a:chOff x="4530175" y="1831827"/>
            <a:chExt cx="5617951" cy="5479398"/>
          </a:xfrm>
        </p:grpSpPr>
        <p:pic>
          <p:nvPicPr>
            <p:cNvPr id="398" name="Google Shape;398;p27"/>
            <p:cNvPicPr preferRelativeResize="0"/>
            <p:nvPr/>
          </p:nvPicPr>
          <p:blipFill rotWithShape="1">
            <a:blip r:embed="rId6">
              <a:alphaModFix/>
            </a:blip>
            <a:srcRect t="-1832" r="537"/>
            <a:stretch/>
          </p:blipFill>
          <p:spPr>
            <a:xfrm rot="10800000">
              <a:off x="4530175" y="1831827"/>
              <a:ext cx="5617951" cy="5479398"/>
            </a:xfrm>
            <a:prstGeom prst="rect">
              <a:avLst/>
            </a:prstGeom>
            <a:noFill/>
            <a:ln>
              <a:noFill/>
            </a:ln>
          </p:spPr>
        </p:pic>
        <p:sp>
          <p:nvSpPr>
            <p:cNvPr id="399" name="Google Shape;399;p27"/>
            <p:cNvSpPr/>
            <p:nvPr/>
          </p:nvSpPr>
          <p:spPr>
            <a:xfrm flipH="1">
              <a:off x="8547601" y="3771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108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l="-28610" t="42376" r="28610" b="-3051"/>
          <a:stretch/>
        </p:blipFill>
        <p:spPr>
          <a:xfrm rot="10800000">
            <a:off x="1" y="3153675"/>
            <a:ext cx="2865599" cy="1989825"/>
          </a:xfrm>
          <a:prstGeom prst="rect">
            <a:avLst/>
          </a:prstGeom>
          <a:noFill/>
          <a:ln>
            <a:noFill/>
          </a:ln>
        </p:spPr>
      </p:pic>
      <p:pic>
        <p:nvPicPr>
          <p:cNvPr id="27" name="Google Shape;27;p3"/>
          <p:cNvPicPr preferRelativeResize="0"/>
          <p:nvPr/>
        </p:nvPicPr>
        <p:blipFill rotWithShape="1">
          <a:blip r:embed="rId2">
            <a:alphaModFix/>
          </a:blip>
          <a:srcRect l="54660" t="11636" r="117" b="8"/>
          <a:stretch/>
        </p:blipFill>
        <p:spPr>
          <a:xfrm rot="-5400000" flipH="1">
            <a:off x="773775" y="-773775"/>
            <a:ext cx="1252189" cy="2799744"/>
          </a:xfrm>
          <a:prstGeom prst="rect">
            <a:avLst/>
          </a:prstGeom>
          <a:noFill/>
          <a:ln>
            <a:noFill/>
          </a:ln>
        </p:spPr>
      </p:pic>
      <p:sp>
        <p:nvSpPr>
          <p:cNvPr id="28" name="Google Shape;28;p3"/>
          <p:cNvSpPr/>
          <p:nvPr/>
        </p:nvSpPr>
        <p:spPr>
          <a:xfrm>
            <a:off x="1375075" y="59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982825" y="4987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96850" y="348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32275" y="446875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96825" y="47595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title"/>
          </p:nvPr>
        </p:nvSpPr>
        <p:spPr>
          <a:xfrm>
            <a:off x="1176275" y="1380113"/>
            <a:ext cx="3954600" cy="18057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accent3"/>
              </a:buClr>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1176275" y="3113300"/>
            <a:ext cx="2153400" cy="650100"/>
          </a:xfrm>
          <a:prstGeom prst="rect">
            <a:avLst/>
          </a:prstGeom>
          <a:noFill/>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
          <p:cNvSpPr txBox="1">
            <a:spLocks noGrp="1"/>
          </p:cNvSpPr>
          <p:nvPr>
            <p:ph type="title" idx="2" hasCustomPrompt="1"/>
          </p:nvPr>
        </p:nvSpPr>
        <p:spPr>
          <a:xfrm>
            <a:off x="6237100" y="561900"/>
            <a:ext cx="2204100" cy="1639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12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
        <p:cNvGrpSpPr/>
        <p:nvPr/>
      </p:nvGrpSpPr>
      <p:grpSpPr>
        <a:xfrm>
          <a:off x="0" y="0"/>
          <a:ext cx="0" cy="0"/>
          <a:chOff x="0" y="0"/>
          <a:chExt cx="0" cy="0"/>
        </a:xfrm>
      </p:grpSpPr>
      <p:pic>
        <p:nvPicPr>
          <p:cNvPr id="103" name="Google Shape;103;p9"/>
          <p:cNvPicPr preferRelativeResize="0"/>
          <p:nvPr/>
        </p:nvPicPr>
        <p:blipFill rotWithShape="1">
          <a:blip r:embed="rId2">
            <a:alphaModFix/>
          </a:blip>
          <a:srcRect l="-813" t="35367" r="-823" b="-11085"/>
          <a:stretch/>
        </p:blipFill>
        <p:spPr>
          <a:xfrm flipH="1">
            <a:off x="-1223" y="-2"/>
            <a:ext cx="2334573" cy="1990302"/>
          </a:xfrm>
          <a:prstGeom prst="rect">
            <a:avLst/>
          </a:prstGeom>
          <a:noFill/>
          <a:ln>
            <a:noFill/>
          </a:ln>
        </p:spPr>
      </p:pic>
      <p:pic>
        <p:nvPicPr>
          <p:cNvPr id="104" name="Google Shape;104;p9"/>
          <p:cNvPicPr preferRelativeResize="0"/>
          <p:nvPr/>
        </p:nvPicPr>
        <p:blipFill rotWithShape="1">
          <a:blip r:embed="rId2">
            <a:alphaModFix/>
          </a:blip>
          <a:srcRect l="-813" t="35367" r="-823" b="-11085"/>
          <a:stretch/>
        </p:blipFill>
        <p:spPr>
          <a:xfrm rot="10800000" flipH="1">
            <a:off x="6801127" y="3153198"/>
            <a:ext cx="2334573" cy="1990302"/>
          </a:xfrm>
          <a:prstGeom prst="rect">
            <a:avLst/>
          </a:prstGeom>
          <a:noFill/>
          <a:ln>
            <a:noFill/>
          </a:ln>
        </p:spPr>
      </p:pic>
      <p:sp>
        <p:nvSpPr>
          <p:cNvPr id="105" name="Google Shape;105;p9"/>
          <p:cNvSpPr/>
          <p:nvPr/>
        </p:nvSpPr>
        <p:spPr>
          <a:xfrm>
            <a:off x="544300" y="5149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81600" y="1632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1444900" y="-599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7931088" y="360925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7266113" y="44841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8497038" y="43894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txBox="1">
            <a:spLocks noGrp="1"/>
          </p:cNvSpPr>
          <p:nvPr>
            <p:ph type="title"/>
          </p:nvPr>
        </p:nvSpPr>
        <p:spPr>
          <a:xfrm>
            <a:off x="2124600" y="1582600"/>
            <a:ext cx="4894800" cy="873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3"/>
              </a:buClr>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2" name="Google Shape;112;p9"/>
          <p:cNvSpPr txBox="1">
            <a:spLocks noGrp="1"/>
          </p:cNvSpPr>
          <p:nvPr>
            <p:ph type="subTitle" idx="1"/>
          </p:nvPr>
        </p:nvSpPr>
        <p:spPr>
          <a:xfrm>
            <a:off x="2124475" y="2424500"/>
            <a:ext cx="4894800" cy="10602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13" name="Google Shape;113;p9"/>
          <p:cNvGrpSpPr/>
          <p:nvPr/>
        </p:nvGrpSpPr>
        <p:grpSpPr>
          <a:xfrm flipH="1">
            <a:off x="-2804075" y="1582602"/>
            <a:ext cx="5617951" cy="5479398"/>
            <a:chOff x="4530175" y="1831827"/>
            <a:chExt cx="5617951" cy="5479398"/>
          </a:xfrm>
        </p:grpSpPr>
        <p:pic>
          <p:nvPicPr>
            <p:cNvPr id="114" name="Google Shape;114;p9"/>
            <p:cNvPicPr preferRelativeResize="0"/>
            <p:nvPr/>
          </p:nvPicPr>
          <p:blipFill rotWithShape="1">
            <a:blip r:embed="rId3">
              <a:alphaModFix/>
            </a:blip>
            <a:srcRect t="-1832" r="537"/>
            <a:stretch/>
          </p:blipFill>
          <p:spPr>
            <a:xfrm rot="10800000">
              <a:off x="4530175" y="1831827"/>
              <a:ext cx="5617951" cy="5479398"/>
            </a:xfrm>
            <a:prstGeom prst="rect">
              <a:avLst/>
            </a:prstGeom>
            <a:noFill/>
            <a:ln>
              <a:noFill/>
            </a:ln>
          </p:spPr>
        </p:pic>
        <p:sp>
          <p:nvSpPr>
            <p:cNvPr id="115" name="Google Shape;115;p9"/>
            <p:cNvSpPr/>
            <p:nvPr/>
          </p:nvSpPr>
          <p:spPr>
            <a:xfrm flipH="1">
              <a:off x="8547601" y="3771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9"/>
          <p:cNvGrpSpPr/>
          <p:nvPr/>
        </p:nvGrpSpPr>
        <p:grpSpPr>
          <a:xfrm rot="10800000" flipH="1">
            <a:off x="6501850" y="-2102723"/>
            <a:ext cx="5617951" cy="5479398"/>
            <a:chOff x="4530175" y="1831827"/>
            <a:chExt cx="5617951" cy="5479398"/>
          </a:xfrm>
        </p:grpSpPr>
        <p:pic>
          <p:nvPicPr>
            <p:cNvPr id="121" name="Google Shape;121;p9"/>
            <p:cNvPicPr preferRelativeResize="0"/>
            <p:nvPr/>
          </p:nvPicPr>
          <p:blipFill rotWithShape="1">
            <a:blip r:embed="rId3">
              <a:alphaModFix/>
            </a:blip>
            <a:srcRect t="-1832" r="537"/>
            <a:stretch/>
          </p:blipFill>
          <p:spPr>
            <a:xfrm rot="10800000">
              <a:off x="4530175" y="1831827"/>
              <a:ext cx="5617951" cy="5479398"/>
            </a:xfrm>
            <a:prstGeom prst="rect">
              <a:avLst/>
            </a:prstGeom>
            <a:noFill/>
            <a:ln>
              <a:noFill/>
            </a:ln>
          </p:spPr>
        </p:pic>
        <p:sp>
          <p:nvSpPr>
            <p:cNvPr id="122" name="Google Shape;122;p9"/>
            <p:cNvSpPr/>
            <p:nvPr/>
          </p:nvSpPr>
          <p:spPr>
            <a:xfrm flipH="1">
              <a:off x="8547601" y="3771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3"/>
        <p:cNvGrpSpPr/>
        <p:nvPr/>
      </p:nvGrpSpPr>
      <p:grpSpPr>
        <a:xfrm>
          <a:off x="0" y="0"/>
          <a:ext cx="0" cy="0"/>
          <a:chOff x="0" y="0"/>
          <a:chExt cx="0" cy="0"/>
        </a:xfrm>
      </p:grpSpPr>
      <p:pic>
        <p:nvPicPr>
          <p:cNvPr id="154" name="Google Shape;154;p13"/>
          <p:cNvPicPr preferRelativeResize="0"/>
          <p:nvPr/>
        </p:nvPicPr>
        <p:blipFill rotWithShape="1">
          <a:blip r:embed="rId2">
            <a:alphaModFix/>
          </a:blip>
          <a:srcRect l="43078" t="16051"/>
          <a:stretch/>
        </p:blipFill>
        <p:spPr>
          <a:xfrm rot="10800000">
            <a:off x="7822546" y="2884848"/>
            <a:ext cx="1338224" cy="2258652"/>
          </a:xfrm>
          <a:prstGeom prst="rect">
            <a:avLst/>
          </a:prstGeom>
          <a:noFill/>
          <a:ln>
            <a:noFill/>
          </a:ln>
        </p:spPr>
      </p:pic>
      <p:sp>
        <p:nvSpPr>
          <p:cNvPr id="155" name="Google Shape;155;p13"/>
          <p:cNvSpPr/>
          <p:nvPr/>
        </p:nvSpPr>
        <p:spPr>
          <a:xfrm rot="10800000">
            <a:off x="8325015" y="4111787"/>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rot="10800000">
            <a:off x="8063315" y="4027862"/>
            <a:ext cx="276000" cy="2760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0800000">
            <a:off x="8063315" y="3166212"/>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13"/>
          <p:cNvPicPr preferRelativeResize="0"/>
          <p:nvPr/>
        </p:nvPicPr>
        <p:blipFill rotWithShape="1">
          <a:blip r:embed="rId3">
            <a:alphaModFix/>
          </a:blip>
          <a:srcRect t="-199" r="189" b="488"/>
          <a:stretch/>
        </p:blipFill>
        <p:spPr>
          <a:xfrm rot="10800000">
            <a:off x="-3360500" y="998425"/>
            <a:ext cx="4963825" cy="4724176"/>
          </a:xfrm>
          <a:prstGeom prst="rect">
            <a:avLst/>
          </a:prstGeom>
          <a:noFill/>
          <a:ln>
            <a:noFill/>
          </a:ln>
        </p:spPr>
      </p:pic>
      <p:sp>
        <p:nvSpPr>
          <p:cNvPr id="159" name="Google Shape;159;p13"/>
          <p:cNvSpPr/>
          <p:nvPr/>
        </p:nvSpPr>
        <p:spPr>
          <a:xfrm flipH="1">
            <a:off x="194171" y="2741160"/>
            <a:ext cx="414900" cy="4149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flipH="1">
            <a:off x="16786" y="3859707"/>
            <a:ext cx="612300" cy="612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flipH="1">
            <a:off x="808690" y="3692272"/>
            <a:ext cx="529500" cy="529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13"/>
          <p:cNvPicPr preferRelativeResize="0"/>
          <p:nvPr/>
        </p:nvPicPr>
        <p:blipFill rotWithShape="1">
          <a:blip r:embed="rId2">
            <a:alphaModFix/>
          </a:blip>
          <a:srcRect l="-2684" t="19075" r="51068" b="18114"/>
          <a:stretch/>
        </p:blipFill>
        <p:spPr>
          <a:xfrm>
            <a:off x="8121637" y="-2"/>
            <a:ext cx="1429250" cy="1990302"/>
          </a:xfrm>
          <a:prstGeom prst="rect">
            <a:avLst/>
          </a:prstGeom>
          <a:noFill/>
          <a:ln>
            <a:noFill/>
          </a:ln>
        </p:spPr>
      </p:pic>
      <p:sp>
        <p:nvSpPr>
          <p:cNvPr id="163" name="Google Shape;163;p13"/>
          <p:cNvSpPr/>
          <p:nvPr/>
        </p:nvSpPr>
        <p:spPr>
          <a:xfrm rot="10800000">
            <a:off x="8589400" y="395109"/>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txBox="1">
            <a:spLocks noGrp="1"/>
          </p:cNvSpPr>
          <p:nvPr>
            <p:ph type="title" hasCustomPrompt="1"/>
          </p:nvPr>
        </p:nvSpPr>
        <p:spPr>
          <a:xfrm>
            <a:off x="1461925" y="1364047"/>
            <a:ext cx="9765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5" name="Google Shape;165;p13"/>
          <p:cNvSpPr txBox="1">
            <a:spLocks noGrp="1"/>
          </p:cNvSpPr>
          <p:nvPr>
            <p:ph type="title" idx="2" hasCustomPrompt="1"/>
          </p:nvPr>
        </p:nvSpPr>
        <p:spPr>
          <a:xfrm>
            <a:off x="4083727" y="1364047"/>
            <a:ext cx="9765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6" name="Google Shape;166;p13"/>
          <p:cNvSpPr txBox="1">
            <a:spLocks noGrp="1"/>
          </p:cNvSpPr>
          <p:nvPr>
            <p:ph type="title" idx="3" hasCustomPrompt="1"/>
          </p:nvPr>
        </p:nvSpPr>
        <p:spPr>
          <a:xfrm>
            <a:off x="2772818" y="3138817"/>
            <a:ext cx="9765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7" name="Google Shape;167;p13"/>
          <p:cNvSpPr txBox="1">
            <a:spLocks noGrp="1"/>
          </p:cNvSpPr>
          <p:nvPr>
            <p:ph type="title" idx="4" hasCustomPrompt="1"/>
          </p:nvPr>
        </p:nvSpPr>
        <p:spPr>
          <a:xfrm>
            <a:off x="5394670" y="3138817"/>
            <a:ext cx="9765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8" name="Google Shape;168;p13"/>
          <p:cNvSpPr txBox="1">
            <a:spLocks noGrp="1"/>
          </p:cNvSpPr>
          <p:nvPr>
            <p:ph type="subTitle" idx="1"/>
          </p:nvPr>
        </p:nvSpPr>
        <p:spPr>
          <a:xfrm>
            <a:off x="713400" y="2108388"/>
            <a:ext cx="247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13"/>
          <p:cNvSpPr txBox="1">
            <a:spLocks noGrp="1"/>
          </p:cNvSpPr>
          <p:nvPr>
            <p:ph type="subTitle" idx="5"/>
          </p:nvPr>
        </p:nvSpPr>
        <p:spPr>
          <a:xfrm>
            <a:off x="3335250" y="2108388"/>
            <a:ext cx="247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13"/>
          <p:cNvSpPr txBox="1">
            <a:spLocks noGrp="1"/>
          </p:cNvSpPr>
          <p:nvPr>
            <p:ph type="subTitle" idx="6"/>
          </p:nvPr>
        </p:nvSpPr>
        <p:spPr>
          <a:xfrm>
            <a:off x="2024317" y="3879497"/>
            <a:ext cx="247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p13"/>
          <p:cNvSpPr txBox="1">
            <a:spLocks noGrp="1"/>
          </p:cNvSpPr>
          <p:nvPr>
            <p:ph type="subTitle" idx="7"/>
          </p:nvPr>
        </p:nvSpPr>
        <p:spPr>
          <a:xfrm>
            <a:off x="4646167" y="3879497"/>
            <a:ext cx="247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p13"/>
          <p:cNvSpPr txBox="1">
            <a:spLocks noGrp="1"/>
          </p:cNvSpPr>
          <p:nvPr>
            <p:ph type="subTitle" idx="8"/>
          </p:nvPr>
        </p:nvSpPr>
        <p:spPr>
          <a:xfrm>
            <a:off x="2024325" y="3474927"/>
            <a:ext cx="2473500" cy="53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13"/>
          <p:cNvSpPr txBox="1">
            <a:spLocks noGrp="1"/>
          </p:cNvSpPr>
          <p:nvPr>
            <p:ph type="subTitle" idx="9"/>
          </p:nvPr>
        </p:nvSpPr>
        <p:spPr>
          <a:xfrm>
            <a:off x="4646176" y="3474927"/>
            <a:ext cx="2473500" cy="53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4" name="Google Shape;174;p13"/>
          <p:cNvSpPr txBox="1">
            <a:spLocks noGrp="1"/>
          </p:cNvSpPr>
          <p:nvPr>
            <p:ph type="subTitle" idx="13"/>
          </p:nvPr>
        </p:nvSpPr>
        <p:spPr>
          <a:xfrm>
            <a:off x="713400" y="1703501"/>
            <a:ext cx="2473500" cy="53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13"/>
          <p:cNvSpPr txBox="1">
            <a:spLocks noGrp="1"/>
          </p:cNvSpPr>
          <p:nvPr>
            <p:ph type="subTitle" idx="14"/>
          </p:nvPr>
        </p:nvSpPr>
        <p:spPr>
          <a:xfrm>
            <a:off x="3335250" y="1703501"/>
            <a:ext cx="2473500" cy="53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6" name="Google Shape;176;p13"/>
          <p:cNvSpPr txBox="1">
            <a:spLocks noGrp="1"/>
          </p:cNvSpPr>
          <p:nvPr>
            <p:ph type="title" idx="15"/>
          </p:nvPr>
        </p:nvSpPr>
        <p:spPr>
          <a:xfrm>
            <a:off x="713400" y="409500"/>
            <a:ext cx="7717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3"/>
              </a:buClr>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7" name="Google Shape;177;p13"/>
          <p:cNvSpPr txBox="1">
            <a:spLocks noGrp="1"/>
          </p:cNvSpPr>
          <p:nvPr>
            <p:ph type="title" idx="16" hasCustomPrompt="1"/>
          </p:nvPr>
        </p:nvSpPr>
        <p:spPr>
          <a:xfrm>
            <a:off x="6705578" y="1364047"/>
            <a:ext cx="9765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8" name="Google Shape;178;p13"/>
          <p:cNvSpPr txBox="1">
            <a:spLocks noGrp="1"/>
          </p:cNvSpPr>
          <p:nvPr>
            <p:ph type="subTitle" idx="17"/>
          </p:nvPr>
        </p:nvSpPr>
        <p:spPr>
          <a:xfrm>
            <a:off x="5957101" y="2108388"/>
            <a:ext cx="247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13"/>
          <p:cNvSpPr txBox="1">
            <a:spLocks noGrp="1"/>
          </p:cNvSpPr>
          <p:nvPr>
            <p:ph type="subTitle" idx="18"/>
          </p:nvPr>
        </p:nvSpPr>
        <p:spPr>
          <a:xfrm>
            <a:off x="5957101" y="1703501"/>
            <a:ext cx="2473500" cy="53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1_1">
    <p:spTree>
      <p:nvGrpSpPr>
        <p:cNvPr id="1" name="Shape 195"/>
        <p:cNvGrpSpPr/>
        <p:nvPr/>
      </p:nvGrpSpPr>
      <p:grpSpPr>
        <a:xfrm>
          <a:off x="0" y="0"/>
          <a:ext cx="0" cy="0"/>
          <a:chOff x="0" y="0"/>
          <a:chExt cx="0" cy="0"/>
        </a:xfrm>
      </p:grpSpPr>
      <p:sp>
        <p:nvSpPr>
          <p:cNvPr id="196" name="Google Shape;196;p15"/>
          <p:cNvSpPr txBox="1">
            <a:spLocks noGrp="1"/>
          </p:cNvSpPr>
          <p:nvPr>
            <p:ph type="title" hasCustomPrompt="1"/>
          </p:nvPr>
        </p:nvSpPr>
        <p:spPr>
          <a:xfrm>
            <a:off x="4714440" y="2909265"/>
            <a:ext cx="36888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97" name="Google Shape;197;p15"/>
          <p:cNvSpPr txBox="1">
            <a:spLocks noGrp="1"/>
          </p:cNvSpPr>
          <p:nvPr>
            <p:ph type="subTitle" idx="1"/>
          </p:nvPr>
        </p:nvSpPr>
        <p:spPr>
          <a:xfrm>
            <a:off x="4717060" y="3591513"/>
            <a:ext cx="3683400" cy="346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15"/>
          <p:cNvSpPr txBox="1">
            <a:spLocks noGrp="1"/>
          </p:cNvSpPr>
          <p:nvPr>
            <p:ph type="title" idx="2" hasCustomPrompt="1"/>
          </p:nvPr>
        </p:nvSpPr>
        <p:spPr>
          <a:xfrm>
            <a:off x="4714440" y="1205166"/>
            <a:ext cx="36888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99" name="Google Shape;199;p15"/>
          <p:cNvSpPr txBox="1">
            <a:spLocks noGrp="1"/>
          </p:cNvSpPr>
          <p:nvPr>
            <p:ph type="subTitle" idx="3"/>
          </p:nvPr>
        </p:nvSpPr>
        <p:spPr>
          <a:xfrm>
            <a:off x="4717060" y="1887543"/>
            <a:ext cx="3683400" cy="34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p15"/>
          <p:cNvSpPr txBox="1">
            <a:spLocks noGrp="1"/>
          </p:cNvSpPr>
          <p:nvPr>
            <p:ph type="title" idx="4" hasCustomPrompt="1"/>
          </p:nvPr>
        </p:nvSpPr>
        <p:spPr>
          <a:xfrm>
            <a:off x="740760" y="2055166"/>
            <a:ext cx="36834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01" name="Google Shape;201;p15"/>
          <p:cNvSpPr txBox="1">
            <a:spLocks noGrp="1"/>
          </p:cNvSpPr>
          <p:nvPr>
            <p:ph type="subTitle" idx="5"/>
          </p:nvPr>
        </p:nvSpPr>
        <p:spPr>
          <a:xfrm>
            <a:off x="743535" y="2739528"/>
            <a:ext cx="3678300" cy="34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2" name="Google Shape;202;p15"/>
          <p:cNvGrpSpPr/>
          <p:nvPr/>
        </p:nvGrpSpPr>
        <p:grpSpPr>
          <a:xfrm>
            <a:off x="6621950" y="-1244575"/>
            <a:ext cx="2522050" cy="2900851"/>
            <a:chOff x="6621950" y="-1244575"/>
            <a:chExt cx="2522050" cy="2900851"/>
          </a:xfrm>
        </p:grpSpPr>
        <p:pic>
          <p:nvPicPr>
            <p:cNvPr id="203" name="Google Shape;203;p15"/>
            <p:cNvPicPr preferRelativeResize="0"/>
            <p:nvPr/>
          </p:nvPicPr>
          <p:blipFill rotWithShape="1">
            <a:blip r:embed="rId2">
              <a:alphaModFix/>
            </a:blip>
            <a:srcRect t="5132" r="5606"/>
            <a:stretch/>
          </p:blipFill>
          <p:spPr>
            <a:xfrm>
              <a:off x="6621950" y="-1244575"/>
              <a:ext cx="2522050" cy="2900851"/>
            </a:xfrm>
            <a:prstGeom prst="rect">
              <a:avLst/>
            </a:prstGeom>
            <a:noFill/>
            <a:ln>
              <a:noFill/>
            </a:ln>
          </p:spPr>
        </p:pic>
        <p:sp>
          <p:nvSpPr>
            <p:cNvPr id="204" name="Google Shape;204;p15"/>
            <p:cNvSpPr/>
            <p:nvPr/>
          </p:nvSpPr>
          <p:spPr>
            <a:xfrm rot="10800000">
              <a:off x="8060504" y="234279"/>
              <a:ext cx="699600" cy="6996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5"/>
          <p:cNvGrpSpPr/>
          <p:nvPr/>
        </p:nvGrpSpPr>
        <p:grpSpPr>
          <a:xfrm>
            <a:off x="6686699" y="4095074"/>
            <a:ext cx="3390900" cy="2756601"/>
            <a:chOff x="6686699" y="4095074"/>
            <a:chExt cx="3390900" cy="2756601"/>
          </a:xfrm>
        </p:grpSpPr>
        <p:pic>
          <p:nvPicPr>
            <p:cNvPr id="206" name="Google Shape;206;p15"/>
            <p:cNvPicPr preferRelativeResize="0"/>
            <p:nvPr/>
          </p:nvPicPr>
          <p:blipFill rotWithShape="1">
            <a:blip r:embed="rId2">
              <a:alphaModFix/>
            </a:blip>
            <a:srcRect l="447" t="-1573" b="-5436"/>
            <a:stretch/>
          </p:blipFill>
          <p:spPr>
            <a:xfrm rot="5400000" flipH="1">
              <a:off x="7003849" y="3777925"/>
              <a:ext cx="2756601" cy="3390900"/>
            </a:xfrm>
            <a:prstGeom prst="rect">
              <a:avLst/>
            </a:prstGeom>
            <a:noFill/>
            <a:ln>
              <a:noFill/>
            </a:ln>
          </p:spPr>
        </p:pic>
        <p:sp>
          <p:nvSpPr>
            <p:cNvPr id="207" name="Google Shape;207;p15"/>
            <p:cNvSpPr/>
            <p:nvPr/>
          </p:nvSpPr>
          <p:spPr>
            <a:xfrm rot="5400000">
              <a:off x="7492342" y="4629602"/>
              <a:ext cx="299100" cy="2991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rot="5400000">
              <a:off x="8268442" y="4543502"/>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2830974" y="-2939150"/>
            <a:ext cx="5109298" cy="5363323"/>
            <a:chOff x="-2830974" y="-2939150"/>
            <a:chExt cx="5109298" cy="5363323"/>
          </a:xfrm>
        </p:grpSpPr>
        <p:pic>
          <p:nvPicPr>
            <p:cNvPr id="210" name="Google Shape;210;p15"/>
            <p:cNvPicPr preferRelativeResize="0"/>
            <p:nvPr/>
          </p:nvPicPr>
          <p:blipFill>
            <a:blip r:embed="rId3">
              <a:alphaModFix/>
            </a:blip>
            <a:stretch>
              <a:fillRect/>
            </a:stretch>
          </p:blipFill>
          <p:spPr>
            <a:xfrm rot="5400000">
              <a:off x="-2957986" y="-2812138"/>
              <a:ext cx="5363323" cy="5109298"/>
            </a:xfrm>
            <a:prstGeom prst="rect">
              <a:avLst/>
            </a:prstGeom>
            <a:noFill/>
            <a:ln>
              <a:noFill/>
            </a:ln>
          </p:spPr>
        </p:pic>
        <p:sp>
          <p:nvSpPr>
            <p:cNvPr id="211" name="Google Shape;211;p15"/>
            <p:cNvSpPr/>
            <p:nvPr/>
          </p:nvSpPr>
          <p:spPr>
            <a:xfrm>
              <a:off x="304675" y="600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1283100" y="128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5"/>
          <p:cNvGrpSpPr/>
          <p:nvPr/>
        </p:nvGrpSpPr>
        <p:grpSpPr>
          <a:xfrm>
            <a:off x="-2669050" y="2021177"/>
            <a:ext cx="5617951" cy="5479398"/>
            <a:chOff x="4530175" y="1831827"/>
            <a:chExt cx="5617951" cy="5479398"/>
          </a:xfrm>
        </p:grpSpPr>
        <p:pic>
          <p:nvPicPr>
            <p:cNvPr id="214" name="Google Shape;214;p15"/>
            <p:cNvPicPr preferRelativeResize="0"/>
            <p:nvPr/>
          </p:nvPicPr>
          <p:blipFill rotWithShape="1">
            <a:blip r:embed="rId3">
              <a:alphaModFix/>
            </a:blip>
            <a:srcRect t="-1832" r="537"/>
            <a:stretch/>
          </p:blipFill>
          <p:spPr>
            <a:xfrm rot="10800000">
              <a:off x="4530175" y="1831827"/>
              <a:ext cx="5617951" cy="5479398"/>
            </a:xfrm>
            <a:prstGeom prst="rect">
              <a:avLst/>
            </a:prstGeom>
            <a:noFill/>
            <a:ln>
              <a:noFill/>
            </a:ln>
          </p:spPr>
        </p:pic>
        <p:sp>
          <p:nvSpPr>
            <p:cNvPr id="215" name="Google Shape;215;p15"/>
            <p:cNvSpPr/>
            <p:nvPr/>
          </p:nvSpPr>
          <p:spPr>
            <a:xfrm flipH="1">
              <a:off x="8547601" y="3771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52"/>
        <p:cNvGrpSpPr/>
        <p:nvPr/>
      </p:nvGrpSpPr>
      <p:grpSpPr>
        <a:xfrm>
          <a:off x="0" y="0"/>
          <a:ext cx="0" cy="0"/>
          <a:chOff x="0" y="0"/>
          <a:chExt cx="0" cy="0"/>
        </a:xfrm>
      </p:grpSpPr>
      <p:pic>
        <p:nvPicPr>
          <p:cNvPr id="253" name="Google Shape;253;p19"/>
          <p:cNvPicPr preferRelativeResize="0"/>
          <p:nvPr/>
        </p:nvPicPr>
        <p:blipFill rotWithShape="1">
          <a:blip r:embed="rId2">
            <a:alphaModFix/>
          </a:blip>
          <a:srcRect l="-3896" t="-60"/>
          <a:stretch/>
        </p:blipFill>
        <p:spPr>
          <a:xfrm rot="-5400000">
            <a:off x="-389113" y="3901585"/>
            <a:ext cx="2442451" cy="2692324"/>
          </a:xfrm>
          <a:prstGeom prst="rect">
            <a:avLst/>
          </a:prstGeom>
          <a:noFill/>
          <a:ln>
            <a:noFill/>
          </a:ln>
        </p:spPr>
      </p:pic>
      <p:sp>
        <p:nvSpPr>
          <p:cNvPr id="254" name="Google Shape;254;p19"/>
          <p:cNvSpPr/>
          <p:nvPr/>
        </p:nvSpPr>
        <p:spPr>
          <a:xfrm rot="-5400000">
            <a:off x="349844" y="4529006"/>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rot="-5400000">
            <a:off x="759269" y="4267306"/>
            <a:ext cx="276000" cy="2760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rot="-5400000">
            <a:off x="1425619" y="4267306"/>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19"/>
          <p:cNvPicPr preferRelativeResize="0"/>
          <p:nvPr/>
        </p:nvPicPr>
        <p:blipFill rotWithShape="1">
          <a:blip r:embed="rId3">
            <a:alphaModFix/>
          </a:blip>
          <a:srcRect t="-1204" r="149" b="-10"/>
          <a:stretch/>
        </p:blipFill>
        <p:spPr>
          <a:xfrm rot="-5400000">
            <a:off x="7072403" y="-3584278"/>
            <a:ext cx="4965750" cy="4795173"/>
          </a:xfrm>
          <a:prstGeom prst="rect">
            <a:avLst/>
          </a:prstGeom>
          <a:noFill/>
          <a:ln>
            <a:noFill/>
          </a:ln>
        </p:spPr>
      </p:pic>
      <p:sp>
        <p:nvSpPr>
          <p:cNvPr id="258" name="Google Shape;258;p19"/>
          <p:cNvSpPr/>
          <p:nvPr/>
        </p:nvSpPr>
        <p:spPr>
          <a:xfrm rot="5400000" flipH="1">
            <a:off x="8082298" y="-93765"/>
            <a:ext cx="612300" cy="612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rot="5400000" flipH="1">
            <a:off x="8594233" y="664439"/>
            <a:ext cx="529500" cy="529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 name="Google Shape;260;p19"/>
          <p:cNvPicPr preferRelativeResize="0"/>
          <p:nvPr/>
        </p:nvPicPr>
        <p:blipFill rotWithShape="1">
          <a:blip r:embed="rId2">
            <a:alphaModFix/>
          </a:blip>
          <a:srcRect t="19472" r="52830" b="14720"/>
          <a:stretch/>
        </p:blipFill>
        <p:spPr>
          <a:xfrm rot="5400000">
            <a:off x="7952200" y="3695726"/>
            <a:ext cx="1108951" cy="1770550"/>
          </a:xfrm>
          <a:prstGeom prst="rect">
            <a:avLst/>
          </a:prstGeom>
          <a:noFill/>
          <a:ln>
            <a:noFill/>
          </a:ln>
        </p:spPr>
      </p:pic>
      <p:sp>
        <p:nvSpPr>
          <p:cNvPr id="261" name="Google Shape;261;p19"/>
          <p:cNvSpPr txBox="1">
            <a:spLocks noGrp="1"/>
          </p:cNvSpPr>
          <p:nvPr>
            <p:ph type="title"/>
          </p:nvPr>
        </p:nvSpPr>
        <p:spPr>
          <a:xfrm>
            <a:off x="713400" y="409500"/>
            <a:ext cx="7717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3"/>
              </a:buClr>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88"/>
        <p:cNvGrpSpPr/>
        <p:nvPr/>
      </p:nvGrpSpPr>
      <p:grpSpPr>
        <a:xfrm>
          <a:off x="0" y="0"/>
          <a:ext cx="0" cy="0"/>
          <a:chOff x="0" y="0"/>
          <a:chExt cx="0" cy="0"/>
        </a:xfrm>
      </p:grpSpPr>
      <p:pic>
        <p:nvPicPr>
          <p:cNvPr id="289" name="Google Shape;289;p22"/>
          <p:cNvPicPr preferRelativeResize="0"/>
          <p:nvPr/>
        </p:nvPicPr>
        <p:blipFill rotWithShape="1">
          <a:blip r:embed="rId2">
            <a:alphaModFix/>
          </a:blip>
          <a:srcRect l="55841" t="21775" r="-5390" b="7"/>
          <a:stretch/>
        </p:blipFill>
        <p:spPr>
          <a:xfrm rot="-5400000">
            <a:off x="553274" y="3338025"/>
            <a:ext cx="1372002" cy="2478549"/>
          </a:xfrm>
          <a:prstGeom prst="rect">
            <a:avLst/>
          </a:prstGeom>
          <a:noFill/>
          <a:ln>
            <a:noFill/>
          </a:ln>
        </p:spPr>
      </p:pic>
      <p:sp>
        <p:nvSpPr>
          <p:cNvPr id="290" name="Google Shape;290;p22"/>
          <p:cNvSpPr/>
          <p:nvPr/>
        </p:nvSpPr>
        <p:spPr>
          <a:xfrm rot="-5400000">
            <a:off x="1712610" y="4448746"/>
            <a:ext cx="299100" cy="2991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rot="-5400000">
            <a:off x="598384" y="4376173"/>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22"/>
          <p:cNvPicPr preferRelativeResize="0"/>
          <p:nvPr/>
        </p:nvPicPr>
        <p:blipFill rotWithShape="1">
          <a:blip r:embed="rId2">
            <a:alphaModFix/>
          </a:blip>
          <a:srcRect l="-7246" t="37351" r="5610" b="-13068"/>
          <a:stretch/>
        </p:blipFill>
        <p:spPr>
          <a:xfrm rot="10800000" flipH="1">
            <a:off x="6809427" y="3153198"/>
            <a:ext cx="2334573" cy="1990302"/>
          </a:xfrm>
          <a:prstGeom prst="rect">
            <a:avLst/>
          </a:prstGeom>
          <a:noFill/>
          <a:ln>
            <a:noFill/>
          </a:ln>
        </p:spPr>
      </p:pic>
      <p:sp>
        <p:nvSpPr>
          <p:cNvPr id="293" name="Google Shape;293;p22"/>
          <p:cNvSpPr/>
          <p:nvPr/>
        </p:nvSpPr>
        <p:spPr>
          <a:xfrm flipH="1">
            <a:off x="8185427" y="4103950"/>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2"/>
          <p:cNvPicPr preferRelativeResize="0"/>
          <p:nvPr/>
        </p:nvPicPr>
        <p:blipFill rotWithShape="1">
          <a:blip r:embed="rId2">
            <a:alphaModFix/>
          </a:blip>
          <a:srcRect l="-28610" t="42376" r="28610" b="-3051"/>
          <a:stretch/>
        </p:blipFill>
        <p:spPr>
          <a:xfrm>
            <a:off x="6278401" y="-175043"/>
            <a:ext cx="2865599" cy="1989825"/>
          </a:xfrm>
          <a:prstGeom prst="rect">
            <a:avLst/>
          </a:prstGeom>
          <a:noFill/>
          <a:ln>
            <a:noFill/>
          </a:ln>
        </p:spPr>
      </p:pic>
      <p:sp>
        <p:nvSpPr>
          <p:cNvPr id="295" name="Google Shape;295;p22"/>
          <p:cNvSpPr/>
          <p:nvPr/>
        </p:nvSpPr>
        <p:spPr>
          <a:xfrm rot="10800000">
            <a:off x="7689877" y="28407"/>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rot="10800000">
            <a:off x="7175877" y="-262418"/>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txBox="1">
            <a:spLocks noGrp="1"/>
          </p:cNvSpPr>
          <p:nvPr>
            <p:ph type="title" hasCustomPrompt="1"/>
          </p:nvPr>
        </p:nvSpPr>
        <p:spPr>
          <a:xfrm>
            <a:off x="4052832" y="1524491"/>
            <a:ext cx="1038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8" name="Google Shape;298;p22"/>
          <p:cNvSpPr txBox="1">
            <a:spLocks noGrp="1"/>
          </p:cNvSpPr>
          <p:nvPr>
            <p:ph type="title" idx="2" hasCustomPrompt="1"/>
          </p:nvPr>
        </p:nvSpPr>
        <p:spPr>
          <a:xfrm>
            <a:off x="1553800" y="2210291"/>
            <a:ext cx="1038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9" name="Google Shape;299;p22"/>
          <p:cNvSpPr txBox="1">
            <a:spLocks noGrp="1"/>
          </p:cNvSpPr>
          <p:nvPr>
            <p:ph type="title" idx="3" hasCustomPrompt="1"/>
          </p:nvPr>
        </p:nvSpPr>
        <p:spPr>
          <a:xfrm>
            <a:off x="6551902" y="2210291"/>
            <a:ext cx="1038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0" name="Google Shape;300;p22"/>
          <p:cNvSpPr txBox="1">
            <a:spLocks noGrp="1"/>
          </p:cNvSpPr>
          <p:nvPr>
            <p:ph type="subTitle" idx="1"/>
          </p:nvPr>
        </p:nvSpPr>
        <p:spPr>
          <a:xfrm>
            <a:off x="926650" y="3079000"/>
            <a:ext cx="2292600" cy="91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22"/>
          <p:cNvSpPr txBox="1">
            <a:spLocks noGrp="1"/>
          </p:cNvSpPr>
          <p:nvPr>
            <p:ph type="subTitle" idx="4"/>
          </p:nvPr>
        </p:nvSpPr>
        <p:spPr>
          <a:xfrm>
            <a:off x="5924675" y="3079000"/>
            <a:ext cx="2292600" cy="91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2" name="Google Shape;302;p22"/>
          <p:cNvSpPr txBox="1">
            <a:spLocks noGrp="1"/>
          </p:cNvSpPr>
          <p:nvPr>
            <p:ph type="subTitle" idx="5"/>
          </p:nvPr>
        </p:nvSpPr>
        <p:spPr>
          <a:xfrm>
            <a:off x="3425625" y="2393150"/>
            <a:ext cx="2292600" cy="91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p22"/>
          <p:cNvSpPr txBox="1">
            <a:spLocks noGrp="1"/>
          </p:cNvSpPr>
          <p:nvPr>
            <p:ph type="subTitle" idx="6"/>
          </p:nvPr>
        </p:nvSpPr>
        <p:spPr>
          <a:xfrm>
            <a:off x="5924675" y="2766650"/>
            <a:ext cx="22926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4" name="Google Shape;304;p22"/>
          <p:cNvSpPr txBox="1">
            <a:spLocks noGrp="1"/>
          </p:cNvSpPr>
          <p:nvPr>
            <p:ph type="subTitle" idx="7"/>
          </p:nvPr>
        </p:nvSpPr>
        <p:spPr>
          <a:xfrm>
            <a:off x="926650" y="2766650"/>
            <a:ext cx="22926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5" name="Google Shape;305;p22"/>
          <p:cNvSpPr txBox="1">
            <a:spLocks noGrp="1"/>
          </p:cNvSpPr>
          <p:nvPr>
            <p:ph type="subTitle" idx="8"/>
          </p:nvPr>
        </p:nvSpPr>
        <p:spPr>
          <a:xfrm>
            <a:off x="3425625" y="2080675"/>
            <a:ext cx="22926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6" name="Google Shape;306;p22"/>
          <p:cNvSpPr txBox="1">
            <a:spLocks noGrp="1"/>
          </p:cNvSpPr>
          <p:nvPr>
            <p:ph type="title" idx="9"/>
          </p:nvPr>
        </p:nvSpPr>
        <p:spPr>
          <a:xfrm>
            <a:off x="713400" y="409500"/>
            <a:ext cx="7717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3"/>
              </a:buClr>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2_2_1">
    <p:spTree>
      <p:nvGrpSpPr>
        <p:cNvPr id="1" name="Shape 307"/>
        <p:cNvGrpSpPr/>
        <p:nvPr/>
      </p:nvGrpSpPr>
      <p:grpSpPr>
        <a:xfrm>
          <a:off x="0" y="0"/>
          <a:ext cx="0" cy="0"/>
          <a:chOff x="0" y="0"/>
          <a:chExt cx="0" cy="0"/>
        </a:xfrm>
      </p:grpSpPr>
      <p:pic>
        <p:nvPicPr>
          <p:cNvPr id="308" name="Google Shape;308;p23"/>
          <p:cNvPicPr preferRelativeResize="0"/>
          <p:nvPr/>
        </p:nvPicPr>
        <p:blipFill rotWithShape="1">
          <a:blip r:embed="rId2">
            <a:alphaModFix/>
          </a:blip>
          <a:srcRect l="54660" t="21775" r="117" b="7"/>
          <a:stretch/>
        </p:blipFill>
        <p:spPr>
          <a:xfrm rot="5400000">
            <a:off x="8036488" y="-788488"/>
            <a:ext cx="1078375" cy="2134499"/>
          </a:xfrm>
          <a:prstGeom prst="rect">
            <a:avLst/>
          </a:prstGeom>
          <a:noFill/>
          <a:ln>
            <a:noFill/>
          </a:ln>
        </p:spPr>
      </p:pic>
      <p:sp>
        <p:nvSpPr>
          <p:cNvPr id="309" name="Google Shape;309;p23"/>
          <p:cNvSpPr/>
          <p:nvPr/>
        </p:nvSpPr>
        <p:spPr>
          <a:xfrm rot="5400000">
            <a:off x="7856370" y="199900"/>
            <a:ext cx="257700" cy="2577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rot="5400000">
            <a:off x="8721704" y="125752"/>
            <a:ext cx="405900" cy="4059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23"/>
          <p:cNvPicPr preferRelativeResize="0"/>
          <p:nvPr/>
        </p:nvPicPr>
        <p:blipFill rotWithShape="1">
          <a:blip r:embed="rId2">
            <a:alphaModFix/>
          </a:blip>
          <a:srcRect l="-813" t="35367" r="-823" b="-11085"/>
          <a:stretch/>
        </p:blipFill>
        <p:spPr>
          <a:xfrm rot="-5400000" flipH="1">
            <a:off x="-172148" y="3004248"/>
            <a:ext cx="2334573" cy="1990302"/>
          </a:xfrm>
          <a:prstGeom prst="rect">
            <a:avLst/>
          </a:prstGeom>
          <a:noFill/>
          <a:ln>
            <a:noFill/>
          </a:ln>
        </p:spPr>
      </p:pic>
      <p:sp>
        <p:nvSpPr>
          <p:cNvPr id="312" name="Google Shape;312;p23"/>
          <p:cNvSpPr/>
          <p:nvPr/>
        </p:nvSpPr>
        <p:spPr>
          <a:xfrm>
            <a:off x="0" y="31905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522925" y="411030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8214966" y="-182403"/>
            <a:ext cx="405900" cy="4059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txBox="1">
            <a:spLocks noGrp="1"/>
          </p:cNvSpPr>
          <p:nvPr>
            <p:ph type="subTitle" idx="1"/>
          </p:nvPr>
        </p:nvSpPr>
        <p:spPr>
          <a:xfrm>
            <a:off x="2360550" y="3398396"/>
            <a:ext cx="3813300" cy="622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6" name="Google Shape;316;p23"/>
          <p:cNvSpPr txBox="1">
            <a:spLocks noGrp="1"/>
          </p:cNvSpPr>
          <p:nvPr>
            <p:ph type="subTitle" idx="2"/>
          </p:nvPr>
        </p:nvSpPr>
        <p:spPr>
          <a:xfrm>
            <a:off x="2360550" y="2340885"/>
            <a:ext cx="3813300" cy="622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7" name="Google Shape;317;p23"/>
          <p:cNvSpPr txBox="1">
            <a:spLocks noGrp="1"/>
          </p:cNvSpPr>
          <p:nvPr>
            <p:ph type="subTitle" idx="3"/>
          </p:nvPr>
        </p:nvSpPr>
        <p:spPr>
          <a:xfrm>
            <a:off x="2360550" y="1283375"/>
            <a:ext cx="3813300" cy="622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8" name="Google Shape;318;p23"/>
          <p:cNvSpPr txBox="1">
            <a:spLocks noGrp="1"/>
          </p:cNvSpPr>
          <p:nvPr>
            <p:ph type="subTitle" idx="4"/>
          </p:nvPr>
        </p:nvSpPr>
        <p:spPr>
          <a:xfrm>
            <a:off x="2360550" y="3890845"/>
            <a:ext cx="3813300" cy="38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9" name="Google Shape;319;p23"/>
          <p:cNvSpPr txBox="1">
            <a:spLocks noGrp="1"/>
          </p:cNvSpPr>
          <p:nvPr>
            <p:ph type="subTitle" idx="5"/>
          </p:nvPr>
        </p:nvSpPr>
        <p:spPr>
          <a:xfrm>
            <a:off x="2360550" y="2832098"/>
            <a:ext cx="3813300" cy="38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0" name="Google Shape;320;p23"/>
          <p:cNvSpPr txBox="1">
            <a:spLocks noGrp="1"/>
          </p:cNvSpPr>
          <p:nvPr>
            <p:ph type="subTitle" idx="6"/>
          </p:nvPr>
        </p:nvSpPr>
        <p:spPr>
          <a:xfrm>
            <a:off x="2360550" y="1773350"/>
            <a:ext cx="3813300" cy="38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800"/>
              <a:buFont typeface="Milonga"/>
              <a:buNone/>
              <a:defRPr sz="2000">
                <a:latin typeface="Albert Sans"/>
                <a:ea typeface="Albert Sans"/>
                <a:cs typeface="Albert Sans"/>
                <a:sym typeface="Albert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1" name="Google Shape;321;p23"/>
          <p:cNvSpPr txBox="1">
            <a:spLocks noGrp="1"/>
          </p:cNvSpPr>
          <p:nvPr>
            <p:ph type="title"/>
          </p:nvPr>
        </p:nvSpPr>
        <p:spPr>
          <a:xfrm>
            <a:off x="713400" y="409500"/>
            <a:ext cx="7717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accent3"/>
              </a:buClr>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22" name="Google Shape;322;p23"/>
          <p:cNvGrpSpPr/>
          <p:nvPr/>
        </p:nvGrpSpPr>
        <p:grpSpPr>
          <a:xfrm>
            <a:off x="6458575" y="1773352"/>
            <a:ext cx="5617951" cy="5479398"/>
            <a:chOff x="4530175" y="1831827"/>
            <a:chExt cx="5617951" cy="5479398"/>
          </a:xfrm>
        </p:grpSpPr>
        <p:pic>
          <p:nvPicPr>
            <p:cNvPr id="323" name="Google Shape;323;p23"/>
            <p:cNvPicPr preferRelativeResize="0"/>
            <p:nvPr/>
          </p:nvPicPr>
          <p:blipFill rotWithShape="1">
            <a:blip r:embed="rId3">
              <a:alphaModFix/>
            </a:blip>
            <a:srcRect t="-1832" r="537"/>
            <a:stretch/>
          </p:blipFill>
          <p:spPr>
            <a:xfrm rot="10800000">
              <a:off x="4530175" y="1831827"/>
              <a:ext cx="5617951" cy="5479398"/>
            </a:xfrm>
            <a:prstGeom prst="rect">
              <a:avLst/>
            </a:prstGeom>
            <a:noFill/>
            <a:ln>
              <a:noFill/>
            </a:ln>
          </p:spPr>
        </p:pic>
        <p:sp>
          <p:nvSpPr>
            <p:cNvPr id="324" name="Google Shape;324;p23"/>
            <p:cNvSpPr/>
            <p:nvPr/>
          </p:nvSpPr>
          <p:spPr>
            <a:xfrm flipH="1">
              <a:off x="6253876" y="4753850"/>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501469"/>
            <a:ext cx="76263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1pPr>
            <a:lvl2pPr lvl="1"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2pPr>
            <a:lvl3pPr lvl="2"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3pPr>
            <a:lvl4pPr lvl="3"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4pPr>
            <a:lvl5pPr lvl="4"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5pPr>
            <a:lvl6pPr lvl="5"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6pPr>
            <a:lvl7pPr lvl="6"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7pPr>
            <a:lvl8pPr lvl="7"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8pPr>
            <a:lvl9pPr lvl="8" algn="ctr">
              <a:lnSpc>
                <a:spcPct val="100000"/>
              </a:lnSpc>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1" r:id="rId6"/>
    <p:sldLayoutId id="2147483665" r:id="rId7"/>
    <p:sldLayoutId id="2147483668" r:id="rId8"/>
    <p:sldLayoutId id="2147483669" r:id="rId9"/>
    <p:sldLayoutId id="2147483674" r:id="rId10"/>
    <p:sldLayoutId id="2147483675"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6"/>
          <p:cNvSpPr txBox="1">
            <a:spLocks noGrp="1"/>
          </p:cNvSpPr>
          <p:nvPr>
            <p:ph type="ctrTitle"/>
          </p:nvPr>
        </p:nvSpPr>
        <p:spPr>
          <a:xfrm>
            <a:off x="1074106" y="973445"/>
            <a:ext cx="6617612" cy="189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SENSORY SYSTEM</a:t>
            </a:r>
            <a:endParaRPr b="1" dirty="0">
              <a:latin typeface="Times New Roman" panose="02020603050405020304" pitchFamily="18" charset="0"/>
              <a:cs typeface="Times New Roman" panose="02020603050405020304" pitchFamily="18" charset="0"/>
            </a:endParaRPr>
          </a:p>
        </p:txBody>
      </p:sp>
      <p:sp>
        <p:nvSpPr>
          <p:cNvPr id="439" name="Google Shape;439;p36"/>
          <p:cNvSpPr txBox="1">
            <a:spLocks noGrp="1"/>
          </p:cNvSpPr>
          <p:nvPr>
            <p:ph type="subTitle" idx="1"/>
          </p:nvPr>
        </p:nvSpPr>
        <p:spPr>
          <a:xfrm>
            <a:off x="2704465" y="2774099"/>
            <a:ext cx="4619700" cy="3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Times New Roman" panose="02020603050405020304" pitchFamily="18" charset="0"/>
                <a:cs typeface="Times New Roman" panose="02020603050405020304" pitchFamily="18" charset="0"/>
              </a:rPr>
              <a:t>Maysa </a:t>
            </a:r>
            <a:r>
              <a:rPr lang="en" sz="3200" dirty="0" err="1">
                <a:latin typeface="Times New Roman" panose="02020603050405020304" pitchFamily="18" charset="0"/>
                <a:cs typeface="Times New Roman" panose="02020603050405020304" pitchFamily="18" charset="0"/>
              </a:rPr>
              <a:t>Eyalsalman</a:t>
            </a:r>
            <a:endParaRPr sz="3200" dirty="0">
              <a:latin typeface="Times New Roman" panose="02020603050405020304" pitchFamily="18" charset="0"/>
              <a:cs typeface="Times New Roman" panose="02020603050405020304" pitchFamily="18" charset="0"/>
            </a:endParaRPr>
          </a:p>
        </p:txBody>
      </p:sp>
      <p:sp>
        <p:nvSpPr>
          <p:cNvPr id="440" name="Google Shape;440;p36"/>
          <p:cNvSpPr/>
          <p:nvPr/>
        </p:nvSpPr>
        <p:spPr>
          <a:xfrm>
            <a:off x="7514500" y="4782675"/>
            <a:ext cx="601500" cy="6015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7" name="Google Shape;497;p41"/>
          <p:cNvSpPr txBox="1">
            <a:spLocks noGrp="1"/>
          </p:cNvSpPr>
          <p:nvPr>
            <p:ph type="subTitle" idx="6"/>
          </p:nvPr>
        </p:nvSpPr>
        <p:spPr>
          <a:xfrm>
            <a:off x="5924675" y="2766650"/>
            <a:ext cx="22926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I</a:t>
            </a:r>
            <a:r>
              <a:rPr lang="en" dirty="0" err="1"/>
              <a:t>ntracranial</a:t>
            </a:r>
            <a:r>
              <a:rPr lang="en" dirty="0"/>
              <a:t> lesions</a:t>
            </a:r>
            <a:endParaRPr dirty="0"/>
          </a:p>
        </p:txBody>
      </p:sp>
      <p:sp>
        <p:nvSpPr>
          <p:cNvPr id="498" name="Google Shape;498;p41"/>
          <p:cNvSpPr txBox="1">
            <a:spLocks noGrp="1"/>
          </p:cNvSpPr>
          <p:nvPr>
            <p:ph type="subTitle" idx="7"/>
          </p:nvPr>
        </p:nvSpPr>
        <p:spPr>
          <a:xfrm>
            <a:off x="926650" y="2989850"/>
            <a:ext cx="22926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a:t>
            </a:r>
            <a:r>
              <a:rPr lang="en" dirty="0" err="1"/>
              <a:t>eripheral</a:t>
            </a:r>
            <a:r>
              <a:rPr lang="en" dirty="0"/>
              <a:t> nerve and dorsal root </a:t>
            </a:r>
            <a:endParaRPr dirty="0"/>
          </a:p>
        </p:txBody>
      </p:sp>
      <p:sp>
        <p:nvSpPr>
          <p:cNvPr id="499" name="Google Shape;499;p41"/>
          <p:cNvSpPr txBox="1">
            <a:spLocks noGrp="1"/>
          </p:cNvSpPr>
          <p:nvPr>
            <p:ph type="subTitle" idx="8"/>
          </p:nvPr>
        </p:nvSpPr>
        <p:spPr>
          <a:xfrm>
            <a:off x="3425625" y="2080675"/>
            <a:ext cx="22926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a:t>
            </a:r>
            <a:r>
              <a:rPr lang="en" dirty="0" err="1"/>
              <a:t>pinal</a:t>
            </a:r>
            <a:r>
              <a:rPr lang="en" dirty="0"/>
              <a:t> cord </a:t>
            </a:r>
            <a:endParaRPr dirty="0"/>
          </a:p>
        </p:txBody>
      </p:sp>
      <p:sp>
        <p:nvSpPr>
          <p:cNvPr id="501" name="Google Shape;501;p41"/>
          <p:cNvSpPr txBox="1">
            <a:spLocks noGrp="1"/>
          </p:cNvSpPr>
          <p:nvPr>
            <p:ph type="title"/>
          </p:nvPr>
        </p:nvSpPr>
        <p:spPr>
          <a:xfrm>
            <a:off x="4052832" y="1524491"/>
            <a:ext cx="1038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502" name="Google Shape;502;p41"/>
          <p:cNvSpPr txBox="1">
            <a:spLocks noGrp="1"/>
          </p:cNvSpPr>
          <p:nvPr>
            <p:ph type="title" idx="2"/>
          </p:nvPr>
        </p:nvSpPr>
        <p:spPr>
          <a:xfrm>
            <a:off x="1553800" y="2210291"/>
            <a:ext cx="1038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503" name="Google Shape;503;p41"/>
          <p:cNvSpPr txBox="1">
            <a:spLocks noGrp="1"/>
          </p:cNvSpPr>
          <p:nvPr>
            <p:ph type="title" idx="3"/>
          </p:nvPr>
        </p:nvSpPr>
        <p:spPr>
          <a:xfrm>
            <a:off x="6551902" y="2210291"/>
            <a:ext cx="1038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11" name="Picture 10">
            <a:extLst>
              <a:ext uri="{FF2B5EF4-FFF2-40B4-BE49-F238E27FC236}">
                <a16:creationId xmlns:a16="http://schemas.microsoft.com/office/drawing/2014/main" id="{989F4DE1-735D-534F-88BB-D432827599DF}"/>
              </a:ext>
            </a:extLst>
          </p:cNvPr>
          <p:cNvPicPr>
            <a:picLocks noChangeAspect="1"/>
          </p:cNvPicPr>
          <p:nvPr/>
        </p:nvPicPr>
        <p:blipFill>
          <a:blip r:embed="rId3"/>
          <a:stretch>
            <a:fillRect/>
          </a:stretch>
        </p:blipFill>
        <p:spPr>
          <a:xfrm>
            <a:off x="161365" y="864055"/>
            <a:ext cx="3983395" cy="3053521"/>
          </a:xfrm>
          <a:prstGeom prst="rect">
            <a:avLst/>
          </a:prstGeom>
        </p:spPr>
      </p:pic>
      <p:pic>
        <p:nvPicPr>
          <p:cNvPr id="13" name="Picture 12">
            <a:extLst>
              <a:ext uri="{FF2B5EF4-FFF2-40B4-BE49-F238E27FC236}">
                <a16:creationId xmlns:a16="http://schemas.microsoft.com/office/drawing/2014/main" id="{44D1EF77-CC95-F143-AB2A-2890892D7DB8}"/>
              </a:ext>
            </a:extLst>
          </p:cNvPr>
          <p:cNvPicPr>
            <a:picLocks noChangeAspect="1"/>
          </p:cNvPicPr>
          <p:nvPr/>
        </p:nvPicPr>
        <p:blipFill>
          <a:blip r:embed="rId4"/>
          <a:stretch>
            <a:fillRect/>
          </a:stretch>
        </p:blipFill>
        <p:spPr>
          <a:xfrm>
            <a:off x="4358236" y="564777"/>
            <a:ext cx="4516349" cy="3935506"/>
          </a:xfrm>
          <a:prstGeom prst="rect">
            <a:avLst/>
          </a:prstGeom>
        </p:spPr>
      </p:pic>
    </p:spTree>
    <p:extLst>
      <p:ext uri="{BB962C8B-B14F-4D97-AF65-F5344CB8AC3E}">
        <p14:creationId xmlns:p14="http://schemas.microsoft.com/office/powerpoint/2010/main" val="51974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8" name="Rectangle 7">
            <a:extLst>
              <a:ext uri="{FF2B5EF4-FFF2-40B4-BE49-F238E27FC236}">
                <a16:creationId xmlns:a16="http://schemas.microsoft.com/office/drawing/2014/main" id="{E8BAA163-3935-6041-A1FE-F3963192A32E}"/>
              </a:ext>
            </a:extLst>
          </p:cNvPr>
          <p:cNvSpPr/>
          <p:nvPr/>
        </p:nvSpPr>
        <p:spPr>
          <a:xfrm>
            <a:off x="690282" y="118143"/>
            <a:ext cx="7431741" cy="1661993"/>
          </a:xfrm>
          <a:prstGeom prst="rect">
            <a:avLst/>
          </a:prstGeom>
        </p:spPr>
        <p:txBody>
          <a:bodyPr wrap="square">
            <a:spAutoFit/>
          </a:bodyPr>
          <a:lstStyle/>
          <a:p>
            <a:r>
              <a:rPr lang="en-US" sz="3200" b="1" dirty="0">
                <a:solidFill>
                  <a:schemeClr val="accent2"/>
                </a:solidFill>
                <a:latin typeface="Times New Roman" panose="02020603050405020304" pitchFamily="18" charset="0"/>
                <a:cs typeface="Times New Roman" panose="02020603050405020304" pitchFamily="18" charset="0"/>
              </a:rPr>
              <a:t>Peripheral nerves: </a:t>
            </a:r>
          </a:p>
          <a:p>
            <a:endParaRPr lang="en-US" dirty="0">
              <a:solidFill>
                <a:schemeClr val="accent2"/>
              </a:solidFill>
              <a:latin typeface="Times New Roman" panose="02020603050405020304" pitchFamily="18" charset="0"/>
              <a:cs typeface="Times New Roman" panose="02020603050405020304" pitchFamily="18" charset="0"/>
            </a:endParaRPr>
          </a:p>
          <a:p>
            <a:r>
              <a:rPr lang="en-US" dirty="0">
                <a:solidFill>
                  <a:schemeClr val="accent2"/>
                </a:solidFill>
                <a:latin typeface="Times New Roman" panose="02020603050405020304" pitchFamily="18" charset="0"/>
                <a:cs typeface="Times New Roman" panose="02020603050405020304" pitchFamily="18" charset="0"/>
              </a:rPr>
              <a:t>Peripheral nerves may be damaged individually (mononeuropathy) or multiply (peripheral neuropathy or mononeuritis multiplex).</a:t>
            </a:r>
          </a:p>
          <a:p>
            <a:r>
              <a:rPr lang="en-US" dirty="0">
                <a:solidFill>
                  <a:schemeClr val="accent2"/>
                </a:solidFill>
                <a:latin typeface="Times New Roman" panose="02020603050405020304" pitchFamily="18" charset="0"/>
                <a:cs typeface="Times New Roman" panose="02020603050405020304" pitchFamily="18" charset="0"/>
              </a:rPr>
              <a:t> Certain nerves (median nerve at the wrist, common peroneal nerve at the knee) are particularly prone to compression. </a:t>
            </a:r>
            <a:endParaRPr lang="en-US" dirty="0">
              <a:solidFill>
                <a:schemeClr val="accent2"/>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92FE6C2-E8BC-CB4E-B5F4-92881FA44E92}"/>
              </a:ext>
            </a:extLst>
          </p:cNvPr>
          <p:cNvPicPr>
            <a:picLocks noChangeAspect="1"/>
          </p:cNvPicPr>
          <p:nvPr/>
        </p:nvPicPr>
        <p:blipFill>
          <a:blip r:embed="rId3"/>
          <a:stretch>
            <a:fillRect/>
          </a:stretch>
        </p:blipFill>
        <p:spPr>
          <a:xfrm>
            <a:off x="905433" y="1780136"/>
            <a:ext cx="7001437" cy="3225071"/>
          </a:xfrm>
          <a:prstGeom prst="rect">
            <a:avLst/>
          </a:prstGeom>
        </p:spPr>
      </p:pic>
    </p:spTree>
    <p:extLst>
      <p:ext uri="{BB962C8B-B14F-4D97-AF65-F5344CB8AC3E}">
        <p14:creationId xmlns:p14="http://schemas.microsoft.com/office/powerpoint/2010/main" val="149911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0" name="Google Shape;910;p64"/>
          <p:cNvSpPr txBox="1">
            <a:spLocks noGrp="1"/>
          </p:cNvSpPr>
          <p:nvPr>
            <p:ph type="ctrTitle"/>
          </p:nvPr>
        </p:nvSpPr>
        <p:spPr>
          <a:xfrm>
            <a:off x="2182848" y="1763171"/>
            <a:ext cx="4568100" cy="126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800" dirty="0">
                <a:latin typeface="Times New Roman" panose="02020603050405020304" pitchFamily="18" charset="0"/>
                <a:cs typeface="Times New Roman" panose="02020603050405020304" pitchFamily="18" charset="0"/>
              </a:rPr>
              <a:t>Thanks!</a:t>
            </a:r>
            <a:endParaRPr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40"/>
          <p:cNvSpPr txBox="1">
            <a:spLocks noGrp="1"/>
          </p:cNvSpPr>
          <p:nvPr>
            <p:ph type="title"/>
          </p:nvPr>
        </p:nvSpPr>
        <p:spPr>
          <a:xfrm>
            <a:off x="2330789" y="2712154"/>
            <a:ext cx="4939588" cy="873600"/>
          </a:xfrm>
          <a:prstGeom prst="rect">
            <a:avLst/>
          </a:prstGeom>
        </p:spPr>
        <p:txBody>
          <a:bodyPr spcFirstLastPara="1" wrap="square" lIns="91425" tIns="91425" rIns="91425" bIns="91425" anchor="b" anchorCtr="0">
            <a:noAutofit/>
          </a:bodyPr>
          <a:lstStyle/>
          <a:p>
            <a:pPr algn="l"/>
            <a:r>
              <a:rPr lang="en-US" sz="1800" dirty="0">
                <a:latin typeface="Times New Roman" panose="02020603050405020304" pitchFamily="18" charset="0"/>
                <a:cs typeface="Times New Roman" panose="02020603050405020304" pitchFamily="18" charset="0"/>
              </a:rPr>
              <a:t>The sensory system comprises the simple sensations of </a:t>
            </a:r>
            <a:r>
              <a:rPr lang="en-US" sz="1800" dirty="0">
                <a:solidFill>
                  <a:srgbClr val="FF0000"/>
                </a:solidFill>
                <a:latin typeface="Times New Roman" panose="02020603050405020304" pitchFamily="18" charset="0"/>
                <a:cs typeface="Times New Roman" panose="02020603050405020304" pitchFamily="18" charset="0"/>
              </a:rPr>
              <a:t>light touch, pain, temperature and vibration,</a:t>
            </a:r>
            <a:r>
              <a:rPr lang="en-US" sz="1800" dirty="0">
                <a:latin typeface="Times New Roman" panose="02020603050405020304" pitchFamily="18" charset="0"/>
                <a:cs typeface="Times New Roman" panose="02020603050405020304" pitchFamily="18" charset="0"/>
              </a:rPr>
              <a:t> together with </a:t>
            </a:r>
            <a:r>
              <a:rPr lang="en-US" sz="1800" dirty="0">
                <a:solidFill>
                  <a:srgbClr val="FF0000"/>
                </a:solidFill>
                <a:latin typeface="Times New Roman" panose="02020603050405020304" pitchFamily="18" charset="0"/>
                <a:cs typeface="Times New Roman" panose="02020603050405020304" pitchFamily="18" charset="0"/>
              </a:rPr>
              <a:t>joint position sense (proprioception)</a:t>
            </a:r>
            <a:r>
              <a:rPr lang="en-US" sz="1800" dirty="0">
                <a:latin typeface="Times New Roman" panose="02020603050405020304" pitchFamily="18" charset="0"/>
                <a:cs typeface="Times New Roman" panose="02020603050405020304" pitchFamily="18" charset="0"/>
              </a:rPr>
              <a:t> and higher cortical sensations, which include two-point discrimination, </a:t>
            </a:r>
            <a:r>
              <a:rPr lang="en-US" sz="1800" dirty="0">
                <a:solidFill>
                  <a:srgbClr val="FF0000"/>
                </a:solidFill>
                <a:latin typeface="Times New Roman" panose="02020603050405020304" pitchFamily="18" charset="0"/>
                <a:cs typeface="Times New Roman" panose="02020603050405020304" pitchFamily="18" charset="0"/>
              </a:rPr>
              <a:t>stereognosis (tactile recognition), </a:t>
            </a:r>
            <a:r>
              <a:rPr lang="en-US" sz="1800" dirty="0" err="1">
                <a:solidFill>
                  <a:srgbClr val="FF0000"/>
                </a:solidFill>
                <a:latin typeface="Times New Roman" panose="02020603050405020304" pitchFamily="18" charset="0"/>
                <a:cs typeface="Times New Roman" panose="02020603050405020304" pitchFamily="18" charset="0"/>
              </a:rPr>
              <a:t>graphaesthesia</a:t>
            </a:r>
            <a:r>
              <a:rPr lang="en-US" sz="1800" dirty="0">
                <a:solidFill>
                  <a:srgbClr val="FF0000"/>
                </a:solidFill>
                <a:latin typeface="Times New Roman" panose="02020603050405020304" pitchFamily="18" charset="0"/>
                <a:cs typeface="Times New Roman" panose="02020603050405020304" pitchFamily="18" charset="0"/>
              </a:rPr>
              <a:t> (identification of letters or numbers traced on the skin) and </a:t>
            </a:r>
            <a:r>
              <a:rPr lang="en-US" sz="1800" dirty="0" err="1">
                <a:solidFill>
                  <a:srgbClr val="FF0000"/>
                </a:solidFill>
                <a:latin typeface="Times New Roman" panose="02020603050405020304" pitchFamily="18" charset="0"/>
                <a:cs typeface="Times New Roman" panose="02020603050405020304" pitchFamily="18" charset="0"/>
              </a:rPr>
              <a:t>localisation</a:t>
            </a:r>
            <a:r>
              <a:rPr lang="en-US" sz="1800" dirty="0">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9" name="Rectangle 8">
            <a:extLst>
              <a:ext uri="{FF2B5EF4-FFF2-40B4-BE49-F238E27FC236}">
                <a16:creationId xmlns:a16="http://schemas.microsoft.com/office/drawing/2014/main" id="{06D582AF-EBDD-3643-B29A-112ED6C79F31}"/>
              </a:ext>
            </a:extLst>
          </p:cNvPr>
          <p:cNvSpPr/>
          <p:nvPr/>
        </p:nvSpPr>
        <p:spPr>
          <a:xfrm>
            <a:off x="645458" y="750135"/>
            <a:ext cx="4347882" cy="3754874"/>
          </a:xfrm>
          <a:prstGeom prst="rect">
            <a:avLst/>
          </a:prstGeom>
        </p:spPr>
        <p:txBody>
          <a:bodyPr wrap="square">
            <a:spAutoFit/>
          </a:bodyPr>
          <a:lstStyle/>
          <a:p>
            <a:pPr>
              <a:buFont typeface="+mj-lt"/>
              <a:buAutoNum type="arabicPeriod"/>
            </a:pPr>
            <a:r>
              <a:rPr lang="en-US" dirty="0">
                <a:solidFill>
                  <a:schemeClr val="accent6"/>
                </a:solidFill>
                <a:latin typeface="Times New Roman" panose="02020603050405020304" pitchFamily="18" charset="0"/>
                <a:cs typeface="Times New Roman" panose="02020603050405020304" pitchFamily="18" charset="0"/>
              </a:rPr>
              <a:t>Proprioception and vibration are conveyed in large, myelinated fast-conducting </a:t>
            </a:r>
            <a:r>
              <a:rPr lang="en-US" dirty="0" err="1">
                <a:solidFill>
                  <a:schemeClr val="accent6"/>
                </a:solidFill>
                <a:latin typeface="Times New Roman" panose="02020603050405020304" pitchFamily="18" charset="0"/>
                <a:cs typeface="Times New Roman" panose="02020603050405020304" pitchFamily="18" charset="0"/>
              </a:rPr>
              <a:t>fibres</a:t>
            </a:r>
            <a:r>
              <a:rPr lang="en-US" dirty="0">
                <a:solidFill>
                  <a:schemeClr val="accent6"/>
                </a:solidFill>
                <a:latin typeface="Times New Roman" panose="02020603050405020304" pitchFamily="18" charset="0"/>
                <a:cs typeface="Times New Roman" panose="02020603050405020304" pitchFamily="18" charset="0"/>
              </a:rPr>
              <a:t> in the peripheral nerves and in the posterior (dorsal) columns of the spinal cord.</a:t>
            </a:r>
          </a:p>
          <a:p>
            <a:pPr>
              <a:buFont typeface="+mj-lt"/>
              <a:buAutoNum type="arabicPeriod"/>
            </a:pPr>
            <a:endParaRPr lang="en-US" dirty="0">
              <a:solidFill>
                <a:schemeClr val="accent6"/>
              </a:solidFill>
              <a:latin typeface="Times New Roman" panose="02020603050405020304" pitchFamily="18" charset="0"/>
              <a:cs typeface="Times New Roman" panose="02020603050405020304" pitchFamily="18" charset="0"/>
            </a:endParaRPr>
          </a:p>
          <a:p>
            <a:pPr>
              <a:buFont typeface="+mj-lt"/>
              <a:buAutoNum type="arabicPeriod"/>
            </a:pPr>
            <a:r>
              <a:rPr lang="en-US" dirty="0">
                <a:solidFill>
                  <a:schemeClr val="accent6"/>
                </a:solidFill>
                <a:latin typeface="Times New Roman" panose="02020603050405020304" pitchFamily="18" charset="0"/>
                <a:cs typeface="Times New Roman" panose="02020603050405020304" pitchFamily="18" charset="0"/>
              </a:rPr>
              <a:t> Pain and temperature sensation are carried by small, slow-conducting </a:t>
            </a:r>
            <a:r>
              <a:rPr lang="en-US" dirty="0" err="1">
                <a:solidFill>
                  <a:schemeClr val="accent6"/>
                </a:solidFill>
                <a:latin typeface="Times New Roman" panose="02020603050405020304" pitchFamily="18" charset="0"/>
                <a:cs typeface="Times New Roman" panose="02020603050405020304" pitchFamily="18" charset="0"/>
              </a:rPr>
              <a:t>fibres</a:t>
            </a:r>
            <a:r>
              <a:rPr lang="en-US" dirty="0">
                <a:solidFill>
                  <a:schemeClr val="accent6"/>
                </a:solidFill>
                <a:latin typeface="Times New Roman" panose="02020603050405020304" pitchFamily="18" charset="0"/>
                <a:cs typeface="Times New Roman" panose="02020603050405020304" pitchFamily="18" charset="0"/>
              </a:rPr>
              <a:t> of the peripheral nerves and the spinothalamic tract of the spinal cord.</a:t>
            </a:r>
          </a:p>
          <a:p>
            <a:pPr>
              <a:buFont typeface="+mj-lt"/>
              <a:buAutoNum type="arabicPeriod"/>
            </a:pPr>
            <a:endParaRPr lang="en-US" dirty="0">
              <a:solidFill>
                <a:schemeClr val="accent6"/>
              </a:solidFill>
              <a:latin typeface="Times New Roman" panose="02020603050405020304" pitchFamily="18" charset="0"/>
              <a:cs typeface="Times New Roman" panose="02020603050405020304" pitchFamily="18" charset="0"/>
            </a:endParaRPr>
          </a:p>
          <a:p>
            <a:pPr>
              <a:buFont typeface="+mj-lt"/>
              <a:buAutoNum type="arabicPeriod"/>
            </a:pPr>
            <a:r>
              <a:rPr lang="en-US" dirty="0">
                <a:solidFill>
                  <a:schemeClr val="accent6"/>
                </a:solidFill>
                <a:latin typeface="Times New Roman" panose="02020603050405020304" pitchFamily="18" charset="0"/>
                <a:cs typeface="Times New Roman" panose="02020603050405020304" pitchFamily="18" charset="0"/>
              </a:rPr>
              <a:t> The posterior column remains ipsilateral from the point of entry up to the medulla, but most pain and temperature </a:t>
            </a:r>
            <a:r>
              <a:rPr lang="en-US" dirty="0" err="1">
                <a:solidFill>
                  <a:schemeClr val="accent6"/>
                </a:solidFill>
                <a:latin typeface="Times New Roman" panose="02020603050405020304" pitchFamily="18" charset="0"/>
                <a:cs typeface="Times New Roman" panose="02020603050405020304" pitchFamily="18" charset="0"/>
              </a:rPr>
              <a:t>fibres</a:t>
            </a:r>
            <a:r>
              <a:rPr lang="en-US" dirty="0">
                <a:solidFill>
                  <a:schemeClr val="accent6"/>
                </a:solidFill>
                <a:latin typeface="Times New Roman" panose="02020603050405020304" pitchFamily="18" charset="0"/>
                <a:cs typeface="Times New Roman" panose="02020603050405020304" pitchFamily="18" charset="0"/>
              </a:rPr>
              <a:t> cross to the contralateral spinothalamic tract within one or two segments of entry to the spinal cord.</a:t>
            </a:r>
          </a:p>
          <a:p>
            <a:pPr>
              <a:buFont typeface="+mj-lt"/>
              <a:buAutoNum type="arabicPeriod"/>
            </a:pPr>
            <a:endParaRPr lang="en-US" dirty="0">
              <a:solidFill>
                <a:schemeClr val="accent6"/>
              </a:solidFill>
              <a:latin typeface="Times New Roman" panose="02020603050405020304" pitchFamily="18" charset="0"/>
              <a:cs typeface="Times New Roman" panose="02020603050405020304" pitchFamily="18" charset="0"/>
            </a:endParaRPr>
          </a:p>
          <a:p>
            <a:pPr>
              <a:buFont typeface="+mj-lt"/>
              <a:buAutoNum type="arabicPeriod"/>
            </a:pPr>
            <a:r>
              <a:rPr lang="en-US" dirty="0">
                <a:solidFill>
                  <a:schemeClr val="accent6"/>
                </a:solidFill>
                <a:latin typeface="Times New Roman" panose="02020603050405020304" pitchFamily="18" charset="0"/>
                <a:cs typeface="Times New Roman" panose="02020603050405020304" pitchFamily="18" charset="0"/>
              </a:rPr>
              <a:t> All sensory </a:t>
            </a:r>
            <a:r>
              <a:rPr lang="en-US" dirty="0" err="1">
                <a:solidFill>
                  <a:schemeClr val="accent6"/>
                </a:solidFill>
                <a:latin typeface="Times New Roman" panose="02020603050405020304" pitchFamily="18" charset="0"/>
                <a:cs typeface="Times New Roman" panose="02020603050405020304" pitchFamily="18" charset="0"/>
              </a:rPr>
              <a:t>fibres</a:t>
            </a:r>
            <a:r>
              <a:rPr lang="en-US" dirty="0">
                <a:solidFill>
                  <a:schemeClr val="accent6"/>
                </a:solidFill>
                <a:latin typeface="Times New Roman" panose="02020603050405020304" pitchFamily="18" charset="0"/>
                <a:cs typeface="Times New Roman" panose="02020603050405020304" pitchFamily="18" charset="0"/>
              </a:rPr>
              <a:t> relay in the thalamus before sending information to the sensory cortex in the parietal lobe (Fig. 7.24). </a:t>
            </a:r>
          </a:p>
          <a:p>
            <a:pPr>
              <a:buFont typeface="+mj-lt"/>
              <a:buAutoNum type="arabicPeriod"/>
            </a:pPr>
            <a:endParaRPr lang="en-US" dirty="0">
              <a:solidFill>
                <a:schemeClr val="accent6"/>
              </a:solidFill>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06412B9-ED07-DB49-B00B-4422E460C57E}"/>
              </a:ext>
            </a:extLst>
          </p:cNvPr>
          <p:cNvPicPr>
            <a:picLocks noChangeAspect="1"/>
          </p:cNvPicPr>
          <p:nvPr/>
        </p:nvPicPr>
        <p:blipFill rotWithShape="1">
          <a:blip r:embed="rId3"/>
          <a:srcRect l="5605" r="2547"/>
          <a:stretch/>
        </p:blipFill>
        <p:spPr>
          <a:xfrm>
            <a:off x="4993340" y="523551"/>
            <a:ext cx="2743200" cy="42080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4"/>
          <p:cNvSpPr txBox="1">
            <a:spLocks noGrp="1"/>
          </p:cNvSpPr>
          <p:nvPr>
            <p:ph type="title"/>
          </p:nvPr>
        </p:nvSpPr>
        <p:spPr>
          <a:xfrm>
            <a:off x="713400" y="409500"/>
            <a:ext cx="7717200" cy="572700"/>
          </a:xfrm>
          <a:prstGeom prst="rect">
            <a:avLst/>
          </a:prstGeom>
        </p:spPr>
        <p:txBody>
          <a:bodyPr spcFirstLastPara="1" wrap="square" lIns="91425" tIns="91425" rIns="91425" bIns="91425" anchor="t" anchorCtr="0">
            <a:noAutofit/>
          </a:bodyPr>
          <a:lstStyle/>
          <a:p>
            <a:r>
              <a:rPr lang="en-US" sz="2800" b="1" dirty="0">
                <a:latin typeface="Times New Roman" panose="02020603050405020304" pitchFamily="18" charset="0"/>
                <a:cs typeface="Times New Roman" panose="02020603050405020304" pitchFamily="18" charset="0"/>
              </a:rPr>
              <a:t>Common presenting symptoms: </a:t>
            </a:r>
            <a:endParaRPr lang="en-US" sz="2800" dirty="0">
              <a:latin typeface="Times New Roman" panose="02020603050405020304" pitchFamily="18" charset="0"/>
              <a:cs typeface="Times New Roman" panose="02020603050405020304" pitchFamily="18" charset="0"/>
            </a:endParaRPr>
          </a:p>
        </p:txBody>
      </p:sp>
      <p:pic>
        <p:nvPicPr>
          <p:cNvPr id="557" name="Google Shape;557;p44"/>
          <p:cNvPicPr preferRelativeResize="0"/>
          <p:nvPr/>
        </p:nvPicPr>
        <p:blipFill>
          <a:blip r:embed="rId3">
            <a:alphaModFix/>
          </a:blip>
          <a:stretch>
            <a:fillRect/>
          </a:stretch>
        </p:blipFill>
        <p:spPr>
          <a:xfrm flipH="1">
            <a:off x="172850" y="1639044"/>
            <a:ext cx="2581750" cy="2129950"/>
          </a:xfrm>
          <a:prstGeom prst="rect">
            <a:avLst/>
          </a:prstGeom>
          <a:noFill/>
          <a:ln>
            <a:noFill/>
          </a:ln>
        </p:spPr>
      </p:pic>
      <p:cxnSp>
        <p:nvCxnSpPr>
          <p:cNvPr id="558" name="Google Shape;558;p44"/>
          <p:cNvCxnSpPr>
            <a:cxnSpLocks/>
            <a:endCxn id="559" idx="6"/>
          </p:cNvCxnSpPr>
          <p:nvPr/>
        </p:nvCxnSpPr>
        <p:spPr>
          <a:xfrm flipH="1">
            <a:off x="1298294" y="1745078"/>
            <a:ext cx="1450200" cy="600"/>
          </a:xfrm>
          <a:prstGeom prst="bentConnector3">
            <a:avLst>
              <a:gd name="adj1" fmla="val 49995"/>
            </a:avLst>
          </a:prstGeom>
          <a:noFill/>
          <a:ln w="9525" cap="flat" cmpd="sng">
            <a:solidFill>
              <a:schemeClr val="dk2"/>
            </a:solidFill>
            <a:prstDash val="solid"/>
            <a:round/>
            <a:headEnd type="none" w="med" len="med"/>
            <a:tailEnd type="none" w="med" len="med"/>
          </a:ln>
        </p:spPr>
      </p:cxnSp>
      <p:sp>
        <p:nvSpPr>
          <p:cNvPr id="559" name="Google Shape;559;p44"/>
          <p:cNvSpPr/>
          <p:nvPr/>
        </p:nvSpPr>
        <p:spPr>
          <a:xfrm>
            <a:off x="1098944" y="1645328"/>
            <a:ext cx="199500" cy="199500"/>
          </a:xfrm>
          <a:prstGeom prst="ellipse">
            <a:avLst/>
          </a:prstGeom>
          <a:solidFill>
            <a:srgbClr val="F1F6FF">
              <a:alpha val="53850"/>
            </a:srgbClr>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a:solidFill>
                <a:schemeClr val="dk2"/>
              </a:solidFill>
              <a:latin typeface="Albert Sans"/>
              <a:ea typeface="Albert Sans"/>
              <a:cs typeface="Albert Sans"/>
              <a:sym typeface="Albert Sans"/>
            </a:endParaRPr>
          </a:p>
        </p:txBody>
      </p:sp>
      <p:cxnSp>
        <p:nvCxnSpPr>
          <p:cNvPr id="560" name="Google Shape;560;p44"/>
          <p:cNvCxnSpPr>
            <a:endCxn id="561" idx="2"/>
          </p:cNvCxnSpPr>
          <p:nvPr/>
        </p:nvCxnSpPr>
        <p:spPr>
          <a:xfrm rot="10800000">
            <a:off x="2066947" y="2379198"/>
            <a:ext cx="942600" cy="456900"/>
          </a:xfrm>
          <a:prstGeom prst="bentConnector3">
            <a:avLst>
              <a:gd name="adj1" fmla="val 49992"/>
            </a:avLst>
          </a:prstGeom>
          <a:noFill/>
          <a:ln w="9525" cap="flat" cmpd="sng">
            <a:solidFill>
              <a:schemeClr val="dk2"/>
            </a:solidFill>
            <a:prstDash val="solid"/>
            <a:round/>
            <a:headEnd type="none" w="med" len="med"/>
            <a:tailEnd type="none" w="med" len="med"/>
          </a:ln>
        </p:spPr>
      </p:cxnSp>
      <p:sp>
        <p:nvSpPr>
          <p:cNvPr id="561" name="Google Shape;561;p44"/>
          <p:cNvSpPr/>
          <p:nvPr/>
        </p:nvSpPr>
        <p:spPr>
          <a:xfrm flipH="1">
            <a:off x="1867597" y="2279573"/>
            <a:ext cx="199500" cy="199500"/>
          </a:xfrm>
          <a:prstGeom prst="ellipse">
            <a:avLst/>
          </a:prstGeom>
          <a:solidFill>
            <a:srgbClr val="F1F6FF">
              <a:alpha val="53850"/>
            </a:srgbClr>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a:solidFill>
                <a:schemeClr val="dk2"/>
              </a:solidFill>
              <a:latin typeface="Albert Sans"/>
              <a:ea typeface="Albert Sans"/>
              <a:cs typeface="Albert Sans"/>
              <a:sym typeface="Albert Sans"/>
            </a:endParaRPr>
          </a:p>
        </p:txBody>
      </p:sp>
      <p:cxnSp>
        <p:nvCxnSpPr>
          <p:cNvPr id="562" name="Google Shape;562;p44"/>
          <p:cNvCxnSpPr>
            <a:cxnSpLocks/>
          </p:cNvCxnSpPr>
          <p:nvPr/>
        </p:nvCxnSpPr>
        <p:spPr>
          <a:xfrm rot="10800000">
            <a:off x="831697" y="2738240"/>
            <a:ext cx="2071800" cy="574800"/>
          </a:xfrm>
          <a:prstGeom prst="bentConnector2">
            <a:avLst/>
          </a:prstGeom>
          <a:noFill/>
          <a:ln w="9525" cap="flat" cmpd="sng">
            <a:solidFill>
              <a:schemeClr val="dk2"/>
            </a:solidFill>
            <a:prstDash val="solid"/>
            <a:round/>
            <a:headEnd type="none" w="med" len="med"/>
            <a:tailEnd type="none" w="med" len="med"/>
          </a:ln>
        </p:spPr>
      </p:cxnSp>
      <p:sp>
        <p:nvSpPr>
          <p:cNvPr id="563" name="Google Shape;563;p44"/>
          <p:cNvSpPr/>
          <p:nvPr/>
        </p:nvSpPr>
        <p:spPr>
          <a:xfrm>
            <a:off x="760403" y="2604269"/>
            <a:ext cx="199500" cy="199500"/>
          </a:xfrm>
          <a:prstGeom prst="ellipse">
            <a:avLst/>
          </a:prstGeom>
          <a:solidFill>
            <a:srgbClr val="F1F6FF">
              <a:alpha val="53850"/>
            </a:srgbClr>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a:solidFill>
                <a:schemeClr val="dk2"/>
              </a:solidFill>
              <a:latin typeface="Albert Sans"/>
              <a:ea typeface="Albert Sans"/>
              <a:cs typeface="Albert Sans"/>
              <a:sym typeface="Albert Sans"/>
            </a:endParaRPr>
          </a:p>
        </p:txBody>
      </p:sp>
      <p:sp>
        <p:nvSpPr>
          <p:cNvPr id="2" name="Rectangle 1">
            <a:extLst>
              <a:ext uri="{FF2B5EF4-FFF2-40B4-BE49-F238E27FC236}">
                <a16:creationId xmlns:a16="http://schemas.microsoft.com/office/drawing/2014/main" id="{62E47360-C8B7-0748-84D0-8A608305CBDF}"/>
              </a:ext>
            </a:extLst>
          </p:cNvPr>
          <p:cNvSpPr/>
          <p:nvPr/>
        </p:nvSpPr>
        <p:spPr>
          <a:xfrm>
            <a:off x="3009547" y="1007610"/>
            <a:ext cx="5819115" cy="4185761"/>
          </a:xfrm>
          <a:prstGeom prst="rect">
            <a:avLst/>
          </a:prstGeom>
        </p:spPr>
        <p:txBody>
          <a:bodyPr wrap="square">
            <a:spAutoFit/>
          </a:bodyPr>
          <a:lstStyle/>
          <a:p>
            <a:r>
              <a:rPr lang="en-US" dirty="0">
                <a:solidFill>
                  <a:schemeClr val="accent6"/>
                </a:solidFill>
                <a:latin typeface="Times New Roman" panose="02020603050405020304" pitchFamily="18" charset="0"/>
                <a:cs typeface="Times New Roman" panose="02020603050405020304" pitchFamily="18" charset="0"/>
              </a:rPr>
              <a:t>Sensory symptoms are common and it is important to discern what the patient is describing.</a:t>
            </a:r>
          </a:p>
          <a:p>
            <a:r>
              <a:rPr lang="en-US" dirty="0">
                <a:solidFill>
                  <a:schemeClr val="accent6"/>
                </a:solidFill>
                <a:latin typeface="Times New Roman" panose="02020603050405020304" pitchFamily="18" charset="0"/>
                <a:cs typeface="Times New Roman" panose="02020603050405020304" pitchFamily="18" charset="0"/>
              </a:rPr>
              <a:t> Clarify that, by ‘numbness’, the patient means lack of sensation rather than weakness or clumsiness. </a:t>
            </a:r>
          </a:p>
          <a:p>
            <a:r>
              <a:rPr lang="en-US" dirty="0">
                <a:solidFill>
                  <a:schemeClr val="accent6"/>
                </a:solidFill>
                <a:latin typeface="Times New Roman" panose="02020603050405020304" pitchFamily="18" charset="0"/>
                <a:cs typeface="Times New Roman" panose="02020603050405020304" pitchFamily="18" charset="0"/>
              </a:rPr>
              <a:t>Neuropathic pain (pain due to disease or dysfunction of the PNS or CNS) is often severe and refractory to simple analgesia.</a:t>
            </a:r>
          </a:p>
          <a:p>
            <a:r>
              <a:rPr lang="en-US" dirty="0">
                <a:solidFill>
                  <a:schemeClr val="accent6"/>
                </a:solidFill>
                <a:latin typeface="Times New Roman" panose="02020603050405020304" pitchFamily="18" charset="0"/>
                <a:cs typeface="Times New Roman" panose="02020603050405020304" pitchFamily="18" charset="0"/>
              </a:rPr>
              <a:t> Reduced ability to feel pain may be accompanied by scars from injuries or burns (trophic injuries). </a:t>
            </a:r>
          </a:p>
          <a:p>
            <a:endParaRPr lang="en-US" dirty="0">
              <a:solidFill>
                <a:schemeClr val="accent6"/>
              </a:solidFill>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Sensory symptoms are defined as follows: </a:t>
            </a:r>
          </a:p>
          <a:p>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paraesthesia</a:t>
            </a:r>
            <a:r>
              <a:rPr lang="en-US" dirty="0">
                <a:solidFill>
                  <a:schemeClr val="accent6"/>
                </a:solidFill>
                <a:latin typeface="Times New Roman" panose="02020603050405020304" pitchFamily="18" charset="0"/>
                <a:cs typeface="Times New Roman" panose="02020603050405020304" pitchFamily="18" charset="0"/>
              </a:rPr>
              <a:t>: tingling, or pins and needles</a:t>
            </a:r>
            <a:br>
              <a:rPr lang="en-US" dirty="0">
                <a:solidFill>
                  <a:schemeClr val="accent6"/>
                </a:solidFill>
                <a:latin typeface="Times New Roman" panose="02020603050405020304" pitchFamily="18" charset="0"/>
                <a:cs typeface="Times New Roman" panose="02020603050405020304" pitchFamily="18" charset="0"/>
              </a:rPr>
            </a:b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dysaesthesia</a:t>
            </a:r>
            <a:r>
              <a:rPr lang="en-US" dirty="0">
                <a:solidFill>
                  <a:schemeClr val="accent6"/>
                </a:solidFill>
                <a:latin typeface="Times New Roman" panose="02020603050405020304" pitchFamily="18" charset="0"/>
                <a:cs typeface="Times New Roman" panose="02020603050405020304" pitchFamily="18" charset="0"/>
              </a:rPr>
              <a:t>: unpleasant </a:t>
            </a:r>
            <a:r>
              <a:rPr lang="en-US" dirty="0" err="1">
                <a:solidFill>
                  <a:schemeClr val="accent6"/>
                </a:solidFill>
                <a:latin typeface="Times New Roman" panose="02020603050405020304" pitchFamily="18" charset="0"/>
                <a:cs typeface="Times New Roman" panose="02020603050405020304" pitchFamily="18" charset="0"/>
              </a:rPr>
              <a:t>paraesthesia</a:t>
            </a:r>
            <a:br>
              <a:rPr lang="en-US" dirty="0">
                <a:solidFill>
                  <a:schemeClr val="accent6"/>
                </a:solidFill>
                <a:latin typeface="Times New Roman" panose="02020603050405020304" pitchFamily="18" charset="0"/>
                <a:cs typeface="Times New Roman" panose="02020603050405020304" pitchFamily="18" charset="0"/>
              </a:rPr>
            </a:b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hypoaesthesia</a:t>
            </a:r>
            <a:r>
              <a:rPr lang="en-US" dirty="0">
                <a:solidFill>
                  <a:schemeClr val="accent6"/>
                </a:solidFill>
                <a:latin typeface="Times New Roman" panose="02020603050405020304" pitchFamily="18" charset="0"/>
                <a:cs typeface="Times New Roman" panose="02020603050405020304" pitchFamily="18" charset="0"/>
              </a:rPr>
              <a:t>: reduced sensation to a normal stimulus • analgesia: numbness or loss of sensation</a:t>
            </a:r>
            <a:br>
              <a:rPr lang="en-US" dirty="0">
                <a:solidFill>
                  <a:schemeClr val="accent6"/>
                </a:solidFill>
                <a:latin typeface="Times New Roman" panose="02020603050405020304" pitchFamily="18" charset="0"/>
                <a:cs typeface="Times New Roman" panose="02020603050405020304" pitchFamily="18" charset="0"/>
              </a:rPr>
            </a:b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hyperaesthesia</a:t>
            </a:r>
            <a:r>
              <a:rPr lang="en-US" dirty="0">
                <a:solidFill>
                  <a:schemeClr val="accent6"/>
                </a:solidFill>
                <a:latin typeface="Times New Roman" panose="02020603050405020304" pitchFamily="18" charset="0"/>
                <a:cs typeface="Times New Roman" panose="02020603050405020304" pitchFamily="18" charset="0"/>
              </a:rPr>
              <a:t>: increased sensitivity to a stimulus</a:t>
            </a:r>
            <a:br>
              <a:rPr lang="en-US" dirty="0">
                <a:solidFill>
                  <a:schemeClr val="accent6"/>
                </a:solidFill>
                <a:latin typeface="Times New Roman" panose="02020603050405020304" pitchFamily="18" charset="0"/>
                <a:cs typeface="Times New Roman" panose="02020603050405020304" pitchFamily="18" charset="0"/>
              </a:rPr>
            </a:br>
            <a:r>
              <a:rPr lang="en-US" dirty="0">
                <a:solidFill>
                  <a:schemeClr val="accent6"/>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allodynia</a:t>
            </a:r>
            <a:r>
              <a:rPr lang="en-US" dirty="0">
                <a:solidFill>
                  <a:schemeClr val="accent6"/>
                </a:solidFill>
                <a:latin typeface="Times New Roman" panose="02020603050405020304" pitchFamily="18" charset="0"/>
                <a:cs typeface="Times New Roman" panose="02020603050405020304" pitchFamily="18" charset="0"/>
              </a:rPr>
              <a:t>: painful sensation resulting from a non-painful </a:t>
            </a:r>
          </a:p>
          <a:p>
            <a:r>
              <a:rPr lang="en-US" dirty="0">
                <a:solidFill>
                  <a:schemeClr val="accent6"/>
                </a:solidFill>
                <a:latin typeface="Times New Roman" panose="02020603050405020304" pitchFamily="18" charset="0"/>
                <a:cs typeface="Times New Roman" panose="02020603050405020304" pitchFamily="18" charset="0"/>
              </a:rPr>
              <a:t>stimulus</a:t>
            </a:r>
            <a:br>
              <a:rPr lang="en-US" dirty="0">
                <a:solidFill>
                  <a:schemeClr val="accent6"/>
                </a:solidFill>
                <a:latin typeface="Times New Roman" panose="02020603050405020304" pitchFamily="18" charset="0"/>
                <a:cs typeface="Times New Roman" panose="02020603050405020304" pitchFamily="18" charset="0"/>
              </a:rPr>
            </a:br>
            <a:r>
              <a:rPr lang="en-US" dirty="0">
                <a:solidFill>
                  <a:schemeClr val="accent6"/>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hyperalgesia</a:t>
            </a:r>
            <a:r>
              <a:rPr lang="en-US" dirty="0">
                <a:solidFill>
                  <a:schemeClr val="accent6"/>
                </a:solidFill>
                <a:latin typeface="Times New Roman" panose="02020603050405020304" pitchFamily="18" charset="0"/>
                <a:cs typeface="Times New Roman" panose="02020603050405020304" pitchFamily="18" charset="0"/>
              </a:rPr>
              <a:t>: increased sensitivity to a painful stimulus.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1113522" y="1116224"/>
            <a:ext cx="5060825" cy="180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EXAMINATION </a:t>
            </a:r>
            <a:endParaRPr dirty="0">
              <a:solidFill>
                <a:schemeClr val="dk2"/>
              </a:solidFill>
              <a:latin typeface="Times New Roman" panose="02020603050405020304" pitchFamily="18" charset="0"/>
              <a:cs typeface="Times New Roman" panose="02020603050405020304" pitchFamily="18" charset="0"/>
            </a:endParaRPr>
          </a:p>
        </p:txBody>
      </p:sp>
      <p:sp>
        <p:nvSpPr>
          <p:cNvPr id="476" name="Google Shape;476;p39"/>
          <p:cNvSpPr txBox="1">
            <a:spLocks noGrp="1"/>
          </p:cNvSpPr>
          <p:nvPr>
            <p:ph type="title" idx="2"/>
          </p:nvPr>
        </p:nvSpPr>
        <p:spPr>
          <a:xfrm>
            <a:off x="6237100" y="561900"/>
            <a:ext cx="2204100" cy="1639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grpSp>
        <p:nvGrpSpPr>
          <p:cNvPr id="477" name="Google Shape;477;p39"/>
          <p:cNvGrpSpPr/>
          <p:nvPr/>
        </p:nvGrpSpPr>
        <p:grpSpPr>
          <a:xfrm>
            <a:off x="4530175" y="1831827"/>
            <a:ext cx="5617951" cy="5479398"/>
            <a:chOff x="4530175" y="1831827"/>
            <a:chExt cx="5617951" cy="5479398"/>
          </a:xfrm>
        </p:grpSpPr>
        <p:pic>
          <p:nvPicPr>
            <p:cNvPr id="478" name="Google Shape;478;p39"/>
            <p:cNvPicPr preferRelativeResize="0"/>
            <p:nvPr/>
          </p:nvPicPr>
          <p:blipFill rotWithShape="1">
            <a:blip r:embed="rId3">
              <a:alphaModFix/>
            </a:blip>
            <a:srcRect t="-1832" r="537"/>
            <a:stretch/>
          </p:blipFill>
          <p:spPr>
            <a:xfrm rot="10800000">
              <a:off x="4530175" y="1831827"/>
              <a:ext cx="5617951" cy="5479398"/>
            </a:xfrm>
            <a:prstGeom prst="rect">
              <a:avLst/>
            </a:prstGeom>
            <a:noFill/>
            <a:ln>
              <a:noFill/>
            </a:ln>
          </p:spPr>
        </p:pic>
        <p:sp>
          <p:nvSpPr>
            <p:cNvPr id="479" name="Google Shape;479;p39"/>
            <p:cNvSpPr/>
            <p:nvPr/>
          </p:nvSpPr>
          <p:spPr>
            <a:xfrm flipH="1">
              <a:off x="8547601" y="3771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8"/>
          <p:cNvSpPr txBox="1">
            <a:spLocks noGrp="1"/>
          </p:cNvSpPr>
          <p:nvPr>
            <p:ph type="subTitle" idx="14"/>
          </p:nvPr>
        </p:nvSpPr>
        <p:spPr>
          <a:xfrm>
            <a:off x="3851405" y="2025653"/>
            <a:ext cx="4662475" cy="537300"/>
          </a:xfrm>
          <a:prstGeom prst="rect">
            <a:avLst/>
          </a:prstGeom>
        </p:spPr>
        <p:txBody>
          <a:bodyPr spcFirstLastPara="1" wrap="square" lIns="91425" tIns="91425" rIns="91425" bIns="91425" anchor="b" anchorCtr="0">
            <a:noAutofit/>
          </a:bodyPr>
          <a:lstStyle/>
          <a:p>
            <a:r>
              <a:rPr lang="en-US" sz="1400" b="1" dirty="0">
                <a:solidFill>
                  <a:srgbClr val="FF0000"/>
                </a:solidFill>
                <a:latin typeface="Times New Roman" panose="02020603050405020304" pitchFamily="18" charset="0"/>
                <a:cs typeface="Times New Roman" panose="02020603050405020304" pitchFamily="18" charset="0"/>
                <a:sym typeface="Barlow"/>
              </a:rPr>
              <a:t>Superficial pain </a:t>
            </a:r>
          </a:p>
          <a:p>
            <a:pPr marL="7683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Use a fresh neurological pin, such as a </a:t>
            </a:r>
            <a:r>
              <a:rPr lang="en-US" sz="1100" dirty="0" err="1">
                <a:latin typeface="Times New Roman" panose="02020603050405020304" pitchFamily="18" charset="0"/>
                <a:cs typeface="Times New Roman" panose="02020603050405020304" pitchFamily="18" charset="0"/>
              </a:rPr>
              <a:t>Neurotip</a:t>
            </a:r>
            <a:r>
              <a:rPr lang="en-US" sz="1100" dirty="0">
                <a:latin typeface="Times New Roman" panose="02020603050405020304" pitchFamily="18" charset="0"/>
                <a:cs typeface="Times New Roman" panose="02020603050405020304" pitchFamily="18" charset="0"/>
              </a:rPr>
              <a:t>, not a hypodermic needle. Dispose of the pin after each patient. </a:t>
            </a:r>
          </a:p>
          <a:p>
            <a:pPr marL="7683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Explain and demonstrate (on an area of skin not </a:t>
            </a:r>
            <a:r>
              <a:rPr lang="en-US" sz="1100" dirty="0">
                <a:latin typeface="Times New Roman" panose="02020603050405020304" pitchFamily="18" charset="0"/>
                <a:cs typeface="Times New Roman" panose="02020603050405020304" pitchFamily="18" charset="0"/>
                <a:sym typeface="Albert Sans"/>
              </a:rPr>
              <a:t>affected </a:t>
            </a:r>
          </a:p>
          <a:p>
            <a:pPr marL="596900" lvl="1" indent="0" algn="l"/>
            <a:r>
              <a:rPr lang="en-US" sz="1100" dirty="0">
                <a:latin typeface="Times New Roman" panose="02020603050405020304" pitchFamily="18" charset="0"/>
                <a:cs typeface="Times New Roman" panose="02020603050405020304" pitchFamily="18" charset="0"/>
                <a:sym typeface="Albert Sans"/>
              </a:rPr>
              <a:t>     by the lesion, such as the sternum) that the ability to feel a </a:t>
            </a:r>
          </a:p>
          <a:p>
            <a:pPr marL="596900" lvl="1" indent="0" algn="l"/>
            <a:r>
              <a:rPr lang="en-US" sz="1100" dirty="0">
                <a:latin typeface="Times New Roman" panose="02020603050405020304" pitchFamily="18" charset="0"/>
                <a:cs typeface="Times New Roman" panose="02020603050405020304" pitchFamily="18" charset="0"/>
                <a:sym typeface="Albert Sans"/>
              </a:rPr>
              <a:t>    sharp pinprick is being tested. </a:t>
            </a:r>
          </a:p>
          <a:p>
            <a:pPr marL="7683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sym typeface="Albert Sans"/>
              </a:rPr>
              <a:t>Map out the boundaries of any area of reduced, absent or </a:t>
            </a:r>
          </a:p>
          <a:p>
            <a:pPr marL="596900" lvl="1" indent="0" algn="l"/>
            <a:r>
              <a:rPr lang="en-US" sz="1100" dirty="0">
                <a:latin typeface="Times New Roman" panose="02020603050405020304" pitchFamily="18" charset="0"/>
                <a:cs typeface="Times New Roman" panose="02020603050405020304" pitchFamily="18" charset="0"/>
                <a:sym typeface="Albert Sans"/>
              </a:rPr>
              <a:t>     increased sensation. Move from reduced to higher sensibility: </a:t>
            </a:r>
          </a:p>
          <a:p>
            <a:pPr marL="596900" lvl="1" indent="0" algn="l"/>
            <a:r>
              <a:rPr lang="en-US" sz="1100" dirty="0">
                <a:latin typeface="Times New Roman" panose="02020603050405020304" pitchFamily="18" charset="0"/>
                <a:cs typeface="Times New Roman" panose="02020603050405020304" pitchFamily="18" charset="0"/>
                <a:sym typeface="Albert Sans"/>
              </a:rPr>
              <a:t>    that is, from </a:t>
            </a:r>
            <a:r>
              <a:rPr lang="en-US" sz="1100" dirty="0" err="1">
                <a:latin typeface="Times New Roman" panose="02020603050405020304" pitchFamily="18" charset="0"/>
                <a:cs typeface="Times New Roman" panose="02020603050405020304" pitchFamily="18" charset="0"/>
                <a:sym typeface="Albert Sans"/>
              </a:rPr>
              <a:t>hypoaesthesia</a:t>
            </a:r>
            <a:r>
              <a:rPr lang="en-US" sz="1100" dirty="0">
                <a:latin typeface="Times New Roman" panose="02020603050405020304" pitchFamily="18" charset="0"/>
                <a:cs typeface="Times New Roman" panose="02020603050405020304" pitchFamily="18" charset="0"/>
                <a:sym typeface="Albert Sans"/>
              </a:rPr>
              <a:t> to </a:t>
            </a:r>
            <a:r>
              <a:rPr lang="en-US" sz="1100" dirty="0">
                <a:latin typeface="Times New Roman" panose="02020603050405020304" pitchFamily="18" charset="0"/>
                <a:cs typeface="Times New Roman" panose="02020603050405020304" pitchFamily="18" charset="0"/>
              </a:rPr>
              <a:t>normal, or normal to      </a:t>
            </a:r>
            <a:r>
              <a:rPr lang="en-US" sz="1100" dirty="0" err="1">
                <a:latin typeface="Times New Roman" panose="02020603050405020304" pitchFamily="18" charset="0"/>
                <a:cs typeface="Times New Roman" panose="02020603050405020304" pitchFamily="18" charset="0"/>
              </a:rPr>
              <a:t>hyperaesthesia</a:t>
            </a:r>
            <a:r>
              <a:rPr lang="en-US" sz="1100" dirty="0">
                <a:latin typeface="Times New Roman" panose="02020603050405020304" pitchFamily="18" charset="0"/>
                <a:cs typeface="Times New Roman" panose="02020603050405020304" pitchFamily="18" charset="0"/>
              </a:rPr>
              <a:t>. </a:t>
            </a:r>
          </a:p>
        </p:txBody>
      </p:sp>
      <p:sp>
        <p:nvSpPr>
          <p:cNvPr id="461" name="Google Shape;461;p38"/>
          <p:cNvSpPr txBox="1">
            <a:spLocks noGrp="1"/>
          </p:cNvSpPr>
          <p:nvPr>
            <p:ph type="subTitle" idx="13"/>
          </p:nvPr>
        </p:nvSpPr>
        <p:spPr>
          <a:xfrm>
            <a:off x="250628" y="2025653"/>
            <a:ext cx="3417024" cy="537300"/>
          </a:xfrm>
          <a:prstGeom prst="rect">
            <a:avLst/>
          </a:prstGeom>
        </p:spPr>
        <p:txBody>
          <a:bodyPr spcFirstLastPara="1" wrap="square" lIns="91425" tIns="91425" rIns="91425" bIns="91425" anchor="b" anchorCtr="0">
            <a:noAutofit/>
          </a:bodyPr>
          <a:lstStyle/>
          <a:p>
            <a:r>
              <a:rPr lang="en-US" sz="1600" b="1" dirty="0">
                <a:solidFill>
                  <a:srgbClr val="FF0000"/>
                </a:solidFill>
                <a:latin typeface="Times New Roman" panose="02020603050405020304" pitchFamily="18" charset="0"/>
                <a:cs typeface="Times New Roman" panose="02020603050405020304" pitchFamily="18" charset="0"/>
              </a:rPr>
              <a:t>Light touch </a:t>
            </a:r>
            <a:endParaRPr lang="en-US" sz="1600" dirty="0">
              <a:solidFill>
                <a:srgbClr val="FF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While the patient looks away or closes their eyes, use a wisp of cotton wool (or lightly apply your finger) and ask the patient to say ‘yes’ to each touch. </a:t>
            </a:r>
          </a:p>
          <a:p>
            <a:pPr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Time the stimuli irregularly and make a dabbing rather than a stroking or tickling stimulus. </a:t>
            </a:r>
          </a:p>
          <a:p>
            <a:pPr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Start distally in the feet and hands; work proximally for a neuropathy or focus on a specific nerve distribution or dermatome. </a:t>
            </a:r>
          </a:p>
        </p:txBody>
      </p:sp>
      <p:sp>
        <p:nvSpPr>
          <p:cNvPr id="462" name="Google Shape;462;p38"/>
          <p:cNvSpPr txBox="1">
            <a:spLocks noGrp="1"/>
          </p:cNvSpPr>
          <p:nvPr>
            <p:ph type="title"/>
          </p:nvPr>
        </p:nvSpPr>
        <p:spPr>
          <a:xfrm>
            <a:off x="1470890" y="324768"/>
            <a:ext cx="9765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63" name="Google Shape;463;p38"/>
          <p:cNvSpPr txBox="1">
            <a:spLocks noGrp="1"/>
          </p:cNvSpPr>
          <p:nvPr>
            <p:ph type="title" idx="2"/>
          </p:nvPr>
        </p:nvSpPr>
        <p:spPr>
          <a:xfrm>
            <a:off x="5694393" y="324768"/>
            <a:ext cx="9765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67" name="Google Shape;467;p38"/>
          <p:cNvSpPr txBox="1">
            <a:spLocks noGrp="1"/>
          </p:cNvSpPr>
          <p:nvPr>
            <p:ph type="title" idx="16"/>
          </p:nvPr>
        </p:nvSpPr>
        <p:spPr>
          <a:xfrm>
            <a:off x="3541737" y="2780266"/>
            <a:ext cx="9765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1" name="Rectangle 10">
            <a:extLst>
              <a:ext uri="{FF2B5EF4-FFF2-40B4-BE49-F238E27FC236}">
                <a16:creationId xmlns:a16="http://schemas.microsoft.com/office/drawing/2014/main" id="{69B94DA3-AB91-9147-876F-3271DD5486FE}"/>
              </a:ext>
            </a:extLst>
          </p:cNvPr>
          <p:cNvSpPr/>
          <p:nvPr/>
        </p:nvSpPr>
        <p:spPr>
          <a:xfrm>
            <a:off x="2748373" y="2896807"/>
            <a:ext cx="2563228" cy="1661993"/>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Temperature</a:t>
            </a:r>
            <a:r>
              <a:rPr lang="en-US" sz="3600" b="1" dirty="0">
                <a:solidFill>
                  <a:srgbClr val="FF0000"/>
                </a:solidFill>
                <a:latin typeface="HelveticaNeue" panose="02000503000000020004" pitchFamily="2" charset="0"/>
              </a:rPr>
              <a:t> </a:t>
            </a:r>
            <a:endParaRPr lang="en-US" dirty="0">
              <a:solidFill>
                <a:srgbClr val="FF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100" dirty="0">
                <a:solidFill>
                  <a:schemeClr val="accent1"/>
                </a:solidFill>
                <a:latin typeface="Times New Roman" panose="02020603050405020304" pitchFamily="18" charset="0"/>
                <a:cs typeface="Times New Roman" panose="02020603050405020304" pitchFamily="18" charset="0"/>
              </a:rPr>
              <a:t>Touch the patient </a:t>
            </a:r>
            <a:r>
              <a:rPr lang="en-US" sz="1100" dirty="0">
                <a:solidFill>
                  <a:schemeClr val="accent1"/>
                </a:solidFill>
                <a:latin typeface="Times New Roman" panose="02020603050405020304" pitchFamily="18" charset="0"/>
                <a:cs typeface="Times New Roman" panose="02020603050405020304" pitchFamily="18" charset="0"/>
                <a:sym typeface="Albert Sans"/>
              </a:rPr>
              <a:t>with a cold metallic object, such as a tuning fork, and ask if it feels cold. More sensitive assessment requires tubes of hot and cold water at controlled temperatures but this is seldom performed.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48E43-DF7F-5E48-8274-200DC6F15F31}"/>
              </a:ext>
            </a:extLst>
          </p:cNvPr>
          <p:cNvSpPr/>
          <p:nvPr/>
        </p:nvSpPr>
        <p:spPr>
          <a:xfrm>
            <a:off x="525227" y="689981"/>
            <a:ext cx="4050191" cy="3908762"/>
          </a:xfrm>
          <a:prstGeom prst="rect">
            <a:avLst/>
          </a:prstGeom>
        </p:spPr>
        <p:txBody>
          <a:bodyPr wrap="square">
            <a:spAutoFit/>
          </a:bodyPr>
          <a:lstStyle/>
          <a:p>
            <a:pPr algn="ctr"/>
            <a:r>
              <a:rPr lang="en-US" b="1" dirty="0">
                <a:solidFill>
                  <a:srgbClr val="D80000"/>
                </a:solidFill>
                <a:latin typeface="Times New Roman" panose="02020603050405020304" pitchFamily="18" charset="0"/>
                <a:cs typeface="Times New Roman" panose="02020603050405020304" pitchFamily="18" charset="0"/>
              </a:rPr>
              <a:t>Vibration</a:t>
            </a:r>
            <a:r>
              <a:rPr lang="en-US" sz="2800" b="1" dirty="0">
                <a:solidFill>
                  <a:srgbClr val="D80000"/>
                </a:solidFill>
                <a:latin typeface="HelveticaNeue" panose="02000503000000020004" pitchFamily="2" charset="0"/>
              </a:rPr>
              <a:t> </a:t>
            </a:r>
            <a:endParaRPr lang="en-US" dirty="0"/>
          </a:p>
          <a:p>
            <a:r>
              <a:rPr lang="en-US" sz="1100" dirty="0">
                <a:solidFill>
                  <a:schemeClr val="dk1"/>
                </a:solidFill>
                <a:latin typeface="Times New Roman" panose="02020603050405020304" pitchFamily="18" charset="0"/>
                <a:cs typeface="Times New Roman" panose="02020603050405020304" pitchFamily="18" charset="0"/>
                <a:sym typeface="Albert Sans"/>
              </a:rPr>
              <a:t>Note that ankle </a:t>
            </a:r>
            <a:r>
              <a:rPr lang="en-US" sz="1100" dirty="0" err="1">
                <a:solidFill>
                  <a:schemeClr val="dk1"/>
                </a:solidFill>
                <a:latin typeface="Times New Roman" panose="02020603050405020304" pitchFamily="18" charset="0"/>
                <a:cs typeface="Times New Roman" panose="02020603050405020304" pitchFamily="18" charset="0"/>
                <a:sym typeface="Albert Sans"/>
              </a:rPr>
              <a:t>oedema</a:t>
            </a:r>
            <a:r>
              <a:rPr lang="en-US" sz="1100" dirty="0">
                <a:solidFill>
                  <a:schemeClr val="dk1"/>
                </a:solidFill>
                <a:latin typeface="Times New Roman" panose="02020603050405020304" pitchFamily="18" charset="0"/>
                <a:cs typeface="Times New Roman" panose="02020603050405020304" pitchFamily="18" charset="0"/>
                <a:sym typeface="Albert Sans"/>
              </a:rPr>
              <a:t> may affect perception. Strike the tuning fork on your own palm; an average healthy person should be able to detect the vibration this causes for over 10 seconds. </a:t>
            </a:r>
          </a:p>
          <a:p>
            <a:r>
              <a:rPr lang="en-US" sz="1100" dirty="0">
                <a:solidFill>
                  <a:schemeClr val="dk1"/>
                </a:solidFill>
                <a:latin typeface="Times New Roman" panose="02020603050405020304" pitchFamily="18" charset="0"/>
                <a:cs typeface="Times New Roman" panose="02020603050405020304" pitchFamily="18" charset="0"/>
                <a:sym typeface="Albert Sans"/>
              </a:rPr>
              <a:t>• Place a vibrating 128-Hz tuning fork over the patient’s sternum. </a:t>
            </a:r>
          </a:p>
          <a:p>
            <a:r>
              <a:rPr lang="en-US" sz="1100" dirty="0">
                <a:solidFill>
                  <a:schemeClr val="dk1"/>
                </a:solidFill>
                <a:latin typeface="Times New Roman" panose="02020603050405020304" pitchFamily="18" charset="0"/>
                <a:cs typeface="Times New Roman" panose="02020603050405020304" pitchFamily="18" charset="0"/>
                <a:sym typeface="Albert Sans"/>
              </a:rPr>
              <a:t>• Ask the patient, ‘Do you feel it buzzing?’</a:t>
            </a:r>
            <a:br>
              <a:rPr lang="en-US" sz="1100" dirty="0">
                <a:solidFill>
                  <a:schemeClr val="dk1"/>
                </a:solidFill>
                <a:latin typeface="Times New Roman" panose="02020603050405020304" pitchFamily="18" charset="0"/>
                <a:cs typeface="Times New Roman" panose="02020603050405020304" pitchFamily="18" charset="0"/>
                <a:sym typeface="Albert Sans"/>
              </a:rPr>
            </a:br>
            <a:r>
              <a:rPr lang="en-US" sz="1100" dirty="0">
                <a:solidFill>
                  <a:schemeClr val="dk1"/>
                </a:solidFill>
                <a:latin typeface="Times New Roman" panose="02020603050405020304" pitchFamily="18" charset="0"/>
                <a:cs typeface="Times New Roman" panose="02020603050405020304" pitchFamily="18" charset="0"/>
                <a:sym typeface="Albert Sans"/>
              </a:rPr>
              <a:t>• Place the fork on the patient’s big toe. </a:t>
            </a:r>
          </a:p>
          <a:p>
            <a:endParaRPr lang="en-US" sz="1100" dirty="0">
              <a:solidFill>
                <a:schemeClr val="dk1"/>
              </a:solidFill>
              <a:latin typeface="Times New Roman" panose="02020603050405020304" pitchFamily="18" charset="0"/>
              <a:cs typeface="Times New Roman" panose="02020603050405020304" pitchFamily="18" charset="0"/>
              <a:sym typeface="Albert Sans"/>
            </a:endParaRPr>
          </a:p>
          <a:p>
            <a:r>
              <a:rPr lang="en-US" sz="1100" dirty="0">
                <a:solidFill>
                  <a:schemeClr val="dk1"/>
                </a:solidFill>
                <a:latin typeface="Times New Roman" panose="02020603050405020304" pitchFamily="18" charset="0"/>
                <a:cs typeface="Times New Roman" panose="02020603050405020304" pitchFamily="18" charset="0"/>
                <a:sym typeface="Albert Sans"/>
              </a:rPr>
              <a:t>If vibration is not felt, then move it proximally to the medial malleolus; if this is not perceived, move to the patella, then the anterior iliac spine, lower chest wall or clavicle. Repeat on the other </a:t>
            </a:r>
            <a:r>
              <a:rPr lang="en-US" sz="1100" dirty="0">
                <a:solidFill>
                  <a:schemeClr val="dk1"/>
                </a:solidFill>
                <a:latin typeface="Times New Roman" panose="02020603050405020304" pitchFamily="18" charset="0"/>
                <a:cs typeface="Times New Roman" panose="02020603050405020304" pitchFamily="18" charset="0"/>
              </a:rPr>
              <a:t>side. Record the level at which vibration is detected by the patient. </a:t>
            </a:r>
          </a:p>
          <a:p>
            <a:endParaRPr lang="en-US" sz="1100" dirty="0">
              <a:solidFill>
                <a:schemeClr val="dk1"/>
              </a:solidFill>
              <a:latin typeface="Times New Roman" panose="02020603050405020304" pitchFamily="18" charset="0"/>
              <a:cs typeface="Times New Roman" panose="02020603050405020304" pitchFamily="18" charset="0"/>
            </a:endParaRPr>
          </a:p>
          <a:p>
            <a:pPr marL="171450" indent="-171450">
              <a:buClr>
                <a:schemeClr val="accent3"/>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Repeat the process in the upper limb. Start at the distal </a:t>
            </a:r>
          </a:p>
          <a:p>
            <a:pPr>
              <a:buClr>
                <a:schemeClr val="accent3"/>
              </a:buClr>
            </a:pPr>
            <a:r>
              <a:rPr lang="en-US" sz="1100" dirty="0">
                <a:solidFill>
                  <a:schemeClr val="dk1"/>
                </a:solidFill>
                <a:latin typeface="Times New Roman" panose="02020603050405020304" pitchFamily="18" charset="0"/>
                <a:cs typeface="Times New Roman" panose="02020603050405020304" pitchFamily="18" charset="0"/>
              </a:rPr>
              <a:t>interphalangeal joint of the forefinger; if sensation is impaired, proceed proximally to the metacarpophalangeal joints, wrist, elbow, shoulder and finally clavicle. </a:t>
            </a:r>
          </a:p>
          <a:p>
            <a:pPr marL="171450" indent="-171450">
              <a:buClr>
                <a:schemeClr val="accent3"/>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If in doubt as to the accuracy of the response, ask the patient to close their eyes and to report when you stop the fork vibrating with your fingers. </a:t>
            </a:r>
          </a:p>
          <a:p>
            <a:endParaRPr lang="en-US" sz="1100" dirty="0">
              <a:solidFill>
                <a:schemeClr val="dk1"/>
              </a:solidFill>
              <a:latin typeface="Times New Roman" panose="02020603050405020304" pitchFamily="18" charset="0"/>
              <a:cs typeface="Times New Roman" panose="02020603050405020304" pitchFamily="18" charset="0"/>
              <a:sym typeface="Albert Sans"/>
            </a:endParaRPr>
          </a:p>
        </p:txBody>
      </p:sp>
      <p:sp>
        <p:nvSpPr>
          <p:cNvPr id="20" name="Google Shape;462;p38">
            <a:extLst>
              <a:ext uri="{FF2B5EF4-FFF2-40B4-BE49-F238E27FC236}">
                <a16:creationId xmlns:a16="http://schemas.microsoft.com/office/drawing/2014/main" id="{FBADE10E-0FBC-5F4C-AF8D-E3587F770086}"/>
              </a:ext>
            </a:extLst>
          </p:cNvPr>
          <p:cNvSpPr txBox="1">
            <a:spLocks/>
          </p:cNvSpPr>
          <p:nvPr/>
        </p:nvSpPr>
        <p:spPr>
          <a:xfrm>
            <a:off x="2135893" y="485231"/>
            <a:ext cx="9765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lbert Sans"/>
              <a:buNone/>
              <a:defRPr sz="3000" b="0" i="0" u="none" strike="noStrike" cap="none">
                <a:solidFill>
                  <a:schemeClr val="dk2"/>
                </a:solidFill>
                <a:latin typeface="Albert Sans"/>
                <a:ea typeface="Albert Sans"/>
                <a:cs typeface="Albert Sans"/>
                <a:sym typeface="Albert Sans"/>
              </a:defRPr>
            </a:lvl1pPr>
            <a:lvl2pPr marR="0" lvl="1"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2pPr>
            <a:lvl3pPr marR="0" lvl="2"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3pPr>
            <a:lvl4pPr marR="0" lvl="3"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4pPr>
            <a:lvl5pPr marR="0" lvl="4"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5pPr>
            <a:lvl6pPr marR="0" lvl="5"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6pPr>
            <a:lvl7pPr marR="0" lvl="6"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7pPr>
            <a:lvl8pPr marR="0" lvl="7"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8pPr>
            <a:lvl9pPr marR="0" lvl="8"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9pPr>
          </a:lstStyle>
          <a:p>
            <a:r>
              <a:rPr lang="en" dirty="0"/>
              <a:t>04</a:t>
            </a:r>
          </a:p>
        </p:txBody>
      </p:sp>
      <p:sp>
        <p:nvSpPr>
          <p:cNvPr id="23" name="Google Shape;462;p38">
            <a:extLst>
              <a:ext uri="{FF2B5EF4-FFF2-40B4-BE49-F238E27FC236}">
                <a16:creationId xmlns:a16="http://schemas.microsoft.com/office/drawing/2014/main" id="{4D939C3C-A8CE-DB43-9CA0-B2D22F23EBCE}"/>
              </a:ext>
            </a:extLst>
          </p:cNvPr>
          <p:cNvSpPr txBox="1">
            <a:spLocks/>
          </p:cNvSpPr>
          <p:nvPr/>
        </p:nvSpPr>
        <p:spPr>
          <a:xfrm>
            <a:off x="6465306" y="541293"/>
            <a:ext cx="9765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lbert Sans"/>
              <a:buNone/>
              <a:defRPr sz="3000" b="0" i="0" u="none" strike="noStrike" cap="none">
                <a:solidFill>
                  <a:schemeClr val="dk2"/>
                </a:solidFill>
                <a:latin typeface="Albert Sans"/>
                <a:ea typeface="Albert Sans"/>
                <a:cs typeface="Albert Sans"/>
                <a:sym typeface="Albert Sans"/>
              </a:defRPr>
            </a:lvl1pPr>
            <a:lvl2pPr marR="0" lvl="1"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2pPr>
            <a:lvl3pPr marR="0" lvl="2"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3pPr>
            <a:lvl4pPr marR="0" lvl="3"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4pPr>
            <a:lvl5pPr marR="0" lvl="4"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5pPr>
            <a:lvl6pPr marR="0" lvl="5"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6pPr>
            <a:lvl7pPr marR="0" lvl="6"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7pPr>
            <a:lvl8pPr marR="0" lvl="7"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8pPr>
            <a:lvl9pPr marR="0" lvl="8"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9pPr>
          </a:lstStyle>
          <a:p>
            <a:r>
              <a:rPr lang="en" dirty="0"/>
              <a:t>05</a:t>
            </a:r>
          </a:p>
        </p:txBody>
      </p:sp>
      <p:sp>
        <p:nvSpPr>
          <p:cNvPr id="24" name="Rectangle 23">
            <a:extLst>
              <a:ext uri="{FF2B5EF4-FFF2-40B4-BE49-F238E27FC236}">
                <a16:creationId xmlns:a16="http://schemas.microsoft.com/office/drawing/2014/main" id="{FCD6D428-3B37-A748-9A9E-E3D4514760A7}"/>
              </a:ext>
            </a:extLst>
          </p:cNvPr>
          <p:cNvSpPr/>
          <p:nvPr/>
        </p:nvSpPr>
        <p:spPr>
          <a:xfrm>
            <a:off x="4878552" y="952533"/>
            <a:ext cx="3593094" cy="3185487"/>
          </a:xfrm>
          <a:prstGeom prst="rect">
            <a:avLst/>
          </a:prstGeom>
        </p:spPr>
        <p:txBody>
          <a:bodyPr wrap="square">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Joint position sense (proprioception) </a:t>
            </a:r>
          </a:p>
          <a:p>
            <a:pPr marL="628650" lvl="1" indent="-171450">
              <a:buClr>
                <a:schemeClr val="accent2"/>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With the patient’s eyes open, demonstrate the procedure. </a:t>
            </a:r>
          </a:p>
          <a:p>
            <a:pPr marL="628650" lvl="1" indent="-171450">
              <a:buClr>
                <a:schemeClr val="accent3"/>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Lightly hold the distal phalanx of the patient’s great toe at the sides. Tell the patient you are going to move their toe up or down, demonstrating as you do so. </a:t>
            </a:r>
          </a:p>
          <a:p>
            <a:pPr marL="628650" lvl="1" indent="-171450">
              <a:buClr>
                <a:schemeClr val="accent5"/>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Ask the patient to close their eyes and to identify the direction of small movements in random order. </a:t>
            </a:r>
          </a:p>
          <a:p>
            <a:pPr marL="628650" lvl="1" indent="-171450">
              <a:buClr>
                <a:schemeClr val="accent4"/>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If perception is impaired, move to more proximal joints – ankle, knees and hips. Repeat for the other side. </a:t>
            </a:r>
          </a:p>
          <a:p>
            <a:pPr marL="628650" lvl="1" indent="-171450">
              <a:buClr>
                <a:schemeClr val="accent4"/>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Repeat for the upper limbs. Start with movements at the distal interphalangeal joint of the index finger; if the movements are not accurately felt, move to the first metacarpophalangeal joint, wrist, elbow and finally shoulder</a:t>
            </a:r>
            <a:r>
              <a:rPr lang="en-US" sz="800" dirty="0">
                <a:solidFill>
                  <a:srgbClr val="D80000"/>
                </a:solidFill>
                <a:latin typeface="HelveticaNeue" panose="02000503000000020004" pitchFamily="2" charset="0"/>
              </a:rPr>
              <a:t>. </a:t>
            </a:r>
          </a:p>
        </p:txBody>
      </p:sp>
    </p:spTree>
    <p:extLst>
      <p:ext uri="{BB962C8B-B14F-4D97-AF65-F5344CB8AC3E}">
        <p14:creationId xmlns:p14="http://schemas.microsoft.com/office/powerpoint/2010/main" val="161040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462;p38">
            <a:extLst>
              <a:ext uri="{FF2B5EF4-FFF2-40B4-BE49-F238E27FC236}">
                <a16:creationId xmlns:a16="http://schemas.microsoft.com/office/drawing/2014/main" id="{ED453C77-3DBD-3E41-B7E9-CEF038DFEF31}"/>
              </a:ext>
            </a:extLst>
          </p:cNvPr>
          <p:cNvSpPr txBox="1">
            <a:spLocks/>
          </p:cNvSpPr>
          <p:nvPr/>
        </p:nvSpPr>
        <p:spPr>
          <a:xfrm>
            <a:off x="2036741" y="1422963"/>
            <a:ext cx="9765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lbert Sans"/>
              <a:buNone/>
              <a:defRPr sz="3000" b="0" i="0" u="none" strike="noStrike" cap="none">
                <a:solidFill>
                  <a:schemeClr val="dk2"/>
                </a:solidFill>
                <a:latin typeface="Albert Sans"/>
                <a:ea typeface="Albert Sans"/>
                <a:cs typeface="Albert Sans"/>
                <a:sym typeface="Albert Sans"/>
              </a:defRPr>
            </a:lvl1pPr>
            <a:lvl2pPr marR="0" lvl="1"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2pPr>
            <a:lvl3pPr marR="0" lvl="2"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3pPr>
            <a:lvl4pPr marR="0" lvl="3"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4pPr>
            <a:lvl5pPr marR="0" lvl="4"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5pPr>
            <a:lvl6pPr marR="0" lvl="5"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6pPr>
            <a:lvl7pPr marR="0" lvl="6"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7pPr>
            <a:lvl8pPr marR="0" lvl="7"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8pPr>
            <a:lvl9pPr marR="0" lvl="8"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9pPr>
          </a:lstStyle>
          <a:p>
            <a:r>
              <a:rPr lang="en" dirty="0"/>
              <a:t>06</a:t>
            </a:r>
          </a:p>
        </p:txBody>
      </p:sp>
      <p:sp>
        <p:nvSpPr>
          <p:cNvPr id="19" name="Rectangle 18">
            <a:extLst>
              <a:ext uri="{FF2B5EF4-FFF2-40B4-BE49-F238E27FC236}">
                <a16:creationId xmlns:a16="http://schemas.microsoft.com/office/drawing/2014/main" id="{B92E57C2-DAB6-A942-B3A8-93924906C720}"/>
              </a:ext>
            </a:extLst>
          </p:cNvPr>
          <p:cNvSpPr/>
          <p:nvPr/>
        </p:nvSpPr>
        <p:spPr>
          <a:xfrm>
            <a:off x="313765" y="1784763"/>
            <a:ext cx="4249270" cy="1323439"/>
          </a:xfrm>
          <a:prstGeom prst="rect">
            <a:avLst/>
          </a:prstGeom>
        </p:spPr>
        <p:txBody>
          <a:bodyPr wrap="square">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Stereognosis and </a:t>
            </a:r>
            <a:r>
              <a:rPr lang="en-US" b="1" dirty="0" err="1">
                <a:solidFill>
                  <a:srgbClr val="FF0000"/>
                </a:solidFill>
                <a:latin typeface="Times New Roman" panose="02020603050405020304" pitchFamily="18" charset="0"/>
                <a:cs typeface="Times New Roman" panose="02020603050405020304" pitchFamily="18" charset="0"/>
              </a:rPr>
              <a:t>graphaesthesia</a:t>
            </a:r>
            <a:r>
              <a:rPr lang="en-US" b="1" dirty="0">
                <a:solidFill>
                  <a:srgbClr val="FF0000"/>
                </a:solidFill>
                <a:latin typeface="Times New Roman" panose="02020603050405020304" pitchFamily="18" charset="0"/>
                <a:cs typeface="Times New Roman" panose="02020603050405020304" pitchFamily="18" charset="0"/>
              </a:rPr>
              <a:t> </a:t>
            </a:r>
          </a:p>
          <a:p>
            <a:pPr marL="628650" lvl="1" indent="-171450">
              <a:buClr>
                <a:schemeClr val="accent2"/>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Ask the patient to close their eyes. </a:t>
            </a:r>
          </a:p>
          <a:p>
            <a:pPr marL="628650" lvl="1" indent="-171450">
              <a:buClr>
                <a:schemeClr val="accent2"/>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Place a familiar object, such as a coin or key, in their hand </a:t>
            </a:r>
          </a:p>
          <a:p>
            <a:pPr marL="457200" lvl="1">
              <a:buClr>
                <a:schemeClr val="accent2"/>
              </a:buClr>
            </a:pPr>
            <a:r>
              <a:rPr lang="en-US" sz="1100" dirty="0">
                <a:solidFill>
                  <a:schemeClr val="dk1"/>
                </a:solidFill>
                <a:latin typeface="Times New Roman" panose="02020603050405020304" pitchFamily="18" charset="0"/>
                <a:cs typeface="Times New Roman" panose="02020603050405020304" pitchFamily="18" charset="0"/>
              </a:rPr>
              <a:t>    and ask them to identify it (stereognosis). </a:t>
            </a:r>
          </a:p>
          <a:p>
            <a:pPr marL="628650" lvl="1" indent="-171450">
              <a:buClr>
                <a:schemeClr val="accent2"/>
              </a:buClr>
              <a:buFont typeface="Arial" panose="020B0604020202020204" pitchFamily="34" charset="0"/>
              <a:buChar char="•"/>
            </a:pPr>
            <a:r>
              <a:rPr lang="en-US" sz="1100" dirty="0">
                <a:solidFill>
                  <a:schemeClr val="dk1"/>
                </a:solidFill>
                <a:latin typeface="Times New Roman" panose="02020603050405020304" pitchFamily="18" charset="0"/>
                <a:cs typeface="Times New Roman" panose="02020603050405020304" pitchFamily="18" charset="0"/>
              </a:rPr>
              <a:t>Use the blunt end of a pencil or orange stick and trace </a:t>
            </a:r>
          </a:p>
          <a:p>
            <a:pPr marL="457200" lvl="1">
              <a:buClr>
                <a:schemeClr val="accent2"/>
              </a:buClr>
            </a:pPr>
            <a:r>
              <a:rPr lang="en-US" sz="1100" dirty="0">
                <a:solidFill>
                  <a:schemeClr val="dk1"/>
                </a:solidFill>
                <a:latin typeface="Times New Roman" panose="02020603050405020304" pitchFamily="18" charset="0"/>
                <a:cs typeface="Times New Roman" panose="02020603050405020304" pitchFamily="18" charset="0"/>
              </a:rPr>
              <a:t>     letters or digits on the patient’s palm. Ask the patient to  identify    the figure (</a:t>
            </a:r>
            <a:r>
              <a:rPr lang="en-US" sz="1100" dirty="0" err="1">
                <a:solidFill>
                  <a:schemeClr val="dk1"/>
                </a:solidFill>
                <a:latin typeface="Times New Roman" panose="02020603050405020304" pitchFamily="18" charset="0"/>
                <a:cs typeface="Times New Roman" panose="02020603050405020304" pitchFamily="18" charset="0"/>
              </a:rPr>
              <a:t>graphaesthesia</a:t>
            </a:r>
            <a:r>
              <a:rPr lang="en-US" sz="1100" dirty="0">
                <a:solidFill>
                  <a:schemeClr val="dk1"/>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D75ACB92-D0B1-5643-BA9B-25DFD03B1978}"/>
              </a:ext>
            </a:extLst>
          </p:cNvPr>
          <p:cNvSpPr/>
          <p:nvPr/>
        </p:nvSpPr>
        <p:spPr>
          <a:xfrm>
            <a:off x="4365812" y="1860714"/>
            <a:ext cx="3792071" cy="1492716"/>
          </a:xfrm>
          <a:prstGeom prst="rect">
            <a:avLst/>
          </a:prstGeom>
        </p:spPr>
        <p:txBody>
          <a:bodyPr wrap="square">
            <a:spAutoFit/>
          </a:bodyPr>
          <a:lstStyle/>
          <a:p>
            <a:pPr marL="457200" lvl="1" algn="ctr"/>
            <a:r>
              <a:rPr lang="en-US" b="1" dirty="0">
                <a:solidFill>
                  <a:srgbClr val="FF0000"/>
                </a:solidFill>
                <a:latin typeface="Times New Roman" panose="02020603050405020304" pitchFamily="18" charset="0"/>
                <a:cs typeface="Times New Roman" panose="02020603050405020304" pitchFamily="18" charset="0"/>
              </a:rPr>
              <a:t>Sensory inattention </a:t>
            </a:r>
          </a:p>
          <a:p>
            <a:pPr marL="457200" lvl="1">
              <a:buClr>
                <a:schemeClr val="accent3"/>
              </a:buClr>
              <a:buFont typeface="Arial"/>
              <a:buChar char="•"/>
            </a:pPr>
            <a:r>
              <a:rPr lang="en-US" sz="1100" dirty="0">
                <a:solidFill>
                  <a:schemeClr val="dk1"/>
                </a:solidFill>
                <a:latin typeface="Times New Roman" panose="02020603050405020304" pitchFamily="18" charset="0"/>
                <a:cs typeface="Times New Roman" panose="02020603050405020304" pitchFamily="18" charset="0"/>
              </a:rPr>
              <a:t>Only test if sensory pathways are otherwise intact. </a:t>
            </a:r>
          </a:p>
          <a:p>
            <a:pPr marL="457200" lvl="1">
              <a:buClr>
                <a:schemeClr val="accent3"/>
              </a:buClr>
              <a:buFont typeface="Arial"/>
              <a:buChar char="•"/>
            </a:pPr>
            <a:r>
              <a:rPr lang="en-US" sz="1100" dirty="0">
                <a:solidFill>
                  <a:schemeClr val="dk1"/>
                </a:solidFill>
                <a:latin typeface="Times New Roman" panose="02020603050405020304" pitchFamily="18" charset="0"/>
                <a:cs typeface="Times New Roman" panose="02020603050405020304" pitchFamily="18" charset="0"/>
              </a:rPr>
              <a:t>Ask the patient to close their eyes. </a:t>
            </a:r>
          </a:p>
          <a:p>
            <a:pPr marL="457200" lvl="1">
              <a:buClr>
                <a:schemeClr val="accent3"/>
              </a:buClr>
              <a:buFont typeface="Arial"/>
              <a:buChar char="•"/>
            </a:pPr>
            <a:r>
              <a:rPr lang="en-US" sz="1100" dirty="0">
                <a:solidFill>
                  <a:schemeClr val="dk1"/>
                </a:solidFill>
                <a:latin typeface="Times New Roman" panose="02020603050405020304" pitchFamily="18" charset="0"/>
                <a:cs typeface="Times New Roman" panose="02020603050405020304" pitchFamily="18" charset="0"/>
              </a:rPr>
              <a:t>Touch their arms/legs in turn and ask which side has been touched. </a:t>
            </a:r>
          </a:p>
          <a:p>
            <a:pPr marL="457200" lvl="1">
              <a:buClr>
                <a:schemeClr val="accent3"/>
              </a:buClr>
              <a:buFont typeface="Arial"/>
              <a:buChar char="•"/>
            </a:pPr>
            <a:r>
              <a:rPr lang="en-US" sz="1100" dirty="0">
                <a:solidFill>
                  <a:schemeClr val="dk1"/>
                </a:solidFill>
                <a:latin typeface="Times New Roman" panose="02020603050405020304" pitchFamily="18" charset="0"/>
                <a:cs typeface="Times New Roman" panose="02020603050405020304" pitchFamily="18" charset="0"/>
              </a:rPr>
              <a:t>Now touch both sides simultaneously and ask </a:t>
            </a:r>
          </a:p>
          <a:p>
            <a:pPr marL="457200" lvl="1">
              <a:buClr>
                <a:schemeClr val="accent3"/>
              </a:buClr>
            </a:pPr>
            <a:r>
              <a:rPr lang="en-US" sz="1100" dirty="0">
                <a:solidFill>
                  <a:schemeClr val="dk1"/>
                </a:solidFill>
                <a:latin typeface="Times New Roman" panose="02020603050405020304" pitchFamily="18" charset="0"/>
                <a:cs typeface="Times New Roman" panose="02020603050405020304" pitchFamily="18" charset="0"/>
              </a:rPr>
              <a:t>whether the left side, right side or both sides were touched. </a:t>
            </a:r>
          </a:p>
        </p:txBody>
      </p:sp>
      <p:sp>
        <p:nvSpPr>
          <p:cNvPr id="21" name="Google Shape;462;p38">
            <a:extLst>
              <a:ext uri="{FF2B5EF4-FFF2-40B4-BE49-F238E27FC236}">
                <a16:creationId xmlns:a16="http://schemas.microsoft.com/office/drawing/2014/main" id="{256570F9-6FE5-2E4F-83E1-D4AC6287B74D}"/>
              </a:ext>
            </a:extLst>
          </p:cNvPr>
          <p:cNvSpPr txBox="1">
            <a:spLocks/>
          </p:cNvSpPr>
          <p:nvPr/>
        </p:nvSpPr>
        <p:spPr>
          <a:xfrm>
            <a:off x="5963283" y="1375263"/>
            <a:ext cx="9765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lbert Sans"/>
              <a:buNone/>
              <a:defRPr sz="3000" b="0" i="0" u="none" strike="noStrike" cap="none">
                <a:solidFill>
                  <a:schemeClr val="dk2"/>
                </a:solidFill>
                <a:latin typeface="Albert Sans"/>
                <a:ea typeface="Albert Sans"/>
                <a:cs typeface="Albert Sans"/>
                <a:sym typeface="Albert Sans"/>
              </a:defRPr>
            </a:lvl1pPr>
            <a:lvl2pPr marR="0" lvl="1"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2pPr>
            <a:lvl3pPr marR="0" lvl="2"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3pPr>
            <a:lvl4pPr marR="0" lvl="3"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4pPr>
            <a:lvl5pPr marR="0" lvl="4"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5pPr>
            <a:lvl6pPr marR="0" lvl="5"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6pPr>
            <a:lvl7pPr marR="0" lvl="6"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7pPr>
            <a:lvl8pPr marR="0" lvl="7"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8pPr>
            <a:lvl9pPr marR="0" lvl="8" algn="ctr" rtl="0">
              <a:lnSpc>
                <a:spcPct val="100000"/>
              </a:lnSpc>
              <a:spcBef>
                <a:spcPts val="0"/>
              </a:spcBef>
              <a:spcAft>
                <a:spcPts val="0"/>
              </a:spcAft>
              <a:buClr>
                <a:schemeClr val="dk1"/>
              </a:buClr>
              <a:buSzPts val="3000"/>
              <a:buFont typeface="Albert Sans"/>
              <a:buNone/>
              <a:defRPr sz="3000" b="0" i="0" u="none" strike="noStrike" cap="none">
                <a:solidFill>
                  <a:schemeClr val="dk1"/>
                </a:solidFill>
                <a:latin typeface="Albert Sans"/>
                <a:ea typeface="Albert Sans"/>
                <a:cs typeface="Albert Sans"/>
                <a:sym typeface="Albert Sans"/>
              </a:defRPr>
            </a:lvl9pPr>
          </a:lstStyle>
          <a:p>
            <a:r>
              <a:rPr lang="en" dirty="0"/>
              <a:t>07</a:t>
            </a:r>
          </a:p>
        </p:txBody>
      </p:sp>
    </p:spTree>
    <p:extLst>
      <p:ext uri="{BB962C8B-B14F-4D97-AF65-F5344CB8AC3E}">
        <p14:creationId xmlns:p14="http://schemas.microsoft.com/office/powerpoint/2010/main" val="411963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7" name="Google Shape;477;p39"/>
          <p:cNvGrpSpPr/>
          <p:nvPr/>
        </p:nvGrpSpPr>
        <p:grpSpPr>
          <a:xfrm>
            <a:off x="4530175" y="1831827"/>
            <a:ext cx="5617951" cy="5479398"/>
            <a:chOff x="4530175" y="1831827"/>
            <a:chExt cx="5617951" cy="5479398"/>
          </a:xfrm>
        </p:grpSpPr>
        <p:pic>
          <p:nvPicPr>
            <p:cNvPr id="478" name="Google Shape;478;p39"/>
            <p:cNvPicPr preferRelativeResize="0"/>
            <p:nvPr/>
          </p:nvPicPr>
          <p:blipFill rotWithShape="1">
            <a:blip r:embed="rId3">
              <a:alphaModFix/>
            </a:blip>
            <a:srcRect t="-1832" r="537"/>
            <a:stretch/>
          </p:blipFill>
          <p:spPr>
            <a:xfrm rot="10800000">
              <a:off x="4530175" y="1831827"/>
              <a:ext cx="5617951" cy="5479398"/>
            </a:xfrm>
            <a:prstGeom prst="rect">
              <a:avLst/>
            </a:prstGeom>
            <a:noFill/>
            <a:ln>
              <a:noFill/>
            </a:ln>
          </p:spPr>
        </p:pic>
        <p:sp>
          <p:nvSpPr>
            <p:cNvPr id="479" name="Google Shape;479;p39"/>
            <p:cNvSpPr/>
            <p:nvPr/>
          </p:nvSpPr>
          <p:spPr>
            <a:xfrm flipH="1">
              <a:off x="8547601" y="37718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flipH="1">
              <a:off x="7364176" y="4131075"/>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flipH="1">
              <a:off x="9257401" y="500512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flipH="1">
              <a:off x="6237101" y="3090650"/>
              <a:ext cx="695400" cy="6954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flipH="1">
              <a:off x="5130876" y="3978075"/>
              <a:ext cx="471300" cy="471300"/>
            </a:xfrm>
            <a:prstGeom prst="ellipse">
              <a:avLst/>
            </a:prstGeom>
            <a:gradFill>
              <a:gsLst>
                <a:gs pos="0">
                  <a:srgbClr val="FFFFFF">
                    <a:alpha val="57254"/>
                  </a:srgbClr>
                </a:gs>
                <a:gs pos="28000">
                  <a:srgbClr val="000000">
                    <a:alpha val="0"/>
                  </a:srgbClr>
                </a:gs>
                <a:gs pos="100000">
                  <a:srgbClr val="00000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39"/>
          <p:cNvSpPr txBox="1">
            <a:spLocks noGrp="1"/>
          </p:cNvSpPr>
          <p:nvPr>
            <p:ph type="title"/>
          </p:nvPr>
        </p:nvSpPr>
        <p:spPr>
          <a:xfrm>
            <a:off x="289033" y="2535500"/>
            <a:ext cx="8326049" cy="1805700"/>
          </a:xfrm>
          <a:prstGeom prst="rect">
            <a:avLst/>
          </a:prstGeom>
        </p:spPr>
        <p:txBody>
          <a:bodyPr spcFirstLastPara="1" wrap="square" lIns="91425" tIns="91425" rIns="91425" bIns="91425" anchor="b" anchorCtr="0">
            <a:noAutofit/>
          </a:bodyPr>
          <a:lstStyle/>
          <a:p>
            <a:r>
              <a:rPr lang="en" sz="1800" b="1" dirty="0">
                <a:latin typeface="Times New Roman" panose="02020603050405020304" pitchFamily="18" charset="0"/>
                <a:cs typeface="Times New Roman" panose="02020603050405020304" pitchFamily="18" charset="0"/>
              </a:rPr>
              <a:t>SENSORY MODALITIES:</a:t>
            </a:r>
            <a:br>
              <a:rPr lang="en" sz="1800" b="1" dirty="0">
                <a:latin typeface="Times New Roman" panose="02020603050405020304" pitchFamily="18" charset="0"/>
                <a:cs typeface="Times New Roman" panose="02020603050405020304" pitchFamily="18" charset="0"/>
              </a:rPr>
            </a:br>
            <a:br>
              <a:rPr lang="en" sz="1800" b="1" dirty="0">
                <a:latin typeface="Times New Roman" panose="02020603050405020304" pitchFamily="18" charset="0"/>
                <a:cs typeface="Times New Roman" panose="02020603050405020304" pitchFamily="18" charset="0"/>
              </a:rPr>
            </a:br>
            <a:r>
              <a:rPr lang="en" sz="1600" dirty="0">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n addition to the modalities conveyed in the principal ascending pathways (touch, pain, temperature, vibration and joint position sense), sensory examination includes tests of discriminative aspects of sensation, which may be impaired by lesions of the sensory cortex.</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Assess these cortical sensory functions only if the main pathway sensations are intact.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Consider abnormalities on sensory testing according to whether the lesion (or lesions) is in the peripheral nerve(s), dorsal root(s) or spinal cord, or is intracranial. </a:t>
            </a:r>
            <a:br>
              <a:rPr lang="en-US" sz="1800" dirty="0">
                <a:latin typeface="Times New Roman" panose="02020603050405020304" pitchFamily="18" charset="0"/>
                <a:cs typeface="Times New Roman" panose="02020603050405020304" pitchFamily="18" charset="0"/>
              </a:rPr>
            </a:br>
            <a:endParaRPr sz="1800" b="1" dirty="0">
              <a:solidFill>
                <a:schemeClr val="dk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441486"/>
      </p:ext>
    </p:extLst>
  </p:cSld>
  <p:clrMapOvr>
    <a:masterClrMapping/>
  </p:clrMapOvr>
</p:sld>
</file>

<file path=ppt/theme/theme1.xml><?xml version="1.0" encoding="utf-8"?>
<a:theme xmlns:a="http://schemas.openxmlformats.org/drawingml/2006/main" name="Neuronal Synapse Case Report by Slidesgo">
  <a:themeElements>
    <a:clrScheme name="Simple Light">
      <a:dk1>
        <a:srgbClr val="F1F6FF"/>
      </a:dk1>
      <a:lt1>
        <a:srgbClr val="0D2635"/>
      </a:lt1>
      <a:dk2>
        <a:srgbClr val="5492FF"/>
      </a:dk2>
      <a:lt2>
        <a:srgbClr val="000000"/>
      </a:lt2>
      <a:accent1>
        <a:srgbClr val="FFFFFF"/>
      </a:accent1>
      <a:accent2>
        <a:srgbClr val="FFFFFF"/>
      </a:accent2>
      <a:accent3>
        <a:srgbClr val="FFFFFF"/>
      </a:accent3>
      <a:accent4>
        <a:srgbClr val="FFFFFF"/>
      </a:accent4>
      <a:accent5>
        <a:srgbClr val="FFFFFF"/>
      </a:accent5>
      <a:accent6>
        <a:srgbClr val="FFFFFF"/>
      </a:accent6>
      <a:hlink>
        <a:srgbClr val="F1F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1172</Words>
  <Application>Microsoft Macintosh PowerPoint</Application>
  <PresentationFormat>On-screen Show (16:9)</PresentationFormat>
  <Paragraphs>82</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Albert Sans</vt:lpstr>
      <vt:lpstr>Arial</vt:lpstr>
      <vt:lpstr>Barlow</vt:lpstr>
      <vt:lpstr>Fascinate Inline</vt:lpstr>
      <vt:lpstr>HelveticaNeue</vt:lpstr>
      <vt:lpstr>Milonga</vt:lpstr>
      <vt:lpstr>Times New Roman</vt:lpstr>
      <vt:lpstr>Neuronal Synapse Case Report by Slidesgo</vt:lpstr>
      <vt:lpstr>SENSORY SYSTEM</vt:lpstr>
      <vt:lpstr>The sensory system comprises the simple sensations of light touch, pain, temperature and vibration, together with joint position sense (proprioception) and higher cortical sensations, which include two-point discrimination, stereognosis (tactile recognition), graphaesthesia (identification of letters or numbers traced on the skin) and localisation. </vt:lpstr>
      <vt:lpstr>PowerPoint Presentation</vt:lpstr>
      <vt:lpstr>Common presenting symptoms: </vt:lpstr>
      <vt:lpstr>EXAMINATION </vt:lpstr>
      <vt:lpstr>01</vt:lpstr>
      <vt:lpstr>PowerPoint Presentation</vt:lpstr>
      <vt:lpstr>PowerPoint Presentation</vt:lpstr>
      <vt:lpstr>SENSORY MODALITIES:  In addition to the modalities conveyed in the principal ascending pathways (touch, pain, temperature, vibration and joint position sense), sensory examination includes tests of discriminative aspects of sensation, which may be impaired by lesions of the sensory cortex.  Assess these cortical sensory functions only if the main pathway sensations are intact.   Consider abnormalities on sensory testing according to whether the lesion (or lesions) is in the peripheral nerve(s), dorsal root(s) or spinal cord, or is intracranial.  </vt:lpstr>
      <vt:lpstr>1</vt:lpstr>
      <vt:lpstr>PowerPoint Presentation</vt:lpstr>
      <vt:lpstr>PowerPoint Presentation</vt:lpstr>
      <vt:lpstr>Thanks!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SYSTEM</dc:title>
  <cp:lastModifiedBy>maysa alsoudi</cp:lastModifiedBy>
  <cp:revision>8</cp:revision>
  <dcterms:modified xsi:type="dcterms:W3CDTF">2023-10-10T21:27:34Z</dcterms:modified>
</cp:coreProperties>
</file>