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75" r:id="rId10"/>
    <p:sldId id="276" r:id="rId11"/>
    <p:sldId id="279" r:id="rId12"/>
    <p:sldId id="320" r:id="rId13"/>
    <p:sldId id="289" r:id="rId14"/>
    <p:sldId id="282" r:id="rId15"/>
    <p:sldId id="296" r:id="rId16"/>
    <p:sldId id="297" r:id="rId17"/>
    <p:sldId id="298" r:id="rId18"/>
    <p:sldId id="294" r:id="rId19"/>
    <p:sldId id="299" r:id="rId20"/>
    <p:sldId id="300" r:id="rId21"/>
    <p:sldId id="302" r:id="rId22"/>
    <p:sldId id="287" r:id="rId23"/>
    <p:sldId id="303" r:id="rId24"/>
    <p:sldId id="281" r:id="rId2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0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FC4CFF9-2E79-4E30-8CF9-EB5A65E64BD8}" type="datetimeFigureOut">
              <a:rPr lang="ar-JO" smtClean="0"/>
              <a:t>29/07/1441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2672C0B-3AC4-4480-8FD8-9D8316829C99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0524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29/07/1441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156706967r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8380445" cy="628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8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2"/>
    </mc:Choice>
    <mc:Fallback xmlns="">
      <p:transition spd="slow" advTm="1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mb-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47"/>
    </mc:Choice>
    <mc:Fallback xmlns="">
      <p:transition spd="slow" advTm="17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944563"/>
          </a:xfrm>
        </p:spPr>
        <p:txBody>
          <a:bodyPr anchorCtr="0">
            <a:normAutofit fontScale="90000"/>
          </a:bodyPr>
          <a:lstStyle/>
          <a:p>
            <a:r>
              <a:rPr lang="en-US" sz="4000" b="1"/>
              <a:t>Differentiation of the Intraembryonic Mesoderm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0" y="1447800"/>
            <a:ext cx="4800600" cy="5105400"/>
          </a:xfrm>
        </p:spPr>
        <p:txBody>
          <a:bodyPr/>
          <a:lstStyle/>
          <a:p>
            <a:pPr algn="l" rtl="0"/>
            <a:r>
              <a:rPr lang="en-US" dirty="0"/>
              <a:t>Induced by the notochord</a:t>
            </a:r>
          </a:p>
          <a:p>
            <a:pPr algn="l" rtl="0"/>
            <a:r>
              <a:rPr lang="en-US" dirty="0"/>
              <a:t>Differentiates (in the region of notochord) into:</a:t>
            </a:r>
          </a:p>
          <a:p>
            <a:pPr lvl="1" algn="l" rtl="0"/>
            <a:r>
              <a:rPr lang="en-US" dirty="0"/>
              <a:t>Paraxial mesoderm</a:t>
            </a:r>
          </a:p>
          <a:p>
            <a:pPr lvl="1" algn="l" rtl="0"/>
            <a:r>
              <a:rPr lang="en-US" dirty="0"/>
              <a:t>Intermediate cell mass</a:t>
            </a:r>
          </a:p>
          <a:p>
            <a:pPr lvl="1" algn="l" rtl="0"/>
            <a:r>
              <a:rPr lang="en-US" dirty="0"/>
              <a:t>Lateral plate mesoderm</a:t>
            </a:r>
          </a:p>
          <a:p>
            <a:pPr algn="l" rtl="0"/>
            <a:endParaRPr lang="en-US" dirty="0"/>
          </a:p>
        </p:txBody>
      </p:sp>
      <p:pic>
        <p:nvPicPr>
          <p:cNvPr id="45060" name="Picture 2" descr="Gastrulation11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76800" y="3886200"/>
            <a:ext cx="3657600" cy="2809875"/>
          </a:xfrm>
          <a:noFill/>
        </p:spPr>
      </p:pic>
      <p:pic>
        <p:nvPicPr>
          <p:cNvPr id="45061" name="Picture 6" descr="C:\Documents and Settings\user\My Documents\My Pictures\Picture1mm.jpg"/>
          <p:cNvPicPr>
            <a:picLocks noChangeAspect="1" noChangeArrowheads="1"/>
          </p:cNvPicPr>
          <p:nvPr/>
        </p:nvPicPr>
        <p:blipFill>
          <a:blip r:embed="rId5"/>
          <a:srcRect l="35046" b="17303"/>
          <a:stretch>
            <a:fillRect/>
          </a:stretch>
        </p:blipFill>
        <p:spPr bwMode="auto">
          <a:xfrm>
            <a:off x="5029200" y="1447800"/>
            <a:ext cx="32448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69"/>
    </mc:Choice>
    <mc:Fallback xmlns="">
      <p:transition spd="slow" advTm="12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643042" y="1357298"/>
            <a:ext cx="50720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Low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A- The paraxial mesoderm :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gives rise to vertebral column, skeletal system and dermis of the skin.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0" algn="justLow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B- The intermediate mesoderm: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gives rise to most of the </a:t>
            </a:r>
            <a:r>
              <a:rPr lang="en-US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urogenital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system.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0" algn="justLow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C- The lateral plate mesoderm: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its cavity is U-shaped  called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intraembryonic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coelom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It gives rise to 3 cavities (pericardium, pleura and peritoneum).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7"/>
    </mc:Choice>
    <mc:Fallback xmlns="">
      <p:transition spd="slow" advTm="10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ats.med.uvm.edu/cats_teachingmod/embryology/embryo_images/neurulation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388938"/>
            <a:ext cx="5992813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21"/>
    </mc:Choice>
    <mc:Fallback xmlns="">
      <p:transition spd="slow" advTm="28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-1" y="500042"/>
            <a:ext cx="8786843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914400" algn="l"/>
              </a:tabLst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Derivatives of the germ layers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914400" algn="l"/>
              </a:tabLst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ctr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914400" algn="l"/>
              </a:tabLst>
            </a:pPr>
            <a:r>
              <a:rPr lang="en-US" sz="4000" dirty="0" smtClean="0">
                <a:solidFill>
                  <a:srgbClr val="FF99FF"/>
                </a:solidFill>
                <a:latin typeface="Arial Rounded MT Bold" pitchFamily="34" charset="0"/>
              </a:rPr>
              <a:t>1.Ectodermal Derivatives</a:t>
            </a:r>
          </a:p>
          <a:p>
            <a:pPr lvl="1" algn="ctr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914400" algn="l"/>
              </a:tabLst>
            </a:pPr>
            <a:endParaRPr lang="en-US" sz="4000" dirty="0" smtClean="0">
              <a:solidFill>
                <a:srgbClr val="FF99FF"/>
              </a:solidFill>
              <a:latin typeface="Arial Rounded MT Bold" pitchFamily="34" charset="0"/>
            </a:endParaRPr>
          </a:p>
          <a:p>
            <a:pPr algn="l" rtl="0">
              <a:buClr>
                <a:schemeClr val="folHlink"/>
              </a:buClr>
            </a:pPr>
            <a:r>
              <a:rPr lang="en-US" sz="4000" dirty="0" smtClean="0">
                <a:latin typeface="Arial Rounded MT Bold" pitchFamily="34" charset="0"/>
                <a:cs typeface="+mj-cs"/>
              </a:rPr>
              <a:t>       </a:t>
            </a:r>
            <a:r>
              <a:rPr lang="en-US" sz="4000" dirty="0" err="1" smtClean="0">
                <a:latin typeface="Arial Rounded MT Bold" pitchFamily="34" charset="0"/>
                <a:cs typeface="+mj-cs"/>
              </a:rPr>
              <a:t>A.Surface</a:t>
            </a:r>
            <a:r>
              <a:rPr lang="en-US" sz="4000" dirty="0" smtClean="0">
                <a:latin typeface="Arial Rounded MT Bold" pitchFamily="34" charset="0"/>
                <a:cs typeface="+mj-cs"/>
              </a:rPr>
              <a:t> ectoderm</a:t>
            </a:r>
          </a:p>
          <a:p>
            <a:pPr algn="l" rtl="0">
              <a:buClr>
                <a:schemeClr val="folHlink"/>
              </a:buClr>
            </a:pPr>
            <a:endParaRPr lang="en-US" sz="4000" dirty="0" smtClean="0">
              <a:latin typeface="Arial Rounded MT Bold" pitchFamily="34" charset="0"/>
              <a:cs typeface="+mj-cs"/>
            </a:endParaRPr>
          </a:p>
          <a:p>
            <a:pPr algn="l" rtl="0">
              <a:buClr>
                <a:schemeClr val="folHlink"/>
              </a:buClr>
            </a:pPr>
            <a:r>
              <a:rPr lang="en-US" sz="4000" dirty="0" smtClean="0">
                <a:latin typeface="Arial Rounded MT Bold" pitchFamily="34" charset="0"/>
                <a:cs typeface="+mj-cs"/>
              </a:rPr>
              <a:t>       </a:t>
            </a:r>
            <a:r>
              <a:rPr lang="en-US" sz="4000" dirty="0" err="1" smtClean="0">
                <a:latin typeface="Arial Rounded MT Bold" pitchFamily="34" charset="0"/>
                <a:cs typeface="+mj-cs"/>
              </a:rPr>
              <a:t>B.Neuroectoderm</a:t>
            </a:r>
            <a:endParaRPr lang="en-US" sz="4000" dirty="0" smtClean="0">
              <a:latin typeface="Arial Rounded MT Bold" pitchFamily="34" charset="0"/>
              <a:cs typeface="+mj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914400" algn="l"/>
              </a:tabLst>
            </a:pP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914400" algn="l"/>
              </a:tabLst>
            </a:pPr>
            <a:endParaRPr kumimoji="0" lang="en-US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>
                <a:tab pos="914400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4"/>
    </mc:Choice>
    <mc:Fallback xmlns="">
      <p:transition spd="slow" advTm="4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428625"/>
            <a:ext cx="8572500" cy="7318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99FF"/>
                </a:solidFill>
                <a:latin typeface="Arial Rounded MT Bold" pitchFamily="34" charset="0"/>
              </a:rPr>
              <a:t>A.Surface</a:t>
            </a:r>
            <a:r>
              <a:rPr lang="en-US" dirty="0" smtClean="0">
                <a:solidFill>
                  <a:srgbClr val="FF99FF"/>
                </a:solidFill>
                <a:latin typeface="Arial Rounded MT Bold" pitchFamily="34" charset="0"/>
              </a:rPr>
              <a:t> Ectoderm Derivatives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643063"/>
            <a:ext cx="7772400" cy="4143375"/>
          </a:xfrm>
        </p:spPr>
        <p:txBody>
          <a:bodyPr>
            <a:noAutofit/>
          </a:bodyPr>
          <a:lstStyle/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Epidermis of the skin</a:t>
            </a:r>
          </a:p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Hair</a:t>
            </a:r>
          </a:p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Nail</a:t>
            </a:r>
          </a:p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Sweat &amp; Sebaceous glands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Lens of eye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Internal ear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err="1" smtClean="0">
                <a:latin typeface="Arial" pitchFamily="34" charset="0"/>
                <a:ea typeface="Times New Roman" pitchFamily="18" charset="0"/>
                <a:cs typeface="+mj-cs"/>
              </a:rPr>
              <a:t>lacrimal</a:t>
            </a: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 gland and </a:t>
            </a:r>
            <a:r>
              <a:rPr lang="en-US" sz="2000" b="1" dirty="0" err="1" smtClean="0">
                <a:latin typeface="Arial" pitchFamily="34" charset="0"/>
                <a:ea typeface="Times New Roman" pitchFamily="18" charset="0"/>
                <a:cs typeface="+mj-cs"/>
              </a:rPr>
              <a:t>nasolacrimal</a:t>
            </a: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 duct.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External auditory </a:t>
            </a:r>
            <a:r>
              <a:rPr lang="en-US" sz="2000" b="1" dirty="0" err="1" smtClean="0">
                <a:latin typeface="Arial" pitchFamily="34" charset="0"/>
                <a:ea typeface="Times New Roman" pitchFamily="18" charset="0"/>
                <a:cs typeface="+mj-cs"/>
              </a:rPr>
              <a:t>meatus</a:t>
            </a: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 and outer surface of the ear drum.</a:t>
            </a:r>
            <a:endParaRPr lang="en-US" sz="2000" b="1" dirty="0" smtClean="0">
              <a:latin typeface="Arial Rounded MT Bold" pitchFamily="34" charset="0"/>
              <a:cs typeface="+mj-cs"/>
            </a:endParaRPr>
          </a:p>
          <a:p>
            <a:pPr lvl="0"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Oral cavity, and salivary glands.</a:t>
            </a:r>
            <a:endParaRPr lang="en-US" sz="2000" b="1" dirty="0" smtClean="0">
              <a:latin typeface="Arial Rounded MT Bold" pitchFamily="34" charset="0"/>
              <a:cs typeface="+mj-cs"/>
            </a:endParaRPr>
          </a:p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Enamel of the teeth</a:t>
            </a:r>
          </a:p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Anterior lobe of the pituitary gland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 Rounded MT Bold" pitchFamily="34" charset="0"/>
                <a:cs typeface="+mj-cs"/>
              </a:rPr>
              <a:t>Mammary glands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Lower 1/2 of the anal canal.</a:t>
            </a:r>
          </a:p>
          <a:p>
            <a:pPr algn="l" rtl="0">
              <a:lnSpc>
                <a:spcPct val="80000"/>
              </a:lnSpc>
              <a:buClr>
                <a:schemeClr val="folHlink"/>
              </a:buClr>
            </a:pPr>
            <a:r>
              <a:rPr lang="en-US" sz="2000" b="1" dirty="0" smtClean="0">
                <a:latin typeface="Arial" pitchFamily="34" charset="0"/>
                <a:ea typeface="Times New Roman" pitchFamily="18" charset="0"/>
                <a:cs typeface="+mj-cs"/>
              </a:rPr>
              <a:t>Terminal part of the male urethra. </a:t>
            </a:r>
            <a:endParaRPr lang="en-US" sz="2000" b="1" dirty="0" smtClean="0">
              <a:latin typeface="Arial" pitchFamily="34" charset="0"/>
              <a:cs typeface="+mj-cs"/>
            </a:endParaRPr>
          </a:p>
          <a:p>
            <a:pPr algn="l" rtl="0" eaLnBrk="1" hangingPunct="1">
              <a:lnSpc>
                <a:spcPct val="80000"/>
              </a:lnSpc>
              <a:buClr>
                <a:schemeClr val="folHlink"/>
              </a:buClr>
            </a:pPr>
            <a:endParaRPr lang="en-US" sz="2000" b="1" dirty="0" smtClean="0">
              <a:latin typeface="Arial Rounded MT Bold" pitchFamily="34" charset="0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64"/>
    </mc:Choice>
    <mc:Fallback xmlns="">
      <p:transition spd="slow" advTm="15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4800" dirty="0" err="1" smtClean="0">
                <a:solidFill>
                  <a:srgbClr val="FF99FF"/>
                </a:solidFill>
                <a:latin typeface="Arial Rounded MT Bold" pitchFamily="34" charset="0"/>
              </a:rPr>
              <a:t>B.Neuroectoderm</a:t>
            </a:r>
            <a:endParaRPr lang="en-US" sz="4800" dirty="0" smtClean="0">
              <a:solidFill>
                <a:srgbClr val="FF99FF"/>
              </a:solidFill>
              <a:latin typeface="Arial Rounded MT Bold" pitchFamily="34" charset="0"/>
            </a:endParaRPr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buClr>
                <a:schemeClr val="folHlink"/>
              </a:buClr>
            </a:pPr>
            <a:r>
              <a:rPr lang="en-US" sz="3600" dirty="0" smtClean="0">
                <a:solidFill>
                  <a:srgbClr val="FF99FF"/>
                </a:solidFill>
                <a:latin typeface="Arial Rounded MT Bold" pitchFamily="34" charset="0"/>
              </a:rPr>
              <a:t>Neural Tube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sz="3600" dirty="0" smtClean="0">
                <a:solidFill>
                  <a:srgbClr val="FF99FF"/>
                </a:solidFill>
                <a:latin typeface="Arial Rounded MT Bold" pitchFamily="34" charset="0"/>
              </a:rPr>
              <a:t>Neural Crest Cells</a:t>
            </a:r>
            <a:endParaRPr lang="en-U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"/>
    </mc:Choice>
    <mc:Fallback xmlns="">
      <p:transition spd="slow" advTm="1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88265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FF99FF"/>
                </a:solidFill>
                <a:latin typeface="Arial Rounded MT Bold" pitchFamily="34" charset="0"/>
              </a:rPr>
              <a:t>Neural Tube Derivatives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772400" cy="4114800"/>
          </a:xfrm>
        </p:spPr>
        <p:txBody>
          <a:bodyPr/>
          <a:lstStyle/>
          <a:p>
            <a:pPr algn="l" rtl="0" eaLnBrk="1" hangingPunct="1">
              <a:buClr>
                <a:schemeClr val="folHlink"/>
              </a:buClr>
            </a:pPr>
            <a:r>
              <a:rPr lang="en-US" dirty="0" smtClean="0">
                <a:latin typeface="Arial Rounded MT Bold" pitchFamily="34" charset="0"/>
              </a:rPr>
              <a:t>Central nervous system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dirty="0" smtClean="0">
                <a:latin typeface="Arial Rounded MT Bold" pitchFamily="34" charset="0"/>
              </a:rPr>
              <a:t>Peripheral nervous system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dirty="0" smtClean="0">
                <a:latin typeface="Arial Rounded MT Bold" pitchFamily="34" charset="0"/>
              </a:rPr>
              <a:t>Retina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dirty="0" smtClean="0">
                <a:latin typeface="Arial Rounded MT Bold" pitchFamily="34" charset="0"/>
              </a:rPr>
              <a:t>Sensory epithelia of nose &amp; ear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dirty="0" smtClean="0">
                <a:latin typeface="Arial Rounded MT Bold" pitchFamily="34" charset="0"/>
              </a:rPr>
              <a:t>Pineal gland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dirty="0" smtClean="0">
                <a:latin typeface="Arial Rounded MT Bold" pitchFamily="34" charset="0"/>
              </a:rPr>
              <a:t>Posterior lobe of the pituitary gland</a:t>
            </a:r>
          </a:p>
          <a:p>
            <a:pPr algn="l" rtl="0" eaLnBrk="1" hangingPunct="1">
              <a:buClr>
                <a:schemeClr val="folHlink"/>
              </a:buClr>
            </a:pPr>
            <a:endParaRPr lang="en-US" dirty="0" smtClean="0">
              <a:latin typeface="Arial Rounded MT Bold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3"/>
    </mc:Choice>
    <mc:Fallback xmlns="">
      <p:transition spd="slow" advTm="4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214313" y="1214438"/>
            <a:ext cx="4643437" cy="3857625"/>
          </a:xfrm>
        </p:spPr>
        <p:txBody>
          <a:bodyPr/>
          <a:lstStyle/>
          <a:p>
            <a:pPr algn="l" rtl="0"/>
            <a:r>
              <a:rPr lang="en-US" sz="3600" dirty="0" smtClean="0"/>
              <a:t>The </a:t>
            </a:r>
            <a:r>
              <a:rPr lang="en-US" sz="3600" dirty="0" smtClean="0">
                <a:solidFill>
                  <a:srgbClr val="FFC000"/>
                </a:solidFill>
              </a:rPr>
              <a:t>cranial ⅓ </a:t>
            </a:r>
            <a:r>
              <a:rPr lang="en-US" sz="3600" dirty="0" smtClean="0"/>
              <a:t>of the neural tube represent the future brain</a:t>
            </a:r>
          </a:p>
          <a:p>
            <a:pPr algn="l" rtl="0"/>
            <a:r>
              <a:rPr lang="en-US" sz="3600" dirty="0" smtClean="0"/>
              <a:t>The </a:t>
            </a:r>
            <a:r>
              <a:rPr lang="en-US" sz="3600" dirty="0" smtClean="0">
                <a:solidFill>
                  <a:srgbClr val="FFC000"/>
                </a:solidFill>
              </a:rPr>
              <a:t>caudal ⅔</a:t>
            </a:r>
            <a:r>
              <a:rPr lang="en-US" sz="3600" dirty="0" smtClean="0"/>
              <a:t> represents the future spinal cord</a:t>
            </a:r>
          </a:p>
        </p:txBody>
      </p:sp>
      <p:pic>
        <p:nvPicPr>
          <p:cNvPr id="25603" name="Picture 3" descr="nerv001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929188" y="1000125"/>
            <a:ext cx="3571875" cy="474503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6"/>
    </mc:Choice>
    <mc:Fallback xmlns="">
      <p:transition spd="slow" advTm="3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786813" cy="739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99FF"/>
                </a:solidFill>
                <a:latin typeface="Arial Rounded MT Bold" pitchFamily="34" charset="0"/>
              </a:rPr>
              <a:t>Neural Crest Cells </a:t>
            </a:r>
            <a:r>
              <a:rPr lang="en-US" sz="4000" dirty="0" smtClean="0">
                <a:solidFill>
                  <a:srgbClr val="FF99FF"/>
                </a:solidFill>
                <a:latin typeface="Arial Rounded MT Bold" pitchFamily="34" charset="0"/>
              </a:rPr>
              <a:t>Derivatives</a:t>
            </a:r>
            <a:endParaRPr lang="en-US" sz="4000" dirty="0" smtClean="0"/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462963" cy="5256212"/>
          </a:xfrm>
        </p:spPr>
        <p:txBody>
          <a:bodyPr>
            <a:normAutofit lnSpcReduction="10000"/>
          </a:bodyPr>
          <a:lstStyle/>
          <a:p>
            <a:pPr algn="l" rtl="0" eaLnBrk="1" hangingPunct="1">
              <a:buClr>
                <a:schemeClr val="folHlink"/>
              </a:buClr>
            </a:pPr>
            <a:r>
              <a:rPr lang="en-US" sz="2800" b="1" dirty="0" smtClean="0">
                <a:latin typeface="Arial Rounded MT Bold" pitchFamily="34" charset="0"/>
                <a:cs typeface="+mj-cs"/>
              </a:rPr>
              <a:t>Sensory ganglia (cranial &amp; spinal)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sz="2800" b="1" dirty="0" smtClean="0">
                <a:latin typeface="Arial Rounded MT Bold" pitchFamily="34" charset="0"/>
                <a:cs typeface="+mj-cs"/>
              </a:rPr>
              <a:t>Autonomic ganglia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b="1" dirty="0" err="1" smtClean="0">
                <a:cs typeface="+mj-cs"/>
              </a:rPr>
              <a:t>Pia</a:t>
            </a:r>
            <a:r>
              <a:rPr lang="en-US" b="1" dirty="0" smtClean="0">
                <a:cs typeface="+mj-cs"/>
              </a:rPr>
              <a:t> and </a:t>
            </a:r>
            <a:r>
              <a:rPr lang="en-US" b="1" dirty="0" err="1" smtClean="0">
                <a:cs typeface="+mj-cs"/>
              </a:rPr>
              <a:t>arachnoid</a:t>
            </a:r>
            <a:r>
              <a:rPr lang="en-US" b="1" dirty="0" smtClean="0">
                <a:cs typeface="+mj-cs"/>
              </a:rPr>
              <a:t> maters of the </a:t>
            </a:r>
            <a:r>
              <a:rPr lang="en-US" b="1" dirty="0" err="1" smtClean="0">
                <a:cs typeface="+mj-cs"/>
              </a:rPr>
              <a:t>meninges</a:t>
            </a:r>
            <a:r>
              <a:rPr lang="en-US" b="1" dirty="0" smtClean="0">
                <a:cs typeface="+mj-cs"/>
              </a:rPr>
              <a:t> (</a:t>
            </a:r>
            <a:r>
              <a:rPr lang="en-US" b="1" dirty="0" err="1" smtClean="0">
                <a:cs typeface="+mj-cs"/>
              </a:rPr>
              <a:t>dura</a:t>
            </a:r>
            <a:r>
              <a:rPr lang="en-US" b="1" dirty="0" smtClean="0">
                <a:cs typeface="+mj-cs"/>
              </a:rPr>
              <a:t> mater </a:t>
            </a:r>
            <a:r>
              <a:rPr lang="en-US" b="1" dirty="0" err="1" smtClean="0">
                <a:cs typeface="+mj-cs"/>
              </a:rPr>
              <a:t>mesodermal</a:t>
            </a:r>
            <a:r>
              <a:rPr lang="en-US" b="1" dirty="0" smtClean="0">
                <a:cs typeface="+mj-cs"/>
              </a:rPr>
              <a:t> in origin).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sz="2800" b="1" dirty="0" smtClean="0">
                <a:latin typeface="Arial Rounded MT Bold" pitchFamily="34" charset="0"/>
                <a:cs typeface="+mj-cs"/>
              </a:rPr>
              <a:t>Schwann cells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sz="2800" b="1" dirty="0" smtClean="0">
                <a:latin typeface="Arial Rounded MT Bold" pitchFamily="34" charset="0"/>
                <a:cs typeface="+mj-cs"/>
              </a:rPr>
              <a:t>Satellite cells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sz="2800" b="1" dirty="0" err="1" smtClean="0">
                <a:latin typeface="Arial Rounded MT Bold" pitchFamily="34" charset="0"/>
                <a:cs typeface="+mj-cs"/>
              </a:rPr>
              <a:t>Melanoblasts</a:t>
            </a:r>
            <a:endParaRPr lang="en-US" sz="2800" b="1" dirty="0" smtClean="0">
              <a:latin typeface="Arial Rounded MT Bold" pitchFamily="34" charset="0"/>
              <a:cs typeface="+mj-cs"/>
            </a:endParaRPr>
          </a:p>
          <a:p>
            <a:pPr algn="l" rtl="0" eaLnBrk="1" hangingPunct="1">
              <a:buClr>
                <a:schemeClr val="folHlink"/>
              </a:buClr>
            </a:pPr>
            <a:r>
              <a:rPr lang="en-US" sz="2800" b="1" dirty="0" smtClean="0">
                <a:latin typeface="Arial Rounded MT Bold" pitchFamily="34" charset="0"/>
                <a:cs typeface="+mj-cs"/>
              </a:rPr>
              <a:t>Suprarenal medulla (</a:t>
            </a:r>
            <a:r>
              <a:rPr lang="en-US" sz="2800" b="1" dirty="0" err="1" smtClean="0">
                <a:latin typeface="Arial Rounded MT Bold" pitchFamily="34" charset="0"/>
                <a:cs typeface="+mj-cs"/>
              </a:rPr>
              <a:t>chromaffin</a:t>
            </a:r>
            <a:r>
              <a:rPr lang="en-US" sz="2800" b="1" dirty="0" smtClean="0">
                <a:latin typeface="Arial Rounded MT Bold" pitchFamily="34" charset="0"/>
                <a:cs typeface="+mj-cs"/>
              </a:rPr>
              <a:t> cells).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b="1" dirty="0" smtClean="0"/>
              <a:t>Bones and connective tissue of face</a:t>
            </a:r>
          </a:p>
          <a:p>
            <a:pPr algn="l" rtl="0" eaLnBrk="1" hangingPunct="1">
              <a:buClr>
                <a:schemeClr val="folHlink"/>
              </a:buClr>
            </a:pPr>
            <a:r>
              <a:rPr lang="en-US" sz="2800" b="1" dirty="0" smtClean="0">
                <a:latin typeface="Arial Rounded MT Bold" pitchFamily="34" charset="0"/>
                <a:cs typeface="+mj-cs"/>
              </a:rPr>
              <a:t>Several skeletal &amp; muscular components in the head (derived from pharyngeal arches)</a:t>
            </a:r>
          </a:p>
          <a:p>
            <a:pPr algn="l" rtl="0" eaLnBrk="1" hangingPunct="1"/>
            <a:endParaRPr lang="en-US" sz="2800" b="1" dirty="0" smtClean="0"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27"/>
    </mc:Choice>
    <mc:Fallback xmlns="">
      <p:transition spd="slow" advTm="149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714620"/>
            <a:ext cx="74142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Changes in the 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3r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 week</a:t>
            </a:r>
            <a:endParaRPr kumimoji="0" lang="en-US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9"/>
    </mc:Choice>
    <mc:Fallback xmlns="">
      <p:transition spd="slow" advTm="1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Mesodermal  Regions</a:t>
            </a:r>
          </a:p>
        </p:txBody>
      </p:sp>
      <p:pic>
        <p:nvPicPr>
          <p:cNvPr id="10246" name="Picture 6" descr="DevBio7e14010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50988" y="1600200"/>
            <a:ext cx="6040437" cy="4530725"/>
          </a:xfrm>
          <a:noFill/>
          <a:ln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44"/>
    </mc:Choice>
    <mc:Fallback xmlns="">
      <p:transition spd="slow" advTm="15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5181600"/>
          </a:xfrm>
        </p:spPr>
        <p:txBody>
          <a:bodyPr>
            <a:normAutofit lnSpcReduction="10000"/>
          </a:bodyPr>
          <a:lstStyle/>
          <a:p>
            <a:pPr algn="l" rtl="0">
              <a:lnSpc>
                <a:spcPct val="90000"/>
              </a:lnSpc>
            </a:pPr>
            <a:r>
              <a:rPr lang="en-US" sz="2800" dirty="0"/>
              <a:t>Connective tissue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Cartilage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Bone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Striated &amp; smooth muscles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Heart</a:t>
            </a:r>
          </a:p>
          <a:p>
            <a:pPr algn="l" rtl="0">
              <a:lnSpc>
                <a:spcPct val="90000"/>
              </a:lnSpc>
            </a:pPr>
            <a:r>
              <a:rPr lang="en-US" sz="2800" dirty="0"/>
              <a:t>Blood &amp; lymphatic vessels</a:t>
            </a:r>
          </a:p>
          <a:p>
            <a:pPr algn="l" rtl="0">
              <a:lnSpc>
                <a:spcPct val="90000"/>
              </a:lnSpc>
            </a:pPr>
            <a:r>
              <a:rPr lang="en-US" sz="2800" dirty="0" smtClean="0"/>
              <a:t>Kidneys, </a:t>
            </a:r>
            <a:r>
              <a:rPr lang="en-US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trigone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of urinary bladder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US" sz="2800" dirty="0" smtClean="0"/>
              <a:t>ovaries</a:t>
            </a:r>
            <a:r>
              <a:rPr lang="en-US" sz="2800" dirty="0"/>
              <a:t>, testes &amp; genital </a:t>
            </a:r>
            <a:r>
              <a:rPr lang="en-US" sz="2800" dirty="0" smtClean="0"/>
              <a:t>ducts</a:t>
            </a:r>
          </a:p>
          <a:p>
            <a:pPr algn="l" rtl="0">
              <a:lnSpc>
                <a:spcPct val="90000"/>
              </a:lnSpc>
            </a:pP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except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rest </a:t>
            </a:r>
            <a:r>
              <a:rPr lang="en-US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U.B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urethra, vagina and prostate).</a:t>
            </a:r>
            <a:endParaRPr lang="en-US" sz="2800" dirty="0"/>
          </a:p>
          <a:p>
            <a:pPr algn="l" rtl="0">
              <a:lnSpc>
                <a:spcPct val="90000"/>
              </a:lnSpc>
            </a:pPr>
            <a:r>
              <a:rPr lang="en-US" sz="2800" dirty="0"/>
              <a:t>Serous membrane lining the body </a:t>
            </a:r>
            <a:r>
              <a:rPr lang="en-US" sz="2800" dirty="0" smtClean="0"/>
              <a:t>cavities: </a:t>
            </a:r>
            <a:r>
              <a:rPr lang="en-US" sz="2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(peritoneum, pleura and pericardium). </a:t>
            </a:r>
          </a:p>
          <a:p>
            <a:pPr algn="l" rtl="0">
              <a:lnSpc>
                <a:spcPct val="90000"/>
              </a:lnSpc>
            </a:pPr>
            <a:r>
              <a:rPr lang="en-US" sz="2800" dirty="0" smtClean="0"/>
              <a:t>Spleen </a:t>
            </a:r>
            <a:r>
              <a:rPr lang="en-US" sz="2800" dirty="0"/>
              <a:t>&amp; cortex of the supra renal gland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2910" y="285728"/>
            <a:ext cx="7772400" cy="9906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914400" algn="l"/>
              </a:tabLst>
            </a:pPr>
            <a:r>
              <a:rPr lang="en-US" sz="4000" dirty="0" smtClean="0">
                <a:solidFill>
                  <a:srgbClr val="FF99FF"/>
                </a:solidFill>
                <a:latin typeface="Arial Rounded MT Bold" pitchFamily="34" charset="0"/>
              </a:rPr>
              <a:t>2.Mesodermal Derivatives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73"/>
    </mc:Choice>
    <mc:Fallback xmlns="">
      <p:transition spd="slow" advTm="10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771527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Low" rtl="0" fontAlgn="base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</a:pPr>
            <a:r>
              <a:rPr lang="en-US" sz="2800" dirty="0" smtClean="0">
                <a:solidFill>
                  <a:srgbClr val="FF99FF"/>
                </a:solidFill>
                <a:latin typeface="Arial Rounded MT Bold" pitchFamily="34" charset="0"/>
              </a:rPr>
              <a:t>3.Endodermal derivatives</a:t>
            </a:r>
          </a:p>
          <a:p>
            <a:pPr lvl="0" algn="justLow" rtl="0" fontAlgn="base">
              <a:spcBef>
                <a:spcPct val="0"/>
              </a:spcBef>
              <a:spcAft>
                <a:spcPct val="0"/>
              </a:spcAft>
              <a:tabLst>
                <a:tab pos="466725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epithelial lining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gastro-intestinal tract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except the lower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1/2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the anal canal and salivary glands.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epithelial lining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respiratory system </a:t>
            </a:r>
            <a:r>
              <a:rPr kumimoji="0" lang="en-US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except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nose and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paranasal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sinuses.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epithelial lining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middle ear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auditory tube.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epithelial lining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most of the </a:t>
            </a: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urinary system.</a:t>
            </a:r>
            <a:endParaRPr kumimoji="0" lang="en-US" sz="28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66725" algn="l"/>
              </a:tabLst>
            </a:pPr>
            <a:r>
              <a:rPr kumimoji="0" lang="en-US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Cells of endocrine glands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 thyroid, parathyroid and thymus glands.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43"/>
    </mc:Choice>
    <mc:Fallback xmlns="">
      <p:transition spd="slow" advTm="16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8067675" y="6580188"/>
            <a:ext cx="1073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200" b="1">
                <a:latin typeface="Arial" pitchFamily="34" charset="0"/>
              </a:rPr>
              <a:t>Figure 28.13</a:t>
            </a:r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/>
          <a:srcRect t="8304"/>
          <a:stretch>
            <a:fillRect/>
          </a:stretch>
        </p:blipFill>
        <p:spPr bwMode="auto">
          <a:xfrm>
            <a:off x="417513" y="798513"/>
            <a:ext cx="8307387" cy="5434012"/>
          </a:xfrm>
          <a:prstGeom prst="rect">
            <a:avLst/>
          </a:prstGeom>
          <a:noFill/>
        </p:spPr>
      </p:pic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240213" y="901700"/>
            <a:ext cx="5937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Epiblast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730250" y="1470025"/>
            <a:ext cx="8715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ECTODERM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4127500" y="1470025"/>
            <a:ext cx="8969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7658100" y="1470025"/>
            <a:ext cx="887413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ENDODERM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2038350" y="2149475"/>
            <a:ext cx="771525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Notochord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3257550" y="2149475"/>
            <a:ext cx="5080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Somite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4095750" y="2117725"/>
            <a:ext cx="9048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Intermediate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5835650" y="2117725"/>
            <a:ext cx="89693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Lateral plate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5229225" y="2960688"/>
            <a:ext cx="7683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Somatic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6559550" y="2960688"/>
            <a:ext cx="8143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Splanchnic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mesoderm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547688" y="3921125"/>
            <a:ext cx="128428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Epidermis, hair, 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nails, glands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skin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Brain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spinal cord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Neural crest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derivatives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(sensory nerve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cells, pigment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cells, bones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blood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vessels of the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head)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2066925" y="3911600"/>
            <a:ext cx="679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Nucleus</a:t>
            </a:r>
          </a:p>
          <a:p>
            <a:pPr algn="ctr" rtl="0">
              <a:lnSpc>
                <a:spcPct val="90000"/>
              </a:lnSpc>
            </a:pP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pulposus</a:t>
            </a:r>
            <a:endParaRPr lang="en-US" sz="1800" b="1" dirty="0">
              <a:latin typeface="Arial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of inter-</a:t>
            </a:r>
            <a:endParaRPr lang="en-US" sz="1800" b="1" dirty="0">
              <a:latin typeface="Arial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vertebral</a:t>
            </a:r>
            <a:endParaRPr lang="en-US" sz="1800" b="1" dirty="0">
              <a:latin typeface="Arial" pitchFamily="34" charset="0"/>
            </a:endParaRPr>
          </a:p>
          <a:p>
            <a:pPr algn="ctr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discs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3022600" y="3924300"/>
            <a:ext cx="10255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Sclerotome</a:t>
            </a: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: 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vertebrae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ribs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Dermatome: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dermis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dorsal body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region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Myotome</a:t>
            </a: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: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trunk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limb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musculature</a:t>
            </a:r>
            <a:endParaRPr lang="en-US" sz="1800" b="1" dirty="0">
              <a:latin typeface="Arial" pitchFamily="34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3038475" y="5260975"/>
            <a:ext cx="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endParaRPr lang="ar-JO" sz="1800" b="1">
              <a:latin typeface="Arial" pitchFamily="34" charset="0"/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4270375" y="3927475"/>
            <a:ext cx="6889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• Kidneys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• Gonads</a:t>
            </a:r>
            <a:endParaRPr lang="en-US" sz="1800" b="1">
              <a:latin typeface="Arial" pitchFamily="34" charset="0"/>
            </a:endParaRPr>
          </a:p>
        </p:txBody>
      </p:sp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5200650" y="3921125"/>
            <a:ext cx="1112838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Parietal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serosa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Dermis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ventral body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region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Connective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tissues of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limbs (bones,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joints,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ligaments)</a:t>
            </a:r>
          </a:p>
        </p:txBody>
      </p:sp>
      <p:sp>
        <p:nvSpPr>
          <p:cNvPr id="25626" name="Rectangle 26"/>
          <p:cNvSpPr>
            <a:spLocks noChangeArrowheads="1"/>
          </p:cNvSpPr>
          <p:nvPr/>
        </p:nvSpPr>
        <p:spPr bwMode="auto">
          <a:xfrm>
            <a:off x="6540500" y="3921125"/>
            <a:ext cx="9223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Wall of</a:t>
            </a: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digestive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and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respiratory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tracts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(except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epithelial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lining)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Visceral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</a:t>
            </a:r>
            <a:r>
              <a:rPr lang="en-US" sz="1200" b="1" dirty="0" err="1">
                <a:solidFill>
                  <a:srgbClr val="231F20"/>
                </a:solidFill>
                <a:latin typeface="Arial" pitchFamily="34" charset="0"/>
              </a:rPr>
              <a:t>serosa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Heart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• Blood </a:t>
            </a:r>
            <a:endParaRPr lang="en-US" sz="1800" b="1" dirty="0">
              <a:latin typeface="Arial" pitchFamily="34" charset="0"/>
            </a:endParaRPr>
          </a:p>
          <a:p>
            <a:pPr algn="l" rtl="0">
              <a:lnSpc>
                <a:spcPct val="90000"/>
              </a:lnSpc>
            </a:pPr>
            <a:r>
              <a:rPr lang="en-US" sz="1200" b="1" dirty="0">
                <a:solidFill>
                  <a:srgbClr val="231F20"/>
                </a:solidFill>
                <a:latin typeface="Arial" pitchFamily="34" charset="0"/>
              </a:rPr>
              <a:t>  vessels</a:t>
            </a: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7729538" y="3913188"/>
            <a:ext cx="83661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Epithelial</a:t>
            </a: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lining and </a:t>
            </a:r>
            <a:endParaRPr lang="en-US" sz="1800" b="1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glands of </a:t>
            </a:r>
            <a:endParaRPr lang="en-US" sz="1800" b="1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digestive </a:t>
            </a:r>
            <a:endParaRPr lang="en-US" sz="1800" b="1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and </a:t>
            </a:r>
            <a:endParaRPr lang="en-US" sz="1800" b="1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respiratory </a:t>
            </a:r>
            <a:endParaRPr lang="en-US" sz="1800" b="1">
              <a:latin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b="1">
                <a:solidFill>
                  <a:srgbClr val="231F20"/>
                </a:solidFill>
                <a:latin typeface="Arial" pitchFamily="34" charset="0"/>
              </a:rPr>
              <a:t>tracts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1"/>
    </mc:Choice>
    <mc:Fallback xmlns="">
      <p:transition spd="slow" advTm="10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7710804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1430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WordArt 7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3200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</a:t>
            </a:r>
            <a:endParaRPr lang="ar-JO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3"/>
    </mc:Choice>
    <mc:Fallback xmlns="">
      <p:transition spd="slow" advTm="2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57224" y="2714620"/>
            <a:ext cx="708136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l"/>
            <a:r>
              <a:rPr lang="en-US" sz="2800" b="1" dirty="0" smtClean="0"/>
              <a:t>Development  of  Intra-embryonic  Mesoderm </a:t>
            </a:r>
          </a:p>
          <a:p>
            <a:pPr algn="ctr"/>
            <a:r>
              <a:rPr lang="en-US" sz="2800" b="1" dirty="0" err="1" smtClean="0">
                <a:latin typeface="Calibri" pitchFamily="34" charset="0"/>
              </a:rPr>
              <a:t>Trilaminar</a:t>
            </a:r>
            <a:r>
              <a:rPr lang="en-US" sz="2800" b="1" dirty="0" smtClean="0">
                <a:latin typeface="Calibri" pitchFamily="34" charset="0"/>
              </a:rPr>
              <a:t>  Embryonic  Disc</a:t>
            </a:r>
          </a:p>
          <a:p>
            <a:pPr algn="ctr"/>
            <a:endParaRPr lang="en-US" sz="2800" b="1" dirty="0" smtClean="0">
              <a:latin typeface="Calibri" pitchFamily="34" charset="0"/>
            </a:endParaRPr>
          </a:p>
          <a:p>
            <a:pPr algn="ctr"/>
            <a:endParaRPr lang="ar-JO" sz="2800" b="1" dirty="0"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36"/>
    </mc:Choice>
    <mc:Fallback xmlns="">
      <p:transition spd="slow" advTm="5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/>
          <a:lstStyle/>
          <a:p>
            <a:r>
              <a:rPr lang="en-US" b="1"/>
              <a:t>Gastrulation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dirty="0"/>
              <a:t>The process by which the </a:t>
            </a:r>
            <a:r>
              <a:rPr lang="en-US" dirty="0" err="1"/>
              <a:t>bilaminar</a:t>
            </a:r>
            <a:r>
              <a:rPr lang="en-US" dirty="0"/>
              <a:t> disc is converted into a </a:t>
            </a:r>
            <a:r>
              <a:rPr lang="en-US" dirty="0" err="1"/>
              <a:t>trilaminar</a:t>
            </a:r>
            <a:r>
              <a:rPr lang="en-US" dirty="0"/>
              <a:t> disc</a:t>
            </a:r>
          </a:p>
          <a:p>
            <a:pPr algn="l" rtl="0">
              <a:lnSpc>
                <a:spcPct val="90000"/>
              </a:lnSpc>
            </a:pPr>
            <a:r>
              <a:rPr lang="en-US" dirty="0"/>
              <a:t>It is the beginning of morphogenesis (formation of body form)</a:t>
            </a:r>
          </a:p>
          <a:p>
            <a:pPr algn="l" rtl="0">
              <a:lnSpc>
                <a:spcPct val="90000"/>
              </a:lnSpc>
            </a:pPr>
            <a:r>
              <a:rPr lang="en-US" dirty="0"/>
              <a:t>Consists of formation of the primitive streak, the three germ layers &amp; the notochord</a:t>
            </a:r>
          </a:p>
          <a:p>
            <a:pPr algn="l" rtl="0">
              <a:lnSpc>
                <a:spcPct val="90000"/>
              </a:lnSpc>
            </a:pPr>
            <a:r>
              <a:rPr lang="en-US" dirty="0"/>
              <a:t>Embryo is referred to as a Gastrula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81"/>
    </mc:Choice>
    <mc:Fallback xmlns="">
      <p:transition spd="slow" advTm="12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 anchorCtr="0">
            <a:normAutofit fontScale="90000"/>
          </a:bodyPr>
          <a:lstStyle/>
          <a:p>
            <a:r>
              <a:rPr lang="en-US" sz="4000" b="1"/>
              <a:t>Formation of Intraembryonic Mesoderm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5029200" cy="5257800"/>
          </a:xfrm>
        </p:spPr>
        <p:txBody>
          <a:bodyPr/>
          <a:lstStyle/>
          <a:p>
            <a:pPr marL="457200" indent="-457200" algn="l" rtl="0">
              <a:lnSpc>
                <a:spcPct val="90000"/>
              </a:lnSpc>
            </a:pPr>
            <a:r>
              <a:rPr lang="en-US" sz="2800" dirty="0"/>
              <a:t>The </a:t>
            </a:r>
            <a:r>
              <a:rPr lang="en-US" sz="2800" dirty="0" err="1"/>
              <a:t>epiblastic</a:t>
            </a:r>
            <a:r>
              <a:rPr lang="en-US" sz="2800" dirty="0"/>
              <a:t> cells from the primitive streak (groove) proliferate to form </a:t>
            </a:r>
            <a:r>
              <a:rPr lang="en-US" sz="2800" dirty="0" err="1"/>
              <a:t>mesenchymal</a:t>
            </a:r>
            <a:r>
              <a:rPr lang="en-US" sz="2800" dirty="0"/>
              <a:t> tissue </a:t>
            </a:r>
          </a:p>
          <a:p>
            <a:pPr marL="457200" indent="-457200" algn="l" rtl="0">
              <a:lnSpc>
                <a:spcPct val="90000"/>
              </a:lnSpc>
            </a:pPr>
            <a:r>
              <a:rPr lang="en-US" sz="2800" dirty="0"/>
              <a:t>The newly formed cells </a:t>
            </a:r>
            <a:r>
              <a:rPr lang="en-US" sz="2800" dirty="0" err="1"/>
              <a:t>invaginate</a:t>
            </a:r>
            <a:r>
              <a:rPr lang="en-US" sz="2800" dirty="0"/>
              <a:t>, migrate ventrally, laterally &amp; cranially between the </a:t>
            </a:r>
            <a:r>
              <a:rPr lang="en-US" sz="2800" dirty="0" err="1"/>
              <a:t>epiblast</a:t>
            </a:r>
            <a:r>
              <a:rPr lang="en-US" sz="2800" dirty="0"/>
              <a:t> and hypoblast &amp; organize to form the </a:t>
            </a:r>
            <a:r>
              <a:rPr lang="en-US" sz="2800" dirty="0" err="1"/>
              <a:t>intraembryonic</a:t>
            </a:r>
            <a:r>
              <a:rPr lang="en-US" sz="2800" dirty="0"/>
              <a:t> mesoderm</a:t>
            </a:r>
          </a:p>
          <a:p>
            <a:pPr marL="457200" indent="-457200" algn="l" rtl="0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32772" name="Picture 6" descr="Copy of f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48244" t="7260" r="3156" b="69540"/>
          <a:stretch>
            <a:fillRect/>
          </a:stretch>
        </p:blipFill>
        <p:spPr>
          <a:xfrm>
            <a:off x="4953000" y="1295400"/>
            <a:ext cx="4000500" cy="2286000"/>
          </a:xfrm>
          <a:noFill/>
        </p:spPr>
      </p:pic>
      <p:pic>
        <p:nvPicPr>
          <p:cNvPr id="32773" name="Picture 5" descr="C:\Documents and Settings\user\My Documents\My Pictures\Copy of Picture1mm.jpg"/>
          <p:cNvPicPr>
            <a:picLocks noChangeAspect="1" noChangeArrowheads="1"/>
          </p:cNvPicPr>
          <p:nvPr/>
        </p:nvPicPr>
        <p:blipFill>
          <a:blip r:embed="rId5"/>
          <a:srcRect t="4224" r="43768"/>
          <a:stretch>
            <a:fillRect/>
          </a:stretch>
        </p:blipFill>
        <p:spPr bwMode="auto">
          <a:xfrm>
            <a:off x="5410200" y="3657600"/>
            <a:ext cx="304800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508"/>
    </mc:Choice>
    <mc:Fallback xmlns="">
      <p:transition spd="slow" advTm="27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90600"/>
          </a:xfrm>
        </p:spPr>
        <p:txBody>
          <a:bodyPr anchorCtr="0">
            <a:normAutofit fontScale="90000"/>
          </a:bodyPr>
          <a:lstStyle/>
          <a:p>
            <a:r>
              <a:rPr lang="en-US" sz="4000" b="1" dirty="0"/>
              <a:t>Formation of </a:t>
            </a:r>
            <a:r>
              <a:rPr lang="en-US" sz="4000" b="1" dirty="0" err="1"/>
              <a:t>Intraembryonic</a:t>
            </a:r>
            <a:r>
              <a:rPr lang="en-US" sz="4000" b="1" dirty="0"/>
              <a:t> </a:t>
            </a:r>
            <a:r>
              <a:rPr lang="en-US" sz="4000" b="1" dirty="0" smtClean="0"/>
              <a:t>Mesoderm</a:t>
            </a:r>
            <a:endParaRPr lang="en-US" sz="4000" dirty="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19200"/>
            <a:ext cx="5257800" cy="5638800"/>
          </a:xfrm>
        </p:spPr>
        <p:txBody>
          <a:bodyPr/>
          <a:lstStyle/>
          <a:p>
            <a:pPr algn="l" rtl="0">
              <a:lnSpc>
                <a:spcPct val="80000"/>
              </a:lnSpc>
            </a:pPr>
            <a:r>
              <a:rPr lang="en-GB" sz="2800" dirty="0" err="1"/>
              <a:t>Intraembryonic</a:t>
            </a:r>
            <a:r>
              <a:rPr lang="en-GB" sz="2800" dirty="0"/>
              <a:t> mesoderm merges with the extra-embryonic mesoderm at the periphery of the embryonic disc</a:t>
            </a:r>
            <a:endParaRPr lang="en-US" sz="2800" dirty="0"/>
          </a:p>
          <a:p>
            <a:pPr algn="l" rtl="0">
              <a:lnSpc>
                <a:spcPct val="80000"/>
              </a:lnSpc>
            </a:pPr>
            <a:r>
              <a:rPr lang="en-US" sz="2800" dirty="0"/>
              <a:t>By the end of 3</a:t>
            </a:r>
            <a:r>
              <a:rPr lang="en-US" sz="2800" baseline="30000" dirty="0"/>
              <a:t>rd</a:t>
            </a:r>
            <a:r>
              <a:rPr lang="en-US" sz="2800" dirty="0"/>
              <a:t> week, mesoderm lies between embryonic ectoderm and endoderm everywhere except in the region of </a:t>
            </a:r>
            <a:r>
              <a:rPr lang="en-US" sz="2800" dirty="0" err="1"/>
              <a:t>prechordal</a:t>
            </a:r>
            <a:r>
              <a:rPr lang="en-US" sz="2800" dirty="0"/>
              <a:t> plate and </a:t>
            </a:r>
            <a:r>
              <a:rPr lang="en-US" sz="2800" dirty="0" err="1"/>
              <a:t>cloacal</a:t>
            </a:r>
            <a:r>
              <a:rPr lang="en-US" sz="2800" dirty="0"/>
              <a:t> membrane, as the embryonic ectoderm &amp; endoderm are fused at these regions</a:t>
            </a:r>
          </a:p>
        </p:txBody>
      </p:sp>
      <p:pic>
        <p:nvPicPr>
          <p:cNvPr id="33796" name="Picture 8" descr="Copy of f12"/>
          <p:cNvPicPr>
            <a:picLocks noChangeAspect="1" noChangeArrowheads="1"/>
          </p:cNvPicPr>
          <p:nvPr/>
        </p:nvPicPr>
        <p:blipFill>
          <a:blip r:embed="rId4"/>
          <a:srcRect l="56299" t="9956" r="8479" b="65846"/>
          <a:stretch>
            <a:fillRect/>
          </a:stretch>
        </p:blipFill>
        <p:spPr bwMode="auto">
          <a:xfrm>
            <a:off x="5486400" y="3733800"/>
            <a:ext cx="34432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:\Documents and Settings\user\My Documents\My Pictures\Picture1mm.jp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5"/>
          <a:srcRect l="35046" b="17303"/>
          <a:stretch>
            <a:fillRect/>
          </a:stretch>
        </p:blipFill>
        <p:spPr>
          <a:xfrm>
            <a:off x="5410200" y="1295400"/>
            <a:ext cx="3244850" cy="23622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17"/>
    </mc:Choice>
    <mc:Fallback xmlns="">
      <p:transition spd="slow" advTm="23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>
            <a:normAutofit fontScale="90000"/>
          </a:bodyPr>
          <a:lstStyle/>
          <a:p>
            <a:r>
              <a:rPr lang="en-US" sz="4000" b="1" dirty="0"/>
              <a:t>Formation of </a:t>
            </a:r>
            <a:r>
              <a:rPr lang="en-US" sz="4000" b="1" dirty="0" err="1"/>
              <a:t>Intraembryonic</a:t>
            </a:r>
            <a:r>
              <a:rPr lang="en-US" sz="4000" b="1" dirty="0"/>
              <a:t> </a:t>
            </a:r>
            <a:r>
              <a:rPr lang="en-US" sz="4000" b="1" dirty="0" smtClean="0"/>
              <a:t>Mesoderm</a:t>
            </a:r>
            <a:endParaRPr lang="en-US" sz="4000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600200"/>
            <a:ext cx="4648200" cy="4191000"/>
          </a:xfrm>
        </p:spPr>
        <p:txBody>
          <a:bodyPr/>
          <a:lstStyle/>
          <a:p>
            <a:pPr algn="l" rtl="0"/>
            <a:r>
              <a:rPr lang="en-US" dirty="0"/>
              <a:t>Some </a:t>
            </a:r>
            <a:r>
              <a:rPr lang="en-US" dirty="0" err="1"/>
              <a:t>mesenchymal</a:t>
            </a:r>
            <a:r>
              <a:rPr lang="en-US" dirty="0"/>
              <a:t> cells displace the hypoblasts forming the embryonic endoderm</a:t>
            </a:r>
          </a:p>
          <a:p>
            <a:pPr algn="l" rtl="0"/>
            <a:r>
              <a:rPr lang="en-US" dirty="0"/>
              <a:t>Cells remaining in the </a:t>
            </a:r>
            <a:r>
              <a:rPr lang="en-US" dirty="0" err="1"/>
              <a:t>epiblast</a:t>
            </a:r>
            <a:r>
              <a:rPr lang="en-US" dirty="0"/>
              <a:t> form the embryonic ectoderm</a:t>
            </a:r>
          </a:p>
        </p:txBody>
      </p:sp>
      <p:pic>
        <p:nvPicPr>
          <p:cNvPr id="34820" name="Picture 6" descr="Copy of f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 l="48244" t="7260" r="3156" b="69540"/>
          <a:stretch>
            <a:fillRect/>
          </a:stretch>
        </p:blipFill>
        <p:spPr>
          <a:xfrm>
            <a:off x="4876800" y="2286000"/>
            <a:ext cx="4094163" cy="30480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90"/>
    </mc:Choice>
    <mc:Fallback xmlns="">
      <p:transition spd="slow" advTm="7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3505200"/>
            <a:ext cx="7772400" cy="1362075"/>
          </a:xfrm>
        </p:spPr>
        <p:txBody>
          <a:bodyPr anchorCtr="0"/>
          <a:lstStyle/>
          <a:p>
            <a:r>
              <a:rPr lang="en-US" sz="3600"/>
              <a:t>Each of the three germ layers gives rise to specific tissues and organs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85800" y="1600200"/>
            <a:ext cx="7772400" cy="2055813"/>
          </a:xfrm>
        </p:spPr>
        <p:txBody>
          <a:bodyPr/>
          <a:lstStyle/>
          <a:p>
            <a:pPr marL="0" lvl="1" algn="ctr" rtl="0">
              <a:buClr>
                <a:schemeClr val="hlink"/>
              </a:buClr>
              <a:buFontTx/>
              <a:buNone/>
            </a:pPr>
            <a:r>
              <a:rPr lang="en-US" sz="3200" dirty="0"/>
              <a:t>Thus the </a:t>
            </a:r>
            <a:r>
              <a:rPr lang="en-US" sz="3200" u="sng" dirty="0"/>
              <a:t>EPIBLAST</a:t>
            </a:r>
            <a:r>
              <a:rPr lang="en-US" sz="3200" dirty="0"/>
              <a:t> gives rise to </a:t>
            </a:r>
            <a:r>
              <a:rPr lang="en-US" sz="3200" u="sng" dirty="0"/>
              <a:t>all three germ layers,</a:t>
            </a:r>
            <a:r>
              <a:rPr lang="en-US" sz="3200" dirty="0"/>
              <a:t> Ectoderm, Mesoderm, Endoderm in the embryo</a:t>
            </a:r>
          </a:p>
          <a:p>
            <a:pPr algn="l" rtl="0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9"/>
    </mc:Choice>
    <mc:Fallback xmlns="">
      <p:transition spd="slow" advTm="2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Fate Map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>
              <a:lnSpc>
                <a:spcPct val="90000"/>
              </a:lnSpc>
              <a:defRPr/>
            </a:pPr>
            <a:r>
              <a:rPr lang="en-US" sz="2800" dirty="0" smtClean="0"/>
              <a:t>Cells from specific regions of </a:t>
            </a:r>
            <a:r>
              <a:rPr lang="en-US" sz="2800" dirty="0" err="1" smtClean="0"/>
              <a:t>Epiblast</a:t>
            </a:r>
            <a:r>
              <a:rPr lang="en-US" sz="2800" dirty="0" smtClean="0"/>
              <a:t> , later on form specific part or structure of the embryo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800" dirty="0" smtClean="0"/>
              <a:t>Cells </a:t>
            </a:r>
            <a:r>
              <a:rPr lang="en-US" sz="2800" dirty="0" err="1" smtClean="0"/>
              <a:t>invaginate</a:t>
            </a:r>
            <a:r>
              <a:rPr lang="en-US" sz="2800" dirty="0" smtClean="0"/>
              <a:t> through the primitive node --- notochord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800" dirty="0" smtClean="0"/>
              <a:t>Cells from lateral side of the node and cranial part of primitive streak --- paraxial mesoderm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800" dirty="0" smtClean="0"/>
              <a:t>Cells migrating through mid steak --- intermediate mesoderm</a:t>
            </a:r>
          </a:p>
          <a:p>
            <a:pPr algn="l" rtl="0" eaLnBrk="1" hangingPunct="1">
              <a:lnSpc>
                <a:spcPct val="90000"/>
              </a:lnSpc>
              <a:defRPr/>
            </a:pPr>
            <a:r>
              <a:rPr lang="en-US" sz="2800" dirty="0" smtClean="0"/>
              <a:t>Cells migrating through caudal part of the streak ----- lateral mesoderm</a:t>
            </a:r>
          </a:p>
          <a:p>
            <a:pPr algn="l" rtl="0" eaLnBrk="1" hangingPunct="1">
              <a:lnSpc>
                <a:spcPct val="90000"/>
              </a:lnSpc>
              <a:defRPr/>
            </a:pPr>
            <a:endParaRPr lang="en-US" sz="28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85"/>
    </mc:Choice>
    <mc:Fallback xmlns="">
      <p:transition spd="slow" advTm="103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847</Words>
  <Application>Microsoft Office PowerPoint</Application>
  <PresentationFormat>On-screen Show (4:3)</PresentationFormat>
  <Paragraphs>175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Arial Rounded MT Bold</vt:lpstr>
      <vt:lpstr>Calibri</vt:lpstr>
      <vt:lpstr>Times New Roman</vt:lpstr>
      <vt:lpstr>Wingdings</vt:lpstr>
      <vt:lpstr>سمة Office</vt:lpstr>
      <vt:lpstr>PowerPoint Presentation</vt:lpstr>
      <vt:lpstr>PowerPoint Presentation</vt:lpstr>
      <vt:lpstr>PowerPoint Presentation</vt:lpstr>
      <vt:lpstr>Gastrulation</vt:lpstr>
      <vt:lpstr>Formation of Intraembryonic Mesoderm</vt:lpstr>
      <vt:lpstr>Formation of Intraembryonic Mesoderm</vt:lpstr>
      <vt:lpstr>Formation of Intraembryonic Mesoderm</vt:lpstr>
      <vt:lpstr>Each of the three germ layers gives rise to specific tissues and organs</vt:lpstr>
      <vt:lpstr>Fate Map</vt:lpstr>
      <vt:lpstr>PowerPoint Presentation</vt:lpstr>
      <vt:lpstr>Differentiation of the Intraembryonic Mesoderm</vt:lpstr>
      <vt:lpstr>PowerPoint Presentation</vt:lpstr>
      <vt:lpstr>PowerPoint Presentation</vt:lpstr>
      <vt:lpstr>PowerPoint Presentation</vt:lpstr>
      <vt:lpstr>A.Surface Ectoderm Derivatives</vt:lpstr>
      <vt:lpstr>B.Neuroectoderm</vt:lpstr>
      <vt:lpstr>Neural Tube Derivatives</vt:lpstr>
      <vt:lpstr>PowerPoint Presentation</vt:lpstr>
      <vt:lpstr>Neural Crest Cells Derivatives</vt:lpstr>
      <vt:lpstr>Mesodermal  Regions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FUJITSU</dc:creator>
  <cp:lastModifiedBy>mohamed</cp:lastModifiedBy>
  <cp:revision>47</cp:revision>
  <dcterms:created xsi:type="dcterms:W3CDTF">2020-03-21T20:26:20Z</dcterms:created>
  <dcterms:modified xsi:type="dcterms:W3CDTF">2020-03-22T23:26:51Z</dcterms:modified>
</cp:coreProperties>
</file>