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42"/>
  </p:notesMasterIdLst>
  <p:handoutMasterIdLst>
    <p:handoutMasterId r:id="rId43"/>
  </p:handoutMasterIdLst>
  <p:sldIdLst>
    <p:sldId id="25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99" r:id="rId15"/>
    <p:sldId id="268" r:id="rId16"/>
    <p:sldId id="271" r:id="rId17"/>
    <p:sldId id="297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94" r:id="rId29"/>
    <p:sldId id="295" r:id="rId30"/>
    <p:sldId id="284" r:id="rId31"/>
    <p:sldId id="285" r:id="rId32"/>
    <p:sldId id="286" r:id="rId33"/>
    <p:sldId id="287" r:id="rId34"/>
    <p:sldId id="288" r:id="rId35"/>
    <p:sldId id="289" r:id="rId36"/>
    <p:sldId id="291" r:id="rId37"/>
    <p:sldId id="292" r:id="rId38"/>
    <p:sldId id="293" r:id="rId39"/>
    <p:sldId id="296" r:id="rId40"/>
    <p:sldId id="298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4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slide" Target="slides/slide36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notesMaster" Target="notesMasters/notesMaster1.xml" /><Relationship Id="rId47" Type="http://schemas.openxmlformats.org/officeDocument/2006/relationships/tableStyles" Target="tableStyle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46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slide" Target="slides/slide38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slide" Target="slides/slide37.xml" /><Relationship Id="rId45" Type="http://schemas.openxmlformats.org/officeDocument/2006/relationships/viewProps" Target="view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4" Type="http://schemas.openxmlformats.org/officeDocument/2006/relationships/presProps" Target="presProps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handoutMaster" Target="handoutMasters/handoutMaster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57147A-1A96-4D8E-A798-95F52E1C62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416DB4-F5F5-429D-B0F1-8AAACBDA5D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785E80-B4AC-4AFE-B021-197DF743675D}" type="datetimeFigureOut">
              <a:rPr lang="ar-JO"/>
              <a:pPr>
                <a:defRPr/>
              </a:pPr>
              <a:t>17/05/1442</a:t>
            </a:fld>
            <a:endParaRPr lang="ar-J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9BDC9B-A578-429A-9FCD-C98B97BA52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7CBA2D-391D-491A-89FA-3B89267FC4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fld id="{D54FCB24-AA7B-464F-920A-51AB40297B69}" type="slidenum">
              <a:rPr lang="ar-JO" altLang="en-US"/>
              <a:pPr>
                <a:defRPr/>
              </a:pPr>
              <a:t>‹#›</a:t>
            </a:fld>
            <a:endParaRPr lang="ar-JO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1616A57-FBE0-4F8E-847D-3D739042AE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6276E4-E413-4318-945E-6A21057B25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03FF042-03E7-41BA-AE84-FD419A50CE35}" type="datetimeFigureOut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CA6EC2-E3EC-48E4-916A-FDCD358DCE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DB13BB9-1771-4F6C-9273-55BCDDE85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6A5F0-4702-4A56-913E-57DE6FAACC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3A9FA-D81C-4F9F-8B85-33E035E5B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C4E9C5C-455A-413D-A465-951A360DEC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1E93371-1A6B-42D6-AEB3-966E87D4832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B5F726DE-8392-4FC3-8D1D-5DDBA07A9B31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B7E93-BDEA-4368-B489-ADF4B0B07A11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FB035E-9257-4366-82BA-41DA0711F7EA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6DC235-F8F1-4704-AD28-68C7B5BDDF41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73D5C5C4-84C2-4AF4-A711-5F741AA3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7C445-0A27-4F62-91A1-622EDA7D0695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1B0D6512-B4F8-4474-BEBC-E9CD11DA5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4BF1DC63-DF21-454C-802A-284B3CF6C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69B8A-18FC-45DE-A3A6-FDE919AA51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0064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506BFED-B972-4603-A64D-452C7A8D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73D-1E7D-4D23-B4B1-CAD679C38CB3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84E1D3DE-74FF-4109-AC05-5DAC946AA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69961F9-76E8-4B5B-B64A-66872F9A6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6C113-1280-4482-8B10-C3DC93553C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19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A25C667-6BF8-4752-9B5C-17C1E511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77D37-98A0-4B3B-BC51-14441165CBDB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DFB8758-D0EF-4B05-807F-C8DEC3E69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EA77CCC-804D-4F2F-A5FE-7F244BAA7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9C6F1-CB4C-45AE-80C5-6951CBD838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84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3C2829E1-6115-4FC2-BD43-2A119126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D3395-9D1E-4490-A9AF-34595B39DB7D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19B8B2C-7746-44AA-9D1C-E43B50D33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6B8119E-D795-4260-9B6D-3EBD6AEA1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0573F-7258-42C3-9D1D-13434DFB18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88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E712AF-C1E7-4AFD-9470-4D5AE28EF8F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B8428E7F-E405-4CC4-BB1F-7A889A51602C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1E45308-85CD-4CC6-A3A1-A906E7222D3A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636B69A-4208-47DB-AE3C-D6B4ACC4FE36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A38602-EADF-4236-9C20-E2D7D6BFD374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CFE4461-FC40-44D1-AEC9-E4596BCF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CCE67-BA6D-4B5C-9D6B-EC1CD0725445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BBEDBCA-235C-4E8D-BAC2-2DC5E8D3E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4BA7674-DB54-43C4-A8F5-5F6AE5F4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4030E-230A-472F-961F-0DA93D2B02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12696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2F254F82-D893-4DF7-94AB-C602C883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801F6-EF39-4E7F-BDA3-26189C67FE66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BAA1352C-2B16-49BE-9328-FA32C8941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387E3142-5573-42AB-B4C4-8F23C25B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11E05-667B-4331-B421-6E8A8BF626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064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F944460F-ADB6-49BA-B9F0-938F1F951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B211F-4D69-495C-81D3-07628AC69BE4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F60085A9-0721-4575-A292-60013574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A876580E-2049-4C17-BBA1-5A6AAC3D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574F9-75E7-4ADD-B584-ED7819B9B0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125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E42D3867-A986-4BBA-860A-53373AD6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51A30-2E51-4C35-8F2D-85F899B5A203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3B94627-EDCF-4BED-AD9D-4CB0010F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34B6B149-2AE5-4134-8623-32267E1F8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E6D3B-AE32-437F-804A-311A7167CF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164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F0EBD4C-C948-4E9C-9D98-648A7D377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457F-51EA-42BB-ADAF-AE6C22DCD1C8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27F276-6697-47FF-B5AA-B868C9E3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F7F38D2E-9222-4C91-9120-243DD8DD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4CD99-B924-4D39-90CB-A5A0958D64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872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A24FA9-82F1-4F85-9CF0-B88A5AD56E5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10">
            <a:extLst>
              <a:ext uri="{FF2B5EF4-FFF2-40B4-BE49-F238E27FC236}">
                <a16:creationId xmlns:a16="http://schemas.microsoft.com/office/drawing/2014/main" id="{ABC32ABA-9093-4BDF-8286-38FF4A4CB866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05E97BA-E7B8-4C2C-A362-5B550AF3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6260D-A9A4-4938-9492-957708061168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A3E1275C-C27B-4744-A8A8-AC416811D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0E71761-B424-4BD8-9504-874DE5C46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DE92D-4ABD-4B89-98C6-5517CB986B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136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5DC96A7-2CAE-49D0-84EF-204EB3EF3631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BE0D6A-CD7E-4DA0-AA41-77BE9C1CEE8C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098515-6151-436C-AE9F-FB33A0D6BD9D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598CD0A9-8D3D-490F-A49C-59187F6C2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7B82C-C90C-41F3-93B1-DD4719BBCC5D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FC66C747-3154-44D1-A551-9F2CA5955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755CB3A4-CEC7-4BB2-AF6F-88D1CE1C2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C73DA-0347-4757-BBED-34B231E9D1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0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267D7EC-3048-438C-88B8-74AA54629CD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89A22E43-21F4-49B6-A694-95DF814EFD32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C60039BC-53B2-4C06-90E6-2A5C08385B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9991E07C-16EC-4B00-8D2D-4FF7AA316E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1A9E7E0-1701-49F0-A497-1EF027B4D9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08BE511-1EE9-430A-887C-F900FA0F6778}" type="datetime1">
              <a:rPr lang="en-US"/>
              <a:pPr>
                <a:defRPr/>
              </a:pPr>
              <a:t>12/31/2020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79787B-F6EA-445E-9DF9-D2421FA59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05AAA46C-DEA4-48AE-B523-6C2474C2ED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85E969B9-D8A1-4F07-81B4-D5C2DEE9D2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1" r:id="rId2"/>
    <p:sldLayoutId id="2147483819" r:id="rId3"/>
    <p:sldLayoutId id="2147483812" r:id="rId4"/>
    <p:sldLayoutId id="2147483813" r:id="rId5"/>
    <p:sldLayoutId id="2147483814" r:id="rId6"/>
    <p:sldLayoutId id="2147483815" r:id="rId7"/>
    <p:sldLayoutId id="2147483820" r:id="rId8"/>
    <p:sldLayoutId id="2147483821" r:id="rId9"/>
    <p:sldLayoutId id="2147483816" r:id="rId10"/>
    <p:sldLayoutId id="2147483817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r" rtl="1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r" rtl="1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itle 2">
            <a:extLst>
              <a:ext uri="{FF2B5EF4-FFF2-40B4-BE49-F238E27FC236}">
                <a16:creationId xmlns:a16="http://schemas.microsoft.com/office/drawing/2014/main" id="{39F68B62-8142-4D79-A1D8-E960548662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188" y="3357563"/>
            <a:ext cx="7777162" cy="2892425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Dr. Mohammed Alsbou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Professor of Clinical Pharmacology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Chairman of Pharmacology Department </a:t>
            </a:r>
          </a:p>
          <a:p>
            <a:pPr eaLnBrk="1" hangingPunct="1"/>
            <a:r>
              <a:rPr lang="en-US" altLang="en-US" sz="2800">
                <a:solidFill>
                  <a:schemeClr val="tx1"/>
                </a:solidFill>
              </a:rPr>
              <a:t> </a:t>
            </a:r>
            <a:r>
              <a:rPr lang="en-US" altLang="en-US" sz="2800">
                <a:solidFill>
                  <a:schemeClr val="tx1"/>
                </a:solidFill>
                <a:latin typeface="Gill Sans MT" panose="020B0502020104020203" pitchFamily="34" charset="0"/>
              </a:rPr>
              <a:t>Faculty of Medicine- Mutah University</a:t>
            </a:r>
            <a:endParaRPr lang="ar-JO" altLang="en-US" sz="280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F62EE637-25E4-4CE8-9BDE-FE6C3AF35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8CF02636-A94D-4829-9776-26D44857B85E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8196" name="Title 1">
            <a:extLst>
              <a:ext uri="{FF2B5EF4-FFF2-40B4-BE49-F238E27FC236}">
                <a16:creationId xmlns:a16="http://schemas.microsoft.com/office/drawing/2014/main" id="{2DA42815-62E9-4A5B-B71F-E43FD60242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470025"/>
          </a:xfrm>
        </p:spPr>
        <p:txBody>
          <a:bodyPr/>
          <a:lstStyle/>
          <a:p>
            <a:pPr eaLnBrk="1" hangingPunct="1"/>
            <a:r>
              <a:rPr altLang="en-US" sz="5400" b="1">
                <a:latin typeface="Gill Sans MT" panose="020B0502020104020203" pitchFamily="34" charset="0"/>
              </a:rPr>
              <a:t>Antidepressant Drugs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D92E77B2-DD31-4A25-83EC-C60125CFF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A0FC93B3-DFF4-4D75-A0CE-0DE3048481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ECD2A5B0-8824-4E50-919E-ABD3A2135D0F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412" name="Content Placeholder 2">
            <a:extLst>
              <a:ext uri="{FF2B5EF4-FFF2-40B4-BE49-F238E27FC236}">
                <a16:creationId xmlns:a16="http://schemas.microsoft.com/office/drawing/2014/main" id="{8EAFB1DF-D1D2-43DE-99E3-13766DEAD6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61288" cy="4572000"/>
          </a:xfrm>
        </p:spPr>
        <p:txBody>
          <a:bodyPr/>
          <a:lstStyle/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Approximately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40% </a:t>
            </a:r>
            <a:r>
              <a:rPr lang="en-US" altLang="en-US" sz="2800">
                <a:latin typeface="Gill Sans MT" panose="020B0502020104020203" pitchFamily="34" charset="0"/>
              </a:rPr>
              <a:t>of depressed patients treated with adequate doses for </a:t>
            </a:r>
            <a:r>
              <a:rPr lang="en-US" altLang="en-US" sz="2800" b="1">
                <a:latin typeface="Gill Sans MT" panose="020B0502020104020203" pitchFamily="34" charset="0"/>
              </a:rPr>
              <a:t>4 to 8 weeks do not respond </a:t>
            </a:r>
            <a:r>
              <a:rPr lang="en-US" altLang="en-US" sz="2800">
                <a:latin typeface="Gill Sans MT" panose="020B0502020104020203" pitchFamily="34" charset="0"/>
              </a:rPr>
              <a:t>to the antidepressant agent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Patients that do not respond to one antidepressant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may respond to another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Approximately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80% or more </a:t>
            </a:r>
            <a:r>
              <a:rPr lang="en-US" altLang="en-US" sz="2800">
                <a:latin typeface="Gill Sans MT" panose="020B0502020104020203" pitchFamily="34" charset="0"/>
              </a:rPr>
              <a:t>will respond to at least one antidepressant drug </a:t>
            </a:r>
            <a:endParaRPr lang="ar-JO" altLang="en-US" sz="28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9F9F6BB0-5918-4472-9768-84F7A616B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8593374B-50CC-4923-ABC7-87AC4A87C3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9F749DF9-A022-467F-8C19-E4D26C48AC8D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8436" name="Content Placeholder 2">
            <a:extLst>
              <a:ext uri="{FF2B5EF4-FFF2-40B4-BE49-F238E27FC236}">
                <a16:creationId xmlns:a16="http://schemas.microsoft.com/office/drawing/2014/main" id="{CE73CF19-A3F2-4667-9A01-282FB87EDD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These drugs </a:t>
            </a:r>
            <a:r>
              <a:rPr lang="en-US" altLang="en-US" sz="3200" b="1">
                <a:latin typeface="Gill Sans MT" panose="020B0502020104020203" pitchFamily="34" charset="0"/>
              </a:rPr>
              <a:t>do not usually produce </a:t>
            </a:r>
            <a:r>
              <a:rPr lang="en-US" altLang="en-US" sz="3200">
                <a:latin typeface="Gill Sans MT" panose="020B0502020104020203" pitchFamily="34" charset="0"/>
              </a:rPr>
              <a:t>central nervous system (CNS) stimulation or mood elevation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in normal individuals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3E1E6BDF-007E-4283-BA25-FD53A0FFE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88" y="0"/>
            <a:ext cx="7772400" cy="1143000"/>
          </a:xfrm>
        </p:spPr>
        <p:txBody>
          <a:bodyPr/>
          <a:lstStyle/>
          <a:p>
            <a:pPr algn="ctr"/>
            <a:r>
              <a:rPr lang="en-US" altLang="en-US" b="1"/>
              <a:t>Therapeutic uses </a:t>
            </a:r>
            <a:endParaRPr lang="ar-JO" altLang="en-US" b="1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44BE58BB-BF96-4483-8273-811AF6E5535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altLang="en-US" sz="3200" b="1"/>
              <a:t>Depression</a:t>
            </a:r>
          </a:p>
          <a:p>
            <a:pPr algn="l" rtl="0"/>
            <a:r>
              <a:rPr lang="en-US" altLang="en-US" sz="3200" b="1"/>
              <a:t>Obsessive-compulsory disorders (OCDs)</a:t>
            </a:r>
          </a:p>
          <a:p>
            <a:pPr algn="l" rtl="0"/>
            <a:r>
              <a:rPr lang="en-US" altLang="en-US" sz="3200" b="1"/>
              <a:t>Panic disorders</a:t>
            </a:r>
          </a:p>
          <a:p>
            <a:pPr algn="l" rtl="0"/>
            <a:r>
              <a:rPr lang="en-US" altLang="en-US" sz="3200" b="1"/>
              <a:t>Generalized anxiety disorders</a:t>
            </a:r>
          </a:p>
          <a:p>
            <a:pPr algn="l" rtl="0"/>
            <a:r>
              <a:rPr lang="en-US" altLang="en-US" sz="3200" b="1"/>
              <a:t>Posttraumatic stress disorders</a:t>
            </a:r>
            <a:endParaRPr lang="ar-JO" altLang="en-US" sz="3200" b="1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A95B1085-30B0-470A-BA04-56EC5B8043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509EE550-79C1-43CE-862E-0B21DACF3D10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60872EEA-5039-49AD-ABDE-E75D973B5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Pharmacokinetic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23924321-F8A2-4CCD-94F2-6CEA99C9E6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A7FDA4EE-B92E-4E31-BF33-12541A8869D9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0484" name="Content Placeholder 2">
            <a:extLst>
              <a:ext uri="{FF2B5EF4-FFF2-40B4-BE49-F238E27FC236}">
                <a16:creationId xmlns:a16="http://schemas.microsoft.com/office/drawing/2014/main" id="{74343C70-1B1B-4B1C-B31B-E2D1BE7EC6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All of the SSRIs are well absorbed after </a:t>
            </a:r>
            <a:r>
              <a:rPr lang="en-US" altLang="en-US" sz="3200" b="1">
                <a:latin typeface="Gill Sans MT" panose="020B0502020104020203" pitchFamily="34" charset="0"/>
              </a:rPr>
              <a:t>oral </a:t>
            </a:r>
            <a:r>
              <a:rPr lang="en-US" altLang="en-US" sz="3200">
                <a:latin typeface="Gill Sans MT" panose="020B0502020104020203" pitchFamily="34" charset="0"/>
              </a:rPr>
              <a:t>administration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 </a:t>
            </a:r>
            <a:r>
              <a:rPr lang="en-US" altLang="en-US" sz="3200" b="1">
                <a:latin typeface="Gill Sans MT" panose="020B0502020104020203" pitchFamily="34" charset="0"/>
              </a:rPr>
              <a:t>Peak levels </a:t>
            </a:r>
            <a:r>
              <a:rPr lang="en-US" altLang="en-US" sz="3200">
                <a:latin typeface="Gill Sans MT" panose="020B0502020104020203" pitchFamily="34" charset="0"/>
              </a:rPr>
              <a:t>are seen in approximately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2-8 hours</a:t>
            </a:r>
            <a:r>
              <a:rPr lang="en-US" altLang="en-US" sz="3200">
                <a:latin typeface="Gill Sans MT" panose="020B0502020104020203" pitchFamily="34" charset="0"/>
              </a:rPr>
              <a:t>  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 majority of SSRIs have </a:t>
            </a:r>
            <a:r>
              <a:rPr lang="en-US" altLang="en-US" sz="3200" b="1">
                <a:latin typeface="Gill Sans MT" panose="020B0502020104020203" pitchFamily="34" charset="0"/>
              </a:rPr>
              <a:t>plasma half-lives </a:t>
            </a:r>
            <a:r>
              <a:rPr lang="en-US" altLang="en-US" sz="3200">
                <a:latin typeface="Gill Sans MT" panose="020B0502020104020203" pitchFamily="34" charset="0"/>
              </a:rPr>
              <a:t>that range between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16-36 hours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Metabolism</a:t>
            </a:r>
            <a:r>
              <a:rPr lang="en-US" altLang="en-US" sz="3200">
                <a:latin typeface="Gill Sans MT" panose="020B0502020104020203" pitchFamily="34" charset="0"/>
              </a:rPr>
              <a:t> by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P450 enzymes &amp;</a:t>
            </a:r>
            <a:r>
              <a:rPr lang="en-US" altLang="en-US" sz="3200">
                <a:latin typeface="Gill Sans MT" panose="020B0502020104020203" pitchFamily="34" charset="0"/>
              </a:rPr>
              <a:t> glucuronide or sulfate conjugation 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9F665D01-7A88-492F-9A30-BC48AF9F5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1158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187FF82D-8734-46B0-9C2B-C3EAE5C231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9F2669F2-B27F-4AC2-9C70-8F9F1E4E58F2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1508" name="Content Placeholder 2">
            <a:extLst>
              <a:ext uri="{FF2B5EF4-FFF2-40B4-BE49-F238E27FC236}">
                <a16:creationId xmlns:a16="http://schemas.microsoft.com/office/drawing/2014/main" id="{F7246EB4-8909-44D3-B868-76845032E98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Sleep disturbances: </a:t>
            </a:r>
            <a:r>
              <a:rPr lang="en-US" altLang="en-US" sz="3200">
                <a:latin typeface="Gill Sans MT" panose="020B0502020104020203" pitchFamily="34" charset="0"/>
              </a:rPr>
              <a:t>sedation, insomnia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Sexual dysfunction:</a:t>
            </a:r>
            <a:r>
              <a:rPr lang="en-US" altLang="en-US" sz="3200" b="1">
                <a:latin typeface="Gill Sans MT" panose="020B0502020104020203" pitchFamily="34" charset="0"/>
              </a:rPr>
              <a:t> </a:t>
            </a:r>
            <a:r>
              <a:rPr lang="en-US" altLang="en-US" sz="3200">
                <a:latin typeface="Gill Sans MT" panose="020B0502020104020203" pitchFamily="34" charset="0"/>
              </a:rPr>
              <a:t>Loss of libido, delayed ejaculation &amp; anorgasmia 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Use in children and teenagers: </a:t>
            </a:r>
            <a:r>
              <a:rPr lang="en-US" altLang="en-US" sz="3200">
                <a:latin typeface="Gill Sans MT" panose="020B0502020104020203" pitchFamily="34" charset="0"/>
              </a:rPr>
              <a:t>suicidal thinking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Overdoses: seizures 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30BA4B0-7E71-493F-AD31-03B547D08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88913"/>
            <a:ext cx="8569325" cy="1143000"/>
          </a:xfrm>
        </p:spPr>
        <p:txBody>
          <a:bodyPr>
            <a:normAutofit fontScale="90000"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sz="3600" b="1" dirty="0">
                <a:latin typeface="Gill Sans MT" pitchFamily="34" charset="0"/>
              </a:rPr>
              <a:t>Serotonin/</a:t>
            </a:r>
            <a:r>
              <a:rPr lang="en-US" sz="3600" b="1" dirty="0" err="1">
                <a:latin typeface="Gill Sans MT" pitchFamily="34" charset="0"/>
              </a:rPr>
              <a:t>norepinephrine</a:t>
            </a:r>
            <a:r>
              <a:rPr lang="en-US" sz="3600" b="1" dirty="0">
                <a:latin typeface="Gill Sans MT" pitchFamily="34" charset="0"/>
              </a:rPr>
              <a:t> re-uptake  inhibitors (SNRIs)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AB59D724-F50F-48BA-AAC2-CD2C9B60CC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83AAD2BB-8742-4E4C-9363-108FA9F92565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2532" name="Content Placeholder 2">
            <a:extLst>
              <a:ext uri="{FF2B5EF4-FFF2-40B4-BE49-F238E27FC236}">
                <a16:creationId xmlns:a16="http://schemas.microsoft.com/office/drawing/2014/main" id="{36DDA507-B202-4C55-837B-5FBBA02AAD9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00063" y="1447800"/>
            <a:ext cx="8358187" cy="4572000"/>
          </a:xfrm>
        </p:spPr>
        <p:txBody>
          <a:bodyPr/>
          <a:lstStyle/>
          <a:p>
            <a:pPr algn="l" rtl="0" eaLnBrk="1" hangingPunct="1"/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Venlafaxine, duloxetine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Inhibit re-uptake of both serotonin &amp; norepinephrine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Effective in depressed patients in which SSRIs are ineffective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Effective in treating </a:t>
            </a:r>
            <a:r>
              <a:rPr lang="en-US" altLang="en-US" sz="2800" b="1">
                <a:latin typeface="Gill Sans MT" panose="020B0502020104020203" pitchFamily="34" charset="0"/>
              </a:rPr>
              <a:t>chronic painful symptoms </a:t>
            </a:r>
            <a:r>
              <a:rPr lang="en-US" altLang="en-US" sz="2800">
                <a:latin typeface="Gill Sans MT" panose="020B0502020104020203" pitchFamily="34" charset="0"/>
              </a:rPr>
              <a:t>accompanied by depression (backache, muscle aches) &amp; </a:t>
            </a:r>
            <a:r>
              <a:rPr lang="en-US" altLang="en-US" sz="2800" b="1">
                <a:latin typeface="Gill Sans MT" panose="020B0502020104020203" pitchFamily="34" charset="0"/>
              </a:rPr>
              <a:t>neuropathic pain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(e.g. diabetic peripheral neuropathy)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SNRIs have no activity at adrenergic, muscarinic or histamine receptors</a:t>
            </a:r>
            <a:endParaRPr lang="ar-JO" altLang="en-US" sz="28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C943D929-5145-4B2F-A5DE-78209594F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188913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600" b="1">
                <a:latin typeface="Gill Sans MT" panose="020B0502020104020203" pitchFamily="34" charset="0"/>
              </a:rPr>
              <a:t>ATYPICAL ANTIDEPRESSANTS</a:t>
            </a:r>
            <a:endParaRPr lang="ar-JO" altLang="en-US" sz="3600" b="1">
              <a:latin typeface="Gill Sans MT" panose="020B0502020104020203" pitchFamily="34" charset="0"/>
            </a:endParaRP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0F385740-70AD-4F64-BB5B-36B7B06123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E54EDFCB-E8EA-4552-A857-C00EB78DF239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3556" name="Content Placeholder 2">
            <a:extLst>
              <a:ext uri="{FF2B5EF4-FFF2-40B4-BE49-F238E27FC236}">
                <a16:creationId xmlns:a16="http://schemas.microsoft.com/office/drawing/2014/main" id="{2AA64456-CB0A-41BA-925F-7D34F241D1E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 atypical antidepressants are a mixed group of agents that have actions at several different sites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 Include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bupropion, mirtazapine, nefazodone, and trazodone 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4B1139F6-655E-4DD3-B71A-765DC0FD8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42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600" b="1">
                <a:latin typeface="Gill Sans MT" panose="020B0502020104020203" pitchFamily="34" charset="0"/>
              </a:rPr>
              <a:t>TRICYCLIC  ANTIDEPRESSANTS</a:t>
            </a:r>
            <a:endParaRPr lang="ar-JO" altLang="en-US" sz="3600" b="1">
              <a:latin typeface="Gill Sans MT" panose="020B0502020104020203" pitchFamily="34" charset="0"/>
            </a:endParaRP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01D6792D-8EFF-45FD-ACC7-62F7DF9E21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02ABAD10-E109-4AA8-91B3-6F93C23C23DD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580" name="Content Placeholder 2">
            <a:extLst>
              <a:ext uri="{FF2B5EF4-FFF2-40B4-BE49-F238E27FC236}">
                <a16:creationId xmlns:a16="http://schemas.microsoft.com/office/drawing/2014/main" id="{86A20544-3627-46C3-8124-B1144AF92A1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3250" y="1447800"/>
            <a:ext cx="80835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Tricyclic antidepressants (TCAs) block norepinephrine and serotonin reuptake into the neuron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 TCAs include the </a:t>
            </a:r>
            <a:r>
              <a:rPr lang="en-US" altLang="en-US" sz="3200" b="1">
                <a:latin typeface="Gill Sans MT" panose="020B0502020104020203" pitchFamily="34" charset="0"/>
              </a:rPr>
              <a:t>tertiary amines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imipramine (the prototype drug), amitriptyline, clomipramine, doxepin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219F0976-CE24-408C-BFB7-CE22C119F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6CD7142F-8878-4A15-B72A-25B9078EEC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B9435179-0FE9-48D0-85BD-5B3C3FD80B3D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5604" name="Content Placeholder 2">
            <a:extLst>
              <a:ext uri="{FF2B5EF4-FFF2-40B4-BE49-F238E27FC236}">
                <a16:creationId xmlns:a16="http://schemas.microsoft.com/office/drawing/2014/main" id="{E6B50217-5A4E-4649-AE6F-911FE455F1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Secondary amines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desipramine &amp; nortriptyline 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All have similar therapeutic efficacy &amp;</a:t>
            </a:r>
            <a:r>
              <a:rPr lang="en-US" altLang="en-US" sz="3200">
                <a:latin typeface="Gill Sans MT" panose="020B0502020104020203" pitchFamily="34" charset="0"/>
              </a:rPr>
              <a:t> choice of drug may depend on:</a:t>
            </a:r>
          </a:p>
          <a:p>
            <a:pPr lvl="1" algn="l" rtl="0" eaLnBrk="1" hangingPunct="1"/>
            <a:r>
              <a:rPr lang="en-US" altLang="en-US" sz="3000">
                <a:latin typeface="Gill Sans MT" panose="020B0502020104020203" pitchFamily="34" charset="0"/>
              </a:rPr>
              <a:t> patient tolerance to side effects</a:t>
            </a:r>
          </a:p>
          <a:p>
            <a:pPr lvl="1" algn="l" rtl="0" eaLnBrk="1" hangingPunct="1"/>
            <a:r>
              <a:rPr lang="en-US" altLang="en-US" sz="3000">
                <a:latin typeface="Gill Sans MT" panose="020B0502020104020203" pitchFamily="34" charset="0"/>
              </a:rPr>
              <a:t> prior response</a:t>
            </a:r>
          </a:p>
          <a:p>
            <a:pPr lvl="1" algn="l" rtl="0" eaLnBrk="1" hangingPunct="1"/>
            <a:r>
              <a:rPr lang="en-US" altLang="en-US" sz="3000">
                <a:latin typeface="Gill Sans MT" panose="020B0502020104020203" pitchFamily="34" charset="0"/>
              </a:rPr>
              <a:t> pre-existing medical conditions </a:t>
            </a:r>
          </a:p>
          <a:p>
            <a:pPr lvl="1" algn="l" rtl="0" eaLnBrk="1" hangingPunct="1"/>
            <a:r>
              <a:rPr lang="en-US" altLang="en-US" sz="3000">
                <a:latin typeface="Gill Sans MT" panose="020B0502020104020203" pitchFamily="34" charset="0"/>
              </a:rPr>
              <a:t> duration of action</a:t>
            </a:r>
            <a:r>
              <a:rPr lang="en-US" altLang="en-US"/>
              <a:t> </a:t>
            </a:r>
            <a:endParaRPr lang="ar-JO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6B54066F-3FFB-458C-8256-17A8644C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DF4E62CA-1F3B-4D23-9AE7-6E06B61F73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4C7AA039-AD26-4A33-A191-3A054B74FFE8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6628" name="Content Placeholder 2">
            <a:extLst>
              <a:ext uri="{FF2B5EF4-FFF2-40B4-BE49-F238E27FC236}">
                <a16:creationId xmlns:a16="http://schemas.microsoft.com/office/drawing/2014/main" id="{89DDB7E6-B7C9-4B2E-ACE6-FF84BA664FE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Patients who do not respond to one TCA </a:t>
            </a:r>
            <a:r>
              <a:rPr lang="en-US" altLang="en-US" sz="3200">
                <a:latin typeface="Gill Sans MT" panose="020B0502020104020203" pitchFamily="34" charset="0"/>
              </a:rPr>
              <a:t>may benefit from a different drug in this group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These drugs are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alternatives for patients who do not respond to SSRIs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DDF3B7BC-56F2-4974-ABB0-786FF364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603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4800" b="1"/>
              <a:t>Depression</a:t>
            </a:r>
            <a:endParaRPr lang="ar-JO" altLang="en-US" sz="4800" b="1"/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A77FBF12-06C5-4A04-B256-10E5CA685B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6A9B9AB3-EC99-41A3-8939-26ED6C992CCA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9220" name="Content Placeholder 2">
            <a:extLst>
              <a:ext uri="{FF2B5EF4-FFF2-40B4-BE49-F238E27FC236}">
                <a16:creationId xmlns:a16="http://schemas.microsoft.com/office/drawing/2014/main" id="{8D91D84A-B9D7-48E6-89B7-AC6C6C3F66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7975" y="1417638"/>
            <a:ext cx="5848350" cy="5021262"/>
          </a:xfrm>
        </p:spPr>
        <p:txBody>
          <a:bodyPr/>
          <a:lstStyle/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Depression is a serious disorder that affects 300 million adults worldwide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Symptoms of depression: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Intense feeling of sadness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Hopelessness &amp; despair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Inability to experience pleasure in usual activities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Changes in sleep patterns and appetite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Loss of energy</a:t>
            </a:r>
          </a:p>
          <a:p>
            <a:pPr lvl="1" algn="l" rtl="0" eaLnBrk="1" hangingPunct="1"/>
            <a:r>
              <a:rPr lang="en-US" altLang="en-US">
                <a:latin typeface="Gill Sans MT" panose="020B0502020104020203" pitchFamily="34" charset="0"/>
              </a:rPr>
              <a:t>Suicidal thoughts</a:t>
            </a:r>
          </a:p>
          <a:p>
            <a:pPr eaLnBrk="1" hangingPunct="1"/>
            <a:endParaRPr lang="en-US" altLang="en-US"/>
          </a:p>
        </p:txBody>
      </p:sp>
      <p:pic>
        <p:nvPicPr>
          <p:cNvPr id="9221" name="Picture 8" descr="Vector concept conceptual depression mental emotional disorder r">
            <a:extLst>
              <a:ext uri="{FF2B5EF4-FFF2-40B4-BE49-F238E27FC236}">
                <a16:creationId xmlns:a16="http://schemas.microsoft.com/office/drawing/2014/main" id="{6B1306B4-6816-4CB4-B199-87E64C459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208088"/>
            <a:ext cx="284162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D382C26E-E6D1-4A31-B78C-22976FDD2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463" y="317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600" b="1">
                <a:latin typeface="Gill Sans MT" panose="020B0502020104020203" pitchFamily="34" charset="0"/>
              </a:rPr>
              <a:t>Mechanism of Action</a:t>
            </a:r>
            <a:endParaRPr lang="ar-JO" altLang="en-US" sz="3600" b="1">
              <a:latin typeface="Gill Sans MT" panose="020B0502020104020203" pitchFamily="34" charset="0"/>
            </a:endParaRP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3BA0D7A3-450E-43F5-AB96-B0D839D65F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0AB970B3-7722-40D5-BCA7-EE6968823292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7652" name="Content Placeholder 2">
            <a:extLst>
              <a:ext uri="{FF2B5EF4-FFF2-40B4-BE49-F238E27FC236}">
                <a16:creationId xmlns:a16="http://schemas.microsoft.com/office/drawing/2014/main" id="{053D1D5A-87F4-406A-953E-F2324E57950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3250" y="1447800"/>
            <a:ext cx="8216900" cy="4572000"/>
          </a:xfrm>
        </p:spPr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3600">
                <a:solidFill>
                  <a:schemeClr val="accent1"/>
                </a:solidFill>
              </a:rPr>
              <a:t>1.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Inhibition of neurotransmitter reuptake: </a:t>
            </a:r>
            <a:r>
              <a:rPr lang="en-US" altLang="en-US" sz="3200" b="1">
                <a:latin typeface="Gill Sans MT" panose="020B0502020104020203" pitchFamily="34" charset="0"/>
              </a:rPr>
              <a:t>TCAs potent inhibitors of neuronal reuptake </a:t>
            </a:r>
            <a:r>
              <a:rPr lang="en-US" altLang="en-US" sz="3200">
                <a:latin typeface="Gill Sans MT" panose="020B0502020104020203" pitchFamily="34" charset="0"/>
              </a:rPr>
              <a:t>of norepinephrine &amp; serotonin into presynaptic nerve terminals 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They cause </a:t>
            </a:r>
            <a:r>
              <a:rPr lang="en-US" altLang="en-US" sz="3200" b="1">
                <a:latin typeface="Gill Sans MT" panose="020B0502020104020203" pitchFamily="34" charset="0"/>
              </a:rPr>
              <a:t>increased concentrations of monoamines</a:t>
            </a:r>
            <a:r>
              <a:rPr lang="en-US" altLang="en-US" sz="3200">
                <a:latin typeface="Gill Sans MT" panose="020B0502020104020203" pitchFamily="34" charset="0"/>
              </a:rPr>
              <a:t> in synaptic cleft, resulting in antidepressant effects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0E389B1F-0269-4A95-9751-A89146A8E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E204D2D-EE1D-4B6E-8647-37117EDAE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A58A8D06-E465-4C27-B315-5637FCE94553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8676" name="Content Placeholder 2">
            <a:extLst>
              <a:ext uri="{FF2B5EF4-FFF2-40B4-BE49-F238E27FC236}">
                <a16:creationId xmlns:a16="http://schemas.microsoft.com/office/drawing/2014/main" id="{286CDC6E-A4EB-42B2-B44A-E6271C73987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chemeClr val="accent1"/>
                </a:solidFill>
              </a:rPr>
              <a:t>  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2. Blocking of receptors: 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en-US" sz="3200">
                <a:latin typeface="Gill Sans MT" panose="020B0502020104020203" pitchFamily="34" charset="0"/>
              </a:rPr>
              <a:t>  - TCAs also block </a:t>
            </a:r>
            <a:r>
              <a:rPr lang="en-US" altLang="en-US" sz="3200" b="1">
                <a:latin typeface="Gill Sans MT" panose="020B0502020104020203" pitchFamily="34" charset="0"/>
              </a:rPr>
              <a:t>α-adrenergic, histaminic, and muscarinic receptors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DD01DA28-3600-4B34-AEF2-D0A3459EA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3521EA8E-74DA-40F3-BD26-D2B9ECF5B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75CDD645-6E99-4ECA-9043-770A308C716F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9700" name="Content Placeholder 2">
            <a:extLst>
              <a:ext uri="{FF2B5EF4-FFF2-40B4-BE49-F238E27FC236}">
                <a16:creationId xmlns:a16="http://schemas.microsoft.com/office/drawing/2014/main" id="{6A44DDB2-DF5F-4A9A-838C-FD69D996C6C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3600"/>
              <a:t>  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Actions: </a:t>
            </a:r>
          </a:p>
          <a:p>
            <a:pPr algn="l" rtl="0" eaLnBrk="1" hangingPunct="1">
              <a:buFont typeface="Wingdings" panose="05000000000000000000" pitchFamily="2" charset="2"/>
              <a:buChar char="v"/>
            </a:pPr>
            <a:r>
              <a:rPr lang="en-US" altLang="en-US" sz="3200">
                <a:latin typeface="Gill Sans MT" panose="020B0502020104020203" pitchFamily="34" charset="0"/>
              </a:rPr>
              <a:t> TCAs </a:t>
            </a:r>
            <a:r>
              <a:rPr lang="en-US" altLang="en-US" sz="3200" b="1">
                <a:latin typeface="Gill Sans MT" panose="020B0502020104020203" pitchFamily="34" charset="0"/>
              </a:rPr>
              <a:t>elevate mood, improve mental alertness, increase physical activity </a:t>
            </a:r>
            <a:r>
              <a:rPr lang="en-US" altLang="en-US" sz="3200">
                <a:latin typeface="Gill Sans MT" panose="020B0502020104020203" pitchFamily="34" charset="0"/>
              </a:rPr>
              <a:t>in patients with major depression</a:t>
            </a:r>
          </a:p>
          <a:p>
            <a:pPr algn="l" rtl="0" eaLnBrk="1" hangingPunct="1">
              <a:buFont typeface="Wingdings" panose="05000000000000000000" pitchFamily="2" charset="2"/>
              <a:buChar char="v"/>
            </a:pPr>
            <a:r>
              <a:rPr lang="en-US" altLang="en-US" sz="3200">
                <a:latin typeface="Gill Sans MT" panose="020B0502020104020203" pitchFamily="34" charset="0"/>
              </a:rPr>
              <a:t>Panic disorders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EF3A1CE9-818A-4F06-9FFF-5B987EB54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B84CEE61-7374-406C-AEDE-ED4A6439CA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48478FDE-1E3D-416C-8E7D-18BC23DABA6D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ACA9390A-3D0B-46B9-9771-2CDEA2D3069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Therapeutic uses: 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- </a:t>
            </a:r>
            <a:r>
              <a:rPr lang="en-US" altLang="en-US" sz="3200">
                <a:latin typeface="Gill Sans MT" panose="020B0502020104020203" pitchFamily="34" charset="0"/>
              </a:rPr>
              <a:t>TCAs are effective in treating </a:t>
            </a:r>
            <a:r>
              <a:rPr lang="en-US" altLang="en-US" sz="3200" b="1">
                <a:latin typeface="Gill Sans MT" panose="020B0502020104020203" pitchFamily="34" charset="0"/>
              </a:rPr>
              <a:t>moderate to severe major depression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Imipramine </a:t>
            </a:r>
            <a:r>
              <a:rPr lang="en-US" altLang="en-US" sz="3200">
                <a:latin typeface="Gill Sans MT" panose="020B0502020104020203" pitchFamily="34" charset="0"/>
              </a:rPr>
              <a:t>has been used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to control bed-wetting in children</a:t>
            </a:r>
            <a:r>
              <a:rPr lang="en-US" altLang="en-US" sz="3200" b="1">
                <a:latin typeface="Gill Sans MT" panose="020B0502020104020203" pitchFamily="34" charset="0"/>
              </a:rPr>
              <a:t> (nocturnal enuresis, incontinence) </a:t>
            </a:r>
            <a:r>
              <a:rPr lang="en-US" altLang="en-US" sz="3200">
                <a:latin typeface="Gill Sans MT" panose="020B0502020104020203" pitchFamily="34" charset="0"/>
              </a:rPr>
              <a:t>(older than 6 years) by causing contraction of internal sphincter of bladder</a:t>
            </a:r>
          </a:p>
          <a:p>
            <a:pPr eaLnBrk="1" hangingPunct="1"/>
            <a:endParaRPr lang="ar-JO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A2FD63BF-DFFA-48F1-B67C-027FC85F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4E2CA37C-AFB8-4119-9B61-9A8C5CE1D5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6037C8EB-E38C-4D3A-B3B6-44CCD5D05103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1748" name="Content Placeholder 2">
            <a:extLst>
              <a:ext uri="{FF2B5EF4-FFF2-40B4-BE49-F238E27FC236}">
                <a16:creationId xmlns:a16="http://schemas.microsoft.com/office/drawing/2014/main" id="{DD7792CA-0069-4617-859C-E7D7AB48AEF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TCAs, particularly </a:t>
            </a:r>
            <a:r>
              <a:rPr lang="en-US" altLang="en-US" sz="3200" b="1">
                <a:latin typeface="Gill Sans MT" panose="020B0502020104020203" pitchFamily="34" charset="0"/>
              </a:rPr>
              <a:t>amitriptyline</a:t>
            </a:r>
            <a:r>
              <a:rPr lang="en-US" altLang="en-US" sz="3200">
                <a:latin typeface="Gill Sans MT" panose="020B0502020104020203" pitchFamily="34" charset="0"/>
              </a:rPr>
              <a:t>, have been used to treat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migraine headache </a:t>
            </a:r>
            <a:r>
              <a:rPr lang="en-US" altLang="en-US" sz="3200">
                <a:latin typeface="Gill Sans MT" panose="020B0502020104020203" pitchFamily="34" charset="0"/>
              </a:rPr>
              <a:t>and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chronic pain syndromes </a:t>
            </a:r>
            <a:r>
              <a:rPr lang="en-US" altLang="en-US" sz="3200">
                <a:latin typeface="Gill Sans MT" panose="020B0502020104020203" pitchFamily="34" charset="0"/>
              </a:rPr>
              <a:t>(for example,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“neuropathic”pain</a:t>
            </a:r>
            <a:r>
              <a:rPr lang="en-US" altLang="en-US" sz="3200">
                <a:latin typeface="Gill Sans MT" panose="020B0502020104020203" pitchFamily="34" charset="0"/>
              </a:rPr>
              <a:t>) in a number of conditions for which the cause of pain is unclear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5F8CB0D6-3A7B-451E-BEC3-4D5A24BB3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Pharmacokinetics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7CD33204-829F-4F60-848E-6A12DCA7E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A36444F2-4829-4DB3-8BF3-CB5AB6075B51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2772" name="Content Placeholder 2">
            <a:extLst>
              <a:ext uri="{FF2B5EF4-FFF2-40B4-BE49-F238E27FC236}">
                <a16:creationId xmlns:a16="http://schemas.microsoft.com/office/drawing/2014/main" id="{BE584BA5-B8F8-48C2-BD60-C153289DAE8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Tricyclic antidepressants are well absorbed after </a:t>
            </a:r>
            <a:r>
              <a:rPr lang="en-US" altLang="en-US" sz="3200" b="1">
                <a:latin typeface="Gill Sans MT" panose="020B0502020104020203" pitchFamily="34" charset="0"/>
              </a:rPr>
              <a:t>oral administration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Because of their </a:t>
            </a:r>
            <a:r>
              <a:rPr lang="en-US" altLang="en-US" sz="3200" b="1">
                <a:latin typeface="Gill Sans MT" panose="020B0502020104020203" pitchFamily="34" charset="0"/>
              </a:rPr>
              <a:t>lipophilic nature</a:t>
            </a:r>
            <a:r>
              <a:rPr lang="en-US" altLang="en-US" sz="3200">
                <a:latin typeface="Gill Sans MT" panose="020B0502020104020203" pitchFamily="34" charset="0"/>
              </a:rPr>
              <a:t>, they are widely distributed &amp; </a:t>
            </a:r>
            <a:r>
              <a:rPr lang="en-US" altLang="en-US" sz="3200" b="1">
                <a:latin typeface="Gill Sans MT" panose="020B0502020104020203" pitchFamily="34" charset="0"/>
              </a:rPr>
              <a:t>readily penetrate into CNS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Have a narrow therapeutic index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67CBFD59-90EB-438C-A265-3D302BE54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54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579628B4-9A01-466C-AE2C-DF609C8E95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18F78FEE-D97D-44D3-8BEF-C12BA24EB2FF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3796" name="Content Placeholder 2">
            <a:extLst>
              <a:ext uri="{FF2B5EF4-FFF2-40B4-BE49-F238E27FC236}">
                <a16:creationId xmlns:a16="http://schemas.microsoft.com/office/drawing/2014/main" id="{3508FBEE-9659-420A-9582-99DE81600B3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Blockade of muscarinic receptors </a:t>
            </a:r>
            <a:r>
              <a:rPr lang="en-US" altLang="en-US" sz="3200">
                <a:latin typeface="Gill Sans MT" panose="020B0502020104020203" pitchFamily="34" charset="0"/>
              </a:rPr>
              <a:t>leads to blurred vision, xerostomia (dry mouth), urinary retention, constipation)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TCAs 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block α-adrenergic receptors</a:t>
            </a:r>
            <a:r>
              <a:rPr lang="en-US" altLang="en-US" sz="3200">
                <a:latin typeface="Gill Sans MT" panose="020B0502020104020203" pitchFamily="34" charset="0"/>
              </a:rPr>
              <a:t>, causing orthostatic hypotension, dizziness, and reflex tachycardia (most serious in elderly)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D379DFB4-F719-4F3E-8301-E64568EE7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0B52A11F-9971-4FF3-99EB-859D8F351D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7FF0B9ED-F75E-4E68-9312-3D7BB4E3D1E6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90EE4913-C586-48D7-8F64-7ED253E909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Overdose </a:t>
            </a:r>
            <a:r>
              <a:rPr lang="en-US" altLang="en-US" sz="3200" b="1">
                <a:latin typeface="Gill Sans MT" panose="020B0502020104020203" pitchFamily="34" charset="0"/>
              </a:rPr>
              <a:t>life-threatening arrhythmias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Sedation</a:t>
            </a:r>
            <a:r>
              <a:rPr lang="en-US" altLang="en-US" sz="3200">
                <a:latin typeface="Gill Sans MT" panose="020B0502020104020203" pitchFamily="34" charset="0"/>
              </a:rPr>
              <a:t> due to block of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histamine H1 receptors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Weight gain 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Sexual dysfunction: </a:t>
            </a:r>
            <a:r>
              <a:rPr lang="en-US" altLang="en-US" sz="3200">
                <a:latin typeface="Gill Sans MT" panose="020B0502020104020203" pitchFamily="34" charset="0"/>
              </a:rPr>
              <a:t>(erectile dysfunction in men and anorgasmia in women)</a:t>
            </a:r>
          </a:p>
          <a:p>
            <a:pPr eaLnBrk="1" hangingPunct="1"/>
            <a:endParaRPr lang="ar-JO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3CB61C76-B4E6-4B16-8C87-CE5463CAF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688" y="142875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200" b="1">
                <a:latin typeface="Gill Sans MT" panose="020B0502020104020203" pitchFamily="34" charset="0"/>
              </a:rPr>
              <a:t>MONOAMINE OXIDASE INHIBITORS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BF98329A-3688-4C33-968E-511560CB0C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CB457465-2BC3-441C-9452-C6E608F01AB3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5844" name="Content Placeholder 2">
            <a:extLst>
              <a:ext uri="{FF2B5EF4-FFF2-40B4-BE49-F238E27FC236}">
                <a16:creationId xmlns:a16="http://schemas.microsoft.com/office/drawing/2014/main" id="{BD9D5C13-608E-495E-AA3C-41858C0978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9750" y="1447800"/>
            <a:ext cx="828040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Monoamine oxidase (MAO) </a:t>
            </a:r>
            <a:r>
              <a:rPr lang="en-US" altLang="en-US" sz="3200">
                <a:latin typeface="Gill Sans MT" panose="020B0502020104020203" pitchFamily="34" charset="0"/>
              </a:rPr>
              <a:t>is  mitochondrial enzyme found in </a:t>
            </a:r>
            <a:r>
              <a:rPr lang="en-US" altLang="en-US" sz="3200" b="1">
                <a:latin typeface="Gill Sans MT" panose="020B0502020104020203" pitchFamily="34" charset="0"/>
              </a:rPr>
              <a:t>nerve, gut &amp; liver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In neuron, </a:t>
            </a:r>
            <a:r>
              <a:rPr lang="en-US" altLang="en-US" sz="3200" b="1">
                <a:latin typeface="Gill Sans MT" panose="020B0502020104020203" pitchFamily="34" charset="0"/>
              </a:rPr>
              <a:t>MAO catalyses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oxidative deamination &amp; inactivation of excess neurotransmitters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sz="3200">
                <a:latin typeface="Gill Sans MT" panose="020B0502020104020203" pitchFamily="34" charset="0"/>
              </a:rPr>
              <a:t>(norepinephrine, dopamine, and serotonin) that leak out of synaptic vesicles 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324CD22B-6352-4FF6-BE91-77123F75D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3BA4E15B-5263-4EB8-B261-9C4651CE8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2600750F-84B6-4B69-8EA0-36F230EDD546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6868" name="Content Placeholder 2">
            <a:extLst>
              <a:ext uri="{FF2B5EF4-FFF2-40B4-BE49-F238E27FC236}">
                <a16:creationId xmlns:a16="http://schemas.microsoft.com/office/drawing/2014/main" id="{41AE1C1C-A3F0-4227-8589-D6376C8B8C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78775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MAO inhibitors </a:t>
            </a:r>
            <a:r>
              <a:rPr lang="en-US" altLang="en-US" sz="3200" b="1">
                <a:latin typeface="Gill Sans MT" panose="020B0502020104020203" pitchFamily="34" charset="0"/>
              </a:rPr>
              <a:t>inactivate MAO enzyme</a:t>
            </a:r>
            <a:r>
              <a:rPr lang="en-US" altLang="en-US" sz="3200">
                <a:latin typeface="Gill Sans MT" panose="020B0502020104020203" pitchFamily="34" charset="0"/>
              </a:rPr>
              <a:t>, permitting neurotransmitters to escape degradation and to accumulate within presynaptic neuron &amp; leak into synaptic space 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This cause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activation of norepinephrine and serotonin receptors</a:t>
            </a:r>
            <a:r>
              <a:rPr lang="en-US" altLang="en-US" sz="3200">
                <a:latin typeface="Gill Sans MT" panose="020B0502020104020203" pitchFamily="34" charset="0"/>
              </a:rPr>
              <a:t>, and is responsible for indirect antidepressant action of these drugs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87B33E76-6FC4-4E65-9989-095EF01D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337"/>
          </a:xfrm>
        </p:spPr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Antidepressants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82786CF6-0596-47C2-BEFC-A2F13A4A5F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570FFD21-2C38-4748-9A1C-3F4B44E4B939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id="{3034A168-F82B-411A-A597-D626BDCFD2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4213" y="1447800"/>
            <a:ext cx="8208962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Selective serotonin re-uptake inhibitors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(SSRIs)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Serotonin/norepinephrine re-uptake inhibitors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(SNRIs)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Atypical antidepressants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Tricyclic antidepressants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(TCAs)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Monoamine oxidase inhibitors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(MAOs)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61D1E0D8-D666-4A52-AFFA-661E68117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E71EEFDA-2CBF-4866-A52B-A6F5311AE9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495A4460-0507-4C07-B536-D6F7C688AA5E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7892" name="Content Placeholder 2">
            <a:extLst>
              <a:ext uri="{FF2B5EF4-FFF2-40B4-BE49-F238E27FC236}">
                <a16:creationId xmlns:a16="http://schemas.microsoft.com/office/drawing/2014/main" id="{1697277B-8038-49A3-B0E6-124CB7BE9E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78775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Three MAO inhibitors are currently available for treatment of depression: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phenelzine, tranylcypromine </a:t>
            </a:r>
            <a:r>
              <a:rPr lang="en-US" altLang="en-US" sz="3200">
                <a:latin typeface="Gill Sans MT" panose="020B0502020104020203" pitchFamily="34" charset="0"/>
              </a:rPr>
              <a:t>and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selegiline </a:t>
            </a:r>
            <a:r>
              <a:rPr lang="en-US" altLang="en-US" sz="3200">
                <a:latin typeface="Gill Sans MT" panose="020B0502020104020203" pitchFamily="34" charset="0"/>
              </a:rPr>
              <a:t>(was first-approved for Parkinson’s disease), but is now also approved for depression, is the first antidepressant available in a </a:t>
            </a:r>
            <a:r>
              <a:rPr lang="en-US" altLang="en-US" sz="3200" b="1">
                <a:latin typeface="Gill Sans MT" panose="020B0502020104020203" pitchFamily="34" charset="0"/>
              </a:rPr>
              <a:t>transdermal delivery system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C9932A2A-2480-4513-9FBD-86E872B22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E9C6B385-A9F5-4D28-B220-BD5F93461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24C5C901-8586-44A8-8894-1CB08BF76A42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8916" name="Content Placeholder 2">
            <a:extLst>
              <a:ext uri="{FF2B5EF4-FFF2-40B4-BE49-F238E27FC236}">
                <a16:creationId xmlns:a16="http://schemas.microsoft.com/office/drawing/2014/main" id="{762245B1-E934-49AE-B769-795E0AB1D15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Use of MAO inhibitors is now limited </a:t>
            </a:r>
            <a:r>
              <a:rPr lang="en-US" altLang="en-US" sz="3200">
                <a:latin typeface="Gill Sans MT" panose="020B0502020104020203" pitchFamily="34" charset="0"/>
              </a:rPr>
              <a:t>due to the required </a:t>
            </a:r>
            <a:r>
              <a:rPr lang="en-US" altLang="en-US" sz="3200" b="1">
                <a:latin typeface="Gill Sans MT" panose="020B0502020104020203" pitchFamily="34" charset="0"/>
              </a:rPr>
              <a:t>complicated dietary restrictions </a:t>
            </a:r>
            <a:r>
              <a:rPr lang="en-US" altLang="en-US" sz="3200">
                <a:latin typeface="Gill Sans MT" panose="020B0502020104020203" pitchFamily="34" charset="0"/>
              </a:rPr>
              <a:t>of patients taking MAO inhibitors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A421F43D-CFFA-4B57-A5E2-0F485381F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88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sz="3600" b="1">
                <a:latin typeface="Gill Sans MT" panose="020B0502020104020203" pitchFamily="34" charset="0"/>
              </a:rPr>
              <a:t>Mechanism of action</a:t>
            </a:r>
            <a:endParaRPr lang="ar-JO" altLang="en-US" sz="3600" b="1">
              <a:latin typeface="Gill Sans MT" panose="020B0502020104020203" pitchFamily="34" charset="0"/>
            </a:endParaRPr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B2F77F9D-1778-4CAE-BDEB-814E112E0C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C97EB6B4-4B20-4CBB-8F21-05A9BCB0E2D2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39940" name="Content Placeholder 2">
            <a:extLst>
              <a:ext uri="{FF2B5EF4-FFF2-40B4-BE49-F238E27FC236}">
                <a16:creationId xmlns:a16="http://schemas.microsoft.com/office/drawing/2014/main" id="{1FAB59F0-0329-43EA-8114-72F4322330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55650" y="1447800"/>
            <a:ext cx="8208963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Most MAO inhibitors, such as phenelzine, form stable complexes with the enzyme, causing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irreversible inactivation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This results in </a:t>
            </a:r>
            <a:r>
              <a:rPr lang="en-US" altLang="en-US" sz="3200" b="1">
                <a:latin typeface="Gill Sans MT" panose="020B0502020104020203" pitchFamily="34" charset="0"/>
              </a:rPr>
              <a:t>increased stores of norepinephrine, serotonin &amp; dopamine </a:t>
            </a:r>
            <a:r>
              <a:rPr lang="en-US" altLang="en-US" sz="3200">
                <a:latin typeface="Gill Sans MT" panose="020B0502020104020203" pitchFamily="34" charset="0"/>
              </a:rPr>
              <a:t>within the neuron and subsequent diffusion of excess neurotransmitter into synaptic space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4F59A9A0-C487-4973-819E-EC46D7EB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68530900-431B-4845-8F44-8921AF042D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6A4B29EB-1738-4CE0-8F0E-4AF86F319DD8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0964" name="Content Placeholder 2">
            <a:extLst>
              <a:ext uri="{FF2B5EF4-FFF2-40B4-BE49-F238E27FC236}">
                <a16:creationId xmlns:a16="http://schemas.microsoft.com/office/drawing/2014/main" id="{256DA1A0-1DFE-464D-A9EA-D3B434C9B9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438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These drugs inhibit not only MAO in brain but also </a:t>
            </a:r>
            <a:r>
              <a:rPr lang="en-US" altLang="en-US" sz="3200" b="1">
                <a:latin typeface="Gill Sans MT" panose="020B0502020104020203" pitchFamily="34" charset="0"/>
              </a:rPr>
              <a:t>MAO in liver and gut that catalyze oxidative deamination of drugs </a:t>
            </a:r>
            <a:r>
              <a:rPr lang="en-US" altLang="en-US" sz="3200">
                <a:latin typeface="Gill Sans MT" panose="020B0502020104020203" pitchFamily="34" charset="0"/>
              </a:rPr>
              <a:t>and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potentially toxic substances,</a:t>
            </a:r>
            <a:r>
              <a:rPr lang="en-US" altLang="en-US" sz="3200">
                <a:latin typeface="Gill Sans MT" panose="020B0502020104020203" pitchFamily="34" charset="0"/>
              </a:rPr>
              <a:t> such as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tyramine</a:t>
            </a:r>
            <a:r>
              <a:rPr lang="en-US" altLang="en-US" sz="3200">
                <a:latin typeface="Gill Sans MT" panose="020B0502020104020203" pitchFamily="34" charset="0"/>
              </a:rPr>
              <a:t>, which is found in certain foods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MAO inhibitors </a:t>
            </a:r>
            <a:r>
              <a:rPr lang="en-US" altLang="en-US" sz="3200">
                <a:latin typeface="Gill Sans MT" panose="020B0502020104020203" pitchFamily="34" charset="0"/>
              </a:rPr>
              <a:t>therefore show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high  incidence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 of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drug-drug and drug-food interactions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94D0D757-CB6C-4BF8-A60D-8E36673AF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Therapeutic uses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662FC627-1590-4371-B5A4-CE6E69C6C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46A24C93-6AF2-43CA-BE10-D8CF6A34F36C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1988" name="Content Placeholder 2">
            <a:extLst>
              <a:ext uri="{FF2B5EF4-FFF2-40B4-BE49-F238E27FC236}">
                <a16:creationId xmlns:a16="http://schemas.microsoft.com/office/drawing/2014/main" id="{CCE45C64-CCA5-494F-A8AF-A3105E374F9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MAO inhibitors are indicated for depressed patients who are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unresponsive or allergic to TCAs or who experience strong anxiety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B6B72EC2-F5B5-4033-888D-55BAFF14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>
                <a:latin typeface="Gill Sans MT" panose="020B0502020104020203" pitchFamily="34" charset="0"/>
              </a:rPr>
              <a:t>Adverse effects</a:t>
            </a:r>
            <a:endParaRPr lang="ar-JO" altLang="en-US" b="1">
              <a:latin typeface="Gill Sans MT" panose="020B0502020104020203" pitchFamily="34" charset="0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559CE657-4CC8-4838-9824-1348061AFA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AF2B6D04-738A-4831-B4A6-2FF5ED681CC4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3012" name="Content Placeholder 2">
            <a:extLst>
              <a:ext uri="{FF2B5EF4-FFF2-40B4-BE49-F238E27FC236}">
                <a16:creationId xmlns:a16="http://schemas.microsoft.com/office/drawing/2014/main" id="{6B4C1BFD-F3E1-4931-99CB-0A7D5C8FF23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015288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Severe and often unpredictable side effects due to </a:t>
            </a:r>
            <a:r>
              <a:rPr lang="en-US" altLang="en-US" sz="3200" b="1">
                <a:latin typeface="Gill Sans MT" panose="020B0502020104020203" pitchFamily="34" charset="0"/>
              </a:rPr>
              <a:t>drug-food and drug-drug interactions </a:t>
            </a:r>
            <a:r>
              <a:rPr lang="en-US" altLang="en-US" sz="3200">
                <a:latin typeface="Gill Sans MT" panose="020B0502020104020203" pitchFamily="34" charset="0"/>
              </a:rPr>
              <a:t>limit the widespread use of MAO inhibitors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Tyramine</a:t>
            </a:r>
            <a:r>
              <a:rPr lang="en-US" altLang="en-US" sz="3200">
                <a:latin typeface="Gill Sans MT" panose="020B0502020104020203" pitchFamily="34" charset="0"/>
              </a:rPr>
              <a:t>, which is contained in certain foods, such as 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aged cheeses and meats, chicken liver, pickled or smoked fish ,red wines</a:t>
            </a:r>
            <a:r>
              <a:rPr lang="en-US" altLang="en-US" sz="3200">
                <a:latin typeface="Gill Sans MT" panose="020B0502020104020203" pitchFamily="34" charset="0"/>
              </a:rPr>
              <a:t>, is normally inactivated by MAO in gut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3BD797F1-C214-4CE4-BB96-F8F5B49A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A320B0FC-82CC-4A5A-9B4B-3995D3855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A0F7DBB2-CEC4-4F0D-A171-ED5EC35A63E7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4036" name="Content Placeholder 2">
            <a:extLst>
              <a:ext uri="{FF2B5EF4-FFF2-40B4-BE49-F238E27FC236}">
                <a16:creationId xmlns:a16="http://schemas.microsoft.com/office/drawing/2014/main" id="{9E4FAB8E-6112-447D-B939-1961AF4121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229600" cy="4968875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Individuals receiving MAO inhibitor 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are unable to degrade tyramine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Tyramine</a:t>
            </a:r>
            <a:r>
              <a:rPr lang="en-US" altLang="en-US" sz="3200">
                <a:latin typeface="Gill Sans MT" panose="020B0502020104020203" pitchFamily="34" charset="0"/>
              </a:rPr>
              <a:t> causes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release of large amounts of stored catecholamines </a:t>
            </a:r>
            <a:r>
              <a:rPr lang="en-US" altLang="en-US" sz="3200">
                <a:latin typeface="Gill Sans MT" panose="020B0502020104020203" pitchFamily="34" charset="0"/>
              </a:rPr>
              <a:t>from nerve terminals, resulting in headache, stiff neck, tachycardia, nausea, hypertension, cardiac arrhythmias, seizures &amp; stroke 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Patients must therefore be educated to avoid tyramine-containing foods.</a:t>
            </a:r>
            <a:endParaRPr lang="ar-JO" altLang="en-US" sz="3200">
              <a:latin typeface="Gill Sans MT" panose="020B0502020104020203" pitchFamily="34" charset="0"/>
            </a:endParaRPr>
          </a:p>
          <a:p>
            <a:pPr eaLnBrk="1" hangingPunct="1"/>
            <a:endParaRPr lang="ar-JO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3373D134-547A-4E26-82E6-E3DF1D6EE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A063CEB9-9063-438C-BDA1-557D19DDBA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C6530D0E-F32C-4FC1-A6D2-FF5BF94775F3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5060" name="Content Placeholder 2">
            <a:extLst>
              <a:ext uri="{FF2B5EF4-FFF2-40B4-BE49-F238E27FC236}">
                <a16:creationId xmlns:a16="http://schemas.microsoft.com/office/drawing/2014/main" id="{E78082D3-4CB8-4683-B0F2-123DD8057CA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438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Drowsiness, orthostatic hypotension, blurred vision, dry mouth, dysuria &amp; constipation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MAO inhibitors and SSRIs </a:t>
            </a:r>
            <a:r>
              <a:rPr lang="en-US" altLang="en-US" sz="3200">
                <a:latin typeface="Gill Sans MT" panose="020B0502020104020203" pitchFamily="34" charset="0"/>
              </a:rPr>
              <a:t>should not be co-administered due to risk of life-threatening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“serotonin syndrome” </a:t>
            </a:r>
            <a:r>
              <a:rPr lang="en-US" altLang="en-US" sz="3200">
                <a:latin typeface="Gill Sans MT" panose="020B0502020104020203" pitchFamily="34" charset="0"/>
              </a:rPr>
              <a:t>characterised by hyperthermia, muscle regidity, myoclonus (clonic muscle twitching), changes in mental status (confusion, agitation)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AD7ABC1A-439B-4521-99BF-19F351E2E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A52B538F-E795-4DF1-B3CE-83815F88285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Both types of drugs require 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washout periods of at</a:t>
            </a:r>
            <a:r>
              <a:rPr lang="en-US" altLang="en-US" sz="3200">
                <a:latin typeface="Gill Sans MT" panose="020B0502020104020203" pitchFamily="34" charset="0"/>
              </a:rPr>
              <a:t> 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least 2 weeks </a:t>
            </a:r>
            <a:r>
              <a:rPr lang="en-US" altLang="en-US" sz="3200">
                <a:latin typeface="Gill Sans MT" panose="020B0502020104020203" pitchFamily="34" charset="0"/>
              </a:rPr>
              <a:t>before the other type is administered</a:t>
            </a:r>
            <a:endParaRPr lang="ar-JO" altLang="en-US" sz="3200">
              <a:latin typeface="Gill Sans MT" panose="020B0502020104020203" pitchFamily="34" charset="0"/>
            </a:endParaRPr>
          </a:p>
          <a:p>
            <a:pPr algn="l" rtl="0" eaLnBrk="1" hangingPunct="1"/>
            <a:endParaRPr lang="ar-JO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2B28359D-D403-43EB-9D06-214BD4A7CD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718054E4-5855-4A64-A3DD-B40F3FC47948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1FA60C3-E979-4220-9E46-C081C12B2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0"/>
            <a:ext cx="8075612" cy="1143000"/>
          </a:xfrm>
        </p:spPr>
        <p:txBody>
          <a:bodyPr/>
          <a:lstStyle/>
          <a:p>
            <a:pPr eaLnBrk="1" hangingPunct="1"/>
            <a:r>
              <a:rPr lang="en-US" altLang="en-US" sz="2800" b="1">
                <a:latin typeface="Gill Sans MT" panose="020B0502020104020203" pitchFamily="34" charset="0"/>
              </a:rPr>
              <a:t>MECHANISM OF ANTIDEPRESSANT DRUGS</a:t>
            </a:r>
            <a:endParaRPr lang="ar-JO" altLang="en-US" sz="2800" b="1">
              <a:latin typeface="Gill Sans MT" panose="020B0502020104020203" pitchFamily="34" charset="0"/>
            </a:endParaRP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65EC0AB1-B0AB-4B41-B596-DADDB542A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B5C9DD06-8A8A-4558-9021-D0B9A2B53F19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6F3E5B90-E18C-41A3-B812-2803E78DBA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1188" y="1447800"/>
            <a:ext cx="8281987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Most clinically useful antidepressant drugs potentiate, either </a:t>
            </a:r>
            <a:r>
              <a:rPr lang="en-US" altLang="en-US" sz="3200" b="1">
                <a:latin typeface="Gill Sans MT" panose="020B0502020104020203" pitchFamily="34" charset="0"/>
              </a:rPr>
              <a:t>directly or indirectly</a:t>
            </a:r>
            <a:r>
              <a:rPr lang="en-US" altLang="en-US" sz="3200">
                <a:latin typeface="Gill Sans MT" panose="020B0502020104020203" pitchFamily="34" charset="0"/>
              </a:rPr>
              <a:t>, the actions of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norepinephrine and/or serotonin in the brain</a:t>
            </a:r>
          </a:p>
          <a:p>
            <a:pPr algn="l" rtl="0" eaLnBrk="1" hangingPunct="1"/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Amine theory</a:t>
            </a:r>
            <a:r>
              <a:rPr lang="en-US" altLang="en-US" sz="3200">
                <a:latin typeface="Gill Sans MT" panose="020B0502020104020203" pitchFamily="34" charset="0"/>
              </a:rPr>
              <a:t>, which proposes that depression is due to</a:t>
            </a:r>
            <a:r>
              <a:rPr lang="en-US" altLang="en-US" sz="3200" b="1">
                <a:latin typeface="Gill Sans MT" panose="020B0502020104020203" pitchFamily="34" charset="0"/>
              </a:rPr>
              <a:t> a deficiency of monoamines</a:t>
            </a:r>
            <a:r>
              <a:rPr lang="en-US" altLang="en-US" sz="3200">
                <a:latin typeface="Gill Sans MT" panose="020B0502020104020203" pitchFamily="34" charset="0"/>
              </a:rPr>
              <a:t>, such as </a:t>
            </a:r>
            <a:r>
              <a:rPr lang="en-US" altLang="en-US" sz="3200" b="1">
                <a:latin typeface="Gill Sans MT" panose="020B0502020104020203" pitchFamily="34" charset="0"/>
              </a:rPr>
              <a:t>norepinephrine &amp; serotonin</a:t>
            </a:r>
            <a:r>
              <a:rPr lang="en-US" altLang="en-US" sz="3200">
                <a:latin typeface="Gill Sans MT" panose="020B0502020104020203" pitchFamily="34" charset="0"/>
              </a:rPr>
              <a:t>, at certain key sites in the brain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F67A169-BF98-47BC-B05A-67FC8E8AD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74638"/>
            <a:ext cx="8569325" cy="1143000"/>
          </a:xfrm>
        </p:spPr>
        <p:txBody>
          <a:bodyPr/>
          <a:lstStyle/>
          <a:p>
            <a:pPr algn="ctr" eaLnBrk="1" hangingPunct="1"/>
            <a:r>
              <a:rPr lang="en-US" altLang="en-US" sz="2800" b="1">
                <a:latin typeface="Gill Sans MT" panose="020B0502020104020203" pitchFamily="34" charset="0"/>
              </a:rPr>
              <a:t>SELECTIVE SEROTONIN REUPTAKE INHIBITORS</a:t>
            </a:r>
            <a:endParaRPr lang="ar-JO" altLang="en-US" sz="2800" b="1">
              <a:latin typeface="Gill Sans MT" panose="020B0502020104020203" pitchFamily="34" charset="0"/>
            </a:endParaRP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20AE472C-E7BF-47D1-851B-B48EC18962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33BD9839-0F07-4BEC-9D0D-C0CC53C1078A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F4CC3E35-A0B0-4419-BEA5-714750DD07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3250" y="1447800"/>
            <a:ext cx="8083550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Selective serotonin reuptake inhibitors </a:t>
            </a:r>
            <a:r>
              <a:rPr lang="en-US" altLang="en-US" sz="3200" b="1">
                <a:latin typeface="Gill Sans MT" panose="020B0502020104020203" pitchFamily="34" charset="0"/>
              </a:rPr>
              <a:t>(SSRIs) </a:t>
            </a:r>
            <a:r>
              <a:rPr lang="en-US" altLang="en-US" sz="3200">
                <a:latin typeface="Gill Sans MT" panose="020B0502020104020203" pitchFamily="34" charset="0"/>
              </a:rPr>
              <a:t>are a group of antidepressant drugs that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specifically inhibit serotonin reuptake</a:t>
            </a:r>
          </a:p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Tricyclic antidepressants </a:t>
            </a:r>
            <a:r>
              <a:rPr lang="en-US" altLang="en-US" sz="3200">
                <a:latin typeface="Gill Sans MT" panose="020B0502020104020203" pitchFamily="34" charset="0"/>
              </a:rPr>
              <a:t>that nonselectively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inhibit the uptake of norepinephrine and serotonin </a:t>
            </a:r>
            <a:endParaRPr lang="ar-JO" altLang="en-US" sz="32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2D82DC7-0482-4B4C-A6C2-B6A260D8F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FD0915E5-CDD1-474B-8C28-07B40738F0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6E893DCB-8888-44B3-A537-FBAB1AD6342B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568FE014-6CDA-4A91-B17D-371EAA3027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39750" y="1447800"/>
            <a:ext cx="8353425" cy="4572000"/>
          </a:xfrm>
        </p:spPr>
        <p:txBody>
          <a:bodyPr/>
          <a:lstStyle/>
          <a:p>
            <a:pPr algn="l" rtl="0" eaLnBrk="1" hangingPunct="1"/>
            <a:r>
              <a:rPr lang="en-US" altLang="en-US" sz="3200" b="1">
                <a:latin typeface="Gill Sans MT" panose="020B0502020104020203" pitchFamily="34" charset="0"/>
              </a:rPr>
              <a:t>SSRIs</a:t>
            </a:r>
            <a:r>
              <a:rPr lang="en-US" altLang="en-US" sz="3200">
                <a:latin typeface="Gill Sans MT" panose="020B0502020104020203" pitchFamily="34" charset="0"/>
              </a:rPr>
              <a:t> have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little blocking activity at muscarinic, α-adrenergic, and histaminic H1 receptors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Therefore, common side effects associated with </a:t>
            </a:r>
            <a:r>
              <a:rPr lang="en-US" altLang="en-US" sz="3200" b="1">
                <a:latin typeface="Gill Sans MT" panose="020B0502020104020203" pitchFamily="34" charset="0"/>
              </a:rPr>
              <a:t>tricyclic antidepressants</a:t>
            </a:r>
            <a:r>
              <a:rPr lang="en-US" altLang="en-US" sz="3200">
                <a:latin typeface="Gill Sans MT" panose="020B0502020104020203" pitchFamily="34" charset="0"/>
              </a:rPr>
              <a:t>, such as </a:t>
            </a:r>
            <a:r>
              <a:rPr lang="en-US" altLang="en-US" sz="3200">
                <a:solidFill>
                  <a:schemeClr val="accent1"/>
                </a:solidFill>
                <a:latin typeface="Gill Sans MT" panose="020B0502020104020203" pitchFamily="34" charset="0"/>
              </a:rPr>
              <a:t>orthostatic hypotension, sedation, dry mouth, and blurred vision</a:t>
            </a:r>
            <a:r>
              <a:rPr lang="en-US" altLang="en-US" sz="3200">
                <a:latin typeface="Gill Sans MT" panose="020B0502020104020203" pitchFamily="34" charset="0"/>
              </a:rPr>
              <a:t>, </a:t>
            </a:r>
            <a:r>
              <a:rPr lang="en-US" altLang="en-US" sz="3200" b="1">
                <a:latin typeface="Gill Sans MT" panose="020B0502020104020203" pitchFamily="34" charset="0"/>
              </a:rPr>
              <a:t>are not commonly seen with the SSRIs</a:t>
            </a:r>
            <a:endParaRPr lang="ar-JO" altLang="en-US" sz="3200" b="1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5AC9C076-7564-4C8B-9F64-66D0A4D20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D248CE40-89EE-4C6F-8E89-F73F82CDAC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B68CD87C-0281-4DFE-BB09-D5040B8EFD8E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4340" name="Content Placeholder 2">
            <a:extLst>
              <a:ext uri="{FF2B5EF4-FFF2-40B4-BE49-F238E27FC236}">
                <a16:creationId xmlns:a16="http://schemas.microsoft.com/office/drawing/2014/main" id="{1637F968-C0D2-43D0-983D-979D5A304E9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Because they have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fewer adverse effects </a:t>
            </a:r>
            <a:r>
              <a:rPr lang="en-US" altLang="en-US" sz="3200">
                <a:latin typeface="Gill Sans MT" panose="020B0502020104020203" pitchFamily="34" charset="0"/>
              </a:rPr>
              <a:t>and are relatively </a:t>
            </a:r>
            <a:r>
              <a:rPr lang="en-US" altLang="en-US" sz="3200" b="1">
                <a:solidFill>
                  <a:schemeClr val="accent1"/>
                </a:solidFill>
                <a:latin typeface="Gill Sans MT" panose="020B0502020104020203" pitchFamily="34" charset="0"/>
              </a:rPr>
              <a:t>safe even in overdose</a:t>
            </a:r>
          </a:p>
          <a:p>
            <a:pPr algn="l" rtl="0" eaLnBrk="1" hangingPunct="1"/>
            <a:r>
              <a:rPr lang="en-US" altLang="en-US" sz="3200">
                <a:latin typeface="Gill Sans MT" panose="020B0502020104020203" pitchFamily="34" charset="0"/>
              </a:rPr>
              <a:t>SSRIs have largely </a:t>
            </a:r>
            <a:r>
              <a:rPr lang="en-US" altLang="en-US" sz="3200" b="1">
                <a:latin typeface="Gill Sans MT" panose="020B0502020104020203" pitchFamily="34" charset="0"/>
              </a:rPr>
              <a:t>replaced tricyclic antidepressants and monoamine oxidase inhibitors </a:t>
            </a:r>
            <a:r>
              <a:rPr lang="en-US" altLang="en-US" sz="3200">
                <a:latin typeface="Gill Sans MT" panose="020B0502020104020203" pitchFamily="34" charset="0"/>
              </a:rPr>
              <a:t>as the drugs of choice in treating depression </a:t>
            </a:r>
            <a:endParaRPr lang="ar-JO" altLang="en-US" sz="32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7C021F7-8EA2-436D-A38D-FDF0EAA47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D277F118-5513-4387-B582-48F96F06D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2D72EB14-3F8B-464F-B656-E508874A8FEF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364" name="Content Placeholder 2">
            <a:extLst>
              <a:ext uri="{FF2B5EF4-FFF2-40B4-BE49-F238E27FC236}">
                <a16:creationId xmlns:a16="http://schemas.microsoft.com/office/drawing/2014/main" id="{16379C0B-2691-4B03-B39A-93C57E7187B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en-US" sz="3600">
                <a:latin typeface="Gill Sans MT" panose="020B0502020104020203" pitchFamily="34" charset="0"/>
              </a:rPr>
              <a:t>SSRIs include </a:t>
            </a:r>
            <a:r>
              <a:rPr lang="en-US" altLang="en-US" sz="3600" b="1">
                <a:solidFill>
                  <a:schemeClr val="accent1"/>
                </a:solidFill>
                <a:latin typeface="Gill Sans MT" panose="020B0502020104020203" pitchFamily="34" charset="0"/>
              </a:rPr>
              <a:t>fluoxetine, citalopram, escitalopram, fluvoxamine, paroxetine, and sertraline  </a:t>
            </a:r>
            <a:endParaRPr lang="ar-JO" altLang="en-US" sz="36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C09F9FD8-0186-4FFA-9A64-D6C19535E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620713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en-US" b="1">
                <a:solidFill>
                  <a:schemeClr val="accent1"/>
                </a:solidFill>
                <a:latin typeface="Gill Sans MT" panose="020B0502020104020203" pitchFamily="34" charset="0"/>
              </a:rPr>
              <a:t>Actions</a:t>
            </a:r>
            <a:br>
              <a:rPr lang="en-US" altLang="en-US" b="1">
                <a:solidFill>
                  <a:srgbClr val="C00000"/>
                </a:solidFill>
              </a:rPr>
            </a:br>
            <a:endParaRPr lang="ar-JO" altLang="en-US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3F973E97-755B-4C85-BDD2-A3E8FD28A8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742950" indent="-285750" algn="r" rtl="1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 algn="r" rtl="1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 algn="r" rtl="1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 algn="r" rtl="1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algn="r" rtl="1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fld id="{86CFA139-61BE-4F24-8B46-45273A5B72FB}" type="slidenum">
              <a:rPr lang="en-US" altLang="en-US" sz="1400" smtClean="0">
                <a:solidFill>
                  <a:srgbClr val="FFFFFF"/>
                </a:solidFill>
                <a:latin typeface="Franklin Gothic Book" panose="020B0503020102020204" pitchFamily="34" charset="0"/>
              </a:rPr>
              <a:pPr algn="ctr" rtl="0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>
              <a:solidFill>
                <a:srgbClr val="FFFFFF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6388" name="Content Placeholder 2">
            <a:extLst>
              <a:ext uri="{FF2B5EF4-FFF2-40B4-BE49-F238E27FC236}">
                <a16:creationId xmlns:a16="http://schemas.microsoft.com/office/drawing/2014/main" id="{AE2F5DC3-8BE6-4E4E-A868-30BCC26637B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4213" y="1268413"/>
            <a:ext cx="8013700" cy="4852987"/>
          </a:xfrm>
        </p:spPr>
        <p:txBody>
          <a:bodyPr/>
          <a:lstStyle/>
          <a:p>
            <a:pPr algn="l" rtl="0" eaLnBrk="1" hangingPunct="1"/>
            <a:r>
              <a:rPr lang="en-US" altLang="en-US" sz="2800" b="1">
                <a:latin typeface="Gill Sans MT" panose="020B0502020104020203" pitchFamily="34" charset="0"/>
              </a:rPr>
              <a:t>SSRIs block reuptake of serotonin</a:t>
            </a:r>
            <a:r>
              <a:rPr lang="en-US" altLang="en-US" sz="2800">
                <a:latin typeface="Gill Sans MT" panose="020B0502020104020203" pitchFamily="34" charset="0"/>
              </a:rPr>
              <a:t>, leading to increased concentrations of neurotransmitter in synaptic cleft and, ultimately, to greater postsynaptic neuronal activity </a:t>
            </a:r>
          </a:p>
          <a:p>
            <a:pPr algn="l" rtl="0" eaLnBrk="1" hangingPunct="1"/>
            <a:r>
              <a:rPr lang="en-US" altLang="en-US" sz="2800">
                <a:latin typeface="Gill Sans MT" panose="020B0502020104020203" pitchFamily="34" charset="0"/>
              </a:rPr>
              <a:t>Antidepressants, including SSRIs, typically take at least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2 weeks to produce significant improvement in mood</a:t>
            </a:r>
            <a:r>
              <a:rPr lang="en-US" altLang="en-US" sz="2800">
                <a:latin typeface="Gill Sans MT" panose="020B0502020104020203" pitchFamily="34" charset="0"/>
              </a:rPr>
              <a:t>, and </a:t>
            </a:r>
            <a:r>
              <a:rPr lang="en-US" altLang="en-US" sz="2800" b="1">
                <a:latin typeface="Gill Sans MT" panose="020B0502020104020203" pitchFamily="34" charset="0"/>
              </a:rPr>
              <a:t>maximum benefit may require up to </a:t>
            </a:r>
            <a:r>
              <a:rPr lang="en-US" altLang="en-US" sz="2800" b="1">
                <a:solidFill>
                  <a:schemeClr val="accent1"/>
                </a:solidFill>
                <a:latin typeface="Gill Sans MT" panose="020B0502020104020203" pitchFamily="34" charset="0"/>
              </a:rPr>
              <a:t>12 weeks or more </a:t>
            </a:r>
            <a:endParaRPr lang="ar-JO" altLang="en-US" sz="2800" b="1">
              <a:solidFill>
                <a:schemeClr val="accent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260A3FABA4A04CA8C8F93AF1FDCBA7" ma:contentTypeVersion="2" ma:contentTypeDescription="Create a new document." ma:contentTypeScope="" ma:versionID="f41312c69caf1ffd3d49f2fb3aed95f3">
  <xsd:schema xmlns:xsd="http://www.w3.org/2001/XMLSchema" xmlns:xs="http://www.w3.org/2001/XMLSchema" xmlns:p="http://schemas.microsoft.com/office/2006/metadata/properties" xmlns:ns2="20a449d1-f8ac-4040-aa3d-c83356f31b04" targetNamespace="http://schemas.microsoft.com/office/2006/metadata/properties" ma:root="true" ma:fieldsID="6b6fb25973389350444f2df26890bd63" ns2:_="">
    <xsd:import namespace="20a449d1-f8ac-4040-aa3d-c83356f31b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a449d1-f8ac-4040-aa3d-c83356f31b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F141D3-0044-4A56-A89F-29939DDF8A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174072-B86A-48CE-9EEB-253B82D26EE8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20a449d1-f8ac-4040-aa3d-c83356f31b0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977</TotalTime>
  <Words>1393</Words>
  <Application>Microsoft Office PowerPoint</Application>
  <PresentationFormat>عرض على الشاشة (4:3)</PresentationFormat>
  <Paragraphs>158</Paragraphs>
  <Slides>38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38</vt:i4>
      </vt:variant>
    </vt:vector>
  </HeadingPairs>
  <TitlesOfParts>
    <vt:vector size="39" baseType="lpstr">
      <vt:lpstr>Equity</vt:lpstr>
      <vt:lpstr>Antidepressant Drugs</vt:lpstr>
      <vt:lpstr>Depression</vt:lpstr>
      <vt:lpstr>Antidepressants</vt:lpstr>
      <vt:lpstr>MECHANISM OF ANTIDEPRESSANT DRUGS</vt:lpstr>
      <vt:lpstr>SELECTIVE SEROTONIN REUPTAKE INHIBITORS</vt:lpstr>
      <vt:lpstr>عرض تقديمي في PowerPoint</vt:lpstr>
      <vt:lpstr>عرض تقديمي في PowerPoint</vt:lpstr>
      <vt:lpstr>عرض تقديمي في PowerPoint</vt:lpstr>
      <vt:lpstr>Actions </vt:lpstr>
      <vt:lpstr>عرض تقديمي في PowerPoint</vt:lpstr>
      <vt:lpstr>عرض تقديمي في PowerPoint</vt:lpstr>
      <vt:lpstr>Therapeutic uses </vt:lpstr>
      <vt:lpstr>Pharmacokinetic</vt:lpstr>
      <vt:lpstr>Adverse effects</vt:lpstr>
      <vt:lpstr>Serotonin/norepinephrine re-uptake  inhibitors (SNRIs)</vt:lpstr>
      <vt:lpstr>ATYPICAL ANTIDEPRESSANTS</vt:lpstr>
      <vt:lpstr>TRICYCLIC  ANTIDEPRESSANTS</vt:lpstr>
      <vt:lpstr>عرض تقديمي في PowerPoint</vt:lpstr>
      <vt:lpstr>عرض تقديمي في PowerPoint</vt:lpstr>
      <vt:lpstr>Mechanism of Action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Pharmacokinetics</vt:lpstr>
      <vt:lpstr>Adverse effects</vt:lpstr>
      <vt:lpstr>عرض تقديمي في PowerPoint</vt:lpstr>
      <vt:lpstr>MONOAMINE OXIDASE INHIBITORS</vt:lpstr>
      <vt:lpstr>عرض تقديمي في PowerPoint</vt:lpstr>
      <vt:lpstr>عرض تقديمي في PowerPoint</vt:lpstr>
      <vt:lpstr>عرض تقديمي في PowerPoint</vt:lpstr>
      <vt:lpstr>Mechanism of action</vt:lpstr>
      <vt:lpstr>عرض تقديمي في PowerPoint</vt:lpstr>
      <vt:lpstr>Therapeutic uses</vt:lpstr>
      <vt:lpstr>Adverse effects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Antidepressant Drugs</dc:title>
  <dc:creator>LG</dc:creator>
  <cp:lastModifiedBy>othman ali</cp:lastModifiedBy>
  <cp:revision>151</cp:revision>
  <dcterms:created xsi:type="dcterms:W3CDTF">2003-09-02T18:23:50Z</dcterms:created>
  <dcterms:modified xsi:type="dcterms:W3CDTF">2020-12-31T10:49:01Z</dcterms:modified>
</cp:coreProperties>
</file>