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sldIdLst>
    <p:sldId id="256" r:id="rId5"/>
    <p:sldId id="262" r:id="rId6"/>
    <p:sldId id="266" r:id="rId7"/>
    <p:sldId id="273" r:id="rId8"/>
    <p:sldId id="268" r:id="rId9"/>
    <p:sldId id="286" r:id="rId10"/>
    <p:sldId id="267" r:id="rId11"/>
    <p:sldId id="269" r:id="rId12"/>
    <p:sldId id="270" r:id="rId13"/>
    <p:sldId id="271" r:id="rId14"/>
    <p:sldId id="272" r:id="rId15"/>
    <p:sldId id="277" r:id="rId16"/>
    <p:sldId id="280" r:id="rId17"/>
    <p:sldId id="285" r:id="rId18"/>
    <p:sldId id="282" r:id="rId19"/>
    <p:sldId id="283" r:id="rId20"/>
    <p:sldId id="276" r:id="rId21"/>
    <p:sldId id="275" r:id="rId22"/>
    <p:sldId id="284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66140-5083-4A76-B787-BA9C0D1585B5}" v="2" dt="2020-10-18T13:44:10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ahim Khalil" userId="f770101d-484a-4005-a6ca-23361662ef24" providerId="ADAL" clId="{EF866140-5083-4A76-B787-BA9C0D1585B5}"/>
    <pc:docChg chg="custSel mod addSld modSld sldOrd">
      <pc:chgData name="Ibrahim Khalil" userId="f770101d-484a-4005-a6ca-23361662ef24" providerId="ADAL" clId="{EF866140-5083-4A76-B787-BA9C0D1585B5}" dt="2020-10-18T13:44:13.387" v="16" actId="26606"/>
      <pc:docMkLst>
        <pc:docMk/>
      </pc:docMkLst>
      <pc:sldChg chg="ord">
        <pc:chgData name="Ibrahim Khalil" userId="f770101d-484a-4005-a6ca-23361662ef24" providerId="ADAL" clId="{EF866140-5083-4A76-B787-BA9C0D1585B5}" dt="2020-10-18T13:21:00.784" v="4"/>
        <pc:sldMkLst>
          <pc:docMk/>
          <pc:sldMk cId="3476973721" sldId="267"/>
        </pc:sldMkLst>
      </pc:sldChg>
      <pc:sldChg chg="addSp delSp modSp mod">
        <pc:chgData name="Ibrahim Khalil" userId="f770101d-484a-4005-a6ca-23361662ef24" providerId="ADAL" clId="{EF866140-5083-4A76-B787-BA9C0D1585B5}" dt="2020-10-18T13:44:13.387" v="16" actId="26606"/>
        <pc:sldMkLst>
          <pc:docMk/>
          <pc:sldMk cId="4289560025" sldId="280"/>
        </pc:sldMkLst>
        <pc:spChg chg="add mod">
          <ac:chgData name="Ibrahim Khalil" userId="f770101d-484a-4005-a6ca-23361662ef24" providerId="ADAL" clId="{EF866140-5083-4A76-B787-BA9C0D1585B5}" dt="2020-10-18T13:32:52.078" v="14" actId="1076"/>
          <ac:spMkLst>
            <pc:docMk/>
            <pc:sldMk cId="4289560025" sldId="280"/>
            <ac:spMk id="7" creationId="{8ED6359D-7718-42DE-B759-ED8144F3A575}"/>
          </ac:spMkLst>
        </pc:spChg>
        <pc:spChg chg="mod">
          <ac:chgData name="Ibrahim Khalil" userId="f770101d-484a-4005-a6ca-23361662ef24" providerId="ADAL" clId="{EF866140-5083-4A76-B787-BA9C0D1585B5}" dt="2020-10-18T13:44:13.387" v="16" actId="26606"/>
          <ac:spMkLst>
            <pc:docMk/>
            <pc:sldMk cId="4289560025" sldId="280"/>
            <ac:spMk id="8" creationId="{0C197892-09DA-4C5D-9E37-6A9EBAEDEEA5}"/>
          </ac:spMkLst>
        </pc:spChg>
        <pc:spChg chg="del">
          <ac:chgData name="Ibrahim Khalil" userId="f770101d-484a-4005-a6ca-23361662ef24" providerId="ADAL" clId="{EF866140-5083-4A76-B787-BA9C0D1585B5}" dt="2020-10-18T13:44:13.387" v="16" actId="26606"/>
          <ac:spMkLst>
            <pc:docMk/>
            <pc:sldMk cId="4289560025" sldId="280"/>
            <ac:spMk id="13" creationId="{8D77D416-66F5-413A-9B46-6289471B36B6}"/>
          </ac:spMkLst>
        </pc:spChg>
        <pc:spChg chg="add">
          <ac:chgData name="Ibrahim Khalil" userId="f770101d-484a-4005-a6ca-23361662ef24" providerId="ADAL" clId="{EF866140-5083-4A76-B787-BA9C0D1585B5}" dt="2020-10-18T13:44:13.387" v="16" actId="26606"/>
          <ac:spMkLst>
            <pc:docMk/>
            <pc:sldMk cId="4289560025" sldId="280"/>
            <ac:spMk id="18" creationId="{8D77D416-66F5-413A-9B46-6289471B36B6}"/>
          </ac:spMkLst>
        </pc:spChg>
        <pc:picChg chg="del">
          <ac:chgData name="Ibrahim Khalil" userId="f770101d-484a-4005-a6ca-23361662ef24" providerId="ADAL" clId="{EF866140-5083-4A76-B787-BA9C0D1585B5}" dt="2020-10-18T13:29:34.884" v="5" actId="478"/>
          <ac:picMkLst>
            <pc:docMk/>
            <pc:sldMk cId="4289560025" sldId="280"/>
            <ac:picMk id="3" creationId="{9EFB104E-1D0F-4CF3-A6CF-B487FD37ADA9}"/>
          </ac:picMkLst>
        </pc:picChg>
        <pc:picChg chg="add mod ord">
          <ac:chgData name="Ibrahim Khalil" userId="f770101d-484a-4005-a6ca-23361662ef24" providerId="ADAL" clId="{EF866140-5083-4A76-B787-BA9C0D1585B5}" dt="2020-10-18T13:44:13.387" v="16" actId="26606"/>
          <ac:picMkLst>
            <pc:docMk/>
            <pc:sldMk cId="4289560025" sldId="280"/>
            <ac:picMk id="5" creationId="{46E9B279-C4F4-4FBE-BD73-36532C150395}"/>
          </ac:picMkLst>
        </pc:picChg>
      </pc:sldChg>
      <pc:sldChg chg="addSp delSp modSp new mod setBg">
        <pc:chgData name="Ibrahim Khalil" userId="f770101d-484a-4005-a6ca-23361662ef24" providerId="ADAL" clId="{EF866140-5083-4A76-B787-BA9C0D1585B5}" dt="2020-10-18T13:14:34.214" v="2" actId="26606"/>
        <pc:sldMkLst>
          <pc:docMk/>
          <pc:sldMk cId="256968402" sldId="287"/>
        </pc:sldMkLst>
        <pc:spChg chg="del">
          <ac:chgData name="Ibrahim Khalil" userId="f770101d-484a-4005-a6ca-23361662ef24" providerId="ADAL" clId="{EF866140-5083-4A76-B787-BA9C0D1585B5}" dt="2020-10-18T13:14:34.214" v="2" actId="26606"/>
          <ac:spMkLst>
            <pc:docMk/>
            <pc:sldMk cId="256968402" sldId="287"/>
            <ac:spMk id="2" creationId="{D8C8AC86-876A-4E4C-9E5E-8E08EC852875}"/>
          </ac:spMkLst>
        </pc:spChg>
        <pc:spChg chg="del">
          <ac:chgData name="Ibrahim Khalil" userId="f770101d-484a-4005-a6ca-23361662ef24" providerId="ADAL" clId="{EF866140-5083-4A76-B787-BA9C0D1585B5}" dt="2020-10-18T13:14:31.202" v="1"/>
          <ac:spMkLst>
            <pc:docMk/>
            <pc:sldMk cId="256968402" sldId="287"/>
            <ac:spMk id="3" creationId="{99CC147C-0734-406A-87D7-446F65514D0B}"/>
          </ac:spMkLst>
        </pc:spChg>
        <pc:picChg chg="add mod">
          <ac:chgData name="Ibrahim Khalil" userId="f770101d-484a-4005-a6ca-23361662ef24" providerId="ADAL" clId="{EF866140-5083-4A76-B787-BA9C0D1585B5}" dt="2020-10-18T13:14:34.214" v="2" actId="26606"/>
          <ac:picMkLst>
            <pc:docMk/>
            <pc:sldMk cId="256968402" sldId="287"/>
            <ac:picMk id="4" creationId="{7F5B4178-7E37-4992-99E1-60558E8C407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F336B-76B7-431F-9F5E-75CE23B83157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91499-17A2-4801-9F69-81BE473760CD}">
      <dgm:prSet/>
      <dgm:spPr/>
      <dgm:t>
        <a:bodyPr/>
        <a:lstStyle/>
        <a:p>
          <a:r>
            <a:rPr lang="en-US" dirty="0"/>
            <a:t>EPIDIMIOLOGY</a:t>
          </a:r>
        </a:p>
      </dgm:t>
    </dgm:pt>
    <dgm:pt modelId="{95C58DFF-DB28-47BF-BD6A-EC281E8FC2CD}" type="parTrans" cxnId="{99062C35-11FD-48B3-B6CC-285149615D1F}">
      <dgm:prSet/>
      <dgm:spPr/>
      <dgm:t>
        <a:bodyPr/>
        <a:lstStyle/>
        <a:p>
          <a:endParaRPr lang="en-US"/>
        </a:p>
      </dgm:t>
    </dgm:pt>
    <dgm:pt modelId="{5B5CC139-5156-44F9-B835-6B92FEC46484}" type="sibTrans" cxnId="{99062C35-11FD-48B3-B6CC-285149615D1F}">
      <dgm:prSet/>
      <dgm:spPr/>
      <dgm:t>
        <a:bodyPr/>
        <a:lstStyle/>
        <a:p>
          <a:endParaRPr lang="en-US"/>
        </a:p>
      </dgm:t>
    </dgm:pt>
    <dgm:pt modelId="{FCC58286-7C6D-464C-BB42-4E6FDE44662B}">
      <dgm:prSet custT="1"/>
      <dgm:spPr/>
      <dgm:t>
        <a:bodyPr/>
        <a:lstStyle/>
        <a:p>
          <a:r>
            <a:rPr lang="en-US" sz="1600" dirty="0"/>
            <a:t>RISK FACTORS </a:t>
          </a:r>
        </a:p>
      </dgm:t>
    </dgm:pt>
    <dgm:pt modelId="{E45F76AF-B1A8-443B-8F6B-905A507AAB18}" type="parTrans" cxnId="{2765E390-3A42-466A-87AD-20316EA2380C}">
      <dgm:prSet/>
      <dgm:spPr/>
      <dgm:t>
        <a:bodyPr/>
        <a:lstStyle/>
        <a:p>
          <a:endParaRPr lang="en-US"/>
        </a:p>
      </dgm:t>
    </dgm:pt>
    <dgm:pt modelId="{18E5FFEB-DE46-4C1D-8F6E-E65026C954BE}" type="sibTrans" cxnId="{2765E390-3A42-466A-87AD-20316EA2380C}">
      <dgm:prSet/>
      <dgm:spPr/>
      <dgm:t>
        <a:bodyPr/>
        <a:lstStyle/>
        <a:p>
          <a:endParaRPr lang="en-US"/>
        </a:p>
      </dgm:t>
    </dgm:pt>
    <dgm:pt modelId="{96D6E15A-D265-46FD-AE7A-F7931904D8A6}">
      <dgm:prSet/>
      <dgm:spPr/>
      <dgm:t>
        <a:bodyPr/>
        <a:lstStyle/>
        <a:p>
          <a:r>
            <a:rPr lang="en-US" dirty="0"/>
            <a:t>Cigarette smoke</a:t>
          </a:r>
        </a:p>
      </dgm:t>
    </dgm:pt>
    <dgm:pt modelId="{BF131BF4-552C-42B7-A4E4-3DD57EBFE6F7}" type="parTrans" cxnId="{83D85A34-AD39-4141-B7BD-21D8A23B6034}">
      <dgm:prSet/>
      <dgm:spPr/>
      <dgm:t>
        <a:bodyPr/>
        <a:lstStyle/>
        <a:p>
          <a:endParaRPr lang="en-US"/>
        </a:p>
      </dgm:t>
    </dgm:pt>
    <dgm:pt modelId="{AA466C83-112C-4333-B774-F1F265BD5C64}" type="sibTrans" cxnId="{83D85A34-AD39-4141-B7BD-21D8A23B6034}">
      <dgm:prSet/>
      <dgm:spPr/>
      <dgm:t>
        <a:bodyPr/>
        <a:lstStyle/>
        <a:p>
          <a:endParaRPr lang="en-US"/>
        </a:p>
      </dgm:t>
    </dgm:pt>
    <dgm:pt modelId="{E83323FA-D9FE-495D-BB9C-938C055FE7A9}">
      <dgm:prSet/>
      <dgm:spPr/>
      <dgm:t>
        <a:bodyPr/>
        <a:lstStyle/>
        <a:p>
          <a:r>
            <a:rPr lang="en-US" dirty="0"/>
            <a:t>SIGNS AND SYMPTOMS</a:t>
          </a:r>
        </a:p>
      </dgm:t>
    </dgm:pt>
    <dgm:pt modelId="{716660A6-7100-457C-907A-A1A0FA5A3F95}" type="parTrans" cxnId="{62F54A26-305E-4B4D-8930-38EBEAD5734E}">
      <dgm:prSet/>
      <dgm:spPr/>
      <dgm:t>
        <a:bodyPr/>
        <a:lstStyle/>
        <a:p>
          <a:endParaRPr lang="en-US"/>
        </a:p>
      </dgm:t>
    </dgm:pt>
    <dgm:pt modelId="{8ECDD9C7-B419-4C83-AC8C-72BBFE97E18C}" type="sibTrans" cxnId="{62F54A26-305E-4B4D-8930-38EBEAD5734E}">
      <dgm:prSet/>
      <dgm:spPr/>
      <dgm:t>
        <a:bodyPr/>
        <a:lstStyle/>
        <a:p>
          <a:endParaRPr lang="en-US"/>
        </a:p>
      </dgm:t>
    </dgm:pt>
    <dgm:pt modelId="{E0D9B9BB-B71B-4094-81F3-C8E99AE698A1}">
      <dgm:prSet/>
      <dgm:spPr/>
      <dgm:t>
        <a:bodyPr/>
        <a:lstStyle/>
        <a:p>
          <a:r>
            <a:rPr lang="en-US" dirty="0"/>
            <a:t>Presenting symptoms are nonspecific ;</a:t>
          </a:r>
        </a:p>
      </dgm:t>
    </dgm:pt>
    <dgm:pt modelId="{35482E45-629A-48D5-9B40-64EDAA5503A5}" type="parTrans" cxnId="{83CEAB50-15BC-4899-8835-83936FD24235}">
      <dgm:prSet/>
      <dgm:spPr/>
      <dgm:t>
        <a:bodyPr/>
        <a:lstStyle/>
        <a:p>
          <a:endParaRPr lang="en-US"/>
        </a:p>
      </dgm:t>
    </dgm:pt>
    <dgm:pt modelId="{A8B8903B-04F2-4947-B217-759901A8DC0E}" type="sibTrans" cxnId="{83CEAB50-15BC-4899-8835-83936FD24235}">
      <dgm:prSet/>
      <dgm:spPr/>
      <dgm:t>
        <a:bodyPr/>
        <a:lstStyle/>
        <a:p>
          <a:endParaRPr lang="en-US"/>
        </a:p>
      </dgm:t>
    </dgm:pt>
    <dgm:pt modelId="{F5C803FE-6448-43F6-870E-6C38CB1AF006}">
      <dgm:prSet/>
      <dgm:spPr/>
      <dgm:t>
        <a:bodyPr/>
        <a:lstStyle/>
        <a:p>
          <a:r>
            <a:rPr lang="en-US" dirty="0"/>
            <a:t>Most common cause of cancer mortality</a:t>
          </a:r>
          <a:r>
            <a:rPr lang="ar-JO" dirty="0"/>
            <a:t>,</a:t>
          </a:r>
          <a:r>
            <a:rPr lang="en-US" dirty="0"/>
            <a:t>average age is 60 </a:t>
          </a:r>
          <a:endParaRPr lang="en-001" dirty="0"/>
        </a:p>
      </dgm:t>
    </dgm:pt>
    <dgm:pt modelId="{21D3A534-772A-454E-A8D8-37290F3877A7}" type="parTrans" cxnId="{4FBE27D9-B943-47F4-9401-D248600DB4EB}">
      <dgm:prSet/>
      <dgm:spPr/>
      <dgm:t>
        <a:bodyPr/>
        <a:lstStyle/>
        <a:p>
          <a:endParaRPr lang="en-001"/>
        </a:p>
      </dgm:t>
    </dgm:pt>
    <dgm:pt modelId="{3CAAE074-BCAF-4161-B9C3-1FC706F0371E}" type="sibTrans" cxnId="{4FBE27D9-B943-47F4-9401-D248600DB4EB}">
      <dgm:prSet/>
      <dgm:spPr/>
      <dgm:t>
        <a:bodyPr/>
        <a:lstStyle/>
        <a:p>
          <a:endParaRPr lang="en-001"/>
        </a:p>
      </dgm:t>
    </dgm:pt>
    <dgm:pt modelId="{97DB6AC0-1753-4BF2-A182-08248EF33CFF}">
      <dgm:prSet/>
      <dgm:spPr/>
      <dgm:t>
        <a:bodyPr/>
        <a:lstStyle/>
        <a:p>
          <a:r>
            <a:rPr lang="en-US" dirty="0"/>
            <a:t>Radon</a:t>
          </a:r>
        </a:p>
      </dgm:t>
    </dgm:pt>
    <dgm:pt modelId="{F2586CB1-549A-4224-8576-DE29C366978B}" type="parTrans" cxnId="{5B51A15A-D786-480A-B974-39C96B338B43}">
      <dgm:prSet/>
      <dgm:spPr/>
      <dgm:t>
        <a:bodyPr/>
        <a:lstStyle/>
        <a:p>
          <a:endParaRPr lang="en-001"/>
        </a:p>
      </dgm:t>
    </dgm:pt>
    <dgm:pt modelId="{DEB2B812-9CC4-4421-9E1B-2B52DAA92B7F}" type="sibTrans" cxnId="{5B51A15A-D786-480A-B974-39C96B338B43}">
      <dgm:prSet/>
      <dgm:spPr/>
      <dgm:t>
        <a:bodyPr/>
        <a:lstStyle/>
        <a:p>
          <a:endParaRPr lang="en-001"/>
        </a:p>
      </dgm:t>
    </dgm:pt>
    <dgm:pt modelId="{6F6BE1C8-FED3-4C2E-92D3-78B2D0AB1DF5}">
      <dgm:prSet/>
      <dgm:spPr/>
      <dgm:t>
        <a:bodyPr/>
        <a:lstStyle/>
        <a:p>
          <a:r>
            <a:rPr lang="en-US" dirty="0" err="1"/>
            <a:t>Asbestose</a:t>
          </a:r>
          <a:r>
            <a:rPr lang="en-US" dirty="0"/>
            <a:t> </a:t>
          </a:r>
        </a:p>
      </dgm:t>
    </dgm:pt>
    <dgm:pt modelId="{6BE18ED0-2925-4955-A648-AD649A60D642}" type="parTrans" cxnId="{480967C5-023D-44A9-B70F-3AF6298A42EA}">
      <dgm:prSet/>
      <dgm:spPr/>
      <dgm:t>
        <a:bodyPr/>
        <a:lstStyle/>
        <a:p>
          <a:endParaRPr lang="en-001"/>
        </a:p>
      </dgm:t>
    </dgm:pt>
    <dgm:pt modelId="{3C2E4B82-781B-4D7F-9F94-72F65B180B1E}" type="sibTrans" cxnId="{480967C5-023D-44A9-B70F-3AF6298A42EA}">
      <dgm:prSet/>
      <dgm:spPr/>
      <dgm:t>
        <a:bodyPr/>
        <a:lstStyle/>
        <a:p>
          <a:endParaRPr lang="en-001"/>
        </a:p>
      </dgm:t>
    </dgm:pt>
    <dgm:pt modelId="{DC901AA0-0D0F-4B9F-9F09-77EE39B77C86}">
      <dgm:prSet/>
      <dgm:spPr/>
      <dgm:t>
        <a:bodyPr/>
        <a:lstStyle/>
        <a:p>
          <a:r>
            <a:rPr lang="en-US" dirty="0"/>
            <a:t>Arsenic</a:t>
          </a:r>
        </a:p>
      </dgm:t>
    </dgm:pt>
    <dgm:pt modelId="{F6678BFC-7487-4DA3-9706-C75AB2B932E7}" type="parTrans" cxnId="{9018DD39-159E-41F6-8D27-BA84899A46A8}">
      <dgm:prSet/>
      <dgm:spPr/>
      <dgm:t>
        <a:bodyPr/>
        <a:lstStyle/>
        <a:p>
          <a:endParaRPr lang="en-001"/>
        </a:p>
      </dgm:t>
    </dgm:pt>
    <dgm:pt modelId="{4EE3A0BD-FA41-450B-B695-13614F610785}" type="sibTrans" cxnId="{9018DD39-159E-41F6-8D27-BA84899A46A8}">
      <dgm:prSet/>
      <dgm:spPr/>
      <dgm:t>
        <a:bodyPr/>
        <a:lstStyle/>
        <a:p>
          <a:endParaRPr lang="en-001"/>
        </a:p>
      </dgm:t>
    </dgm:pt>
    <dgm:pt modelId="{C0B3D4D5-5D49-4D52-9C1D-49014EDEB16A}">
      <dgm:prSet/>
      <dgm:spPr/>
      <dgm:t>
        <a:bodyPr/>
        <a:lstStyle/>
        <a:p>
          <a:r>
            <a:rPr lang="en-US" dirty="0"/>
            <a:t>Cough</a:t>
          </a:r>
        </a:p>
      </dgm:t>
    </dgm:pt>
    <dgm:pt modelId="{2940FB02-AA8B-4342-A066-A239555A94EA}" type="parTrans" cxnId="{53EB6071-0C4D-41BF-AF67-11FD7FD1E970}">
      <dgm:prSet/>
      <dgm:spPr/>
      <dgm:t>
        <a:bodyPr/>
        <a:lstStyle/>
        <a:p>
          <a:endParaRPr lang="en-001"/>
        </a:p>
      </dgm:t>
    </dgm:pt>
    <dgm:pt modelId="{2D125D9B-2119-4F90-B691-852E8DAA0749}" type="sibTrans" cxnId="{53EB6071-0C4D-41BF-AF67-11FD7FD1E970}">
      <dgm:prSet/>
      <dgm:spPr/>
      <dgm:t>
        <a:bodyPr/>
        <a:lstStyle/>
        <a:p>
          <a:endParaRPr lang="en-001"/>
        </a:p>
      </dgm:t>
    </dgm:pt>
    <dgm:pt modelId="{D427A953-46FA-47CE-A217-54A926D008D9}">
      <dgm:prSet/>
      <dgm:spPr/>
      <dgm:t>
        <a:bodyPr/>
        <a:lstStyle/>
        <a:p>
          <a:r>
            <a:rPr lang="en-US" dirty="0"/>
            <a:t>Hemoptysis</a:t>
          </a:r>
        </a:p>
      </dgm:t>
    </dgm:pt>
    <dgm:pt modelId="{891BF791-20BC-4122-8363-FA5F843C645D}" type="parTrans" cxnId="{81307DC5-231E-4D0B-A7D5-95EEB89B20C6}">
      <dgm:prSet/>
      <dgm:spPr/>
      <dgm:t>
        <a:bodyPr/>
        <a:lstStyle/>
        <a:p>
          <a:endParaRPr lang="en-001"/>
        </a:p>
      </dgm:t>
    </dgm:pt>
    <dgm:pt modelId="{8430933B-AFAA-401C-A229-0E0C65ECBA3F}" type="sibTrans" cxnId="{81307DC5-231E-4D0B-A7D5-95EEB89B20C6}">
      <dgm:prSet/>
      <dgm:spPr/>
      <dgm:t>
        <a:bodyPr/>
        <a:lstStyle/>
        <a:p>
          <a:endParaRPr lang="en-001"/>
        </a:p>
      </dgm:t>
    </dgm:pt>
    <dgm:pt modelId="{0556785F-F90C-4C83-B07B-AF41002068F8}">
      <dgm:prSet/>
      <dgm:spPr/>
      <dgm:t>
        <a:bodyPr/>
        <a:lstStyle/>
        <a:p>
          <a:r>
            <a:rPr lang="en-US" dirty="0"/>
            <a:t>Dyspnea</a:t>
          </a:r>
        </a:p>
      </dgm:t>
    </dgm:pt>
    <dgm:pt modelId="{6AF4A4CA-3E89-4EF9-A474-1E0207112CC6}" type="parTrans" cxnId="{FBAA56C6-F81B-4700-998B-3CD63382AF7D}">
      <dgm:prSet/>
      <dgm:spPr/>
      <dgm:t>
        <a:bodyPr/>
        <a:lstStyle/>
        <a:p>
          <a:endParaRPr lang="en-001"/>
        </a:p>
      </dgm:t>
    </dgm:pt>
    <dgm:pt modelId="{954DF605-7C1D-46CA-BF28-7B91131C888E}" type="sibTrans" cxnId="{FBAA56C6-F81B-4700-998B-3CD63382AF7D}">
      <dgm:prSet/>
      <dgm:spPr/>
      <dgm:t>
        <a:bodyPr/>
        <a:lstStyle/>
        <a:p>
          <a:endParaRPr lang="en-001"/>
        </a:p>
      </dgm:t>
    </dgm:pt>
    <dgm:pt modelId="{F93A91D8-F5D2-4567-85A6-D140EA96EFCE}">
      <dgm:prSet/>
      <dgm:spPr/>
      <dgm:t>
        <a:bodyPr/>
        <a:lstStyle/>
        <a:p>
          <a:r>
            <a:rPr lang="en-US" dirty="0"/>
            <a:t>Weight loss</a:t>
          </a:r>
        </a:p>
      </dgm:t>
    </dgm:pt>
    <dgm:pt modelId="{15817114-857F-40D8-94D7-EF817D8476E4}" type="parTrans" cxnId="{8DF83F22-4639-43FA-B60E-2ABC5B177380}">
      <dgm:prSet/>
      <dgm:spPr/>
      <dgm:t>
        <a:bodyPr/>
        <a:lstStyle/>
        <a:p>
          <a:endParaRPr lang="en-001"/>
        </a:p>
      </dgm:t>
    </dgm:pt>
    <dgm:pt modelId="{9628A184-57D3-4F79-8FC0-37ABFE3AEBE3}" type="sibTrans" cxnId="{8DF83F22-4639-43FA-B60E-2ABC5B177380}">
      <dgm:prSet/>
      <dgm:spPr/>
      <dgm:t>
        <a:bodyPr/>
        <a:lstStyle/>
        <a:p>
          <a:endParaRPr lang="en-001"/>
        </a:p>
      </dgm:t>
    </dgm:pt>
    <dgm:pt modelId="{1532582E-35A3-4903-8404-5C3FBD13984C}">
      <dgm:prSet/>
      <dgm:spPr/>
      <dgm:t>
        <a:bodyPr/>
        <a:lstStyle/>
        <a:p>
          <a:r>
            <a:rPr lang="en-US" dirty="0"/>
            <a:t>Post obstructive pneumonia </a:t>
          </a:r>
        </a:p>
      </dgm:t>
    </dgm:pt>
    <dgm:pt modelId="{21CCEE7B-E57D-4F4E-857F-1FE069A62758}" type="parTrans" cxnId="{76BD9516-2F9F-4FA4-8CB1-A91A9A6979F9}">
      <dgm:prSet/>
      <dgm:spPr/>
      <dgm:t>
        <a:bodyPr/>
        <a:lstStyle/>
        <a:p>
          <a:endParaRPr lang="en-001"/>
        </a:p>
      </dgm:t>
    </dgm:pt>
    <dgm:pt modelId="{7B676D6A-ADD0-4DC9-91DE-2538CA08E918}" type="sibTrans" cxnId="{76BD9516-2F9F-4FA4-8CB1-A91A9A6979F9}">
      <dgm:prSet/>
      <dgm:spPr/>
      <dgm:t>
        <a:bodyPr/>
        <a:lstStyle/>
        <a:p>
          <a:endParaRPr lang="en-001"/>
        </a:p>
      </dgm:t>
    </dgm:pt>
    <dgm:pt modelId="{0D2CF9AA-CE2C-48F2-891B-6CFFD0AAE0E9}">
      <dgm:prSet/>
      <dgm:spPr/>
      <dgm:t>
        <a:bodyPr/>
        <a:lstStyle/>
        <a:p>
          <a:r>
            <a:rPr lang="en-US" dirty="0"/>
            <a:t>85% of lung cancer occurs in smokers</a:t>
          </a:r>
          <a:endParaRPr lang="en-001" dirty="0"/>
        </a:p>
      </dgm:t>
    </dgm:pt>
    <dgm:pt modelId="{D2FDBCDA-E34E-4598-A33C-AA185BD29434}" type="parTrans" cxnId="{F322E0FC-2753-4A03-8F38-141FB7C04AEA}">
      <dgm:prSet/>
      <dgm:spPr/>
      <dgm:t>
        <a:bodyPr/>
        <a:lstStyle/>
        <a:p>
          <a:endParaRPr lang="en-001"/>
        </a:p>
      </dgm:t>
    </dgm:pt>
    <dgm:pt modelId="{19FD6532-4CF0-44B4-932D-E4983AC935C5}" type="sibTrans" cxnId="{F322E0FC-2753-4A03-8F38-141FB7C04AEA}">
      <dgm:prSet/>
      <dgm:spPr/>
      <dgm:t>
        <a:bodyPr/>
        <a:lstStyle/>
        <a:p>
          <a:endParaRPr lang="en-001"/>
        </a:p>
      </dgm:t>
    </dgm:pt>
    <dgm:pt modelId="{263193B2-3829-4C6E-B80B-3971BB494EDD}">
      <dgm:prSet/>
      <dgm:spPr/>
      <dgm:t>
        <a:bodyPr/>
        <a:lstStyle/>
        <a:p>
          <a:r>
            <a:rPr lang="en-US" dirty="0"/>
            <a:t>Prior history of lung cancer </a:t>
          </a:r>
        </a:p>
      </dgm:t>
    </dgm:pt>
    <dgm:pt modelId="{D94C1C3C-CA9D-47B0-B3A0-E78FBD3EFD83}" type="parTrans" cxnId="{FC56B275-DD63-4626-864A-A2730B3AA8E3}">
      <dgm:prSet/>
      <dgm:spPr/>
    </dgm:pt>
    <dgm:pt modelId="{0BD5F1E5-A2C0-4589-B5A1-F14C791EF4F7}" type="sibTrans" cxnId="{FC56B275-DD63-4626-864A-A2730B3AA8E3}">
      <dgm:prSet/>
      <dgm:spPr/>
    </dgm:pt>
    <dgm:pt modelId="{573CAB9E-1C6F-4E0F-A551-786705431C86}" type="pres">
      <dgm:prSet presAssocID="{319F336B-76B7-431F-9F5E-75CE23B83157}" presName="linearFlow" presStyleCnt="0">
        <dgm:presLayoutVars>
          <dgm:dir/>
          <dgm:animLvl val="lvl"/>
          <dgm:resizeHandles val="exact"/>
        </dgm:presLayoutVars>
      </dgm:prSet>
      <dgm:spPr/>
    </dgm:pt>
    <dgm:pt modelId="{599D20CE-1F37-4667-A33B-6D48316FFF59}" type="pres">
      <dgm:prSet presAssocID="{98391499-17A2-4801-9F69-81BE473760CD}" presName="composite" presStyleCnt="0"/>
      <dgm:spPr/>
    </dgm:pt>
    <dgm:pt modelId="{D95DE2E6-91E3-41CD-AA2E-CC6E9EEAA4D6}" type="pres">
      <dgm:prSet presAssocID="{98391499-17A2-4801-9F69-81BE473760C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C193C8-6948-480A-94A7-2AF0CAE5F54E}" type="pres">
      <dgm:prSet presAssocID="{98391499-17A2-4801-9F69-81BE473760CD}" presName="parSh" presStyleLbl="node1" presStyleIdx="0" presStyleCnt="3"/>
      <dgm:spPr/>
    </dgm:pt>
    <dgm:pt modelId="{58313360-1BC1-48BC-B2F3-6B20A6231A18}" type="pres">
      <dgm:prSet presAssocID="{98391499-17A2-4801-9F69-81BE473760CD}" presName="desTx" presStyleLbl="fgAcc1" presStyleIdx="0" presStyleCnt="3">
        <dgm:presLayoutVars>
          <dgm:bulletEnabled val="1"/>
        </dgm:presLayoutVars>
      </dgm:prSet>
      <dgm:spPr/>
    </dgm:pt>
    <dgm:pt modelId="{359AE383-D2ED-4D49-AD0A-DB2081C43A6B}" type="pres">
      <dgm:prSet presAssocID="{5B5CC139-5156-44F9-B835-6B92FEC46484}" presName="sibTrans" presStyleLbl="sibTrans2D1" presStyleIdx="0" presStyleCnt="2"/>
      <dgm:spPr/>
    </dgm:pt>
    <dgm:pt modelId="{0A619DFC-F74C-4653-970B-B4208BAAD6ED}" type="pres">
      <dgm:prSet presAssocID="{5B5CC139-5156-44F9-B835-6B92FEC46484}" presName="connTx" presStyleLbl="sibTrans2D1" presStyleIdx="0" presStyleCnt="2"/>
      <dgm:spPr/>
    </dgm:pt>
    <dgm:pt modelId="{C382743E-798D-4400-B467-B20809E22551}" type="pres">
      <dgm:prSet presAssocID="{FCC58286-7C6D-464C-BB42-4E6FDE44662B}" presName="composite" presStyleCnt="0"/>
      <dgm:spPr/>
    </dgm:pt>
    <dgm:pt modelId="{9EAC77D4-649B-4665-82F7-60769F90EF0B}" type="pres">
      <dgm:prSet presAssocID="{FCC58286-7C6D-464C-BB42-4E6FDE44662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71AD56A-573B-48AA-9DF7-2E07178F0AA5}" type="pres">
      <dgm:prSet presAssocID="{FCC58286-7C6D-464C-BB42-4E6FDE44662B}" presName="parSh" presStyleLbl="node1" presStyleIdx="1" presStyleCnt="3"/>
      <dgm:spPr/>
    </dgm:pt>
    <dgm:pt modelId="{84DEAEB8-2EAF-4F06-BC76-5DF961EC3D26}" type="pres">
      <dgm:prSet presAssocID="{FCC58286-7C6D-464C-BB42-4E6FDE44662B}" presName="desTx" presStyleLbl="fgAcc1" presStyleIdx="1" presStyleCnt="3">
        <dgm:presLayoutVars>
          <dgm:bulletEnabled val="1"/>
        </dgm:presLayoutVars>
      </dgm:prSet>
      <dgm:spPr/>
    </dgm:pt>
    <dgm:pt modelId="{C95914E4-1839-4CBF-8430-945BFB0BEF1D}" type="pres">
      <dgm:prSet presAssocID="{18E5FFEB-DE46-4C1D-8F6E-E65026C954BE}" presName="sibTrans" presStyleLbl="sibTrans2D1" presStyleIdx="1" presStyleCnt="2"/>
      <dgm:spPr/>
    </dgm:pt>
    <dgm:pt modelId="{1F55E1CD-BE40-4E57-A3A4-6D83662D5099}" type="pres">
      <dgm:prSet presAssocID="{18E5FFEB-DE46-4C1D-8F6E-E65026C954BE}" presName="connTx" presStyleLbl="sibTrans2D1" presStyleIdx="1" presStyleCnt="2"/>
      <dgm:spPr/>
    </dgm:pt>
    <dgm:pt modelId="{AB4A2CD9-F9EE-4DFC-8D7D-894082AB184E}" type="pres">
      <dgm:prSet presAssocID="{E83323FA-D9FE-495D-BB9C-938C055FE7A9}" presName="composite" presStyleCnt="0"/>
      <dgm:spPr/>
    </dgm:pt>
    <dgm:pt modelId="{CB4BFC1F-9283-4CB8-A299-A65FFA033F8E}" type="pres">
      <dgm:prSet presAssocID="{E83323FA-D9FE-495D-BB9C-938C055FE7A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A8C449-7FBF-4F51-BED7-18289006D0AD}" type="pres">
      <dgm:prSet presAssocID="{E83323FA-D9FE-495D-BB9C-938C055FE7A9}" presName="parSh" presStyleLbl="node1" presStyleIdx="2" presStyleCnt="3"/>
      <dgm:spPr/>
    </dgm:pt>
    <dgm:pt modelId="{557999A6-3A49-4884-B4B8-FB4FA361E029}" type="pres">
      <dgm:prSet presAssocID="{E83323FA-D9FE-495D-BB9C-938C055FE7A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09E030B-3BA4-4FFB-99DE-2E0833CF4F8B}" type="presOf" srcId="{FCC58286-7C6D-464C-BB42-4E6FDE44662B}" destId="{9EAC77D4-649B-4665-82F7-60769F90EF0B}" srcOrd="0" destOrd="0" presId="urn:microsoft.com/office/officeart/2005/8/layout/process3"/>
    <dgm:cxn modelId="{76BD9516-2F9F-4FA4-8CB1-A91A9A6979F9}" srcId="{E83323FA-D9FE-495D-BB9C-938C055FE7A9}" destId="{1532582E-35A3-4903-8404-5C3FBD13984C}" srcOrd="5" destOrd="0" parTransId="{21CCEE7B-E57D-4F4E-857F-1FE069A62758}" sibTransId="{7B676D6A-ADD0-4DC9-91DE-2538CA08E918}"/>
    <dgm:cxn modelId="{689B0B1C-72BB-4C31-A5F1-0E4EC56F21F1}" type="presOf" srcId="{F5C803FE-6448-43F6-870E-6C38CB1AF006}" destId="{58313360-1BC1-48BC-B2F3-6B20A6231A18}" srcOrd="0" destOrd="0" presId="urn:microsoft.com/office/officeart/2005/8/layout/process3"/>
    <dgm:cxn modelId="{8DF83F22-4639-43FA-B60E-2ABC5B177380}" srcId="{E83323FA-D9FE-495D-BB9C-938C055FE7A9}" destId="{F93A91D8-F5D2-4567-85A6-D140EA96EFCE}" srcOrd="4" destOrd="0" parTransId="{15817114-857F-40D8-94D7-EF817D8476E4}" sibTransId="{9628A184-57D3-4F79-8FC0-37ABFE3AEBE3}"/>
    <dgm:cxn modelId="{62F54A26-305E-4B4D-8930-38EBEAD5734E}" srcId="{319F336B-76B7-431F-9F5E-75CE23B83157}" destId="{E83323FA-D9FE-495D-BB9C-938C055FE7A9}" srcOrd="2" destOrd="0" parTransId="{716660A6-7100-457C-907A-A1A0FA5A3F95}" sibTransId="{8ECDD9C7-B419-4C83-AC8C-72BBFE97E18C}"/>
    <dgm:cxn modelId="{83D85A34-AD39-4141-B7BD-21D8A23B6034}" srcId="{FCC58286-7C6D-464C-BB42-4E6FDE44662B}" destId="{96D6E15A-D265-46FD-AE7A-F7931904D8A6}" srcOrd="0" destOrd="0" parTransId="{BF131BF4-552C-42B7-A4E4-3DD57EBFE6F7}" sibTransId="{AA466C83-112C-4333-B774-F1F265BD5C64}"/>
    <dgm:cxn modelId="{99062C35-11FD-48B3-B6CC-285149615D1F}" srcId="{319F336B-76B7-431F-9F5E-75CE23B83157}" destId="{98391499-17A2-4801-9F69-81BE473760CD}" srcOrd="0" destOrd="0" parTransId="{95C58DFF-DB28-47BF-BD6A-EC281E8FC2CD}" sibTransId="{5B5CC139-5156-44F9-B835-6B92FEC46484}"/>
    <dgm:cxn modelId="{9018DD39-159E-41F6-8D27-BA84899A46A8}" srcId="{FCC58286-7C6D-464C-BB42-4E6FDE44662B}" destId="{DC901AA0-0D0F-4B9F-9F09-77EE39B77C86}" srcOrd="3" destOrd="0" parTransId="{F6678BFC-7487-4DA3-9706-C75AB2B932E7}" sibTransId="{4EE3A0BD-FA41-450B-B695-13614F610785}"/>
    <dgm:cxn modelId="{F24D8944-9E11-4391-943D-BF44AC25F0FB}" type="presOf" srcId="{18E5FFEB-DE46-4C1D-8F6E-E65026C954BE}" destId="{C95914E4-1839-4CBF-8430-945BFB0BEF1D}" srcOrd="0" destOrd="0" presId="urn:microsoft.com/office/officeart/2005/8/layout/process3"/>
    <dgm:cxn modelId="{D18F9F47-7C13-472B-8A7D-8713A1D97F61}" type="presOf" srcId="{5B5CC139-5156-44F9-B835-6B92FEC46484}" destId="{359AE383-D2ED-4D49-AD0A-DB2081C43A6B}" srcOrd="0" destOrd="0" presId="urn:microsoft.com/office/officeart/2005/8/layout/process3"/>
    <dgm:cxn modelId="{A9EEAE6A-5626-4BC4-99CB-293DE8ED8CFE}" type="presOf" srcId="{98391499-17A2-4801-9F69-81BE473760CD}" destId="{D95DE2E6-91E3-41CD-AA2E-CC6E9EEAA4D6}" srcOrd="0" destOrd="0" presId="urn:microsoft.com/office/officeart/2005/8/layout/process3"/>
    <dgm:cxn modelId="{AF3B4B6B-D3B8-481B-BAE1-9CEBB1AC551D}" type="presOf" srcId="{DC901AA0-0D0F-4B9F-9F09-77EE39B77C86}" destId="{84DEAEB8-2EAF-4F06-BC76-5DF961EC3D26}" srcOrd="0" destOrd="3" presId="urn:microsoft.com/office/officeart/2005/8/layout/process3"/>
    <dgm:cxn modelId="{F51E846C-7D18-4AB4-889A-909A45F42FD0}" type="presOf" srcId="{96D6E15A-D265-46FD-AE7A-F7931904D8A6}" destId="{84DEAEB8-2EAF-4F06-BC76-5DF961EC3D26}" srcOrd="0" destOrd="0" presId="urn:microsoft.com/office/officeart/2005/8/layout/process3"/>
    <dgm:cxn modelId="{50550F4F-E981-4F49-96C6-22C26EAF88EE}" type="presOf" srcId="{C0B3D4D5-5D49-4D52-9C1D-49014EDEB16A}" destId="{557999A6-3A49-4884-B4B8-FB4FA361E029}" srcOrd="0" destOrd="1" presId="urn:microsoft.com/office/officeart/2005/8/layout/process3"/>
    <dgm:cxn modelId="{83CEAB50-15BC-4899-8835-83936FD24235}" srcId="{E83323FA-D9FE-495D-BB9C-938C055FE7A9}" destId="{E0D9B9BB-B71B-4094-81F3-C8E99AE698A1}" srcOrd="0" destOrd="0" parTransId="{35482E45-629A-48D5-9B40-64EDAA5503A5}" sibTransId="{A8B8903B-04F2-4947-B217-759901A8DC0E}"/>
    <dgm:cxn modelId="{8623D770-2149-4DCA-84E8-A30CD1529114}" type="presOf" srcId="{18E5FFEB-DE46-4C1D-8F6E-E65026C954BE}" destId="{1F55E1CD-BE40-4E57-A3A4-6D83662D5099}" srcOrd="1" destOrd="0" presId="urn:microsoft.com/office/officeart/2005/8/layout/process3"/>
    <dgm:cxn modelId="{53EB6071-0C4D-41BF-AF67-11FD7FD1E970}" srcId="{E83323FA-D9FE-495D-BB9C-938C055FE7A9}" destId="{C0B3D4D5-5D49-4D52-9C1D-49014EDEB16A}" srcOrd="1" destOrd="0" parTransId="{2940FB02-AA8B-4342-A066-A239555A94EA}" sibTransId="{2D125D9B-2119-4F90-B691-852E8DAA0749}"/>
    <dgm:cxn modelId="{FC56B275-DD63-4626-864A-A2730B3AA8E3}" srcId="{FCC58286-7C6D-464C-BB42-4E6FDE44662B}" destId="{263193B2-3829-4C6E-B80B-3971BB494EDD}" srcOrd="4" destOrd="0" parTransId="{D94C1C3C-CA9D-47B0-B3A0-E78FBD3EFD83}" sibTransId="{0BD5F1E5-A2C0-4589-B5A1-F14C791EF4F7}"/>
    <dgm:cxn modelId="{5B51A15A-D786-480A-B974-39C96B338B43}" srcId="{FCC58286-7C6D-464C-BB42-4E6FDE44662B}" destId="{97DB6AC0-1753-4BF2-A182-08248EF33CFF}" srcOrd="1" destOrd="0" parTransId="{F2586CB1-549A-4224-8576-DE29C366978B}" sibTransId="{DEB2B812-9CC4-4421-9E1B-2B52DAA92B7F}"/>
    <dgm:cxn modelId="{15F8CE90-9373-4EE0-80D4-D9C95579F626}" type="presOf" srcId="{E83323FA-D9FE-495D-BB9C-938C055FE7A9}" destId="{99A8C449-7FBF-4F51-BED7-18289006D0AD}" srcOrd="1" destOrd="0" presId="urn:microsoft.com/office/officeart/2005/8/layout/process3"/>
    <dgm:cxn modelId="{2765E390-3A42-466A-87AD-20316EA2380C}" srcId="{319F336B-76B7-431F-9F5E-75CE23B83157}" destId="{FCC58286-7C6D-464C-BB42-4E6FDE44662B}" srcOrd="1" destOrd="0" parTransId="{E45F76AF-B1A8-443B-8F6B-905A507AAB18}" sibTransId="{18E5FFEB-DE46-4C1D-8F6E-E65026C954BE}"/>
    <dgm:cxn modelId="{585E809C-9799-480F-8882-D5BFAF5003E3}" type="presOf" srcId="{F93A91D8-F5D2-4567-85A6-D140EA96EFCE}" destId="{557999A6-3A49-4884-B4B8-FB4FA361E029}" srcOrd="0" destOrd="4" presId="urn:microsoft.com/office/officeart/2005/8/layout/process3"/>
    <dgm:cxn modelId="{5196D5B0-8FC7-4611-8B01-1A20E93EA8E5}" type="presOf" srcId="{6F6BE1C8-FED3-4C2E-92D3-78B2D0AB1DF5}" destId="{84DEAEB8-2EAF-4F06-BC76-5DF961EC3D26}" srcOrd="0" destOrd="2" presId="urn:microsoft.com/office/officeart/2005/8/layout/process3"/>
    <dgm:cxn modelId="{1C6D77B4-8248-4096-BFF6-7F862B4B23FA}" type="presOf" srcId="{97DB6AC0-1753-4BF2-A182-08248EF33CFF}" destId="{84DEAEB8-2EAF-4F06-BC76-5DF961EC3D26}" srcOrd="0" destOrd="1" presId="urn:microsoft.com/office/officeart/2005/8/layout/process3"/>
    <dgm:cxn modelId="{D52A0CB5-8D16-41FF-8DAC-B3E586DC5338}" type="presOf" srcId="{1532582E-35A3-4903-8404-5C3FBD13984C}" destId="{557999A6-3A49-4884-B4B8-FB4FA361E029}" srcOrd="0" destOrd="5" presId="urn:microsoft.com/office/officeart/2005/8/layout/process3"/>
    <dgm:cxn modelId="{FDE57EB5-8079-41C8-BF89-70D8C95FD86D}" type="presOf" srcId="{E0D9B9BB-B71B-4094-81F3-C8E99AE698A1}" destId="{557999A6-3A49-4884-B4B8-FB4FA361E029}" srcOrd="0" destOrd="0" presId="urn:microsoft.com/office/officeart/2005/8/layout/process3"/>
    <dgm:cxn modelId="{267256C4-8CD4-4BE8-B4BE-7DB4CCB7467C}" type="presOf" srcId="{0D2CF9AA-CE2C-48F2-891B-6CFFD0AAE0E9}" destId="{58313360-1BC1-48BC-B2F3-6B20A6231A18}" srcOrd="0" destOrd="1" presId="urn:microsoft.com/office/officeart/2005/8/layout/process3"/>
    <dgm:cxn modelId="{D96CE5C4-89CD-4E29-8789-BC4F7DFC2A50}" type="presOf" srcId="{98391499-17A2-4801-9F69-81BE473760CD}" destId="{00C193C8-6948-480A-94A7-2AF0CAE5F54E}" srcOrd="1" destOrd="0" presId="urn:microsoft.com/office/officeart/2005/8/layout/process3"/>
    <dgm:cxn modelId="{480967C5-023D-44A9-B70F-3AF6298A42EA}" srcId="{FCC58286-7C6D-464C-BB42-4E6FDE44662B}" destId="{6F6BE1C8-FED3-4C2E-92D3-78B2D0AB1DF5}" srcOrd="2" destOrd="0" parTransId="{6BE18ED0-2925-4955-A648-AD649A60D642}" sibTransId="{3C2E4B82-781B-4D7F-9F94-72F65B180B1E}"/>
    <dgm:cxn modelId="{81307DC5-231E-4D0B-A7D5-95EEB89B20C6}" srcId="{E83323FA-D9FE-495D-BB9C-938C055FE7A9}" destId="{D427A953-46FA-47CE-A217-54A926D008D9}" srcOrd="2" destOrd="0" parTransId="{891BF791-20BC-4122-8363-FA5F843C645D}" sibTransId="{8430933B-AFAA-401C-A229-0E0C65ECBA3F}"/>
    <dgm:cxn modelId="{FBAA56C6-F81B-4700-998B-3CD63382AF7D}" srcId="{E83323FA-D9FE-495D-BB9C-938C055FE7A9}" destId="{0556785F-F90C-4C83-B07B-AF41002068F8}" srcOrd="3" destOrd="0" parTransId="{6AF4A4CA-3E89-4EF9-A474-1E0207112CC6}" sibTransId="{954DF605-7C1D-46CA-BF28-7B91131C888E}"/>
    <dgm:cxn modelId="{4FBE27D9-B943-47F4-9401-D248600DB4EB}" srcId="{98391499-17A2-4801-9F69-81BE473760CD}" destId="{F5C803FE-6448-43F6-870E-6C38CB1AF006}" srcOrd="0" destOrd="0" parTransId="{21D3A534-772A-454E-A8D8-37290F3877A7}" sibTransId="{3CAAE074-BCAF-4161-B9C3-1FC706F0371E}"/>
    <dgm:cxn modelId="{1D3F9BDD-DC60-4C71-88C0-6AAD25FA2777}" type="presOf" srcId="{0556785F-F90C-4C83-B07B-AF41002068F8}" destId="{557999A6-3A49-4884-B4B8-FB4FA361E029}" srcOrd="0" destOrd="3" presId="urn:microsoft.com/office/officeart/2005/8/layout/process3"/>
    <dgm:cxn modelId="{1B3AA6DD-CDF1-42D1-8D80-A9BE099FC6C8}" type="presOf" srcId="{5B5CC139-5156-44F9-B835-6B92FEC46484}" destId="{0A619DFC-F74C-4653-970B-B4208BAAD6ED}" srcOrd="1" destOrd="0" presId="urn:microsoft.com/office/officeart/2005/8/layout/process3"/>
    <dgm:cxn modelId="{8BEFA9F0-FE39-478D-B585-6E9D9C2D9810}" type="presOf" srcId="{FCC58286-7C6D-464C-BB42-4E6FDE44662B}" destId="{C71AD56A-573B-48AA-9DF7-2E07178F0AA5}" srcOrd="1" destOrd="0" presId="urn:microsoft.com/office/officeart/2005/8/layout/process3"/>
    <dgm:cxn modelId="{DB574FF7-E8C8-4181-83F2-9AECA21AB9AD}" type="presOf" srcId="{319F336B-76B7-431F-9F5E-75CE23B83157}" destId="{573CAB9E-1C6F-4E0F-A551-786705431C86}" srcOrd="0" destOrd="0" presId="urn:microsoft.com/office/officeart/2005/8/layout/process3"/>
    <dgm:cxn modelId="{3DC065F9-BAE3-467C-BB3D-695FEF2ED560}" type="presOf" srcId="{E83323FA-D9FE-495D-BB9C-938C055FE7A9}" destId="{CB4BFC1F-9283-4CB8-A299-A65FFA033F8E}" srcOrd="0" destOrd="0" presId="urn:microsoft.com/office/officeart/2005/8/layout/process3"/>
    <dgm:cxn modelId="{F322E0FC-2753-4A03-8F38-141FB7C04AEA}" srcId="{98391499-17A2-4801-9F69-81BE473760CD}" destId="{0D2CF9AA-CE2C-48F2-891B-6CFFD0AAE0E9}" srcOrd="1" destOrd="0" parTransId="{D2FDBCDA-E34E-4598-A33C-AA185BD29434}" sibTransId="{19FD6532-4CF0-44B4-932D-E4983AC935C5}"/>
    <dgm:cxn modelId="{6AEE54FE-96C9-41A0-B5F8-EFE1AE41CD20}" type="presOf" srcId="{263193B2-3829-4C6E-B80B-3971BB494EDD}" destId="{84DEAEB8-2EAF-4F06-BC76-5DF961EC3D26}" srcOrd="0" destOrd="4" presId="urn:microsoft.com/office/officeart/2005/8/layout/process3"/>
    <dgm:cxn modelId="{2633A6FE-88E9-499D-B5F0-BE093388F3E6}" type="presOf" srcId="{D427A953-46FA-47CE-A217-54A926D008D9}" destId="{557999A6-3A49-4884-B4B8-FB4FA361E029}" srcOrd="0" destOrd="2" presId="urn:microsoft.com/office/officeart/2005/8/layout/process3"/>
    <dgm:cxn modelId="{0E4D8B0F-6779-4906-B5DC-B6F71CB259E1}" type="presParOf" srcId="{573CAB9E-1C6F-4E0F-A551-786705431C86}" destId="{599D20CE-1F37-4667-A33B-6D48316FFF59}" srcOrd="0" destOrd="0" presId="urn:microsoft.com/office/officeart/2005/8/layout/process3"/>
    <dgm:cxn modelId="{FA49DD0D-9B87-4015-A103-E2D9875A17A1}" type="presParOf" srcId="{599D20CE-1F37-4667-A33B-6D48316FFF59}" destId="{D95DE2E6-91E3-41CD-AA2E-CC6E9EEAA4D6}" srcOrd="0" destOrd="0" presId="urn:microsoft.com/office/officeart/2005/8/layout/process3"/>
    <dgm:cxn modelId="{EA816183-1B21-4DE2-BD10-5D19D44C90C3}" type="presParOf" srcId="{599D20CE-1F37-4667-A33B-6D48316FFF59}" destId="{00C193C8-6948-480A-94A7-2AF0CAE5F54E}" srcOrd="1" destOrd="0" presId="urn:microsoft.com/office/officeart/2005/8/layout/process3"/>
    <dgm:cxn modelId="{675A78A0-1DD3-442E-A272-984DA788F272}" type="presParOf" srcId="{599D20CE-1F37-4667-A33B-6D48316FFF59}" destId="{58313360-1BC1-48BC-B2F3-6B20A6231A18}" srcOrd="2" destOrd="0" presId="urn:microsoft.com/office/officeart/2005/8/layout/process3"/>
    <dgm:cxn modelId="{6B4A7B9E-9F5B-466B-A0A8-4A224AA11B6E}" type="presParOf" srcId="{573CAB9E-1C6F-4E0F-A551-786705431C86}" destId="{359AE383-D2ED-4D49-AD0A-DB2081C43A6B}" srcOrd="1" destOrd="0" presId="urn:microsoft.com/office/officeart/2005/8/layout/process3"/>
    <dgm:cxn modelId="{0EDC491E-FFAE-4AB5-865D-1EC151A4B865}" type="presParOf" srcId="{359AE383-D2ED-4D49-AD0A-DB2081C43A6B}" destId="{0A619DFC-F74C-4653-970B-B4208BAAD6ED}" srcOrd="0" destOrd="0" presId="urn:microsoft.com/office/officeart/2005/8/layout/process3"/>
    <dgm:cxn modelId="{629B9BE2-D6BE-4346-BCD5-29F54048DD4F}" type="presParOf" srcId="{573CAB9E-1C6F-4E0F-A551-786705431C86}" destId="{C382743E-798D-4400-B467-B20809E22551}" srcOrd="2" destOrd="0" presId="urn:microsoft.com/office/officeart/2005/8/layout/process3"/>
    <dgm:cxn modelId="{719EB898-D4C9-43B7-8A7C-C1CC052D4153}" type="presParOf" srcId="{C382743E-798D-4400-B467-B20809E22551}" destId="{9EAC77D4-649B-4665-82F7-60769F90EF0B}" srcOrd="0" destOrd="0" presId="urn:microsoft.com/office/officeart/2005/8/layout/process3"/>
    <dgm:cxn modelId="{07392F5D-8044-439B-891D-0F6E945BBDC5}" type="presParOf" srcId="{C382743E-798D-4400-B467-B20809E22551}" destId="{C71AD56A-573B-48AA-9DF7-2E07178F0AA5}" srcOrd="1" destOrd="0" presId="urn:microsoft.com/office/officeart/2005/8/layout/process3"/>
    <dgm:cxn modelId="{E52B4F54-B139-4A16-B6C8-0D4EAE871151}" type="presParOf" srcId="{C382743E-798D-4400-B467-B20809E22551}" destId="{84DEAEB8-2EAF-4F06-BC76-5DF961EC3D26}" srcOrd="2" destOrd="0" presId="urn:microsoft.com/office/officeart/2005/8/layout/process3"/>
    <dgm:cxn modelId="{C26AF9EA-DC48-4D96-B727-9A50D3B59FCA}" type="presParOf" srcId="{573CAB9E-1C6F-4E0F-A551-786705431C86}" destId="{C95914E4-1839-4CBF-8430-945BFB0BEF1D}" srcOrd="3" destOrd="0" presId="urn:microsoft.com/office/officeart/2005/8/layout/process3"/>
    <dgm:cxn modelId="{06FA61E3-C4A4-4DD8-9A7F-26F5936C8D3C}" type="presParOf" srcId="{C95914E4-1839-4CBF-8430-945BFB0BEF1D}" destId="{1F55E1CD-BE40-4E57-A3A4-6D83662D5099}" srcOrd="0" destOrd="0" presId="urn:microsoft.com/office/officeart/2005/8/layout/process3"/>
    <dgm:cxn modelId="{6860AB8F-49ED-428D-9AA0-E552928B965D}" type="presParOf" srcId="{573CAB9E-1C6F-4E0F-A551-786705431C86}" destId="{AB4A2CD9-F9EE-4DFC-8D7D-894082AB184E}" srcOrd="4" destOrd="0" presId="urn:microsoft.com/office/officeart/2005/8/layout/process3"/>
    <dgm:cxn modelId="{6DC24BFB-C92A-45C2-BBC1-E7843A66B577}" type="presParOf" srcId="{AB4A2CD9-F9EE-4DFC-8D7D-894082AB184E}" destId="{CB4BFC1F-9283-4CB8-A299-A65FFA033F8E}" srcOrd="0" destOrd="0" presId="urn:microsoft.com/office/officeart/2005/8/layout/process3"/>
    <dgm:cxn modelId="{9D40FE26-986E-438C-9350-BF929D1BC675}" type="presParOf" srcId="{AB4A2CD9-F9EE-4DFC-8D7D-894082AB184E}" destId="{99A8C449-7FBF-4F51-BED7-18289006D0AD}" srcOrd="1" destOrd="0" presId="urn:microsoft.com/office/officeart/2005/8/layout/process3"/>
    <dgm:cxn modelId="{8EB94C9C-1BEC-4756-A188-9EBBE8E75C13}" type="presParOf" srcId="{AB4A2CD9-F9EE-4DFC-8D7D-894082AB184E}" destId="{557999A6-3A49-4884-B4B8-FB4FA361E02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193C8-6948-480A-94A7-2AF0CAE5F54E}">
      <dsp:nvSpPr>
        <dsp:cNvPr id="0" name=""/>
        <dsp:cNvSpPr/>
      </dsp:nvSpPr>
      <dsp:spPr>
        <a:xfrm>
          <a:off x="5089" y="375170"/>
          <a:ext cx="2314122" cy="106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EPIDIMIOLOGY</a:t>
          </a:r>
        </a:p>
      </dsp:txBody>
      <dsp:txXfrm>
        <a:off x="5089" y="375170"/>
        <a:ext cx="2314122" cy="709297"/>
      </dsp:txXfrm>
    </dsp:sp>
    <dsp:sp modelId="{58313360-1BC1-48BC-B2F3-6B20A6231A18}">
      <dsp:nvSpPr>
        <dsp:cNvPr id="0" name=""/>
        <dsp:cNvSpPr/>
      </dsp:nvSpPr>
      <dsp:spPr>
        <a:xfrm>
          <a:off x="479066" y="1084467"/>
          <a:ext cx="2314122" cy="289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Most common cause of cancer mortality</a:t>
          </a:r>
          <a:r>
            <a:rPr lang="ar-JO" sz="1800" kern="1200" dirty="0"/>
            <a:t>,</a:t>
          </a:r>
          <a:r>
            <a:rPr lang="en-US" sz="1800" kern="1200" dirty="0"/>
            <a:t>average age is 60 </a:t>
          </a:r>
          <a:endParaRPr lang="en-001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85% of lung cancer occurs in smokers</a:t>
          </a:r>
          <a:endParaRPr lang="en-001" sz="1800" kern="1200" dirty="0"/>
        </a:p>
      </dsp:txBody>
      <dsp:txXfrm>
        <a:off x="546844" y="1152245"/>
        <a:ext cx="2178566" cy="2756144"/>
      </dsp:txXfrm>
    </dsp:sp>
    <dsp:sp modelId="{359AE383-D2ED-4D49-AD0A-DB2081C43A6B}">
      <dsp:nvSpPr>
        <dsp:cNvPr id="0" name=""/>
        <dsp:cNvSpPr/>
      </dsp:nvSpPr>
      <dsp:spPr>
        <a:xfrm>
          <a:off x="2670024" y="441744"/>
          <a:ext cx="743722" cy="576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70024" y="556974"/>
        <a:ext cx="570877" cy="345689"/>
      </dsp:txXfrm>
    </dsp:sp>
    <dsp:sp modelId="{C71AD56A-573B-48AA-9DF7-2E07178F0AA5}">
      <dsp:nvSpPr>
        <dsp:cNvPr id="0" name=""/>
        <dsp:cNvSpPr/>
      </dsp:nvSpPr>
      <dsp:spPr>
        <a:xfrm>
          <a:off x="3722462" y="375170"/>
          <a:ext cx="2314122" cy="106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RISK FACTORS </a:t>
          </a:r>
        </a:p>
      </dsp:txBody>
      <dsp:txXfrm>
        <a:off x="3722462" y="375170"/>
        <a:ext cx="2314122" cy="709297"/>
      </dsp:txXfrm>
    </dsp:sp>
    <dsp:sp modelId="{84DEAEB8-2EAF-4F06-BC76-5DF961EC3D26}">
      <dsp:nvSpPr>
        <dsp:cNvPr id="0" name=""/>
        <dsp:cNvSpPr/>
      </dsp:nvSpPr>
      <dsp:spPr>
        <a:xfrm>
          <a:off x="4196439" y="1084467"/>
          <a:ext cx="2314122" cy="289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Cigarette smoke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Radon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Asbestose</a:t>
          </a:r>
          <a:r>
            <a:rPr lang="en-US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Arsenic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Prior history of lung cancer </a:t>
          </a:r>
        </a:p>
      </dsp:txBody>
      <dsp:txXfrm>
        <a:off x="4264217" y="1152245"/>
        <a:ext cx="2178566" cy="2756144"/>
      </dsp:txXfrm>
    </dsp:sp>
    <dsp:sp modelId="{C95914E4-1839-4CBF-8430-945BFB0BEF1D}">
      <dsp:nvSpPr>
        <dsp:cNvPr id="0" name=""/>
        <dsp:cNvSpPr/>
      </dsp:nvSpPr>
      <dsp:spPr>
        <a:xfrm>
          <a:off x="6387397" y="441744"/>
          <a:ext cx="743722" cy="576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387397" y="556974"/>
        <a:ext cx="570877" cy="345689"/>
      </dsp:txXfrm>
    </dsp:sp>
    <dsp:sp modelId="{99A8C449-7FBF-4F51-BED7-18289006D0AD}">
      <dsp:nvSpPr>
        <dsp:cNvPr id="0" name=""/>
        <dsp:cNvSpPr/>
      </dsp:nvSpPr>
      <dsp:spPr>
        <a:xfrm>
          <a:off x="7439835" y="375170"/>
          <a:ext cx="2314122" cy="1063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SIGNS AND SYMPTOMS</a:t>
          </a:r>
        </a:p>
      </dsp:txBody>
      <dsp:txXfrm>
        <a:off x="7439835" y="375170"/>
        <a:ext cx="2314122" cy="709297"/>
      </dsp:txXfrm>
    </dsp:sp>
    <dsp:sp modelId="{557999A6-3A49-4884-B4B8-FB4FA361E029}">
      <dsp:nvSpPr>
        <dsp:cNvPr id="0" name=""/>
        <dsp:cNvSpPr/>
      </dsp:nvSpPr>
      <dsp:spPr>
        <a:xfrm>
          <a:off x="7913812" y="1084467"/>
          <a:ext cx="2314122" cy="289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Presenting symptoms are nonspecific 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Cough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Hemoptysis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Dyspnea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Weight loss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Post obstructive pneumonia </a:t>
          </a:r>
        </a:p>
      </dsp:txBody>
      <dsp:txXfrm>
        <a:off x="7981590" y="1152245"/>
        <a:ext cx="2178566" cy="275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10/18/2020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-106016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3694375"/>
            <a:ext cx="9143999" cy="1641490"/>
          </a:xfrm>
        </p:spPr>
        <p:txBody>
          <a:bodyPr>
            <a:normAutofit fontScale="90000"/>
          </a:bodyPr>
          <a:lstStyle/>
          <a:p>
            <a:r>
              <a:rPr lang="en-US" dirty="0"/>
              <a:t>Lung tumors</a:t>
            </a:r>
            <a:br>
              <a:rPr lang="en-US" dirty="0"/>
            </a:br>
            <a:r>
              <a:rPr lang="en-US" sz="3200" dirty="0"/>
              <a:t>Noor Ibrahim</a:t>
            </a:r>
            <a:br>
              <a:rPr lang="en-US" sz="3200" dirty="0"/>
            </a:br>
            <a:r>
              <a:rPr lang="en-US" sz="3200" dirty="0"/>
              <a:t>Mohammad  </a:t>
            </a:r>
            <a:r>
              <a:rPr lang="en-US" sz="3200" dirty="0" err="1"/>
              <a:t>Alrafaya</a:t>
            </a:r>
            <a:br>
              <a:rPr lang="en-US" sz="3200" dirty="0"/>
            </a:br>
            <a:r>
              <a:rPr lang="en-US" sz="3200" dirty="0"/>
              <a:t>Hamza </a:t>
            </a:r>
            <a:r>
              <a:rPr lang="en-US" sz="3200" dirty="0" err="1"/>
              <a:t>Hayajneh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 Dolor Amet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EFFD15-3BCE-4865-9C30-DA04D4DE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cell carcinoma </a:t>
            </a:r>
            <a:br>
              <a:rPr lang="en-US" dirty="0"/>
            </a:br>
            <a:r>
              <a:rPr lang="en-US" sz="3100" dirty="0"/>
              <a:t>15% of lung cancers</a:t>
            </a:r>
            <a:endParaRPr lang="en-001" sz="31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259FA-3270-48EA-8FBB-3572F8113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282" y="1616871"/>
            <a:ext cx="2946866" cy="576262"/>
          </a:xfrm>
        </p:spPr>
        <p:txBody>
          <a:bodyPr/>
          <a:lstStyle/>
          <a:p>
            <a:r>
              <a:rPr lang="en-US" dirty="0"/>
              <a:t>Histologically </a:t>
            </a:r>
            <a:endParaRPr lang="en-00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050C8B-7C3C-49C2-B3D4-AB66D6B4356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Poorly differentiated small cells arises from neuroendocrine cells</a:t>
            </a:r>
            <a:endParaRPr lang="en-001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8BB66C-A014-41F4-97A5-49FAD5C7C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Association and location </a:t>
            </a:r>
            <a:endParaRPr lang="en-00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78136-1E14-455A-9BCB-CADAA22AC761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Male smokers </a:t>
            </a:r>
          </a:p>
          <a:p>
            <a:r>
              <a:rPr lang="en-US" sz="2800" dirty="0"/>
              <a:t>Central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9F6ABD-EE4E-45A7-A770-C71CABBB3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8081" y="1554233"/>
            <a:ext cx="2932113" cy="576262"/>
          </a:xfrm>
        </p:spPr>
        <p:txBody>
          <a:bodyPr/>
          <a:lstStyle/>
          <a:p>
            <a:r>
              <a:rPr lang="en-US" dirty="0"/>
              <a:t>Comment </a:t>
            </a:r>
            <a:endParaRPr lang="en-00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96BC03-F6B1-45B9-BAAB-930CC45A123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Grow fast , spread fast , early metastasis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production of hormones like ADH and ACTH that may result in 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paraneoplastic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syndromes and Cushing's syndrome.</a:t>
            </a:r>
          </a:p>
          <a:p>
            <a:endParaRPr lang="en-001" sz="2800" dirty="0"/>
          </a:p>
        </p:txBody>
      </p:sp>
    </p:spTree>
    <p:extLst>
      <p:ext uri="{BB962C8B-B14F-4D97-AF65-F5344CB8AC3E}">
        <p14:creationId xmlns:p14="http://schemas.microsoft.com/office/powerpoint/2010/main" val="367101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035CD-2F24-49B3-AFED-2478F83A1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3" r="-2" b="3742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36AC3-BB13-4A52-8788-E131DFDB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Small cell carcinoma</a:t>
            </a:r>
            <a:endParaRPr lang="en-001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1E608E-936A-4582-A491-7EAAFCC0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25625"/>
            <a:ext cx="3759771" cy="4351338"/>
          </a:xfrm>
        </p:spPr>
        <p:txBody>
          <a:bodyPr>
            <a:normAutofit/>
          </a:bodyPr>
          <a:lstStyle/>
          <a:p>
            <a:r>
              <a:rPr lang="en-US" dirty="0"/>
              <a:t>Central location</a:t>
            </a:r>
          </a:p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appear as hilar or perihilar  masses </a:t>
            </a:r>
          </a:p>
          <a:p>
            <a:r>
              <a:rPr lang="en-GB" b="1" i="0" dirty="0">
                <a:solidFill>
                  <a:srgbClr val="FF0000"/>
                </a:solidFill>
                <a:effectLst/>
                <a:latin typeface="Open Sans"/>
              </a:rPr>
              <a:t>Mediastinal widening due to mediastinal lymph node enlargement</a:t>
            </a:r>
          </a:p>
          <a:p>
            <a:r>
              <a:rPr lang="en-GB" b="1" dirty="0">
                <a:solidFill>
                  <a:srgbClr val="FF0000"/>
                </a:solidFill>
                <a:latin typeface="Open Sans"/>
              </a:rPr>
              <a:t>Hilar prominence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5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874A-3E00-4608-8CB1-8EE55BEE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Adenocarcinoma</a:t>
            </a:r>
            <a:br>
              <a:rPr lang="en-US" dirty="0"/>
            </a:br>
            <a:r>
              <a:rPr lang="en-US" sz="3100" dirty="0"/>
              <a:t>35-40%of lung cancers</a:t>
            </a:r>
            <a:endParaRPr lang="en-001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6DD66-06FC-4774-8D80-44E28BCD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207" y="1724854"/>
            <a:ext cx="2946866" cy="576262"/>
          </a:xfrm>
        </p:spPr>
        <p:txBody>
          <a:bodyPr/>
          <a:lstStyle/>
          <a:p>
            <a:r>
              <a:rPr lang="en-US" dirty="0"/>
              <a:t>Histologically </a:t>
            </a:r>
            <a:endParaRPr lang="en-0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BC359-B6D6-49E1-A1EB-C99614651A9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49632" y="2529301"/>
            <a:ext cx="2927350" cy="3589338"/>
          </a:xfrm>
        </p:spPr>
        <p:txBody>
          <a:bodyPr>
            <a:normAutofit/>
          </a:bodyPr>
          <a:lstStyle/>
          <a:p>
            <a:r>
              <a:rPr lang="en-US" sz="2800" dirty="0"/>
              <a:t>Glands or mucin</a:t>
            </a:r>
          </a:p>
          <a:p>
            <a:endParaRPr lang="en-001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888C0-C5BA-47C8-819D-FAFF663B3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41073" y="1926846"/>
            <a:ext cx="2936241" cy="576262"/>
          </a:xfrm>
        </p:spPr>
        <p:txBody>
          <a:bodyPr/>
          <a:lstStyle/>
          <a:p>
            <a:r>
              <a:rPr lang="en-US" dirty="0"/>
              <a:t>Association and location 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D9E6A-3049-4AE8-B312-53D173F1D68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384745" y="2559326"/>
            <a:ext cx="2946794" cy="3589338"/>
          </a:xfrm>
        </p:spPr>
        <p:txBody>
          <a:bodyPr>
            <a:normAutofit/>
          </a:bodyPr>
          <a:lstStyle/>
          <a:p>
            <a:r>
              <a:rPr lang="en-US" sz="2800" dirty="0"/>
              <a:t>Nonsmokers and female smokers</a:t>
            </a:r>
          </a:p>
          <a:p>
            <a:r>
              <a:rPr lang="en-US" sz="2800" dirty="0"/>
              <a:t>Peripheral (common), but can grow centrally</a:t>
            </a:r>
            <a:endParaRPr lang="en-001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0CE7AA-BEC2-4488-A3E4-33AC571A9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067" y="1724854"/>
            <a:ext cx="2932113" cy="576262"/>
          </a:xfrm>
        </p:spPr>
        <p:txBody>
          <a:bodyPr/>
          <a:lstStyle/>
          <a:p>
            <a:r>
              <a:rPr lang="en-US" dirty="0"/>
              <a:t>Comment </a:t>
            </a:r>
            <a:endParaRPr lang="en-00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749C52-B191-4E6D-AA9F-B7114F14099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39302" y="2516877"/>
            <a:ext cx="2932113" cy="3589338"/>
          </a:xfrm>
        </p:spPr>
        <p:txBody>
          <a:bodyPr>
            <a:normAutofit/>
          </a:bodyPr>
          <a:lstStyle/>
          <a:p>
            <a:r>
              <a:rPr lang="en-US" sz="2800" dirty="0"/>
              <a:t>Grow slowly ,smaller masses ,wide metastasize widely at early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974F7-97BF-44FE-BE07-F04922B5ABD4}"/>
              </a:ext>
            </a:extLst>
          </p:cNvPr>
          <p:cNvSpPr txBox="1"/>
          <p:nvPr/>
        </p:nvSpPr>
        <p:spPr>
          <a:xfrm>
            <a:off x="9255759" y="1871973"/>
            <a:ext cx="2936241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Clinical presentation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Early symptoms are fatigue with mild </a:t>
            </a:r>
            <a:r>
              <a:rPr lang="en-GB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dyspnea</a:t>
            </a: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followed by a chronic cough and </a:t>
            </a:r>
            <a:r>
              <a:rPr lang="en-GB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hemoptysis</a:t>
            </a:r>
            <a:r>
              <a:rPr lang="en-GB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at a later stage.</a:t>
            </a:r>
            <a:endParaRPr lang="ar-JO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3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2C5F5-07EE-4B35-BA0A-9BA0824F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3400"/>
              <a:t>Adenocarcinoma</a:t>
            </a:r>
            <a:br>
              <a:rPr lang="en-US" sz="3400"/>
            </a:br>
            <a:endParaRPr lang="en-001" sz="3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197892-09DA-4C5D-9E37-6A9EBAED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6359D-7718-42DE-B759-ED8144F3A575}"/>
              </a:ext>
            </a:extLst>
          </p:cNvPr>
          <p:cNvSpPr txBox="1"/>
          <p:nvPr/>
        </p:nvSpPr>
        <p:spPr>
          <a:xfrm>
            <a:off x="1029292" y="1027906"/>
            <a:ext cx="3027792" cy="5777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round opacity lesion irregular and poorly defined borders and is not uniform in density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 any paraneoplastic syndrome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May present as pneumonia like consolidation on imaging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FC94C-0CDB-4943-9AB8-5F3FA5CC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21" y="644"/>
            <a:ext cx="5064583" cy="68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81AD-19AD-4C92-8CCB-F89AB233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52" y="233258"/>
            <a:ext cx="1573696" cy="895558"/>
          </a:xfrm>
        </p:spPr>
        <p:txBody>
          <a:bodyPr/>
          <a:lstStyle/>
          <a:p>
            <a:r>
              <a:rPr lang="en-GB" dirty="0"/>
              <a:t>Case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29C0-E7C9-4F9A-A041-50228FEB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96" y="1128816"/>
            <a:ext cx="6075929" cy="4351338"/>
          </a:xfrm>
        </p:spPr>
        <p:txBody>
          <a:bodyPr/>
          <a:lstStyle/>
          <a:p>
            <a:r>
              <a:rPr lang="en-GB" dirty="0"/>
              <a:t>85 years old male presented with ongoing cough</a:t>
            </a:r>
          </a:p>
          <a:p>
            <a:r>
              <a:rPr lang="en-GB" dirty="0"/>
              <a:t>A repeat chest x-ray after 18 days of treatment was identical</a:t>
            </a:r>
          </a:p>
          <a:p>
            <a:r>
              <a:rPr lang="en-GB" dirty="0"/>
              <a:t>Subsequent biopsy proved multifocal adenocarcinoma.</a:t>
            </a:r>
            <a:endParaRPr lang="ar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EB65A-E4CB-40B2-B5D6-ADCFCA270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071" y="11044"/>
            <a:ext cx="5632174" cy="6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3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1798-7E62-4007-B2DE-BFDB1C2C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Squamous cell carcinoma</a:t>
            </a:r>
            <a:br>
              <a:rPr lang="en-US" dirty="0"/>
            </a:br>
            <a:r>
              <a:rPr lang="en-US" sz="3100" dirty="0"/>
              <a:t>25-30%of lung cancers </a:t>
            </a:r>
            <a:endParaRPr lang="en-001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B9F7-A3F6-498C-9CE5-D46C4453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6328" y="1734586"/>
            <a:ext cx="2946866" cy="576262"/>
          </a:xfrm>
        </p:spPr>
        <p:txBody>
          <a:bodyPr/>
          <a:lstStyle/>
          <a:p>
            <a:r>
              <a:rPr lang="en-US" dirty="0"/>
              <a:t>Histologically </a:t>
            </a:r>
            <a:endParaRPr lang="en-0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EE7C7-AE09-45B6-950C-E6EF3E6E65C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Keratin pearls or intercellular bridges </a:t>
            </a:r>
            <a:endParaRPr lang="en-001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DCD1C-8C61-444B-AF13-524D33E6B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7879" y="1843088"/>
            <a:ext cx="2936241" cy="576262"/>
          </a:xfrm>
        </p:spPr>
        <p:txBody>
          <a:bodyPr/>
          <a:lstStyle/>
          <a:p>
            <a:endParaRPr lang="en-001" dirty="0"/>
          </a:p>
          <a:p>
            <a:r>
              <a:rPr lang="en-US" dirty="0"/>
              <a:t>Association and location 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FB992B-35C4-4FD6-A003-20B3940C94F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Male smokers </a:t>
            </a:r>
          </a:p>
          <a:p>
            <a:r>
              <a:rPr lang="en-US" sz="2800" dirty="0"/>
              <a:t>central</a:t>
            </a:r>
            <a:endParaRPr lang="en-001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92B25-7423-4A39-910A-A554B81D5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9034" y="1734586"/>
            <a:ext cx="2932113" cy="576262"/>
          </a:xfrm>
        </p:spPr>
        <p:txBody>
          <a:bodyPr/>
          <a:lstStyle/>
          <a:p>
            <a:r>
              <a:rPr lang="en-US" dirty="0"/>
              <a:t>comment</a:t>
            </a:r>
            <a:endParaRPr lang="en-00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2FA0F-EC46-4D6F-B3DC-ECA209000C8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Large lesion undergo central necrosis rise to cavitation  </a:t>
            </a:r>
          </a:p>
          <a:p>
            <a:r>
              <a:rPr lang="en-US" sz="2800" dirty="0"/>
              <a:t>May produce parathyroid hormone related peptide </a:t>
            </a:r>
          </a:p>
          <a:p>
            <a:r>
              <a:rPr lang="en-US" sz="2800" dirty="0"/>
              <a:t>Metastasize inside thorax later on </a:t>
            </a:r>
            <a:endParaRPr lang="en-001" sz="2800" dirty="0"/>
          </a:p>
        </p:txBody>
      </p:sp>
    </p:spTree>
    <p:extLst>
      <p:ext uri="{BB962C8B-B14F-4D97-AF65-F5344CB8AC3E}">
        <p14:creationId xmlns:p14="http://schemas.microsoft.com/office/powerpoint/2010/main" val="277059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FE767-D7DB-4065-A10B-B8FAD1B78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5" r="1" b="5706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AEA1A-9FAD-4F48-84C4-45006D10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100"/>
              <a:t>Squamous cell carcinoma </a:t>
            </a:r>
            <a:endParaRPr lang="en-001" sz="4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95ECCF-A3A8-4325-96A1-2C4B34702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n-US" dirty="0"/>
              <a:t>AP view</a:t>
            </a:r>
          </a:p>
          <a:p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Large well-defined rounded mass</a:t>
            </a:r>
          </a:p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within the right lung mid to upper zones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/>
              </a:rPr>
              <a:t>.</a:t>
            </a:r>
          </a:p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The lungs and pleural spaces are otherwise clear</a:t>
            </a:r>
          </a:p>
          <a:p>
            <a:endParaRPr lang="en-00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4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F9D2-6A16-4AAD-92B7-84F9ADEB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cell carcinoma</a:t>
            </a:r>
            <a:br>
              <a:rPr lang="en-US" dirty="0"/>
            </a:br>
            <a:r>
              <a:rPr lang="en-US" sz="3100" dirty="0"/>
              <a:t>10-15% of lung cancer</a:t>
            </a:r>
            <a:endParaRPr lang="en-001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BE372-2252-4131-83C8-A3D6195F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282" y="1690689"/>
            <a:ext cx="2946866" cy="576262"/>
          </a:xfrm>
        </p:spPr>
        <p:txBody>
          <a:bodyPr/>
          <a:lstStyle/>
          <a:p>
            <a:r>
              <a:rPr lang="en-US" dirty="0"/>
              <a:t>Histologically </a:t>
            </a:r>
            <a:endParaRPr lang="en-0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A4654-737B-44E5-A1C8-15550CA204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poorly differentiated large cells </a:t>
            </a:r>
          </a:p>
          <a:p>
            <a:r>
              <a:rPr lang="en-US" sz="2800" dirty="0"/>
              <a:t>No keratin pearls </a:t>
            </a:r>
          </a:p>
          <a:p>
            <a:r>
              <a:rPr lang="en-US" sz="2800" dirty="0"/>
              <a:t>No intercellular bridges </a:t>
            </a:r>
          </a:p>
          <a:p>
            <a:r>
              <a:rPr lang="en-US" sz="2800" dirty="0"/>
              <a:t>No glands or mucin </a:t>
            </a:r>
            <a:endParaRPr lang="en-001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5C0DB-AADE-4665-B375-CA273028F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Association and location </a:t>
            </a:r>
            <a:endParaRPr lang="en-00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99FCE0-0ABE-4486-94D9-67E19D76094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Smokers </a:t>
            </a:r>
          </a:p>
          <a:p>
            <a:r>
              <a:rPr lang="en-US" sz="2800" dirty="0"/>
              <a:t>Central or peripheral </a:t>
            </a:r>
            <a:endParaRPr lang="en-001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70F52C-F1C7-406C-AF4C-D252B5F74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28081" y="1567484"/>
            <a:ext cx="2932113" cy="576263"/>
          </a:xfrm>
        </p:spPr>
        <p:txBody>
          <a:bodyPr/>
          <a:lstStyle/>
          <a:p>
            <a:r>
              <a:rPr lang="en-US" dirty="0"/>
              <a:t>comment</a:t>
            </a:r>
            <a:endParaRPr lang="en-00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01AE3A-BD56-4CAF-93FC-1C1D7B1A343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Silent lesions spread before they produce any symptoms </a:t>
            </a:r>
          </a:p>
          <a:p>
            <a:r>
              <a:rPr lang="en-US" sz="2800" dirty="0"/>
              <a:t>Poor prognosis </a:t>
            </a:r>
          </a:p>
          <a:p>
            <a:r>
              <a:rPr lang="en-GB" sz="2800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 Focal necrosis can be present</a:t>
            </a:r>
            <a:endParaRPr lang="en-001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5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D61F3E-C595-42DC-A44E-9E1C2AF1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6" r="2" b="12080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AE96D-6C01-4E4F-9FF6-97F1840B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Large cell carcinoma</a:t>
            </a:r>
            <a:endParaRPr lang="en-001" sz="4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B3C03B-02D1-46B1-B97F-9A8CF93C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large peripheral mass of solid attenuation</a:t>
            </a:r>
            <a:endParaRPr lang="en-GB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chest radiographs demonstrate a large ovoid right upper lobe mass</a:t>
            </a:r>
          </a:p>
          <a:p>
            <a:endParaRPr lang="en-GB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7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AFE2B-71A3-483B-9539-473412483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61" r="2" b="11424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AF6BA0-703E-454E-9431-9812DC52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/>
              <a:t>Metastasis to lung</a:t>
            </a:r>
            <a:endParaRPr lang="en-001" sz="4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3D1F5B-BAFD-4CE6-ACF6-63421475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Lung metastasis from testicular cancer</a:t>
            </a:r>
            <a:endParaRPr lang="en-GB" b="0" i="0" dirty="0">
              <a:solidFill>
                <a:schemeClr val="tx1">
                  <a:lumMod val="95000"/>
                </a:schemeClr>
              </a:solidFill>
              <a:effectLst/>
              <a:latin typeface="Open Sans"/>
            </a:endParaRPr>
          </a:p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Multiple  “cannon ball”  soft tissue nodules and masses </a:t>
            </a:r>
          </a:p>
          <a:p>
            <a:r>
              <a:rPr lang="en-GB" b="0" i="0" dirty="0">
                <a:solidFill>
                  <a:schemeClr val="tx1">
                    <a:lumMod val="95000"/>
                  </a:schemeClr>
                </a:solidFill>
                <a:effectLst/>
                <a:latin typeface="Open Sans"/>
              </a:rPr>
              <a:t> bilaterally</a:t>
            </a:r>
          </a:p>
          <a:p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Open Sans"/>
              </a:rPr>
              <a:t>More common than primary </a:t>
            </a:r>
            <a:r>
              <a:rPr lang="en-GB" dirty="0" err="1">
                <a:solidFill>
                  <a:schemeClr val="tx1">
                    <a:lumMod val="95000"/>
                  </a:schemeClr>
                </a:solidFill>
                <a:latin typeface="Open Sans"/>
              </a:rPr>
              <a:t>tumors</a:t>
            </a:r>
            <a:r>
              <a:rPr lang="en-GB" dirty="0">
                <a:solidFill>
                  <a:schemeClr val="tx1">
                    <a:lumMod val="95000"/>
                  </a:schemeClr>
                </a:solidFill>
                <a:latin typeface="Open Sans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7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Lung tumors</a:t>
            </a:r>
          </a:p>
        </p:txBody>
      </p:sp>
      <p:graphicFrame>
        <p:nvGraphicFramePr>
          <p:cNvPr id="9" name="Content Placeholder 4" descr="hexagon timeline SmartArt&#10;">
            <a:extLst>
              <a:ext uri="{FF2B5EF4-FFF2-40B4-BE49-F238E27FC236}">
                <a16:creationId xmlns:a16="http://schemas.microsoft.com/office/drawing/2014/main" id="{CDAA796B-5E0C-4784-AC0C-18E4FB5F1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40794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5B4178-7E37-4992-99E1-60558E8C4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01" b="64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8DD9-18F7-4637-8F91-8F026ECD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diagnosis of nodules in lung x ray</a:t>
            </a:r>
            <a:r>
              <a:rPr lang="ar-JO" dirty="0"/>
              <a:t>: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AC69F-44D3-4476-A712-E7422C77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malignancy</a:t>
            </a:r>
          </a:p>
          <a:p>
            <a:r>
              <a:rPr lang="en-US" dirty="0"/>
              <a:t>pulmonary hamartoma</a:t>
            </a:r>
          </a:p>
          <a:p>
            <a:r>
              <a:rPr lang="en-US" dirty="0"/>
              <a:t>Granuloma</a:t>
            </a:r>
          </a:p>
          <a:p>
            <a:r>
              <a:rPr lang="en-US" dirty="0"/>
              <a:t>Carcinoid tumor</a:t>
            </a:r>
          </a:p>
          <a:p>
            <a:r>
              <a:rPr lang="en-US" dirty="0"/>
              <a:t>Abscess </a:t>
            </a:r>
          </a:p>
          <a:p>
            <a:r>
              <a:rPr lang="en-US" dirty="0"/>
              <a:t>Cyst</a:t>
            </a:r>
          </a:p>
          <a:p>
            <a:r>
              <a:rPr lang="en-US" dirty="0"/>
              <a:t>Foreign body</a:t>
            </a:r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96771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BB69-426A-48CD-A2F0-4160BDA9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required: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14547-1CFB-4149-BA15-D7D003BD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287" y="2141537"/>
            <a:ext cx="10233800" cy="43513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Cytology:</a:t>
            </a:r>
          </a:p>
          <a:p>
            <a:r>
              <a:rPr lang="en-US" dirty="0"/>
              <a:t> sputum, pleural fluid </a:t>
            </a:r>
          </a:p>
          <a:p>
            <a:r>
              <a:rPr lang="en-US" dirty="0">
                <a:solidFill>
                  <a:srgbClr val="FFFF00"/>
                </a:solidFill>
              </a:rPr>
              <a:t>X ray: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Peripheral nodule 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Hilar enlargement 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Consolidation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Lung collapse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Pleural effusion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33888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C353D4-607D-49B8-A82A-DA700274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lung tumors</a:t>
            </a:r>
            <a:endParaRPr lang="en-00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FC11B-47C4-4640-843D-830F7511B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Benign lesions </a:t>
            </a:r>
            <a:endParaRPr lang="en-00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748C9B-4206-4756-8EA3-309AB4AD914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</a:t>
            </a:r>
            <a:r>
              <a:rPr lang="ar-JO" sz="2800" dirty="0"/>
              <a:t>.</a:t>
            </a:r>
            <a:r>
              <a:rPr lang="en-US" sz="2800" dirty="0"/>
              <a:t>Bronchial hamartoma</a:t>
            </a:r>
          </a:p>
          <a:p>
            <a:r>
              <a:rPr lang="ar-JO" sz="2800" dirty="0"/>
              <a:t>2</a:t>
            </a:r>
            <a:r>
              <a:rPr lang="en-US" sz="2800" dirty="0"/>
              <a:t>.Adenoma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909DEF-27B4-4BA3-A19C-CFFD64608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F5C6D-EAE6-4B5A-AB46-7F53B8B1B9A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00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F67CBC-466E-49E6-A8D0-B90FD4A95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5D5FFE-D21F-41F4-AFBF-FBC0059367F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0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FDE10-2B75-40FC-A1A5-450A565AA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787" y="1690688"/>
            <a:ext cx="7620660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6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66013-5B30-4FDC-80BF-37720F99C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19" y="643467"/>
            <a:ext cx="86039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B587F5-764C-44EF-A378-D33B530C6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0" b="7438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7D0EE-D422-4BED-BD28-927C2A33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/>
              <a:t>N0rmal chest x ray</a:t>
            </a:r>
            <a:endParaRPr lang="en-001" sz="440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072A32F-39D4-4543-837B-4C6D216ED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478160" cy="4351338"/>
          </a:xfrm>
        </p:spPr>
        <p:txBody>
          <a:bodyPr>
            <a:normAutofit lnSpcReduction="10000"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/>
              <a:t>Name , Age , sex , date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/>
              <a:t>Clinical information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/>
              <a:t> Markers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/>
              <a:t>Trachea centering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/>
              <a:t>Degree of inspiration (lung fields )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/>
              <a:t>Exposure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BD1C-E872-4AB7-B545-FCDB2C54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18255"/>
            <a:ext cx="10515600" cy="1325563"/>
          </a:xfrm>
        </p:spPr>
        <p:txBody>
          <a:bodyPr/>
          <a:lstStyle/>
          <a:p>
            <a:r>
              <a:rPr lang="en-US" dirty="0"/>
              <a:t>Benign lesions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F6F7-B9F7-4C7A-90E3-EF0F5427F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3" y="1117600"/>
            <a:ext cx="11864623" cy="5610578"/>
          </a:xfrm>
        </p:spPr>
        <p:txBody>
          <a:bodyPr>
            <a:normAutofit/>
          </a:bodyPr>
          <a:lstStyle/>
          <a:p>
            <a:r>
              <a:rPr lang="en-US" sz="3900" b="1" i="1" dirty="0">
                <a:solidFill>
                  <a:srgbClr val="FFFF00"/>
                </a:solidFill>
              </a:rPr>
              <a:t>Hamartoma</a:t>
            </a:r>
            <a:r>
              <a:rPr lang="en-US" sz="3900" b="1" i="1" dirty="0"/>
              <a:t>:</a:t>
            </a:r>
          </a:p>
          <a:p>
            <a:r>
              <a:rPr lang="en-US" sz="2400" b="1" dirty="0"/>
              <a:t>Most common benign tumor of the lung </a:t>
            </a:r>
          </a:p>
          <a:p>
            <a:r>
              <a:rPr lang="en-GB" sz="2400" b="1" i="0" dirty="0">
                <a:solidFill>
                  <a:schemeClr val="tx1"/>
                </a:solidFill>
                <a:effectLst/>
                <a:latin typeface="Open Sans"/>
              </a:rPr>
              <a:t>The mean age of patients at presentation ranges between the 6</a:t>
            </a:r>
            <a:r>
              <a:rPr lang="en-GB" sz="2400" b="1" i="0" baseline="30000" dirty="0">
                <a:solidFill>
                  <a:schemeClr val="tx1"/>
                </a:solidFill>
                <a:effectLst/>
                <a:latin typeface="Open Sans"/>
              </a:rPr>
              <a:t>th</a:t>
            </a:r>
            <a:r>
              <a:rPr lang="en-GB" sz="2400" b="1" i="0" dirty="0">
                <a:solidFill>
                  <a:schemeClr val="tx1"/>
                </a:solidFill>
                <a:effectLst/>
                <a:latin typeface="Open Sans"/>
              </a:rPr>
              <a:t> to 7</a:t>
            </a:r>
            <a:r>
              <a:rPr lang="en-GB" sz="2400" b="1" i="0" baseline="30000" dirty="0">
                <a:solidFill>
                  <a:schemeClr val="tx1"/>
                </a:solidFill>
                <a:effectLst/>
                <a:latin typeface="Open Sans"/>
              </a:rPr>
              <a:t>th </a:t>
            </a:r>
            <a:r>
              <a:rPr lang="en-GB" sz="2400" b="1" i="0" dirty="0">
                <a:solidFill>
                  <a:schemeClr val="tx1"/>
                </a:solidFill>
                <a:effectLst/>
                <a:latin typeface="Open Sans"/>
              </a:rPr>
              <a:t>decades ,male more than female .</a:t>
            </a:r>
          </a:p>
          <a:p>
            <a:r>
              <a:rPr lang="en-GB" sz="2400" b="1" i="0" dirty="0">
                <a:solidFill>
                  <a:schemeClr val="tx1"/>
                </a:solidFill>
                <a:effectLst/>
                <a:latin typeface="Open Sans"/>
              </a:rPr>
              <a:t> bronchial hamartomas are comprised of mature cartilage and fat elements in 50% of hamartoma, as well as muscle and bone elements also present in some cases.</a:t>
            </a:r>
          </a:p>
          <a:p>
            <a:r>
              <a:rPr lang="en-GB" b="1" i="0" dirty="0">
                <a:solidFill>
                  <a:schemeClr val="bg1"/>
                </a:solidFill>
                <a:effectLst/>
                <a:latin typeface="Open Sans"/>
              </a:rPr>
              <a:t>Clinical presentation</a:t>
            </a:r>
          </a:p>
          <a:p>
            <a:r>
              <a:rPr lang="en-GB" b="1" i="0" dirty="0">
                <a:solidFill>
                  <a:schemeClr val="tx1"/>
                </a:solidFill>
                <a:effectLst/>
                <a:latin typeface="Open Sans"/>
              </a:rPr>
              <a:t>usually asymptomatic and found incidentally when imaging the chest for other reasons.</a:t>
            </a:r>
          </a:p>
          <a:p>
            <a:r>
              <a:rPr lang="en-GB" b="1" dirty="0">
                <a:solidFill>
                  <a:schemeClr val="tx1"/>
                </a:solidFill>
              </a:rPr>
              <a:t>present with </a:t>
            </a:r>
            <a:r>
              <a:rPr lang="en-GB" b="1" dirty="0" err="1">
                <a:solidFill>
                  <a:schemeClr val="tx1"/>
                </a:solidFill>
              </a:rPr>
              <a:t>hemoptysis</a:t>
            </a:r>
            <a:r>
              <a:rPr lang="en-GB" b="1" dirty="0">
                <a:solidFill>
                  <a:schemeClr val="tx1"/>
                </a:solidFill>
              </a:rPr>
              <a:t> , bronchial obstruction, and cough</a:t>
            </a:r>
            <a:endParaRPr lang="en-00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059F-781D-494B-AE6F-6C57C5D0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" y="105480"/>
            <a:ext cx="12083159" cy="1524537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Radiographic features :</a:t>
            </a:r>
            <a:r>
              <a:rPr lang="en-GB" sz="2400" b="1" dirty="0">
                <a:solidFill>
                  <a:schemeClr val="tx1"/>
                </a:solidFill>
              </a:rPr>
              <a:t>Solitary , Well marginated (either smooth or lobulated margins)</a:t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Rounded mass, </a:t>
            </a:r>
            <a:r>
              <a:rPr lang="en-GB" sz="2400" b="1" dirty="0">
                <a:solidFill>
                  <a:srgbClr val="FF0000"/>
                </a:solidFill>
              </a:rPr>
              <a:t>Popcorn calcification is seen in 40% of cases </a:t>
            </a:r>
            <a:r>
              <a:rPr lang="en-GB" sz="2400" b="1" dirty="0">
                <a:solidFill>
                  <a:schemeClr val="tx1"/>
                </a:solidFill>
              </a:rPr>
              <a:t>,The vast majority are located peripherally within the lungs </a:t>
            </a:r>
            <a:br>
              <a:rPr lang="en-GB" sz="2400" b="1" dirty="0">
                <a:solidFill>
                  <a:schemeClr val="tx1"/>
                </a:solidFill>
              </a:rPr>
            </a:br>
            <a:endParaRPr lang="en-001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3F879-3944-4DDA-8B27-006C1E6C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" y="1328154"/>
            <a:ext cx="5751443" cy="552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77CCC-027B-4221-9F23-2961FC28E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4" y="1328155"/>
            <a:ext cx="5751443" cy="5529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509022-DED7-4624-9BC4-D1767FE363C4}"/>
              </a:ext>
            </a:extLst>
          </p:cNvPr>
          <p:cNvSpPr txBox="1"/>
          <p:nvPr/>
        </p:nvSpPr>
        <p:spPr>
          <a:xfrm>
            <a:off x="1643270" y="6055379"/>
            <a:ext cx="29684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lobulated margins</a:t>
            </a:r>
            <a:endParaRPr lang="ar-JO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4A0AE-3A9B-48FC-BEA7-48434398E683}"/>
              </a:ext>
            </a:extLst>
          </p:cNvPr>
          <p:cNvSpPr txBox="1"/>
          <p:nvPr/>
        </p:nvSpPr>
        <p:spPr>
          <a:xfrm>
            <a:off x="6599583" y="5894476"/>
            <a:ext cx="54863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Smooth margins with Popcorn calcification </a:t>
            </a:r>
            <a:endParaRPr lang="ar-J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7399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1ff912c-c813-4a42-9ec6-055e2788bd7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AD1CC11FB8D4CAF0CD9B4665BAAEE" ma:contentTypeVersion="4" ma:contentTypeDescription="Create a new document." ma:contentTypeScope="" ma:versionID="26fb3d4bf615a3a31220ef521c794091">
  <xsd:schema xmlns:xsd="http://www.w3.org/2001/XMLSchema" xmlns:xs="http://www.w3.org/2001/XMLSchema" xmlns:p="http://schemas.microsoft.com/office/2006/metadata/properties" xmlns:ns3="41ff912c-c813-4a42-9ec6-055e2788bd7f" targetNamespace="http://schemas.microsoft.com/office/2006/metadata/properties" ma:root="true" ma:fieldsID="d9ca6273a1250501df2bd52ee759a0c5" ns3:_="">
    <xsd:import namespace="41ff912c-c813-4a42-9ec6-055e2788bd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912c-c813-4a42-9ec6-055e2788b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ff912c-c813-4a42-9ec6-055e2788bd7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CDAFBD-BC18-4F4F-8705-777C877FA5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1ff912c-c813-4a42-9ec6-055e2788bd7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620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Open Sans</vt:lpstr>
      <vt:lpstr>Times New Roman</vt:lpstr>
      <vt:lpstr>Depth</vt:lpstr>
      <vt:lpstr>Lung tumors Noor Ibrahim Mohammad  Alrafaya Hamza Hayajneh   </vt:lpstr>
      <vt:lpstr>Lung tumors</vt:lpstr>
      <vt:lpstr>Differential diagnosis of nodules in lung x ray:</vt:lpstr>
      <vt:lpstr>Investigations required:</vt:lpstr>
      <vt:lpstr>Types of lung tumors</vt:lpstr>
      <vt:lpstr>PowerPoint Presentation</vt:lpstr>
      <vt:lpstr>N0rmal chest x ray</vt:lpstr>
      <vt:lpstr>Benign lesions</vt:lpstr>
      <vt:lpstr>Radiographic features :Solitary , Well marginated (either smooth or lobulated margins) Rounded mass, Popcorn calcification is seen in 40% of cases ,The vast majority are located peripherally within the lungs  </vt:lpstr>
      <vt:lpstr>Small cell carcinoma  15% of lung cancers</vt:lpstr>
      <vt:lpstr>Small cell carcinoma</vt:lpstr>
      <vt:lpstr>Adenocarcinoma 35-40%of lung cancers</vt:lpstr>
      <vt:lpstr>Adenocarcinoma </vt:lpstr>
      <vt:lpstr>Case </vt:lpstr>
      <vt:lpstr>Squamous cell carcinoma 25-30%of lung cancers </vt:lpstr>
      <vt:lpstr>Squamous cell carcinoma </vt:lpstr>
      <vt:lpstr>Large cell carcinoma 10-15% of lung cancer</vt:lpstr>
      <vt:lpstr>Large cell carcinoma</vt:lpstr>
      <vt:lpstr>Metastasis to lung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tumors Noor Ibrahim Mohammad  Alrafaya Hamza Hayajneh   </dc:title>
  <dc:creator>Ibrahim Khalil</dc:creator>
  <cp:lastModifiedBy>hamza hayajnih</cp:lastModifiedBy>
  <cp:revision>5</cp:revision>
  <dcterms:created xsi:type="dcterms:W3CDTF">2020-10-18T13:14:34Z</dcterms:created>
  <dcterms:modified xsi:type="dcterms:W3CDTF">2020-10-18T16:59:54Z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0x01010066EAD1CC11FB8D4CAF0CD9B4665BAAEE</vt:lpwstr>
  </property>
</Properties>
</file>