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0" r:id="rId2"/>
    <p:sldMasterId id="2147483792" r:id="rId3"/>
    <p:sldMasterId id="2147483816" r:id="rId4"/>
    <p:sldMasterId id="2147483828" r:id="rId5"/>
  </p:sldMasterIdLst>
  <p:notesMasterIdLst>
    <p:notesMasterId r:id="rId28"/>
  </p:notesMasterIdLst>
  <p:sldIdLst>
    <p:sldId id="319" r:id="rId6"/>
    <p:sldId id="264" r:id="rId7"/>
    <p:sldId id="317" r:id="rId8"/>
    <p:sldId id="265" r:id="rId9"/>
    <p:sldId id="266" r:id="rId10"/>
    <p:sldId id="318" r:id="rId11"/>
    <p:sldId id="267" r:id="rId12"/>
    <p:sldId id="321" r:id="rId13"/>
    <p:sldId id="322" r:id="rId14"/>
    <p:sldId id="323" r:id="rId15"/>
    <p:sldId id="269" r:id="rId16"/>
    <p:sldId id="270" r:id="rId17"/>
    <p:sldId id="272" r:id="rId18"/>
    <p:sldId id="329" r:id="rId19"/>
    <p:sldId id="328" r:id="rId20"/>
    <p:sldId id="274" r:id="rId21"/>
    <p:sldId id="275" r:id="rId22"/>
    <p:sldId id="276" r:id="rId23"/>
    <p:sldId id="330" r:id="rId24"/>
    <p:sldId id="278" r:id="rId25"/>
    <p:sldId id="324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N+j010/wnMME3ZhYIpSOQ==" hashData="B7qvzJXHk1z8F0xvDThN5jJvxZ+pYaMTjt1Gnyb5IeZqny0GxCQlfrhilpGga50udaF6g1e0atlQqyf/yWJRO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0CF"/>
    <a:srgbClr val="EDDBC9"/>
    <a:srgbClr val="CDCBC5"/>
    <a:srgbClr val="C6C5BE"/>
    <a:srgbClr val="ABA99F"/>
    <a:srgbClr val="FFFF66"/>
    <a:srgbClr val="00FF00"/>
    <a:srgbClr val="585232"/>
    <a:srgbClr val="E2DFBC"/>
    <a:srgbClr val="CEC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>
      <p:cViewPr varScale="1">
        <p:scale>
          <a:sx n="79" d="100"/>
          <a:sy n="79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407D-EB2D-4002-AF8D-6ABF4AC8B7F8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B845A-057A-4605-9D68-81B7481C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83682-F186-4AF6-9F78-15385741B0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FD9B-E22A-425F-ABD6-1B5E9CAFA6F7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FE0-1B13-414E-928F-24397809E833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24F-9B85-482B-9398-005900CDE70D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1B90-F649-4B5E-AA99-6AF0EC6A3326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B26-23F8-4066-A854-CEFBEEB5AE1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22D-E8CC-4505-A9F1-CA2D60AA2C7F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14AC-EF91-4F33-A4EE-E41A2E364026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8820-066E-4D6E-83DF-DC015954514B}" type="datetime1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36E9-E9F9-4694-B5A6-AE6DF8923998}" type="datetime1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B037-7BB1-452C-979A-B2228091D8B6}" type="datetime1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881D-2603-4934-AAFA-CCA3EA093DB0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C3C5-1A5A-4C0A-BB6E-1A54527A4EFE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2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4FB-97E5-474C-9B14-3B3E7006133F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27D3-1D66-4DA4-ADE0-8E7313127695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DE3-51C9-4CC3-A576-35D432EA3884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1B90-F649-4B5E-AA99-6AF0EC6A3326}" type="datetime1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B26-23F8-4066-A854-CEFBEEB5AE1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22D-E8CC-4505-A9F1-CA2D60AA2C7F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14AC-EF91-4F33-A4EE-E41A2E364026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8820-066E-4D6E-83DF-DC015954514B}" type="datetime1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36E9-E9F9-4694-B5A6-AE6DF8923998}" type="datetime1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B037-7BB1-452C-979A-B2228091D8B6}" type="datetime1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E0C7-E43F-4867-8281-67BAAF32E8FA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7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881D-2603-4934-AAFA-CCA3EA093DB0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4FB-97E5-474C-9B14-3B3E7006133F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27D3-1D66-4DA4-ADE0-8E7313127695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DE3-51C9-4CC3-A576-35D432EA3884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1B90-F649-4B5E-AA99-6AF0EC6A3326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0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B26-23F8-4066-A854-CEFBEEB5AE1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1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22D-E8CC-4505-A9F1-CA2D60AA2C7F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9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14AC-EF91-4F33-A4EE-E41A2E364026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3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8820-066E-4D6E-83DF-DC015954514B}" type="datetime1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31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36E9-E9F9-4694-B5A6-AE6DF8923998}" type="datetime1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5909-79B6-4EF4-B784-94E407615D05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4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B037-7BB1-452C-979A-B2228091D8B6}" type="datetime1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8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881D-2603-4934-AAFA-CCA3EA093DB0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7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4FB-97E5-474C-9B14-3B3E7006133F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2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27D3-1D66-4DA4-ADE0-8E7313127695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72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DE3-51C9-4CC3-A576-35D432EA3884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0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1B90-F649-4B5E-AA99-6AF0EC6A3326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B26-23F8-4066-A854-CEFBEEB5AE1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22D-E8CC-4505-A9F1-CA2D60AA2C7F}" type="datetime1">
              <a:rPr lang="en-US" smtClean="0"/>
              <a:t>5/8/2021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14AC-EF91-4F33-A4EE-E41A2E364026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8820-066E-4D6E-83DF-DC015954514B}" type="datetime1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2243-01BD-4D9C-B513-A206DB5ED414}" type="datetime1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5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36E9-E9F9-4694-B5A6-AE6DF8923998}" type="datetime1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B037-7BB1-452C-979A-B2228091D8B6}" type="datetime1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881D-2603-4934-AAFA-CCA3EA093DB0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4FB-97E5-474C-9B14-3B3E7006133F}" type="datetime1">
              <a:rPr lang="en-US" smtClean="0"/>
              <a:t>5/8/2021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27D3-1D66-4DA4-ADE0-8E7313127695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DE3-51C9-4CC3-A576-35D432EA3884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7699-13DF-4794-8A87-F4608EDB4AA9}" type="datetime1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E936-5C56-4614-B211-96BF7DDB354D}" type="datetime1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5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6B4B-5CF8-462A-9EDC-79B2330E69A9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CFE7-0592-4B16-BF53-16563C5A01B9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80F1-1380-4877-81D5-8D58BCBD7FAF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1980F1-1380-4877-81D5-8D58BCBD7FAF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1980F1-1380-4877-81D5-8D58BCBD7FAF}" type="datetime1">
              <a:rPr lang="en-US" smtClean="0"/>
              <a:t>5/8/2021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80F1-1380-4877-81D5-8D58BCBD7FAF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1980F1-1380-4877-81D5-8D58BCBD7FAF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5DE99F-8F38-4CFE-9E68-E2D8258B1B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38000">
              <a:schemeClr val="bg1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43799" y="1"/>
            <a:ext cx="1600201" cy="6857999"/>
            <a:chOff x="7543799" y="1"/>
            <a:chExt cx="1600201" cy="6857999"/>
          </a:xfrm>
        </p:grpSpPr>
        <p:pic>
          <p:nvPicPr>
            <p:cNvPr id="14" name="Picture 11" descr="نتيجة بحث الصور عن ‪golden background‬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86599" y="2590798"/>
              <a:ext cx="2514602" cy="16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نتيجة بحث الصور عن ‪golden background‬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62799" y="381001"/>
              <a:ext cx="2362201" cy="16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نتيجة بحث الصور عن ‪golden background‬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86601" y="4800600"/>
              <a:ext cx="2514598" cy="16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7" descr="C:\Users\Dell\Desktop\viruses pictures\HIV197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19998" y="1121231"/>
            <a:ext cx="1447801" cy="1415627"/>
          </a:xfrm>
          <a:prstGeom prst="ellipse">
            <a:avLst/>
          </a:prstGeom>
          <a:noFill/>
          <a:scene3d>
            <a:camera prst="orthographicFront"/>
            <a:lightRig rig="sunrise" dir="t"/>
          </a:scene3d>
          <a:sp3d>
            <a:bevelT/>
          </a:sp3d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315200" cy="3357264"/>
          </a:xfrm>
          <a:scene3d>
            <a:camera prst="orthographicFront"/>
            <a:lightRig rig="glow" dir="tl"/>
          </a:scene3d>
          <a:sp3d prstMaterial="dkEdge"/>
        </p:spPr>
        <p:txBody>
          <a:bodyPr>
            <a:noAutofit/>
            <a:scene3d>
              <a:camera prst="orthographicFront"/>
              <a:lightRig rig="glow" dir="tl"/>
            </a:scene3d>
            <a:sp3d contourW="25400" prstMaterial="dkEdg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chemeClr val="tx2">
                        <a:lumMod val="75000"/>
                      </a:schemeClr>
                    </a:gs>
                    <a:gs pos="50000">
                      <a:srgbClr val="C0000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002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Human Immunodeficiency Virus (HIV)  </a:t>
            </a:r>
            <a:br>
              <a:rPr lang="en-US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chemeClr val="tx2">
                        <a:lumMod val="75000"/>
                      </a:schemeClr>
                    </a:gs>
                    <a:gs pos="50000">
                      <a:srgbClr val="C0000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002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</a:br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chemeClr val="tx2">
                        <a:lumMod val="75000"/>
                      </a:schemeClr>
                    </a:gs>
                    <a:gs pos="50000">
                      <a:srgbClr val="C0000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002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&amp;</a:t>
            </a:r>
            <a:br>
              <a:rPr lang="en-US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chemeClr val="tx2">
                        <a:lumMod val="75000"/>
                      </a:schemeClr>
                    </a:gs>
                    <a:gs pos="50000">
                      <a:srgbClr val="C0000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002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</a:br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chemeClr val="tx2">
                        <a:lumMod val="75000"/>
                      </a:schemeClr>
                    </a:gs>
                    <a:gs pos="50000">
                      <a:srgbClr val="C0000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002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 Acquired immunodeficiency Syndrome (AIDS)</a:t>
            </a: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000000"/>
                  </a:gs>
                  <a:gs pos="20000">
                    <a:schemeClr val="tx2">
                      <a:lumMod val="75000"/>
                    </a:schemeClr>
                  </a:gs>
                  <a:gs pos="50000">
                    <a:srgbClr val="C0000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3002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3844" y="3435928"/>
            <a:ext cx="7259820" cy="267373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4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/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2400" y="6406517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6" y="5620184"/>
            <a:ext cx="1600203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UGS Module</a:t>
            </a:r>
          </a:p>
        </p:txBody>
      </p:sp>
      <p:sp>
        <p:nvSpPr>
          <p:cNvPr id="5" name="AutoShape 6" descr="نتيجة بحث الصور عن ‪golden backgroun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davidson.edu/people/sosarafova/Assets/Bio307/anjohnson/Assets/106-life-cy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2007" r="3633" b="6117"/>
          <a:stretch/>
        </p:blipFill>
        <p:spPr bwMode="auto">
          <a:xfrm>
            <a:off x="407949" y="457200"/>
            <a:ext cx="83550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0" y="6479020"/>
            <a:ext cx="2286000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14400"/>
            <a:ext cx="8229600" cy="4602163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HIV </a:t>
            </a:r>
            <a:r>
              <a:rPr lang="en-US" sz="2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replication is dependent on cell </a:t>
            </a:r>
            <a:r>
              <a:rPr lang="en-US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proteins as </a:t>
            </a:r>
            <a:r>
              <a:rPr lang="en-US" sz="2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well as viral </a:t>
            </a:r>
            <a:r>
              <a:rPr lang="en-US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proteins: 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Gag </a:t>
            </a:r>
            <a:r>
              <a:rPr lang="en-US" sz="26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and Pol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polyproteins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6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viral protease.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Env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polyprotein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cellular </a:t>
            </a:r>
            <a:r>
              <a:rPr lang="en-US" sz="26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protease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p24, p17, 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several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smaller proteins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Reverse transcriptase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Integrase,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Protease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3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12511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Transmission:</a:t>
            </a:r>
            <a:endParaRPr lang="en-US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1"/>
            <a:ext cx="8077200" cy="2743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Sexual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contact.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Infected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blood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reduced by screening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donated blood.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Perinatal transmission.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Needle-stick injuries.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Intravenous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drug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users 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avert.org/sites/default/files/styles/article_scale_style_780/public/field/image/How-do-I-get-HIV-final.png?itok=TX1862R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4"/>
          <a:stretch/>
        </p:blipFill>
        <p:spPr bwMode="auto">
          <a:xfrm>
            <a:off x="4800600" y="3886201"/>
            <a:ext cx="3886200" cy="207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4" descr="http://www.avert.org/sites/default/files/styles/article_scale_style_780/public/field/image/HIV-myths-ver5_0.png?itok=Ex_jrp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50338" cy="207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325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1811" cy="1143000"/>
          </a:xfrm>
          <a:effectLst/>
        </p:spPr>
        <p:txBody>
          <a:bodyPr vert="horz" lIns="91440" tIns="45720" rIns="91440" bIns="45720" rtlCol="0" anchor="t" anchorCtr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Pathogenesis &amp; </a:t>
            </a:r>
            <a:r>
              <a:rPr lang="en-US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Immunity:</a:t>
            </a:r>
            <a: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8229600" cy="3962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initial infection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genital tract occurs in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dendritic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CD4-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helper 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first found 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blood 4 to 11 days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 infection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Targets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Th17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cells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infections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bacteria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Infects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brain monocytes and macrophages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syncytia.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HIV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superantigen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,” activates many </a:t>
            </a:r>
            <a:r>
              <a:rPr lang="en-US" sz="24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helper 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cells and leads to </a:t>
            </a:r>
            <a:r>
              <a:rPr lang="en-US" sz="24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their death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" indent="0">
              <a:lnSpc>
                <a:spcPct val="150000"/>
              </a:lnSpc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8" y="1828800"/>
            <a:ext cx="7101724" cy="452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343400" cy="5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9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41218" y="2209800"/>
            <a:ext cx="7391400" cy="3474720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1)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Integration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viral DNA into host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cell DNA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mutation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600" i="1" dirty="0" err="1">
                <a:latin typeface="Arial" pitchFamily="34" charset="0"/>
                <a:cs typeface="Arial" pitchFamily="34" charset="0"/>
              </a:rPr>
              <a:t>env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gene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(3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Production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Tat and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Nef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proteins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that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down-regulate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class I MHC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proteins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33400"/>
            <a:ext cx="74676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HIV has three main mechanisms by which it evades the immune system: </a:t>
            </a:r>
          </a:p>
        </p:txBody>
      </p:sp>
    </p:spTree>
    <p:extLst>
      <p:ext uri="{BB962C8B-B14F-4D97-AF65-F5344CB8AC3E}">
        <p14:creationId xmlns:p14="http://schemas.microsoft.com/office/powerpoint/2010/main" val="99699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6512511" cy="1143000"/>
          </a:xfrm>
          <a:effectLst/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Clinical </a:t>
            </a:r>
            <a:r>
              <a:rPr lang="en-US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Findings:</a:t>
            </a:r>
            <a:endParaRPr lang="en-US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994" y="1198344"/>
            <a:ext cx="321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Three </a:t>
            </a:r>
            <a:r>
              <a:rPr lang="en-US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stages: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994" y="1739019"/>
            <a:ext cx="577041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 early, acute stage: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to 4 weeks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after infection,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 mononucleosis-like picture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maculopapular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Rash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, Leukopenia,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CD4 cells is usually normal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en-US" sz="24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high-level viremia 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lower </a:t>
            </a:r>
            <a:r>
              <a:rPr lang="en-US" sz="24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level 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of viremia and a </a:t>
            </a:r>
            <a:r>
              <a:rPr lang="en-US" sz="24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rise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in the number of </a:t>
            </a:r>
            <a:r>
              <a:rPr lang="en-US" sz="24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CD8-T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cells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51557" y="2057400"/>
            <a:ext cx="2770137" cy="2743200"/>
            <a:chOff x="6373863" y="3048000"/>
            <a:chExt cx="2770137" cy="2030188"/>
          </a:xfrm>
        </p:grpSpPr>
        <p:pic>
          <p:nvPicPr>
            <p:cNvPr id="11" name="Picture 2" descr="HIV RASH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r="7758"/>
            <a:stretch/>
          </p:blipFill>
          <p:spPr bwMode="auto">
            <a:xfrm>
              <a:off x="7606144" y="3048000"/>
              <a:ext cx="1537856" cy="203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ollage of HIV Infection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/>
            <a:stretch/>
          </p:blipFill>
          <p:spPr bwMode="auto">
            <a:xfrm>
              <a:off x="6373863" y="3048000"/>
              <a:ext cx="1211501" cy="203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848600" cy="4114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Antibodies </a:t>
            </a:r>
            <a:r>
              <a:rPr lang="en-US" sz="26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6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to 14 days </a:t>
            </a:r>
            <a:r>
              <a:rPr lang="en-US" sz="26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up to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6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to 4 </a:t>
            </a:r>
            <a:r>
              <a:rPr lang="en-US" sz="26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weeks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after infection. </a:t>
            </a:r>
          </a:p>
          <a:p>
            <a:pPr>
              <a:lnSpc>
                <a:spcPct val="2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lower limit of CD4 count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considered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normal is 500 cells/mm3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The frequency and severity of 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opportunistic infections 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below 200/</a:t>
            </a:r>
            <a:r>
              <a:rPr lang="en-US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μL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33400"/>
            <a:ext cx="8001000" cy="5105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Middle, latent 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stage: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11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patient is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asymptomatic.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viremia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low or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absent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amount of HIV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lymph </a:t>
            </a:r>
            <a:r>
              <a:rPr lang="en-U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syndrome called </a:t>
            </a:r>
            <a:r>
              <a: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AIDS-related complex (ARC)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Persistent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fevers, fatigue, weight loss,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and lymphadenopathy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ARC often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progresses to AIDS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5181600" cy="347472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45720" indent="0">
              <a:lnSpc>
                <a:spcPct val="150000"/>
              </a:lnSpc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00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image.slidesharecdn.com/aids-140219004412-phpapp01/95/aids-23-638.jpg?cb=13927708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4446" r="32217" b="6016"/>
          <a:stretch/>
        </p:blipFill>
        <p:spPr bwMode="auto">
          <a:xfrm>
            <a:off x="6629400" y="4275056"/>
            <a:ext cx="2223655" cy="23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335730"/>
            <a:ext cx="5181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late stage of HIV infection is AIDS,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 increase in the frequency and severity of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opportunistic infections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Pneumocystis </a:t>
            </a:r>
            <a:r>
              <a:rPr lang="en-U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pneumonia and Kaposi’s sarcoma.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Bacterial, Viral, Fungal 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Protozoal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infections.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0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Fahmy</a:t>
            </a:r>
            <a:r>
              <a:rPr lang="en-US" dirty="0" smtClean="0"/>
              <a:t> Helaly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109805"/>
            <a:ext cx="5105400" cy="175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Acquired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immunodeficiency syndrome (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HIV-1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worldwide,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HIV-2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West Africa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classconnection.s3.amazonaws.com/737/flashcards/1944737/jpg/hiv_structure1351014666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63" y="512618"/>
            <a:ext cx="396621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45812"/>
            <a:ext cx="198163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Disease:</a:t>
            </a:r>
            <a:endParaRPr lang="en-US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71800"/>
            <a:ext cx="494237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Important 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Properties:</a:t>
            </a:r>
            <a:endParaRPr lang="en-US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709" y="3556575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HIV is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Retroviruses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lentivirus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HIV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infects and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kills helper (CD4)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lymphocytes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loss of CMI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opportunistic infections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Macrophages and monocytes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can be infected also.</a:t>
            </a:r>
          </a:p>
        </p:txBody>
      </p:sp>
    </p:spTree>
    <p:extLst>
      <p:ext uri="{BB962C8B-B14F-4D97-AF65-F5344CB8AC3E}">
        <p14:creationId xmlns:p14="http://schemas.microsoft.com/office/powerpoint/2010/main" val="1577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312738"/>
            <a:ext cx="8493124" cy="1143000"/>
          </a:xfrm>
          <a:effectLst/>
        </p:spPr>
        <p:txBody>
          <a:bodyPr vert="horz" lIns="91440" tIns="45720" rIns="91440" bIns="45720" rtlCol="0" anchor="t" anchorCtr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Laboratory </a:t>
            </a:r>
            <a:r>
              <a:rPr lang="en-US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Diagnosis:</a:t>
            </a:r>
            <a: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81012" y="1219200"/>
            <a:ext cx="5386388" cy="448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Detecting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antibody with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Western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blot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confirmatory test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Determine the “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viral load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OraQuick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rapid screening immunoassay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HIV antibody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p24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test or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viral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culture.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elisa for h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2057400" cy="13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oraqui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oraquick blood test H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19355" y="2819400"/>
            <a:ext cx="3003804" cy="1530927"/>
            <a:chOff x="5919355" y="2819400"/>
            <a:chExt cx="3003804" cy="1530927"/>
          </a:xfrm>
        </p:grpSpPr>
        <p:pic>
          <p:nvPicPr>
            <p:cNvPr id="1031" name="Picture 7" descr="OraQuick Positive Negative Results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559" y="2819400"/>
              <a:ext cx="1371600" cy="153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30"/>
            <a:stretch/>
          </p:blipFill>
          <p:spPr bwMode="auto">
            <a:xfrm>
              <a:off x="5919355" y="2819400"/>
              <a:ext cx="1632204" cy="1530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 descr="https://o.quizlet.com/8i-kHfOW4By.uaRoRy1kx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68" y="4495800"/>
            <a:ext cx="2740891" cy="20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512511" cy="1143000"/>
          </a:xfrm>
        </p:spPr>
        <p:txBody>
          <a:bodyPr/>
          <a:lstStyle/>
          <a:p>
            <a:pPr algn="l"/>
            <a:r>
              <a:rPr lang="en-US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Treatment:</a:t>
            </a:r>
            <a:endParaRPr lang="en-US" sz="36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8077200" cy="251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Nucleoside </a:t>
            </a:r>
            <a:r>
              <a: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analogues</a:t>
            </a:r>
            <a:r>
              <a:rPr lang="en-US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zidovudine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lamivudine inhibit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reverse transcriptase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Non-nucleoside </a:t>
            </a:r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inhibitors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reverse transcriptase.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Protease inhibitors.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fusion inhibitor, and binding inhibitor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Highly </a:t>
            </a:r>
            <a:r>
              <a:rPr lang="en-US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active antiretroviral </a:t>
            </a:r>
            <a:r>
              <a:rPr lang="en-US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therapy (HAART).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of the opportunistic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infection.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3147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Prevention:</a:t>
            </a:r>
            <a:br>
              <a:rPr lang="en-US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sz="36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" y="3886200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vaccine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Avoid exposure to the virus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(e.g., using condoms, not sharing needles).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Screening of blood 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Cesarean section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Circumcision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reduces HIV infection.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00600" y="6243494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Prof. Dr. Ghada Fahmy Helaly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767280"/>
            <a:ext cx="4113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4445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Thank You </a:t>
            </a:r>
          </a:p>
        </p:txBody>
      </p:sp>
      <p:pic>
        <p:nvPicPr>
          <p:cNvPr id="6" name="Picture 4" descr="C:\Users\BCC\Desktop\Pict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0"/>
            <a:ext cx="4343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371600"/>
            <a:ext cx="5029200" cy="3200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Bar-shaped core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Envelope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gp120 and gp41)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genome: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two copies 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diploid)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single-stranded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-polarity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genome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Typical retrovira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genes: </a:t>
            </a:r>
            <a:r>
              <a:rPr lang="en-US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gag</a:t>
            </a:r>
            <a:r>
              <a:rPr lang="en-US" sz="24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pol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env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structural proteins.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673386"/>
            <a:ext cx="362310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Characteristics: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Picture 2" descr="http://usercontent1.hubimg.com/12310242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52604"/>
            <a:ext cx="3418102" cy="26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4572000"/>
            <a:ext cx="8142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regulatory genes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tat</a:t>
            </a:r>
            <a:r>
              <a:rPr lang="en-US" sz="2400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replication,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Four, accessory genes: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nef</a:t>
            </a:r>
            <a:r>
              <a:rPr lang="en-US" sz="24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vif</a:t>
            </a:r>
            <a:r>
              <a:rPr lang="en-US" sz="24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vpr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vpu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0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8382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gene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proteins (p24).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gene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encodes: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Reverse transcriptase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Integrase.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Protease.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env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gp160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precursor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glycoprotein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two envelope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glycoproteins, </a:t>
            </a: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gp120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gp41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Antigenicity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gp120 protein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changes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rapidly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many serotypes.</a:t>
            </a:r>
          </a:p>
        </p:txBody>
      </p:sp>
    </p:spTree>
    <p:extLst>
      <p:ext uri="{BB962C8B-B14F-4D97-AF65-F5344CB8AC3E}">
        <p14:creationId xmlns:p14="http://schemas.microsoft.com/office/powerpoint/2010/main" val="33615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838200"/>
            <a:ext cx="70104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protein activates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viral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transcription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Tat and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Nef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protein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repress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synthesis of class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MHC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proteins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ability of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cytotoxic T cells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kill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HIV-infected cells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controls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passage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late mRNA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from the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nucleus into the cytoplasm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4800600" cy="5593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There are several important antigens of HIV: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(1)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gp120 and gp41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type-specific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envelope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glycoproteins.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gp120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protrudes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from the surface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interacts with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CD4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receptor 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gp41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embedded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envelope and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mediates the fusion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viral envelope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cell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membrane at the time of infection.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fattuesdayproductions.com/TIP620_1/hivbi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838200"/>
            <a:ext cx="37271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31520"/>
            <a:ext cx="8382000" cy="4983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against gp120 neutralizes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infectivity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of HIV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but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gp120 variants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effective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vaccine.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high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mutation rate may be due to lack of an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editing function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the reverse transcriptase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(2)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The group-specific antigen, p24,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located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Antibodies against p24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neutralize HIV infectivity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but serve as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important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serologic markers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infection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457200"/>
            <a:ext cx="8534400" cy="5867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natural host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primates. Chimpanzees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living 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West Africa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were the source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HIV-1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jumping the species barrier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US" sz="2400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other similar </a:t>
            </a:r>
            <a:r>
              <a:rPr lang="en-US" sz="2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retroviruses:</a:t>
            </a:r>
            <a:endParaRPr lang="en-US" sz="2400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1051560" lvl="2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HIV-2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:AIDS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patients in West Africa in 1986.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proteins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HIV-2 are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identical to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HIV-1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less transmissible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HIV-1.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SIV 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monkeys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an AIDS-like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illness. The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resemble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those of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HIV-2.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viruses pictures\hivlifecycl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77200" cy="5143500"/>
          </a:xfrm>
          <a:prstGeom prst="round2DiagRect">
            <a:avLst/>
          </a:prstGeom>
          <a:noFill/>
          <a:ln>
            <a:noFill/>
          </a:ln>
          <a:effectLst>
            <a:outerShdw blurRad="342900" dist="38100" dir="10800000" sx="107000" sy="107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HIV Replication Cycle</a:t>
            </a:r>
            <a:br>
              <a:rPr lang="en-US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en-US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8064"/>
            <a:ext cx="3352801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1096</Words>
  <Application>Microsoft Office PowerPoint</Application>
  <PresentationFormat>On-screen Show (4:3)</PresentationFormat>
  <Paragraphs>120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 Unicode MS</vt:lpstr>
      <vt:lpstr>Arial</vt:lpstr>
      <vt:lpstr>Book Antiqua</vt:lpstr>
      <vt:lpstr>Broadway</vt:lpstr>
      <vt:lpstr>Calibri</vt:lpstr>
      <vt:lpstr>Century Gothic</vt:lpstr>
      <vt:lpstr>Edwardian Script ITC</vt:lpstr>
      <vt:lpstr>Georgia</vt:lpstr>
      <vt:lpstr>Trebuchet MS</vt:lpstr>
      <vt:lpstr>Verdana</vt:lpstr>
      <vt:lpstr>Wingdings</vt:lpstr>
      <vt:lpstr>Wingdings 2</vt:lpstr>
      <vt:lpstr>1_Office Theme</vt:lpstr>
      <vt:lpstr>Slipstream</vt:lpstr>
      <vt:lpstr>Aspect</vt:lpstr>
      <vt:lpstr>Office Theme</vt:lpstr>
      <vt:lpstr>Apothecary</vt:lpstr>
      <vt:lpstr>Human Immunodeficiency Virus (HIV)   &amp;  Acquired immunodeficiency Syndrome (AIDS)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Transmission:</vt:lpstr>
      <vt:lpstr>Pathogenesis &amp; Immunity: </vt:lpstr>
      <vt:lpstr>PowerPoint Presentation</vt:lpstr>
      <vt:lpstr>PowerPoint Presentation</vt:lpstr>
      <vt:lpstr>Clinical Findings:</vt:lpstr>
      <vt:lpstr>PowerPoint Presentation</vt:lpstr>
      <vt:lpstr>PowerPoint Presentation</vt:lpstr>
      <vt:lpstr>PowerPoint Presentation</vt:lpstr>
      <vt:lpstr>Laboratory Diagnosis: </vt:lpstr>
      <vt:lpstr>Treatment: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126</cp:revision>
  <dcterms:created xsi:type="dcterms:W3CDTF">2016-01-11T20:46:48Z</dcterms:created>
  <dcterms:modified xsi:type="dcterms:W3CDTF">2021-05-08T14:48:19Z</dcterms:modified>
</cp:coreProperties>
</file>