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4"/>
  </p:sldMasterIdLst>
  <p:notesMasterIdLst>
    <p:notesMasterId r:id="rId31"/>
  </p:notesMasterIdLst>
  <p:sldIdLst>
    <p:sldId id="295" r:id="rId5"/>
    <p:sldId id="297" r:id="rId6"/>
    <p:sldId id="257" r:id="rId7"/>
    <p:sldId id="296" r:id="rId8"/>
    <p:sldId id="258" r:id="rId9"/>
    <p:sldId id="259" r:id="rId10"/>
    <p:sldId id="260" r:id="rId11"/>
    <p:sldId id="261" r:id="rId12"/>
    <p:sldId id="298" r:id="rId13"/>
    <p:sldId id="262" r:id="rId14"/>
    <p:sldId id="263" r:id="rId15"/>
    <p:sldId id="265" r:id="rId16"/>
    <p:sldId id="266" r:id="rId17"/>
    <p:sldId id="299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4" r:id="rId30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07287-145D-4218-85D4-8EAB500B985A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B14D-6562-45A5-8C36-438F42244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EFEBF52-4405-42C2-9309-1A383CC12E30}" type="slidenum">
              <a:rPr lang="ar-SA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D46312C-0B20-4F79-A1EC-C8260D358A92}" type="slidenum">
              <a:rPr lang="ar-SA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96429E3-53E9-40B8-8B30-931C295C813F}" type="slidenum">
              <a:rPr lang="ar-SA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AE39496-25CC-4D97-A8CF-B649F5820225}" type="slidenum">
              <a:rPr lang="ar-SA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7D28D03-757D-41DA-9219-4798EC799613}" type="slidenum">
              <a:rPr lang="ar-SA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38CAEFC-2610-412F-B012-70E5396F4B59}" type="slidenum">
              <a:rPr lang="ar-SA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C298A96-5F17-4A62-B90D-0E342F46C244}" type="slidenum">
              <a:rPr lang="ar-SA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E60143E-6DF8-4845-A562-4655E223656F}" type="slidenum">
              <a:rPr lang="ar-SA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8A2C45A-EB1C-433F-9D67-0D89AB9FC8BA}" type="slidenum">
              <a:rPr lang="ar-SA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B9A0D6A-A33C-4849-933C-A168F7263AD7}" type="slidenum">
              <a:rPr lang="ar-SA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6B33E72-255E-4593-9178-405190D9B89C}" type="slidenum">
              <a:rPr lang="ar-SA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A655B5C-6FBB-4144-82DC-910D67AE9662}" type="slidenum">
              <a:rPr lang="ar-SA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A6C7CFB-A016-4C79-B3BB-D0CDE5E03EF3}" type="slidenum">
              <a:rPr lang="ar-SA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1865346-5148-47F3-9BB2-B9C18ADD1A28}" type="slidenum">
              <a:rPr lang="ar-SA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946FFD9-69F4-4943-996E-A7E5B63BC9B8}" type="slidenum">
              <a:rPr lang="ar-SA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6226A11-7799-4A0E-831E-E55A22981523}" type="slidenum">
              <a:rPr lang="ar-SA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6685D1E-4561-4FF7-BD87-8383BB4DFE58}" type="slidenum">
              <a:rPr lang="ar-SA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C789B7A-6201-4B3D-82E0-DDFF2FCD9E2A}" type="slidenum">
              <a:rPr lang="ar-SA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A78A832-DDAB-4432-AF48-A0EEDC6DAEBF}" type="slidenum">
              <a:rPr lang="ar-SA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A7D5B8E-675D-47E1-AF16-A0DE870DE2F6}" type="slidenum">
              <a:rPr lang="ar-SA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C95CF-2756-4E68-BF8F-EF0AAB943732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6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81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2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01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2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5E46-E563-4316-9D5A-1F250C257959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5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5CC43-40BF-4DEF-84F4-11A121E212E6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A9A68-C8DB-4792-A9CB-5299E5B70F90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6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91F73-6CCA-43AF-B350-1EBCBAC7934D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3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97511-D2B9-4C1C-A890-F8B8F3E80C1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DF789-C1AE-4FD0-853F-356F43AF1E1E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9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43366-587B-4BF6-B897-9907A8524335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7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8B67D-72CC-4CA5-A50B-4AD1F90BE82B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6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74D62-2A36-4B7B-A348-FE117D61A5C8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4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7A4A3-1793-4B6D-B821-D5974AB96DD7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9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0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982" y="858214"/>
            <a:ext cx="8756073" cy="1826581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TUBULOINTERSTITIAL DISEASES</a:t>
            </a:r>
            <a:br>
              <a:rPr lang="en-US" sz="5400" b="1" dirty="0"/>
            </a:br>
            <a:r>
              <a:rPr lang="en-US" sz="5400" b="1" dirty="0"/>
              <a:t>L3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1258" y="5620472"/>
            <a:ext cx="7772400" cy="1131887"/>
          </a:xfrm>
        </p:spPr>
        <p:txBody>
          <a:bodyPr>
            <a:noAutofit/>
          </a:bodyPr>
          <a:lstStyle/>
          <a:p>
            <a:r>
              <a:rPr lang="en-US" sz="3200" b="1" dirty="0" err="1"/>
              <a:t>Sura</a:t>
            </a:r>
            <a:r>
              <a:rPr lang="en-US" sz="3200" b="1" dirty="0"/>
              <a:t> Al-</a:t>
            </a:r>
            <a:r>
              <a:rPr lang="en-US" sz="3200" b="1" dirty="0" err="1"/>
              <a:t>Rawabdeh</a:t>
            </a:r>
            <a:r>
              <a:rPr lang="en-US" sz="3200" b="1" dirty="0"/>
              <a:t>, MD</a:t>
            </a:r>
          </a:p>
          <a:p>
            <a:r>
              <a:rPr lang="en-US" sz="3200" b="1" dirty="0"/>
              <a:t>May 16 2022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420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r>
              <a:rPr lang="en-US" sz="3600" u="sng"/>
              <a:t>Morphology of ATN</a:t>
            </a: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Lesions in ischemic ATN tend to be focal and patchy at multiple points along the nephron.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Lesions of toxic ATN predominantly involve the proximal convoluted tubule.</a:t>
            </a:r>
            <a:endParaRPr lang="ar-J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Main features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Necrosis &amp; apoptosis of tubular epithelial cells.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Occlusion of tubules by hyaline &amp; cellular casts.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Interstitial inflammation.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Epithelial regeneration</a:t>
            </a:r>
            <a:r>
              <a:rPr lang="en-US" sz="1800" dirty="0"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88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/>
              <a:t>ATN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C431A-6F53-4351-B7FD-683020F44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00" t="48518" r="23333" b="10000"/>
          <a:stretch/>
        </p:blipFill>
        <p:spPr>
          <a:xfrm>
            <a:off x="800100" y="1371600"/>
            <a:ext cx="7543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467600" cy="1371600"/>
          </a:xfrm>
          <a:noFill/>
        </p:spPr>
        <p:txBody>
          <a:bodyPr anchor="b"/>
          <a:lstStyle/>
          <a:p>
            <a:pPr eaLnBrk="1" hangingPunct="1"/>
            <a:r>
              <a:rPr lang="en-US" sz="3200" dirty="0"/>
              <a:t>TUBULOINTERSTITIAL NEPHRITIS (TIN)</a:t>
            </a:r>
            <a:endParaRPr lang="en-US" sz="3200" b="1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124691" y="1981200"/>
            <a:ext cx="9019309" cy="51054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TIN produces features of tubular dysfunction rather than features of glomerular 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Polyuria &amp; nocturia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Salt wasting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Metabolic acidosis</a:t>
            </a:r>
            <a:endParaRPr lang="ar-JO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Main causes are drugs, infections</a:t>
            </a:r>
            <a:endParaRPr lang="ar-JO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Acute TIN: Interstitial edema, WBC infiltration &amp; focal tubular necrosis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Chronic TIN: Interstitial fibrosis, mononuclear infiltration &amp; tubular atrophy</a:t>
            </a: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9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828800"/>
          </a:xfrm>
          <a:noFill/>
        </p:spPr>
        <p:txBody>
          <a:bodyPr anchor="b"/>
          <a:lstStyle/>
          <a:p>
            <a:pPr eaLnBrk="1" hangingPunct="1"/>
            <a:r>
              <a:rPr lang="en-US"/>
              <a:t>DRUG INDUCED</a:t>
            </a:r>
            <a:br>
              <a:rPr lang="en-US"/>
            </a:br>
            <a:r>
              <a:rPr lang="en-US" sz="3600"/>
              <a:t>TUBULOINTERSTITIAL NEPHRITIS</a:t>
            </a:r>
            <a:endParaRPr lang="en-US" b="1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610600" cy="472440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3"/>
                </a:solidFill>
                <a:latin typeface="Arial Rounded MT Bold" panose="020F0704030504030204" pitchFamily="34" charset="0"/>
              </a:rPr>
              <a:t>ACUTE DRUG-INDUCED TIN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hypersensitivity reaction that develops about 2 weeks after exposure to a number of drugs:</a:t>
            </a:r>
          </a:p>
          <a:p>
            <a:pPr lvl="1" eaLnBrk="1" hangingPunct="1">
              <a:defRPr/>
            </a:pPr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Sulphonamides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synthetic </a:t>
            </a:r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penicillins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diuretics &amp; NSAIDs 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Clinically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Fever, </a:t>
            </a:r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eosinophilia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skin rash (25%)</a:t>
            </a: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Renal abnormalities: hematuria, mild </a:t>
            </a:r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PTNuria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leukocyturia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lvl="1" eaLnBrk="1" hangingPunct="1">
              <a:defRPr/>
            </a:pP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ARF may develop in 50% of patients</a:t>
            </a:r>
          </a:p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Histologically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eosinophils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are often seen and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granulomas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are sometimes present.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8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/>
              <a:t>ANALGESIC ABUSE NEPHROPATHY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334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Chronic drug-induced TIN with renal papillary necrosis associated with long term use of some NSAIDs: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Phenacetin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Mixtures containing phenacetin, aspirin, acetaminophen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A common cause of CRF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Primary event is papillary necrosis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i="0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ischemic and suppurative necrosis of the tips of the renal pyramids (renal papillae)</a:t>
            </a:r>
            <a:r>
              <a:rPr lang="en-US" dirty="0">
                <a:solidFill>
                  <a:schemeClr val="tx1"/>
                </a:solidFill>
              </a:rPr>
              <a:t> followed by TIN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Acetaminophen causes cell injury by covalent binding &amp; oxidative damage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</a:rPr>
              <a:t>Aspirin potentiates damage by inhibiting the vasodilator effect of prostaglandins</a:t>
            </a:r>
          </a:p>
        </p:txBody>
      </p:sp>
    </p:spTree>
    <p:extLst>
      <p:ext uri="{BB962C8B-B14F-4D97-AF65-F5344CB8AC3E}">
        <p14:creationId xmlns:p14="http://schemas.microsoft.com/office/powerpoint/2010/main" val="387664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Morphology: Patchy necrotic papillae with atrophy of overlying cortex &amp; chronic TIN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Clinical features: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Anemia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Hypertension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CRF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Hematuria &amp; renal colic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Urinary tract infection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Transitional cell carcinoma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Other causes of papillary necrosis include </a:t>
            </a:r>
            <a:r>
              <a:rPr lang="en-US" b="0" i="0" dirty="0">
                <a:solidFill>
                  <a:srgbClr val="35493B"/>
                </a:solidFill>
                <a:effectLst/>
                <a:latin typeface="Source Sans Pro" panose="020B0503030403020204" pitchFamily="34" charset="0"/>
              </a:rPr>
              <a:t>diabetes, urinary tract obstruction, and sickle cell anemia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2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Analegisic nephropathy</a:t>
            </a:r>
          </a:p>
        </p:txBody>
      </p:sp>
      <p:pic>
        <p:nvPicPr>
          <p:cNvPr id="160771" name="Picture 1028" descr="S01871-020-f04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50292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1905000"/>
          </a:xfrm>
          <a:noFill/>
        </p:spPr>
        <p:txBody>
          <a:bodyPr anchor="b"/>
          <a:lstStyle/>
          <a:p>
            <a:pPr eaLnBrk="1" hangingPunct="1"/>
            <a:r>
              <a:rPr lang="en-US" sz="3600" dirty="0"/>
              <a:t>URINARY TRACT INFECTION (UTI)</a:t>
            </a:r>
            <a:br>
              <a:rPr lang="en-US" sz="3600" dirty="0"/>
            </a:br>
            <a:r>
              <a:rPr lang="en-US" sz="3600" dirty="0"/>
              <a:t>&amp; PYELONEPHRITIS</a:t>
            </a:r>
            <a:endParaRPr lang="en-US" sz="3600" b="1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0"/>
            <a:ext cx="9144000" cy="4572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UTI: Presence of bacteria in the urine.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Asymptomatic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bacteriuria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Lower UTI (cystitis,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prostatitis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urethritis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Produces frequency, burning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micturition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&amp;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suprapubic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Upper UTI (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Pyelonephritis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-[PN])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Causative organisms: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Escherichia coli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Species of</a:t>
            </a:r>
            <a:r>
              <a:rPr lang="en-US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Klebsiella</a:t>
            </a:r>
            <a:r>
              <a:rPr lang="en-US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Enterobacter</a:t>
            </a:r>
            <a:r>
              <a:rPr lang="en-US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Proteus, Pseudomonas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Staphylococci &amp;</a:t>
            </a:r>
            <a:r>
              <a:rPr lang="en-US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Streptococcus </a:t>
            </a:r>
            <a:r>
              <a:rPr lang="en-US" i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faecalis</a:t>
            </a:r>
            <a:endParaRPr lang="en-US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Infection is either </a:t>
            </a:r>
            <a:r>
              <a:rPr lang="en-US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hematogenous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or ascending</a:t>
            </a:r>
            <a:endParaRPr lang="en-US" sz="16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2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 </a:t>
            </a:r>
            <a:r>
              <a:rPr lang="en-US" sz="3600" dirty="0">
                <a:solidFill>
                  <a:schemeClr val="tx1"/>
                </a:solidFill>
              </a:rPr>
              <a:t>Pathogenesis of ascending infection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915400" cy="6172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Colonization of distal urethra &amp; </a:t>
            </a:r>
            <a:r>
              <a:rPr lang="en-US" sz="2000" dirty="0" err="1">
                <a:solidFill>
                  <a:schemeClr val="tx1"/>
                </a:solidFill>
              </a:rPr>
              <a:t>introitus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Attachment of bacterial P-</a:t>
            </a:r>
            <a:r>
              <a:rPr lang="en-US" sz="2000" dirty="0" err="1">
                <a:solidFill>
                  <a:schemeClr val="tx1"/>
                </a:solidFill>
              </a:rPr>
              <a:t>fimbria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pilli</a:t>
            </a:r>
            <a:r>
              <a:rPr lang="en-US" sz="2000" dirty="0">
                <a:solidFill>
                  <a:schemeClr val="tx1"/>
                </a:solidFill>
              </a:rPr>
              <a:t>) to receptors on </a:t>
            </a:r>
            <a:r>
              <a:rPr lang="en-US" sz="2000" dirty="0" err="1">
                <a:solidFill>
                  <a:schemeClr val="tx1"/>
                </a:solidFill>
              </a:rPr>
              <a:t>urothelium</a:t>
            </a: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Spread to the bladder.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Females:  due to short urethra, urethral trauma, absent antibacterial properties or hormonal changes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Catheterization/Instrumentation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Multiplication in the bladder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Lower UT obstruction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Spread to </a:t>
            </a:r>
            <a:r>
              <a:rPr lang="en-US" sz="2000" dirty="0" err="1">
                <a:solidFill>
                  <a:schemeClr val="tx1"/>
                </a:solidFill>
              </a:rPr>
              <a:t>ureter</a:t>
            </a:r>
            <a:r>
              <a:rPr lang="en-US" sz="2000" dirty="0">
                <a:solidFill>
                  <a:schemeClr val="tx1"/>
                </a:solidFill>
              </a:rPr>
              <a:t> &amp; pelvis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due to inherited defect in orifice, infancy, pregnancy, bladder dysfunction or obstruction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Spread to renal parenchyma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Intrarenal</a:t>
            </a:r>
            <a:r>
              <a:rPr lang="en-US" sz="2000" dirty="0">
                <a:solidFill>
                  <a:schemeClr val="tx1"/>
                </a:solidFill>
              </a:rPr>
              <a:t> reflux: due to open ducts at the upper &amp; lower poles</a:t>
            </a:r>
          </a:p>
        </p:txBody>
      </p:sp>
    </p:spTree>
    <p:extLst>
      <p:ext uri="{BB962C8B-B14F-4D97-AF65-F5344CB8AC3E}">
        <p14:creationId xmlns:p14="http://schemas.microsoft.com/office/powerpoint/2010/main" val="78322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TUBULOINTERSTITIAL DISEASES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2160590"/>
            <a:ext cx="8728364" cy="3880773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Most forms of tubular injury also involve the </a:t>
            </a:r>
            <a:r>
              <a:rPr lang="en-US" sz="1600" dirty="0" err="1">
                <a:latin typeface="Arial Rounded MT Bold" panose="020F0704030504030204" pitchFamily="34" charset="0"/>
              </a:rPr>
              <a:t>interstitium</a:t>
            </a:r>
            <a:endParaRPr lang="en-US" sz="1600" dirty="0">
              <a:latin typeface="Arial Rounded MT Bold" panose="020F0704030504030204" pitchFamily="34" charset="0"/>
            </a:endParaRPr>
          </a:p>
          <a:p>
            <a:endParaRPr lang="ar-JO" sz="1600" dirty="0">
              <a:latin typeface="Arial Rounded MT Bold" panose="020F0704030504030204" pitchFamily="34" charset="0"/>
            </a:endParaRPr>
          </a:p>
          <a:p>
            <a:r>
              <a:rPr lang="en-US" sz="1600" dirty="0">
                <a:latin typeface="Arial Rounded MT Bold" panose="020F0704030504030204" pitchFamily="34" charset="0"/>
              </a:rPr>
              <a:t>Presented under this heading are diseases characterized by </a:t>
            </a:r>
            <a:endParaRPr lang="ar-JO" sz="1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ar-JO" sz="1600" dirty="0">
                <a:latin typeface="Arial Rounded MT Bold" panose="020F0704030504030204" pitchFamily="34" charset="0"/>
              </a:rPr>
              <a:t>  </a:t>
            </a:r>
            <a:r>
              <a:rPr lang="en-US" sz="1600" dirty="0">
                <a:latin typeface="Arial Rounded MT Bold" panose="020F0704030504030204" pitchFamily="34" charset="0"/>
              </a:rPr>
              <a:t>(1) inflammatory  involvement of the tubules and </a:t>
            </a:r>
            <a:r>
              <a:rPr lang="en-US" sz="1600" dirty="0" err="1">
                <a:latin typeface="Arial Rounded MT Bold" panose="020F0704030504030204" pitchFamily="34" charset="0"/>
              </a:rPr>
              <a:t>interstitium</a:t>
            </a:r>
            <a:r>
              <a:rPr lang="en-US" sz="1600" dirty="0">
                <a:latin typeface="Arial Rounded MT Bold" panose="020F0704030504030204" pitchFamily="34" charset="0"/>
              </a:rPr>
              <a:t> (</a:t>
            </a:r>
            <a:r>
              <a:rPr lang="en-US" sz="1600" dirty="0" err="1">
                <a:latin typeface="Arial Rounded MT Bold" panose="020F0704030504030204" pitchFamily="34" charset="0"/>
              </a:rPr>
              <a:t>tubulointerstitial</a:t>
            </a:r>
            <a:r>
              <a:rPr lang="en-US" sz="1600" dirty="0">
                <a:latin typeface="Arial Rounded MT Bold" panose="020F0704030504030204" pitchFamily="34" charset="0"/>
              </a:rPr>
              <a:t> nephritis) </a:t>
            </a:r>
          </a:p>
          <a:p>
            <a:pPr marL="0" indent="0">
              <a:buNone/>
            </a:pPr>
            <a:endParaRPr lang="en-US" sz="1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 Rounded MT Bold" panose="020F0704030504030204" pitchFamily="34" charset="0"/>
              </a:rPr>
              <a:t> (2) ischemic or toxic tubular injury,  leading to acute tubular injury and the clinical syndrome of acute kidney injury</a:t>
            </a:r>
          </a:p>
        </p:txBody>
      </p:sp>
    </p:spTree>
    <p:extLst>
      <p:ext uri="{BB962C8B-B14F-4D97-AF65-F5344CB8AC3E}">
        <p14:creationId xmlns:p14="http://schemas.microsoft.com/office/powerpoint/2010/main" val="246044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S01871-020-f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096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02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066800"/>
          </a:xfrm>
          <a:noFill/>
        </p:spPr>
        <p:txBody>
          <a:bodyPr anchor="b"/>
          <a:lstStyle/>
          <a:p>
            <a:pPr eaLnBrk="1" hangingPunct="1"/>
            <a:r>
              <a:rPr lang="en-US" sz="4000" dirty="0"/>
              <a:t>ACUTE PYELONEPHRITIS</a:t>
            </a:r>
            <a:endParaRPr lang="en-US" sz="4000" b="1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562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b="1" i="0" dirty="0">
                <a:solidFill>
                  <a:srgbClr val="000000"/>
                </a:solidFill>
                <a:effectLst/>
                <a:latin typeface="Meta Serif Office Pro"/>
              </a:rPr>
              <a:t>common suppurative inflammation of the kidney and the renal pelvis, is caused by bacterial infection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Morphologically: Patchy interstitial suppurative inflammation (± abscess) and tubular necrosis. ±</a:t>
            </a:r>
          </a:p>
          <a:p>
            <a:pPr lvl="1" eaLnBrk="1" hangingPunct="1"/>
            <a:r>
              <a:rPr lang="en-US" dirty="0" err="1">
                <a:solidFill>
                  <a:schemeClr val="tx1"/>
                </a:solidFill>
              </a:rPr>
              <a:t>Pyonephrosis</a:t>
            </a:r>
            <a:endParaRPr lang="en-US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dirty="0">
                <a:solidFill>
                  <a:schemeClr val="tx1"/>
                </a:solidFill>
              </a:rPr>
              <a:t>Papillary necrosis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</a:rPr>
              <a:t>Perinephric abscess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Clinically: Fever, loin pain, + LUTI. Self-limited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Urinary findings: </a:t>
            </a:r>
            <a:r>
              <a:rPr lang="en-US" dirty="0" err="1">
                <a:solidFill>
                  <a:schemeClr val="tx1"/>
                </a:solidFill>
              </a:rPr>
              <a:t>bacteruria</a:t>
            </a:r>
            <a:r>
              <a:rPr lang="en-US" dirty="0">
                <a:solidFill>
                  <a:schemeClr val="tx1"/>
                </a:solidFill>
              </a:rPr>
              <a:t>, pyuria, WBC casts</a:t>
            </a:r>
          </a:p>
          <a:p>
            <a:pPr eaLnBrk="1" hangingPunct="1"/>
            <a:endParaRPr lang="en-US" dirty="0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73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4" descr="S01871-020-f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4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4" descr="S01871-020-f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5663"/>
            <a:ext cx="8153400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06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90600"/>
          </a:xfrm>
          <a:noFill/>
        </p:spPr>
        <p:txBody>
          <a:bodyPr anchor="b"/>
          <a:lstStyle/>
          <a:p>
            <a:pPr eaLnBrk="1" hangingPunct="1"/>
            <a:r>
              <a:rPr lang="en-US" sz="4400" dirty="0"/>
              <a:t>CHRONIC PYELONEPHRITIS</a:t>
            </a:r>
            <a:endParaRPr lang="en-US" sz="4400" b="1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Chronic TIN + </a:t>
            </a:r>
            <a:r>
              <a:rPr lang="en-US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pelvicalyceal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involvement. Responsible for 10-20% of CRF. Two forms</a:t>
            </a:r>
          </a:p>
          <a:p>
            <a:pPr lvl="1" eaLnBrk="1" hangingPunct="1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Chronic obstructive PN  &amp; Reflux nephropathy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Grossly: Irregularly scarred contracted kidney with blunted, deformed calyces. Microscopically:</a:t>
            </a:r>
          </a:p>
          <a:p>
            <a:pPr lvl="1" eaLnBrk="1" hangingPunct="1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Chronic TIN + </a:t>
            </a:r>
            <a:r>
              <a:rPr lang="en-US" sz="2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Thyroidization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± </a:t>
            </a:r>
            <a:r>
              <a:rPr lang="en-US" sz="2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periglomerular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fibrosis &amp; occasionally FSGS</a:t>
            </a:r>
          </a:p>
          <a:p>
            <a:pPr lvl="1" eaLnBrk="1" hangingPunct="1"/>
            <a:r>
              <a:rPr lang="en-US" sz="2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Xanthogranulomatous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PN: Chronic PN with numerous foamy macrophages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Clinically: Silent or gradual onset of CRF &amp; hypertension ± proteinuria </a:t>
            </a: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9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Chronic pylonephritis</a:t>
            </a:r>
          </a:p>
        </p:txBody>
      </p:sp>
      <p:pic>
        <p:nvPicPr>
          <p:cNvPr id="173059" name="Picture 4" descr="S01871-020-f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60488"/>
            <a:ext cx="3749675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BB2C6-5978-4E81-BECF-25D218D1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44" y="3435927"/>
            <a:ext cx="6347714" cy="13208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7380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533400"/>
            <a:ext cx="7499350" cy="533400"/>
          </a:xfrm>
          <a:noFill/>
        </p:spPr>
        <p:txBody>
          <a:bodyPr anchor="b">
            <a:noAutofit/>
          </a:bodyPr>
          <a:lstStyle/>
          <a:p>
            <a:pPr eaLnBrk="1" hangingPunct="1"/>
            <a:r>
              <a:rPr lang="en-US" sz="3600" dirty="0"/>
              <a:t>TUBULOINTERSTITIAL DISEASES</a:t>
            </a:r>
            <a:endParaRPr lang="en-US" sz="3600" b="1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5029200"/>
          </a:xfrm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sz="3200" dirty="0"/>
              <a:t>Acute tubular injury/necrosis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 err="1"/>
              <a:t>Tubulointerstitial</a:t>
            </a:r>
            <a:r>
              <a:rPr lang="en-US" sz="3200" dirty="0"/>
              <a:t> nephritis</a:t>
            </a:r>
          </a:p>
        </p:txBody>
      </p:sp>
      <p:sp>
        <p:nvSpPr>
          <p:cNvPr id="147460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0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99350" cy="1066800"/>
          </a:xfrm>
          <a:noFill/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3600" dirty="0"/>
              <a:t>ACUTE TUBULAR INJURY/NECROSIS (ATN)</a:t>
            </a:r>
            <a:endParaRPr lang="en-US" sz="3600" b="1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915400" cy="5334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  <a:latin typeface="Meta Serif Office Pro"/>
              </a:rPr>
              <a:t>Acute tubular injury (ATI) is a clinicopathologic entity characterized by damage to tubular epithelial cells and an acute decline in renal function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Commonest cause of acute renal failure.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Two types: Ischemic &amp; nephrotoxic ATN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Main cause of functional derangement is a profound decrease in the GFR. This is caused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Arteriolar vasoconstriction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Tubular obstruction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Back-leak into </a:t>
            </a:r>
            <a:r>
              <a:rPr lang="en-US" sz="2000" dirty="0" err="1">
                <a:solidFill>
                  <a:schemeClr val="tx1"/>
                </a:solidFill>
              </a:rPr>
              <a:t>interstitium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8484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5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/>
              <a:t>Ischemic acute renal failure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2B228-CB89-4DAC-8954-A727F31EC4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29259" r="20833" b="35186"/>
          <a:stretch/>
        </p:blipFill>
        <p:spPr>
          <a:xfrm>
            <a:off x="381000" y="1600200"/>
            <a:ext cx="86518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3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u="sng"/>
              <a:t>Causes of ATN</a:t>
            </a: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Ischemic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Medical: Septicemia, gastroenteritis, pneumonia, MI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Surgical: Multiple injuries, burns, peritonitis, pancreatitis, massive hemorrhage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Obstetric: Ante-partum hemorrhage, pre-</a:t>
            </a:r>
            <a:r>
              <a:rPr lang="en-US" sz="24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eclamptic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toxemia</a:t>
            </a:r>
          </a:p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Nephrotoxic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: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Drugs: Gentamycin, other antibiotics, X-ray contrast media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Chemicals: Organic solvents (CCl</a:t>
            </a:r>
            <a:r>
              <a:rPr lang="en-US" sz="2400" baseline="-25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), metals (mercury &amp; arsenic)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Endogenous products: Hemoglobin, myoglobin</a:t>
            </a:r>
          </a:p>
        </p:txBody>
      </p:sp>
    </p:spTree>
    <p:extLst>
      <p:ext uri="{BB962C8B-B14F-4D97-AF65-F5344CB8AC3E}">
        <p14:creationId xmlns:p14="http://schemas.microsoft.com/office/powerpoint/2010/main" val="1452423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Patterns of tubular damage in toxic &amp; ischemic ATN</a:t>
            </a:r>
          </a:p>
        </p:txBody>
      </p:sp>
      <p:pic>
        <p:nvPicPr>
          <p:cNvPr id="151555" name="Picture 1028" descr="S01871-020-f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96975"/>
            <a:ext cx="5678488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24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tubular damage in toxic &amp; ischemic ATN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236" y="2160590"/>
            <a:ext cx="8312727" cy="388077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Ischemic ATI  </a:t>
            </a:r>
            <a:r>
              <a:rPr lang="en-US" dirty="0">
                <a:latin typeface="Arial Rounded MT Bold" panose="020F0704030504030204" pitchFamily="34" charset="0"/>
              </a:rPr>
              <a:t>is characterized by lesions in the straight portions of the proximal tubule and the ascending thick limbs, but </a:t>
            </a:r>
            <a:r>
              <a:rPr lang="en-US" u="sng" dirty="0">
                <a:latin typeface="Arial Rounded MT Bold" panose="020F0704030504030204" pitchFamily="34" charset="0"/>
              </a:rPr>
              <a:t>no segment of the proximal or distal tubules is spared.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Nephrotoxic ATI </a:t>
            </a:r>
            <a:r>
              <a:rPr lang="en-US" dirty="0">
                <a:latin typeface="Arial Rounded MT Bold" panose="020F0704030504030204" pitchFamily="34" charset="0"/>
              </a:rPr>
              <a:t>is basically similar, with some differences. Overt necrosis is usually more prominent in the proximal tubule than in ischemic AT</a:t>
            </a:r>
          </a:p>
        </p:txBody>
      </p:sp>
    </p:spTree>
    <p:extLst>
      <p:ext uri="{BB962C8B-B14F-4D97-AF65-F5344CB8AC3E}">
        <p14:creationId xmlns:p14="http://schemas.microsoft.com/office/powerpoint/2010/main" val="42513686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81AF10-AA0B-4DBA-975D-F7033C527E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D2E14D-D535-4BE3-B07A-7D736F11C03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customXml/itemProps3.xml><?xml version="1.0" encoding="utf-8"?>
<ds:datastoreItem xmlns:ds="http://schemas.openxmlformats.org/officeDocument/2006/customXml" ds:itemID="{B5032FE7-1936-49CF-805D-D2FEAA09765A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876</Words>
  <Application>Microsoft Office PowerPoint</Application>
  <PresentationFormat>On-screen Show (4:3)</PresentationFormat>
  <Paragraphs>145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TUBULOINTERSTITIAL DISEASES L3</vt:lpstr>
      <vt:lpstr>TUBULOINTERSTITIAL DISEASES</vt:lpstr>
      <vt:lpstr>TUBULOINTERSTITIAL DISEASES</vt:lpstr>
      <vt:lpstr>PowerPoint Presentation</vt:lpstr>
      <vt:lpstr>ACUTE TUBULAR INJURY/NECROSIS (ATN)</vt:lpstr>
      <vt:lpstr>Ischemic acute renal failure</vt:lpstr>
      <vt:lpstr>Causes of ATN</vt:lpstr>
      <vt:lpstr>Patterns of tubular damage in toxic &amp; ischemic ATN</vt:lpstr>
      <vt:lpstr>Patterns of tubular damage in toxic &amp; ischemic ATN</vt:lpstr>
      <vt:lpstr>Morphology of ATN</vt:lpstr>
      <vt:lpstr>ATN</vt:lpstr>
      <vt:lpstr>TUBULOINTERSTITIAL NEPHRITIS (TIN)</vt:lpstr>
      <vt:lpstr>DRUG INDUCED TUBULOINTERSTITIAL NEPHRITIS</vt:lpstr>
      <vt:lpstr>PowerPoint Presentation</vt:lpstr>
      <vt:lpstr>ANALGESIC ABUSE NEPHROPATHY</vt:lpstr>
      <vt:lpstr>PowerPoint Presentation</vt:lpstr>
      <vt:lpstr>Analegisic nephropathy</vt:lpstr>
      <vt:lpstr>URINARY TRACT INFECTION (UTI) &amp; PYELONEPHRITIS</vt:lpstr>
      <vt:lpstr>  Pathogenesis of ascending infection</vt:lpstr>
      <vt:lpstr>PowerPoint Presentation</vt:lpstr>
      <vt:lpstr>ACUTE PYELONEPHRITIS</vt:lpstr>
      <vt:lpstr>PowerPoint Presentation</vt:lpstr>
      <vt:lpstr>PowerPoint Presentation</vt:lpstr>
      <vt:lpstr>CHRONIC PYELONEPHRITIS</vt:lpstr>
      <vt:lpstr>Chronic pylonephritis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pathology 5 Anwar Rjoop, MD, FCAP </dc:title>
  <dc:creator>pc</dc:creator>
  <cp:lastModifiedBy>Sanabil Hassanat</cp:lastModifiedBy>
  <cp:revision>11</cp:revision>
  <dcterms:modified xsi:type="dcterms:W3CDTF">2022-05-17T22:54:19Z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