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9" r:id="rId10"/>
    <p:sldId id="270" r:id="rId11"/>
    <p:sldId id="271" r:id="rId12"/>
    <p:sldId id="261" r:id="rId13"/>
    <p:sldId id="262" r:id="rId14"/>
    <p:sldId id="263" r:id="rId15"/>
    <p:sldId id="264" r:id="rId16"/>
    <p:sldId id="265" r:id="rId17"/>
    <p:sldId id="266" r:id="rId18"/>
    <p:sldId id="272" r:id="rId19"/>
    <p:sldId id="267" r:id="rId20"/>
    <p:sldId id="268" r:id="rId21"/>
    <p:sldId id="273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viewProps" Target="viewProps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presProps" Target="presProp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697E0-195B-47B1-A46B-1A49900CDE24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72D81-4338-44B0-83C5-AFB5536EDFA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8BD6B-488D-486E-B093-A4E2656E3E32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ED1AB-783A-4EFD-A04D-6D25A40EC21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51742-A9D1-4C84-A1EA-3A08B8F43BA7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C86B4-1D7E-436F-AD69-AD41E511CEF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D5D6-E8A0-4EBF-8D20-6F254FCBE69D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3281-D99D-46AA-90DE-2F58EA62A6C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2B1CF-E858-4CC3-B4B1-496A392ED26E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AF53F-1151-4EAD-BC91-30C259C1A0A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E4936-7685-4F06-967A-70DC32E17915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174D8-E02C-480E-A136-B14F2D5A136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4F24F-6979-4BE8-9A9E-80108703505E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6277-CC9E-45A5-A751-BEBDF59EE3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447C2-7F8A-418D-AD6A-1C075087F39F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3922A-EABB-4529-8BA9-C24F663F991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25188-B009-4E95-8B99-99BD8FF79770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EDC24-A020-48A8-A4E4-3CEE4A07105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0D006-9AC0-4BEF-86C5-941019D6292A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19312-5F3A-4999-B583-F8819FBDF2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41235-9580-4C7E-9807-F500AF15E033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D25D1-79F2-451D-B306-E88E05A36C3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7C4E3C-4A91-4843-87DF-58498F32B46C}" type="datetimeFigureOut">
              <a:rPr lang="en-US"/>
              <a:pPr>
                <a:defRPr/>
              </a:pPr>
              <a:t>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2D90DFA9-A273-4F9B-A1B3-C1D2103642F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6000" b="1">
                <a:latin typeface="Times New Roman" pitchFamily="18" charset="0"/>
                <a:cs typeface="Times New Roman" pitchFamily="18" charset="0"/>
              </a:rPr>
              <a:t>Plasma proteins</a:t>
            </a:r>
            <a:br>
              <a:rPr lang="en-US" sz="6000">
                <a:latin typeface="Times New Roman" pitchFamily="18" charset="0"/>
                <a:cs typeface="Times New Roman" pitchFamily="18" charset="0"/>
              </a:rPr>
            </a:br>
            <a:endParaRPr lang="en-US" sz="6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11113"/>
            <a:ext cx="91440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1-antitrypsin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Called</a:t>
            </a:r>
            <a:r>
              <a:rPr lang="en-US" sz="2400" b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</a:t>
            </a:r>
            <a:r>
              <a:rPr lang="el-GR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α1-</a:t>
            </a: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antiprotease</a:t>
            </a:r>
            <a:b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Synthesized by the liver and macrophages</a:t>
            </a:r>
            <a:b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An acute-phase protein that inhibits proteases (trypsin, elastase, and </a:t>
            </a:r>
          </a:p>
          <a:p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 other proteases) by forming complexes with them.</a:t>
            </a:r>
            <a:b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Infection leads to protease release from bacteria and leukocytes.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Normally </a:t>
            </a:r>
            <a:r>
              <a:rPr lang="el-GR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α</a:t>
            </a: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1-antitrypsin protects the lung tissues from the released </a:t>
            </a:r>
          </a:p>
          <a:p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 active elastase from macrophages. </a:t>
            </a:r>
          </a:p>
          <a:p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In its deficiency, the active elastase destroys the lung tissue by </a:t>
            </a:r>
          </a:p>
          <a:p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 proteolysis.</a:t>
            </a:r>
            <a:b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endParaRPr lang="en-US" sz="240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Types of </a:t>
            </a:r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 b="1" u="sng" baseline="-250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1</a:t>
            </a:r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-Antitrypsin</a:t>
            </a:r>
            <a:b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Over 30 types are known (the most common is M type).</a:t>
            </a:r>
            <a:b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Genetic deficiency of </a:t>
            </a: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1-antitrypsin (synthesis of the defective </a:t>
            </a: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1- </a:t>
            </a:r>
          </a:p>
          <a:p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 antitrypsin occurs in the liver but it cannot secrete the protein) → its </a:t>
            </a:r>
          </a:p>
          <a:p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 accumulation in hepatocytes and its deficiency in plasma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-17463"/>
            <a:ext cx="9144000" cy="646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969696"/>
              </a:buClr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Clinical consequences of </a:t>
            </a:r>
            <a:r>
              <a:rPr lang="en-US" sz="2400" b="1" u="sng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1-antitrypsin deficiency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Neonatal jaundice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Childhood liver cirrhosis 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Pulmonary emphysema in young adults</a:t>
            </a:r>
          </a:p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Laboratory Diagnosis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Lack of </a:t>
            </a:r>
            <a:r>
              <a:rPr lang="en-US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1-globulin band in protein electrophoresis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Quantitative measurement of </a:t>
            </a:r>
            <a:r>
              <a:rPr lang="en-US" sz="22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1-antitrypsin by: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radial immunodiffusion </a:t>
            </a:r>
          </a:p>
          <a:p>
            <a:r>
              <a:rPr lang="en-US" sz="22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and isoelectric focusing.</a:t>
            </a:r>
          </a:p>
          <a:p>
            <a:pPr marL="742950" lvl="1" indent="-285750"/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969696"/>
              </a:buClr>
            </a:pPr>
            <a:r>
              <a:rPr lang="en-US" sz="3200" b="1" u="sng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-Fetoprotein (AFP)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Synthesized in the developing embryo and fetus by the parenchymal     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cells of the liver.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AFP levels decrease gradually during intra-uterine life and reach adult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levels at birth (normal level is 1 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g/100 ml).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Function is unknown but it may protect fetus from immunologic attack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by the mother.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No known physiological function in adults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36513"/>
            <a:ext cx="9144000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Elevated maternal AFP levels are associated with:</a:t>
            </a:r>
          </a:p>
          <a:p>
            <a:pPr marL="742950" lvl="1" indent="-2857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Neural tube defect, anencephaly</a:t>
            </a:r>
          </a:p>
          <a:p>
            <a:pPr marL="273050" indent="-2730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Decreased maternal  AFP levels are associated with:</a:t>
            </a:r>
          </a:p>
          <a:p>
            <a:pPr marL="742950" lvl="1" indent="-2857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Increased risk of Down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 syndrome</a:t>
            </a:r>
          </a:p>
          <a:p>
            <a:pPr marL="273050" indent="-2730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AFP is a tumor marker for: Hepatoma and testicular cancer</a:t>
            </a:r>
          </a:p>
          <a:p>
            <a:pPr marL="273050" indent="-273050">
              <a:buClr>
                <a:srgbClr val="969696"/>
              </a:buClr>
              <a:defRPr/>
            </a:pP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Ceruloplasmin</a:t>
            </a:r>
          </a:p>
          <a:p>
            <a:pPr marL="273050" indent="-2730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Synthesized by the liver (glycoprotein with enzymatic activity).</a:t>
            </a:r>
          </a:p>
          <a:p>
            <a:pPr marL="273050" indent="-2730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Carries about 90% of serum copper, albumin carries 10%. </a:t>
            </a:r>
          </a:p>
          <a:p>
            <a:pPr marL="273050" indent="-2730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An oxidoreductase that inactivates ROS causing tissue damage in acute phase response</a:t>
            </a:r>
          </a:p>
          <a:p>
            <a:pPr marL="273050" indent="-273050">
              <a:buFontTx/>
              <a:buChar char="-"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Important for iron absorption from the intestine </a:t>
            </a:r>
          </a:p>
          <a:p>
            <a:pPr marL="273050" indent="-273050">
              <a:buFontTx/>
              <a:buChar char="-"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Wilson</a:t>
            </a: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altLang="ja-JP" sz="2600" dirty="0">
                <a:latin typeface="Times New Roman" pitchFamily="18" charset="0"/>
                <a:cs typeface="Times New Roman" pitchFamily="18" charset="0"/>
              </a:rPr>
              <a:t>disease:</a:t>
            </a:r>
          </a:p>
          <a:p>
            <a:pPr marL="742950" lvl="1" indent="-285750">
              <a:buFontTx/>
              <a:buChar char="-"/>
              <a:defRPr/>
            </a:pPr>
            <a:r>
              <a:rPr lang="en-US" altLang="ja-JP" sz="2600" dirty="0">
                <a:latin typeface="Times New Roman" pitchFamily="18" charset="0"/>
                <a:cs typeface="Times New Roman" pitchFamily="18" charset="0"/>
              </a:rPr>
              <a:t>Due to low plasma levels of ceruloplasmin</a:t>
            </a:r>
          </a:p>
          <a:p>
            <a:pPr marL="742950" lvl="1" indent="-285750">
              <a:buFontTx/>
              <a:buChar char="-"/>
              <a:defRPr/>
            </a:pPr>
            <a:r>
              <a:rPr lang="en-US" altLang="ja-JP" sz="2600" dirty="0">
                <a:latin typeface="Times New Roman" pitchFamily="18" charset="0"/>
                <a:cs typeface="Times New Roman" pitchFamily="18" charset="0"/>
              </a:rPr>
              <a:t>Copper is accumulated in the liver and brain</a:t>
            </a:r>
          </a:p>
          <a:p>
            <a:pPr>
              <a:buFontTx/>
              <a:buChar char="-"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The amount of ceruloplasmin in plasma is also decreased in liver </a:t>
            </a:r>
          </a:p>
          <a:p>
            <a:pP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diseases, malnutrition and nephrotic syndrome.</a:t>
            </a:r>
            <a:endParaRPr lang="en-US" altLang="ja-JP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7625"/>
            <a:ext cx="9144000" cy="64944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indent="-273050">
              <a:defRPr/>
            </a:pP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Haptoglobin</a:t>
            </a:r>
          </a:p>
          <a:p>
            <a:pPr marL="273050" indent="-2730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Synthesized by the liver (glycoprotein). </a:t>
            </a:r>
          </a:p>
          <a:p>
            <a:pPr>
              <a:buFontTx/>
              <a:buChar char="-"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Binds to free hemoglobin to form complexes that are </a:t>
            </a:r>
          </a:p>
          <a:p>
            <a:pP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metabolized in the RES, when bound to hemoglobin, it is </a:t>
            </a:r>
          </a:p>
          <a:p>
            <a:pP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 cleared from the plasma about 80 times faster than normally.</a:t>
            </a:r>
          </a:p>
          <a:p>
            <a:pPr marL="273050" indent="-273050">
              <a:buFontTx/>
              <a:buChar char="-"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Limits iron losses by preventing Hb loss from kidneys</a:t>
            </a:r>
          </a:p>
          <a:p>
            <a:pPr marL="273050" indent="-273050">
              <a:buFontTx/>
              <a:buChar char="-"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Plasma level decreases during hemolysis and increases in inflammation.</a:t>
            </a:r>
          </a:p>
          <a:p>
            <a:pPr marL="273050" indent="-273050">
              <a:buFontTx/>
              <a:buChar char="-"/>
              <a:defRPr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Transferrin</a:t>
            </a:r>
          </a:p>
          <a:p>
            <a:pP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A</a:t>
            </a:r>
            <a:r>
              <a:rPr lang="en-US" sz="2600" b="1" dirty="0">
                <a:latin typeface="Arial" charset="0"/>
                <a:cs typeface="Arial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major iron-transport protein in plasma</a:t>
            </a:r>
          </a:p>
          <a:p>
            <a:pPr marL="742950" lvl="1" indent="-2857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- 30% saturated with iron</a:t>
            </a:r>
          </a:p>
          <a:p>
            <a:pP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Plasma level drops in:</a:t>
            </a:r>
          </a:p>
          <a:p>
            <a:pPr marL="742950" lvl="1" indent="-285750"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Malnutrition, liver disease, inflammation, malignancy</a:t>
            </a:r>
          </a:p>
          <a:p>
            <a:pPr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Iron deficiency results in increased hepatic synthesis</a:t>
            </a:r>
          </a:p>
          <a:p>
            <a:pPr>
              <a:buFontTx/>
              <a:buChar char="-"/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 negative acute phase protein</a:t>
            </a:r>
            <a:endParaRPr lang="en-US" sz="26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0" y="28575"/>
            <a:ext cx="9144000" cy="6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u="sng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2– </a:t>
            </a:r>
            <a:r>
              <a:rPr lang="en-US" sz="2600" b="1" u="sng" dirty="0" err="1">
                <a:latin typeface="Times New Roman" pitchFamily="18" charset="0"/>
                <a:cs typeface="Times New Roman" pitchFamily="18" charset="0"/>
              </a:rPr>
              <a:t>Microglobulin</a:t>
            </a:r>
            <a:endParaRPr lang="en-US" sz="26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A component of human leukocyte antigen (HLA)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Present on the surface of lymphocytes and most nucleated cells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Filtered by the renal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glomeruli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due to its small size but most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(&gt;99%) is reabsorbed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Elevated serum levels are found in</a:t>
            </a:r>
          </a:p>
          <a:p>
            <a:pPr marL="742950" lvl="1" indent="-285750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Impaired kidney function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May be a tumor marker for:</a:t>
            </a:r>
          </a:p>
          <a:p>
            <a:pPr marL="742950" lvl="1" indent="-285750"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Leukemia, lymphomas, multiple myeloma</a:t>
            </a:r>
            <a:r>
              <a:rPr lang="en-US" sz="2600" b="1" dirty="0"/>
              <a:t> </a:t>
            </a:r>
          </a:p>
          <a:p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C-reactive protein (CRP)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An acute-phase protein synthesized by the liver (so named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because it reacts with the polysaccharide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of the capsule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of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pneumococci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important for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phagocytosis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High plasma levels are found in many inflammatory conditions 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 such as rheumatoid arthritis </a:t>
            </a:r>
          </a:p>
          <a:p>
            <a:pPr>
              <a:buFontTx/>
              <a:buChar char="-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 marker for ischemic heart disease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0" y="0"/>
            <a:ext cx="9144000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u="sng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α</a:t>
            </a: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2– Macroglobulin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Major component of α2 proteins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Comprises 8–10% of the total plasma protein in humans.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Tetrameric protein with molecular weight of 725 kDa.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Synthesized by hepatocytes and macrophages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Inactivates all proteases and thus is an important in vivo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anticoagulant.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Carrier of many growth factors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Normal serum level-130-300 mg/dl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Concentration is markedly increased in nephrotic syndrome, since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other proteins are lost through urine in this condition.</a:t>
            </a:r>
            <a:endParaRPr lang="en-US" sz="2600" b="1" u="sng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6513"/>
            <a:ext cx="9144000" cy="6419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Hypergammaglobulinemia</a:t>
            </a:r>
          </a:p>
          <a:p>
            <a:pPr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May result from stimulation of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B cells (Polyclonal hypergammaglobulinemia) 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Monoclonal proliferation (Paraproteinemia)</a:t>
            </a:r>
          </a:p>
          <a:p>
            <a:pPr>
              <a:lnSpc>
                <a:spcPct val="90000"/>
              </a:lnSpc>
              <a:buClr>
                <a:srgbClr val="969696"/>
              </a:buClr>
              <a:buFont typeface="Wingdings 2" pitchFamily="18" charset="2"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969696"/>
              </a:buClr>
              <a:buFont typeface="Wingdings 2" pitchFamily="18" charset="2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Polyclonal hypergammaglobulinemia: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Stimulation of many clones of B cells produce a wide range of 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antibodies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 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-globulin band appears large in electrophoresis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Clinical conditions: acute and chronic infections, autoimmune 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diseases, chronic liver diseases</a:t>
            </a:r>
          </a:p>
          <a:p>
            <a:pPr lvl="1">
              <a:lnSpc>
                <a:spcPct val="90000"/>
              </a:lnSpc>
              <a:buClr>
                <a:srgbClr val="969696"/>
              </a:buClr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969696"/>
              </a:buClr>
              <a:buFont typeface="Wingdings 2" pitchFamily="18" charset="2"/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Monoclonal Hypergammaglobulinemia: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- Proliferation of a single B-cell clone produces a single type of Ig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- Appears as a separate dense band (paraprotein or M band) in  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electrophoresis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- Paraproteins are characteristic of malignant B-cell proliferation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- Clinical condition: multiple myeloma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ChangeArrowheads="1"/>
          </p:cNvSpPr>
          <p:nvPr/>
        </p:nvSpPr>
        <p:spPr bwMode="auto">
          <a:xfrm>
            <a:off x="0" y="12700"/>
            <a:ext cx="9144000" cy="644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buClr>
                <a:srgbClr val="969696"/>
              </a:buClr>
            </a:pP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Positive acute phase proteins (acute phase reactants)</a:t>
            </a:r>
          </a:p>
          <a:p>
            <a:pPr marL="273050" indent="-273050">
              <a:buClr>
                <a:srgbClr val="969696"/>
              </a:buClr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Plasma protein levels increase in:</a:t>
            </a:r>
          </a:p>
          <a:p>
            <a:pPr lvl="1">
              <a:buClr>
                <a:srgbClr val="969696"/>
              </a:buClr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Infection, inflammation , malignancy, trauma, surgery</a:t>
            </a:r>
          </a:p>
          <a:p>
            <a:pPr marL="273050" indent="-273050">
              <a:buClr>
                <a:srgbClr val="969696"/>
              </a:buClr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Synthesized due to body</a:t>
            </a:r>
            <a:r>
              <a:rPr lang="en-US" altLang="en-US" sz="260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s response to injury as </a:t>
            </a:r>
            <a:r>
              <a:rPr lang="en-US" sz="26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6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-antitypsin, haptoglobin, ceruloplasmin, fibrinogen and C-reactive protein</a:t>
            </a:r>
          </a:p>
          <a:p>
            <a:pPr marL="273050" indent="-273050">
              <a:buClr>
                <a:srgbClr val="969696"/>
              </a:buClr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Mediators cause these proteins to increase after injury as </a:t>
            </a:r>
          </a:p>
          <a:p>
            <a:pPr marL="273050" indent="-273050">
              <a:buClr>
                <a:srgbClr val="969696"/>
              </a:buClr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  cytokines (IL-1, IL-6), tumor necrosis factors </a:t>
            </a:r>
            <a:r>
              <a:rPr lang="en-US" sz="26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6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 , interferons, platelet activating factor </a:t>
            </a:r>
          </a:p>
          <a:p>
            <a:pPr marL="273050" indent="-273050">
              <a:buClr>
                <a:srgbClr val="969696"/>
              </a:buClr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  Functions: 1. Bind to polysaccharides in bacterial walls</a:t>
            </a:r>
          </a:p>
          <a:p>
            <a:pPr marL="273050" indent="-273050">
              <a:buClr>
                <a:srgbClr val="969696"/>
              </a:buClr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  2. Activate complement system  3. Stimulate phagocytosis.</a:t>
            </a:r>
          </a:p>
          <a:p>
            <a:pPr marL="273050" indent="-273050">
              <a:buClr>
                <a:srgbClr val="9BBB59"/>
              </a:buClr>
            </a:pP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Negative acute phase proteins</a:t>
            </a:r>
          </a:p>
          <a:p>
            <a:pPr marL="273050" indent="-273050" algn="just"/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These proteins decrease in inflammation</a:t>
            </a:r>
          </a:p>
          <a:p>
            <a:pPr lvl="1" algn="just"/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Albumin, prealbumin and transferrin</a:t>
            </a:r>
          </a:p>
          <a:p>
            <a:pPr marL="273050" indent="-273050"/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Mediated by inflammatory response via cytokines and hormones</a:t>
            </a:r>
          </a:p>
          <a:p>
            <a:pPr marL="273050" indent="-273050"/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Synthesis of these proteins decrease to save amino acids for </a:t>
            </a:r>
          </a:p>
          <a:p>
            <a:pPr marL="273050" indent="-273050"/>
            <a:r>
              <a:rPr lang="en-US" sz="2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positive acute phase proteins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Abnormal proteins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Bence Jone’s proteins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Abnormal proteins (monoclonal light chains).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Present in the urine of a patient suffering from multiple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myeloma (50% of patients)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Molecular weight 45 kDa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Identified by heat coagulation test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Best detected by zone electrophoresis and </a:t>
            </a:r>
            <a:r>
              <a:rPr lang="en-US" sz="2500">
                <a:latin typeface="Times New Roman" pitchFamily="18" charset="0"/>
                <a:cs typeface="Times New Roman" pitchFamily="18" charset="0"/>
              </a:rPr>
              <a:t>immunoelectrophoresis</a:t>
            </a:r>
          </a:p>
          <a:p>
            <a:endParaRPr lang="en-US" sz="26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Cryoglobulins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These proteins coagulate when serum is cooled to very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 low temperature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Commonly monoclonal IgG or IgM or both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Increased in rheumatoid arthritis, multiple myeloma,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lymphocytic leukemia, lymphosarcoma and systemic lupus  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erythematosus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0"/>
            <a:ext cx="9144000" cy="649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969696"/>
              </a:buClr>
              <a:buSzPct val="85000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Plasma contains &gt;300 different proteins, their levels are  affected </a:t>
            </a:r>
          </a:p>
          <a:p>
            <a:pPr>
              <a:spcBef>
                <a:spcPct val="20000"/>
              </a:spcBef>
              <a:buClr>
                <a:srgbClr val="969696"/>
              </a:buClr>
              <a:buSzPct val="85000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 by many pathological conditions.</a:t>
            </a:r>
          </a:p>
          <a:p>
            <a:pPr>
              <a:spcBef>
                <a:spcPct val="20000"/>
              </a:spcBef>
              <a:buClr>
                <a:srgbClr val="969696"/>
              </a:buClr>
              <a:buSzPct val="85000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Mostly synthesized in the liver</a:t>
            </a:r>
          </a:p>
          <a:p>
            <a:pPr>
              <a:spcBef>
                <a:spcPct val="20000"/>
              </a:spcBef>
              <a:buClr>
                <a:srgbClr val="969696"/>
              </a:buClr>
              <a:buSzPct val="85000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Some are produced in other sites</a:t>
            </a:r>
          </a:p>
          <a:p>
            <a:pPr>
              <a:spcBef>
                <a:spcPct val="20000"/>
              </a:spcBef>
              <a:buClr>
                <a:srgbClr val="969696"/>
              </a:buClr>
              <a:buSzPct val="85000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- A normal adult has 6-8g/dl of plasma proteins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The proteins of the plasma are a complex mixture that includes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not only simple proteins but also conjugated proteins such as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  glycoproteins and various types of lipoproteins.</a:t>
            </a:r>
          </a:p>
          <a:p>
            <a:pPr>
              <a:spcBef>
                <a:spcPct val="20000"/>
              </a:spcBef>
              <a:buClr>
                <a:srgbClr val="969696"/>
              </a:buClr>
              <a:buSzPct val="85000"/>
              <a:buFont typeface="Wingdings 2" pitchFamily="18" charset="2"/>
              <a:buNone/>
            </a:pPr>
            <a:r>
              <a:rPr lang="en-US" sz="2600" u="sng"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r>
              <a:rPr lang="en-US" sz="2600" b="1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Transport  (Albumin, prealbumin, globulins)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Maintain plasma oncotic pressure (Albumin)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Defense  (Immunoglobulins and complement)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Clotting and fibrinolysis (Thrombin and plasmin)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Buffering pH</a:t>
            </a:r>
          </a:p>
          <a:p>
            <a:pPr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Catalytic functions (enzymes as LPL)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108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Measurement of Plasma Proteins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A- Quantitative measurement of a specific protein by   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chemical or immunological reactions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B- Semiquantitative measurement by electrophoresis:</a:t>
            </a:r>
          </a:p>
          <a:p>
            <a:pPr marL="285750" indent="-285750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proteins are separated by their electrical charge in </a:t>
            </a:r>
          </a:p>
          <a:p>
            <a:pPr marL="285750" indent="-285750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electrophoresis (five separate bands of proteins are   </a:t>
            </a:r>
          </a:p>
          <a:p>
            <a:pPr marL="285750" indent="-285750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observed, these bands change in disease).</a:t>
            </a:r>
          </a:p>
        </p:txBody>
      </p:sp>
      <p:pic>
        <p:nvPicPr>
          <p:cNvPr id="4099" name="Pictur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124200"/>
            <a:ext cx="69342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969696"/>
              </a:buClr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Types of Plasma Proteins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Prealbumin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Albumin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1-Globulins: as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1-Antitrypsin,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–fetoprotein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2-Globulins: as Ceruloplasmin, haptoglobin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Globulins:  as CRP, transferrin,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2-microglobulin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l-GR" sz="280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Globulins</a:t>
            </a:r>
          </a:p>
          <a:p>
            <a:pPr marL="457200" indent="-457200"/>
            <a:endParaRPr lang="en-US" sz="2800" b="1" u="sng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Prealbumin (Transthyretin)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A transport protein for: thyroid hormones and retinol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Migrates faster than albumin in electrophoresis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Separated by immunoelectrophoresis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Lower levels found in: liver disease, nephrotic syndrome, 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  acute phase inflammatory response, malnutrition</a:t>
            </a:r>
          </a:p>
          <a:p>
            <a:pPr marL="457200" indent="-457200"/>
            <a:r>
              <a:rPr lang="en-US" sz="2800">
                <a:latin typeface="Times New Roman" pitchFamily="18" charset="0"/>
                <a:cs typeface="Times New Roman" pitchFamily="18" charset="0"/>
              </a:rPr>
              <a:t>- Short half-life (2 days)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58738"/>
            <a:ext cx="9144000" cy="649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latin typeface="Times New Roman" pitchFamily="18" charset="0"/>
                <a:cs typeface="Times New Roman" pitchFamily="18" charset="0"/>
              </a:rPr>
              <a:t>Albumin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Most abundant plasma protein (3.5-5 g/l) in normal adult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Synthesized in the liver as preproalbumin and secreted as albumin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Half-life in plasma: 20 days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Decreases rapidly in injury, infection and surgery</a:t>
            </a:r>
          </a:p>
          <a:p>
            <a:endParaRPr lang="en-US" sz="2400" b="1" u="sng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Maintains oncotic pressure:</a:t>
            </a:r>
          </a:p>
          <a:p>
            <a:pPr marL="742950" lvl="1" indent="-285750"/>
            <a:r>
              <a:rPr lang="en-US" sz="2400">
                <a:latin typeface="Times New Roman" pitchFamily="18" charset="0"/>
                <a:cs typeface="Times New Roman" pitchFamily="18" charset="0"/>
              </a:rPr>
              <a:t>- The osmotic pressure exerted by plasma proteins that pulls water into the circulatory system</a:t>
            </a:r>
          </a:p>
          <a:p>
            <a:pPr marL="742950" lvl="1" indent="-285750"/>
            <a:r>
              <a:rPr lang="en-US" sz="2400">
                <a:latin typeface="Times New Roman" pitchFamily="18" charset="0"/>
                <a:cs typeface="Times New Roman" pitchFamily="18" charset="0"/>
              </a:rPr>
              <a:t>- Maintains fluid distribution in and outside cells and plasma volume (80% of plasma oncotic pressure is maintained by albumin)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A</a:t>
            </a:r>
            <a:r>
              <a:rPr lang="en-US"/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non-specific carrier of hormones, calcium, free fatty acids, drugs, etc.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It is by pinocytosis in the cells where it is hydrolyzed to amino acids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Nutritive function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Buffering function         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Useful in treatment of liver diseases, hemorrhage, shock and burns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0"/>
            <a:ext cx="91440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Synthesis of albumin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The liver produces albumin, it represents about 25% of total hepatic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protein synthesis.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Albumin is initially synthesized as a preproprotein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Its signal peptide is removed as it passes into rough endoplasmic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reticulum, and a hexapeptide at the resulting amino terminal is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subsequently cleaved off farther along the secretory pathway.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Mature human albumin consists of one polypeptide chain of 585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amino acids and contains 17 disulfide bonds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It has an ellipsoidal shape, which means that it does not increase the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viscosity of the plasma as much as an elongated  molecule such as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fibrinogen does.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Has a relatively low molecular mass about 66 kDa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ChangeArrowheads="1"/>
          </p:cNvSpPr>
          <p:nvPr/>
        </p:nvSpPr>
        <p:spPr bwMode="auto">
          <a:xfrm>
            <a:off x="0" y="0"/>
            <a:ext cx="9144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Clinical significance of albumin</a:t>
            </a: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Blood brain barrier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Albumin- free fatty acid complex can not cross the blood brain barrier,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hence fatty acids can not be utilized by the brain.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Loosely bound bilirubin to albumin can be easily replaced by drugs like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aspirin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In new born if such drugs are given, the released bilirubin gets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deposited in brain causing Kernicterus.</a:t>
            </a:r>
          </a:p>
          <a:p>
            <a:endParaRPr lang="en-US" sz="2400"/>
          </a:p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Protein bound calcium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Calcium level is lowered in conditions of hypoalbuminemia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Serum total calcium may be decreased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Ionic calcium remains the same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Tetany does not occur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Calcium is lowered by 0.8 mg/dl for a fall of 1g/dl of albumin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0" y="0"/>
            <a:ext cx="9144000" cy="555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Drug interactions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Two drugs having same affinity for albumin when administered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together, can compete for available binding sites with consequent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displacement of other drug, resulting in clinically significant drug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interactions. As phenytoin, dicoumarol interactions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Oedema </a:t>
            </a:r>
          </a:p>
          <a:p>
            <a:pPr>
              <a:lnSpc>
                <a:spcPct val="80000"/>
              </a:lnSpc>
            </a:pPr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Hypoalbuminemia</a:t>
            </a:r>
          </a:p>
          <a:p>
            <a:r>
              <a:rPr lang="en-US" sz="2400" b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Causes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Decreased albumin synthesis (liver cirrhosis, malnutrition)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Increased losses of albumin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Increased catabolism in infections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Excessive excretion by the kidneys (nephrotic syndrome).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Severe burns (plasma loss in the absence of skin barrier)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Excessive loss in bowel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-12700"/>
            <a:ext cx="9144000" cy="518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400" b="1">
                <a:latin typeface="Times New Roman" pitchFamily="18" charset="0"/>
                <a:ea typeface="MS PGothic" pitchFamily="34" charset="-128"/>
              </a:rPr>
              <a:t>Effects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  <a:ea typeface="MS PGothic" pitchFamily="34" charset="-128"/>
              </a:rPr>
              <a:t>- Edema due to low oncotic pressure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- Albumin level drops in liver disease causing low oncotic   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   pressure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- Fluid moves into the interstitial spaces causing edema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  <a:ea typeface="MS PGothic" pitchFamily="34" charset="-128"/>
              </a:rPr>
              <a:t>- Reduced transport of drugs and other substances in plasma</a:t>
            </a:r>
          </a:p>
          <a:p>
            <a:pPr>
              <a:lnSpc>
                <a:spcPct val="80000"/>
              </a:lnSpc>
            </a:pPr>
            <a:r>
              <a:rPr lang="en-US" sz="2400">
                <a:latin typeface="Times New Roman" pitchFamily="18" charset="0"/>
                <a:ea typeface="MS PGothic" pitchFamily="34" charset="-128"/>
              </a:rPr>
              <a:t>- Reduced protein-bound calcium</a:t>
            </a:r>
          </a:p>
          <a:p>
            <a:pPr lvl="1">
              <a:lnSpc>
                <a:spcPct val="8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Total plasma calcium level drops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Ionized calcium level may remain normal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u="sng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Hyperalbuminemia</a:t>
            </a:r>
            <a:br>
              <a:rPr lang="en-US" sz="2400" b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r>
              <a:rPr lang="en-US" sz="2400" b="1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</a:t>
            </a: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No clinical conditions are known that cause the liver to produce large   </a:t>
            </a:r>
          </a:p>
          <a:p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  amounts of albumin</a:t>
            </a:r>
            <a:b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  <a:t>- The only cause of hyperalbuminemia is dehydration</a:t>
            </a:r>
            <a:br>
              <a:rPr lang="en-US" sz="2400">
                <a:latin typeface="Times New Roman" pitchFamily="18" charset="0"/>
                <a:ea typeface="MS PGothic" pitchFamily="34" charset="-128"/>
                <a:cs typeface="Times New Roman" pitchFamily="18" charset="0"/>
              </a:rPr>
            </a:br>
            <a:endParaRPr lang="en-US" sz="2400">
              <a:latin typeface="Times New Roman" pitchFamily="18" charset="0"/>
              <a:ea typeface="MS PGothic" pitchFamily="34" charset="-128"/>
              <a:cs typeface="Times New Roman" pitchFamily="18" charset="0"/>
            </a:endParaRPr>
          </a:p>
          <a:p>
            <a:pPr lvl="1">
              <a:lnSpc>
                <a:spcPct val="80000"/>
              </a:lnSpc>
              <a:buFontTx/>
              <a:buChar char="-"/>
            </a:pP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468B70A-3B70-454B-91BE-66E4602EA2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7F06D6-46D1-40A2-9498-414CCED571D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customXml/itemProps3.xml><?xml version="1.0" encoding="utf-8"?>
<ds:datastoreItem xmlns:ds="http://schemas.openxmlformats.org/officeDocument/2006/customXml" ds:itemID="{84E4AE20-CFBE-4537-8373-F76C54248404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1682</Words>
  <Application>Microsoft Office PowerPoint</Application>
  <PresentationFormat>On-screen Show (4:3)</PresentationFormat>
  <Paragraphs>240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Plasma proteins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Plasma Proteins</dc:title>
  <dc:creator>user</dc:creator>
  <cp:lastModifiedBy>Sanabil Hassanat</cp:lastModifiedBy>
  <cp:revision>87</cp:revision>
  <dcterms:created xsi:type="dcterms:W3CDTF">2016-02-19T18:41:00Z</dcterms:created>
  <dcterms:modified xsi:type="dcterms:W3CDTF">2022-04-11T11:59:50Z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