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75" r:id="rId3"/>
    <p:sldId id="261" r:id="rId4"/>
    <p:sldId id="281" r:id="rId5"/>
    <p:sldId id="266" r:id="rId6"/>
    <p:sldId id="263" r:id="rId7"/>
    <p:sldId id="264" r:id="rId8"/>
    <p:sldId id="265" r:id="rId9"/>
    <p:sldId id="267" r:id="rId10"/>
    <p:sldId id="269" r:id="rId11"/>
    <p:sldId id="268" r:id="rId12"/>
    <p:sldId id="270" r:id="rId13"/>
    <p:sldId id="271" r:id="rId14"/>
    <p:sldId id="272" r:id="rId15"/>
    <p:sldId id="273" r:id="rId16"/>
    <p:sldId id="276" r:id="rId17"/>
    <p:sldId id="277" r:id="rId18"/>
    <p:sldId id="278"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p:scale>
          <a:sx n="79" d="100"/>
          <a:sy n="79" d="100"/>
        </p:scale>
        <p:origin x="-1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4D987-9A3F-42DF-9E03-E8D026590FF0}" type="datetimeFigureOut">
              <a:rPr lang="en-US" smtClean="0"/>
              <a:t>11/18/2020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B0C49-C80D-4954-809C-BF59733549BB}" type="slidenum">
              <a:rPr lang="en-US" smtClean="0"/>
              <a:t>‹#›</a:t>
            </a:fld>
            <a:endParaRPr lang="en-US"/>
          </a:p>
        </p:txBody>
      </p:sp>
    </p:spTree>
    <p:extLst>
      <p:ext uri="{BB962C8B-B14F-4D97-AF65-F5344CB8AC3E}">
        <p14:creationId xmlns:p14="http://schemas.microsoft.com/office/powerpoint/2010/main" val="30931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41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9B0C49-C80D-4954-809C-BF59733549BB}" type="slidenum">
              <a:rPr lang="en-US" smtClean="0"/>
              <a:t>8</a:t>
            </a:fld>
            <a:endParaRPr lang="en-US"/>
          </a:p>
        </p:txBody>
      </p:sp>
    </p:spTree>
    <p:extLst>
      <p:ext uri="{BB962C8B-B14F-4D97-AF65-F5344CB8AC3E}">
        <p14:creationId xmlns:p14="http://schemas.microsoft.com/office/powerpoint/2010/main" val="306258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200" y="5542233"/>
            <a:ext cx="12192000" cy="3688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1" name="Google Shape;11;p2"/>
          <p:cNvSpPr/>
          <p:nvPr/>
        </p:nvSpPr>
        <p:spPr>
          <a:xfrm flipH="1">
            <a:off x="-200" y="0"/>
            <a:ext cx="12192000" cy="55424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2" name="Google Shape;12;p2"/>
          <p:cNvSpPr txBox="1">
            <a:spLocks noGrp="1"/>
          </p:cNvSpPr>
          <p:nvPr>
            <p:ph type="ctrTitle"/>
          </p:nvPr>
        </p:nvSpPr>
        <p:spPr>
          <a:xfrm>
            <a:off x="914400" y="3366967"/>
            <a:ext cx="7079600" cy="15464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8000">
                <a:solidFill>
                  <a:srgbClr val="FFFFFF"/>
                </a:solidFill>
              </a:defRPr>
            </a:lvl1pPr>
            <a:lvl2pPr lvl="1">
              <a:spcBef>
                <a:spcPts val="0"/>
              </a:spcBef>
              <a:spcAft>
                <a:spcPts val="0"/>
              </a:spcAft>
              <a:buClr>
                <a:srgbClr val="FFFFFF"/>
              </a:buClr>
              <a:buSzPts val="6000"/>
              <a:buNone/>
              <a:defRPr sz="8000">
                <a:solidFill>
                  <a:srgbClr val="FFFFFF"/>
                </a:solidFill>
              </a:defRPr>
            </a:lvl2pPr>
            <a:lvl3pPr lvl="2">
              <a:spcBef>
                <a:spcPts val="0"/>
              </a:spcBef>
              <a:spcAft>
                <a:spcPts val="0"/>
              </a:spcAft>
              <a:buClr>
                <a:srgbClr val="FFFFFF"/>
              </a:buClr>
              <a:buSzPts val="6000"/>
              <a:buNone/>
              <a:defRPr sz="8000">
                <a:solidFill>
                  <a:srgbClr val="FFFFFF"/>
                </a:solidFill>
              </a:defRPr>
            </a:lvl3pPr>
            <a:lvl4pPr lvl="3">
              <a:spcBef>
                <a:spcPts val="0"/>
              </a:spcBef>
              <a:spcAft>
                <a:spcPts val="0"/>
              </a:spcAft>
              <a:buClr>
                <a:srgbClr val="FFFFFF"/>
              </a:buClr>
              <a:buSzPts val="6000"/>
              <a:buNone/>
              <a:defRPr sz="8000">
                <a:solidFill>
                  <a:srgbClr val="FFFFFF"/>
                </a:solidFill>
              </a:defRPr>
            </a:lvl4pPr>
            <a:lvl5pPr lvl="4">
              <a:spcBef>
                <a:spcPts val="0"/>
              </a:spcBef>
              <a:spcAft>
                <a:spcPts val="0"/>
              </a:spcAft>
              <a:buClr>
                <a:srgbClr val="FFFFFF"/>
              </a:buClr>
              <a:buSzPts val="6000"/>
              <a:buNone/>
              <a:defRPr sz="8000">
                <a:solidFill>
                  <a:srgbClr val="FFFFFF"/>
                </a:solidFill>
              </a:defRPr>
            </a:lvl5pPr>
            <a:lvl6pPr lvl="5">
              <a:spcBef>
                <a:spcPts val="0"/>
              </a:spcBef>
              <a:spcAft>
                <a:spcPts val="0"/>
              </a:spcAft>
              <a:buClr>
                <a:srgbClr val="FFFFFF"/>
              </a:buClr>
              <a:buSzPts val="6000"/>
              <a:buNone/>
              <a:defRPr sz="8000">
                <a:solidFill>
                  <a:srgbClr val="FFFFFF"/>
                </a:solidFill>
              </a:defRPr>
            </a:lvl6pPr>
            <a:lvl7pPr lvl="6">
              <a:spcBef>
                <a:spcPts val="0"/>
              </a:spcBef>
              <a:spcAft>
                <a:spcPts val="0"/>
              </a:spcAft>
              <a:buClr>
                <a:srgbClr val="FFFFFF"/>
              </a:buClr>
              <a:buSzPts val="6000"/>
              <a:buNone/>
              <a:defRPr sz="8000">
                <a:solidFill>
                  <a:srgbClr val="FFFFFF"/>
                </a:solidFill>
              </a:defRPr>
            </a:lvl7pPr>
            <a:lvl8pPr lvl="7">
              <a:spcBef>
                <a:spcPts val="0"/>
              </a:spcBef>
              <a:spcAft>
                <a:spcPts val="0"/>
              </a:spcAft>
              <a:buClr>
                <a:srgbClr val="FFFFFF"/>
              </a:buClr>
              <a:buSzPts val="6000"/>
              <a:buNone/>
              <a:defRPr sz="8000">
                <a:solidFill>
                  <a:srgbClr val="FFFFFF"/>
                </a:solidFill>
              </a:defRPr>
            </a:lvl8pPr>
            <a:lvl9pPr lvl="8">
              <a:spcBef>
                <a:spcPts val="0"/>
              </a:spcBef>
              <a:spcAft>
                <a:spcPts val="0"/>
              </a:spcAft>
              <a:buClr>
                <a:srgbClr val="FFFFFF"/>
              </a:buClr>
              <a:buSzPts val="6000"/>
              <a:buNone/>
              <a:defRPr sz="8000">
                <a:solidFill>
                  <a:srgbClr val="FFFFFF"/>
                </a:solidFill>
              </a:defRPr>
            </a:lvl9pPr>
          </a:lstStyle>
          <a:p>
            <a:endParaRPr/>
          </a:p>
        </p:txBody>
      </p:sp>
    </p:spTree>
    <p:extLst>
      <p:ext uri="{BB962C8B-B14F-4D97-AF65-F5344CB8AC3E}">
        <p14:creationId xmlns:p14="http://schemas.microsoft.com/office/powerpoint/2010/main" val="92841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rot="10800000">
            <a:off x="-200" y="4109600"/>
            <a:ext cx="12192000" cy="9168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5" name="Google Shape;15;p3"/>
          <p:cNvSpPr/>
          <p:nvPr/>
        </p:nvSpPr>
        <p:spPr>
          <a:xfrm flipH="1">
            <a:off x="-200" y="0"/>
            <a:ext cx="12192000" cy="41096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16" name="Google Shape;16;p3"/>
          <p:cNvSpPr txBox="1">
            <a:spLocks noGrp="1"/>
          </p:cNvSpPr>
          <p:nvPr>
            <p:ph type="ctrTitle"/>
          </p:nvPr>
        </p:nvSpPr>
        <p:spPr>
          <a:xfrm>
            <a:off x="914400" y="2543545"/>
            <a:ext cx="6677600" cy="13936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6400">
                <a:solidFill>
                  <a:srgbClr val="FFFFFF"/>
                </a:solidFill>
              </a:defRPr>
            </a:lvl1pPr>
            <a:lvl2pPr lvl="1" rtl="0">
              <a:spcBef>
                <a:spcPts val="0"/>
              </a:spcBef>
              <a:spcAft>
                <a:spcPts val="0"/>
              </a:spcAft>
              <a:buClr>
                <a:srgbClr val="FFFFFF"/>
              </a:buClr>
              <a:buSzPts val="4800"/>
              <a:buNone/>
              <a:defRPr sz="6400">
                <a:solidFill>
                  <a:srgbClr val="FFFFFF"/>
                </a:solidFill>
              </a:defRPr>
            </a:lvl2pPr>
            <a:lvl3pPr lvl="2" rtl="0">
              <a:spcBef>
                <a:spcPts val="0"/>
              </a:spcBef>
              <a:spcAft>
                <a:spcPts val="0"/>
              </a:spcAft>
              <a:buClr>
                <a:srgbClr val="FFFFFF"/>
              </a:buClr>
              <a:buSzPts val="4800"/>
              <a:buNone/>
              <a:defRPr sz="6400">
                <a:solidFill>
                  <a:srgbClr val="FFFFFF"/>
                </a:solidFill>
              </a:defRPr>
            </a:lvl3pPr>
            <a:lvl4pPr lvl="3" rtl="0">
              <a:spcBef>
                <a:spcPts val="0"/>
              </a:spcBef>
              <a:spcAft>
                <a:spcPts val="0"/>
              </a:spcAft>
              <a:buClr>
                <a:srgbClr val="FFFFFF"/>
              </a:buClr>
              <a:buSzPts val="4800"/>
              <a:buNone/>
              <a:defRPr sz="6400">
                <a:solidFill>
                  <a:srgbClr val="FFFFFF"/>
                </a:solidFill>
              </a:defRPr>
            </a:lvl4pPr>
            <a:lvl5pPr lvl="4" rtl="0">
              <a:spcBef>
                <a:spcPts val="0"/>
              </a:spcBef>
              <a:spcAft>
                <a:spcPts val="0"/>
              </a:spcAft>
              <a:buClr>
                <a:srgbClr val="FFFFFF"/>
              </a:buClr>
              <a:buSzPts val="4800"/>
              <a:buNone/>
              <a:defRPr sz="6400">
                <a:solidFill>
                  <a:srgbClr val="FFFFFF"/>
                </a:solidFill>
              </a:defRPr>
            </a:lvl5pPr>
            <a:lvl6pPr lvl="5" rtl="0">
              <a:spcBef>
                <a:spcPts val="0"/>
              </a:spcBef>
              <a:spcAft>
                <a:spcPts val="0"/>
              </a:spcAft>
              <a:buClr>
                <a:srgbClr val="FFFFFF"/>
              </a:buClr>
              <a:buSzPts val="4800"/>
              <a:buNone/>
              <a:defRPr sz="6400">
                <a:solidFill>
                  <a:srgbClr val="FFFFFF"/>
                </a:solidFill>
              </a:defRPr>
            </a:lvl6pPr>
            <a:lvl7pPr lvl="6" rtl="0">
              <a:spcBef>
                <a:spcPts val="0"/>
              </a:spcBef>
              <a:spcAft>
                <a:spcPts val="0"/>
              </a:spcAft>
              <a:buClr>
                <a:srgbClr val="FFFFFF"/>
              </a:buClr>
              <a:buSzPts val="4800"/>
              <a:buNone/>
              <a:defRPr sz="6400">
                <a:solidFill>
                  <a:srgbClr val="FFFFFF"/>
                </a:solidFill>
              </a:defRPr>
            </a:lvl7pPr>
            <a:lvl8pPr lvl="7" rtl="0">
              <a:spcBef>
                <a:spcPts val="0"/>
              </a:spcBef>
              <a:spcAft>
                <a:spcPts val="0"/>
              </a:spcAft>
              <a:buClr>
                <a:srgbClr val="FFFFFF"/>
              </a:buClr>
              <a:buSzPts val="4800"/>
              <a:buNone/>
              <a:defRPr sz="6400">
                <a:solidFill>
                  <a:srgbClr val="FFFFFF"/>
                </a:solidFill>
              </a:defRPr>
            </a:lvl8pPr>
            <a:lvl9pPr lvl="8" rtl="0">
              <a:spcBef>
                <a:spcPts val="0"/>
              </a:spcBef>
              <a:spcAft>
                <a:spcPts val="0"/>
              </a:spcAft>
              <a:buClr>
                <a:srgbClr val="FFFFFF"/>
              </a:buClr>
              <a:buSzPts val="4800"/>
              <a:buNone/>
              <a:defRPr sz="6400">
                <a:solidFill>
                  <a:srgbClr val="FFFFFF"/>
                </a:solidFill>
              </a:defRPr>
            </a:lvl9pPr>
          </a:lstStyle>
          <a:p>
            <a:endParaRPr/>
          </a:p>
        </p:txBody>
      </p:sp>
      <p:sp>
        <p:nvSpPr>
          <p:cNvPr id="17" name="Google Shape;17;p3"/>
          <p:cNvSpPr txBox="1">
            <a:spLocks noGrp="1"/>
          </p:cNvSpPr>
          <p:nvPr>
            <p:ph type="subTitle" idx="1"/>
          </p:nvPr>
        </p:nvSpPr>
        <p:spPr>
          <a:xfrm>
            <a:off x="914400" y="4109667"/>
            <a:ext cx="6677600" cy="9168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None/>
              <a:defRPr sz="2400"/>
            </a:lvl1pPr>
            <a:lvl2pPr lvl="1" rtl="0">
              <a:spcBef>
                <a:spcPts val="0"/>
              </a:spcBef>
              <a:spcAft>
                <a:spcPts val="0"/>
              </a:spcAft>
              <a:buClr>
                <a:srgbClr val="415665"/>
              </a:buClr>
              <a:buSzPts val="1800"/>
              <a:buNone/>
              <a:defRPr sz="2400"/>
            </a:lvl2pPr>
            <a:lvl3pPr lvl="2" rtl="0">
              <a:spcBef>
                <a:spcPts val="0"/>
              </a:spcBef>
              <a:spcAft>
                <a:spcPts val="0"/>
              </a:spcAft>
              <a:buClr>
                <a:srgbClr val="415665"/>
              </a:buClr>
              <a:buSzPts val="1800"/>
              <a:buNone/>
              <a:defRPr sz="24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18" name="Google Shape;18;p3"/>
          <p:cNvSpPr txBox="1">
            <a:spLocks noGrp="1"/>
          </p:cNvSpPr>
          <p:nvPr>
            <p:ph type="sldNum" idx="12"/>
          </p:nvPr>
        </p:nvSpPr>
        <p:spPr>
          <a:xfrm>
            <a:off x="-100" y="4560000"/>
            <a:ext cx="892800" cy="22980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fld id="{00000000-1234-1234-1234-123412341234}" type="slidenum">
              <a:rPr lang="en"/>
              <a:pPr/>
              <a:t>‹#›</a:t>
            </a:fld>
            <a:endParaRPr/>
          </a:p>
        </p:txBody>
      </p:sp>
    </p:spTree>
    <p:extLst>
      <p:ext uri="{BB962C8B-B14F-4D97-AF65-F5344CB8AC3E}">
        <p14:creationId xmlns:p14="http://schemas.microsoft.com/office/powerpoint/2010/main" val="226553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rot="10800000">
            <a:off x="-200" y="5026433"/>
            <a:ext cx="12192000" cy="9168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1" name="Google Shape;21;p4"/>
          <p:cNvSpPr/>
          <p:nvPr/>
        </p:nvSpPr>
        <p:spPr>
          <a:xfrm flipH="1">
            <a:off x="-200" y="0"/>
            <a:ext cx="12192000" cy="50264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2" name="Google Shape;22;p4"/>
          <p:cNvSpPr txBox="1">
            <a:spLocks noGrp="1"/>
          </p:cNvSpPr>
          <p:nvPr>
            <p:ph type="body" idx="1"/>
          </p:nvPr>
        </p:nvSpPr>
        <p:spPr>
          <a:xfrm>
            <a:off x="2155300" y="0"/>
            <a:ext cx="7881200" cy="5026400"/>
          </a:xfrm>
          <a:prstGeom prst="rect">
            <a:avLst/>
          </a:prstGeom>
        </p:spPr>
        <p:txBody>
          <a:bodyPr spcFirstLastPara="1" wrap="square" lIns="91425" tIns="91425" rIns="91425" bIns="91425" anchor="ctr" anchorCtr="0"/>
          <a:lstStyle>
            <a:lvl1pPr marL="609585" lvl="0" indent="-558786" algn="ctr" rtl="0">
              <a:spcBef>
                <a:spcPts val="800"/>
              </a:spcBef>
              <a:spcAft>
                <a:spcPts val="0"/>
              </a:spcAft>
              <a:buClr>
                <a:srgbClr val="FFFFFF"/>
              </a:buClr>
              <a:buSzPts val="3000"/>
              <a:buChar char="▹"/>
              <a:defRPr i="1">
                <a:solidFill>
                  <a:srgbClr val="FFFFFF"/>
                </a:solidFill>
              </a:defRPr>
            </a:lvl1pPr>
            <a:lvl2pPr marL="1219170" lvl="1" indent="-507987" algn="ctr" rtl="0">
              <a:spcBef>
                <a:spcPts val="0"/>
              </a:spcBef>
              <a:spcAft>
                <a:spcPts val="0"/>
              </a:spcAft>
              <a:buClr>
                <a:srgbClr val="FFFFFF"/>
              </a:buClr>
              <a:buSzPts val="2400"/>
              <a:buChar char="▸"/>
              <a:defRPr i="1">
                <a:solidFill>
                  <a:srgbClr val="FFFFFF"/>
                </a:solidFill>
              </a:defRPr>
            </a:lvl2pPr>
            <a:lvl3pPr marL="1828754" lvl="2" indent="-507987" algn="ctr" rtl="0">
              <a:spcBef>
                <a:spcPts val="0"/>
              </a:spcBef>
              <a:spcAft>
                <a:spcPts val="0"/>
              </a:spcAft>
              <a:buClr>
                <a:srgbClr val="FFFFFF"/>
              </a:buClr>
              <a:buSzPts val="2400"/>
              <a:buChar char="⬩"/>
              <a:defRPr i="1">
                <a:solidFill>
                  <a:srgbClr val="FFFFFF"/>
                </a:solidFill>
              </a:defRPr>
            </a:lvl3pPr>
            <a:lvl4pPr marL="2438339" lvl="3" indent="-457189" algn="ctr" rtl="0">
              <a:spcBef>
                <a:spcPts val="0"/>
              </a:spcBef>
              <a:spcAft>
                <a:spcPts val="0"/>
              </a:spcAft>
              <a:buClr>
                <a:srgbClr val="FFFFFF"/>
              </a:buClr>
              <a:buSzPts val="1800"/>
              <a:buChar char="⬞"/>
              <a:defRPr i="1">
                <a:solidFill>
                  <a:srgbClr val="FFFFFF"/>
                </a:solidFill>
              </a:defRPr>
            </a:lvl4pPr>
            <a:lvl5pPr marL="3047924" lvl="4" indent="-457189" algn="ctr" rtl="0">
              <a:spcBef>
                <a:spcPts val="0"/>
              </a:spcBef>
              <a:spcAft>
                <a:spcPts val="0"/>
              </a:spcAft>
              <a:buClr>
                <a:srgbClr val="FFFFFF"/>
              </a:buClr>
              <a:buSzPts val="1800"/>
              <a:buChar char="○"/>
              <a:defRPr i="1">
                <a:solidFill>
                  <a:srgbClr val="FFFFFF"/>
                </a:solidFill>
              </a:defRPr>
            </a:lvl5pPr>
            <a:lvl6pPr marL="3657509" lvl="5" indent="-457189" algn="ctr" rtl="0">
              <a:spcBef>
                <a:spcPts val="0"/>
              </a:spcBef>
              <a:spcAft>
                <a:spcPts val="0"/>
              </a:spcAft>
              <a:buClr>
                <a:srgbClr val="FFFFFF"/>
              </a:buClr>
              <a:buSzPts val="1800"/>
              <a:buChar char="■"/>
              <a:defRPr i="1">
                <a:solidFill>
                  <a:srgbClr val="FFFFFF"/>
                </a:solidFill>
              </a:defRPr>
            </a:lvl6pPr>
            <a:lvl7pPr marL="4267093" lvl="6" indent="-457189" algn="ctr" rtl="0">
              <a:spcBef>
                <a:spcPts val="0"/>
              </a:spcBef>
              <a:spcAft>
                <a:spcPts val="0"/>
              </a:spcAft>
              <a:buClr>
                <a:srgbClr val="FFFFFF"/>
              </a:buClr>
              <a:buSzPts val="1800"/>
              <a:buChar char="●"/>
              <a:defRPr i="1">
                <a:solidFill>
                  <a:srgbClr val="FFFFFF"/>
                </a:solidFill>
              </a:defRPr>
            </a:lvl7pPr>
            <a:lvl8pPr marL="4876678" lvl="7" indent="-457189" algn="ctr" rtl="0">
              <a:spcBef>
                <a:spcPts val="0"/>
              </a:spcBef>
              <a:spcAft>
                <a:spcPts val="0"/>
              </a:spcAft>
              <a:buClr>
                <a:srgbClr val="FFFFFF"/>
              </a:buClr>
              <a:buSzPts val="1800"/>
              <a:buChar char="○"/>
              <a:defRPr i="1">
                <a:solidFill>
                  <a:srgbClr val="FFFFFF"/>
                </a:solidFill>
              </a:defRPr>
            </a:lvl8pPr>
            <a:lvl9pPr marL="5486263" lvl="8" indent="-457189" algn="ctr">
              <a:spcBef>
                <a:spcPts val="0"/>
              </a:spcBef>
              <a:spcAft>
                <a:spcPts val="0"/>
              </a:spcAft>
              <a:buClr>
                <a:srgbClr val="FFFFFF"/>
              </a:buClr>
              <a:buSzPts val="1800"/>
              <a:buChar char="■"/>
              <a:defRPr i="1">
                <a:solidFill>
                  <a:srgbClr val="FFFFFF"/>
                </a:solidFill>
              </a:defRPr>
            </a:lvl9pPr>
          </a:lstStyle>
          <a:p>
            <a:endParaRPr/>
          </a:p>
        </p:txBody>
      </p:sp>
      <p:sp>
        <p:nvSpPr>
          <p:cNvPr id="23" name="Google Shape;23;p4"/>
          <p:cNvSpPr txBox="1"/>
          <p:nvPr/>
        </p:nvSpPr>
        <p:spPr>
          <a:xfrm>
            <a:off x="4791200" y="4894027"/>
            <a:ext cx="2609600" cy="871600"/>
          </a:xfrm>
          <a:prstGeom prst="rect">
            <a:avLst/>
          </a:prstGeom>
          <a:noFill/>
          <a:ln>
            <a:noFill/>
          </a:ln>
        </p:spPr>
        <p:txBody>
          <a:bodyPr spcFirstLastPara="1" wrap="square" lIns="121900" tIns="121900" rIns="121900" bIns="121900" anchor="t" anchorCtr="0">
            <a:noAutofit/>
          </a:bodyPr>
          <a:lstStyle/>
          <a:p>
            <a:pPr algn="ctr">
              <a:buClr>
                <a:srgbClr val="000000"/>
              </a:buClr>
              <a:buFont typeface="Arial"/>
              <a:buNone/>
            </a:pPr>
            <a:r>
              <a:rPr lang="en" sz="9600" b="1" kern="0">
                <a:solidFill>
                  <a:srgbClr val="0DB7C4"/>
                </a:solidFill>
                <a:cs typeface="Arial"/>
                <a:sym typeface="Arial"/>
              </a:rPr>
              <a:t>”</a:t>
            </a:r>
            <a:endParaRPr sz="9600" b="1" kern="0">
              <a:solidFill>
                <a:srgbClr val="0DB7C4"/>
              </a:solidFill>
              <a:cs typeface="Arial"/>
              <a:sym typeface="Arial"/>
            </a:endParaRPr>
          </a:p>
        </p:txBody>
      </p:sp>
      <p:sp>
        <p:nvSpPr>
          <p:cNvPr id="24" name="Google Shape;24;p4"/>
          <p:cNvSpPr txBox="1">
            <a:spLocks noGrp="1"/>
          </p:cNvSpPr>
          <p:nvPr>
            <p:ph type="sldNum" idx="12"/>
          </p:nvPr>
        </p:nvSpPr>
        <p:spPr>
          <a:xfrm>
            <a:off x="-100" y="4560000"/>
            <a:ext cx="892800" cy="22980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fld id="{00000000-1234-1234-1234-123412341234}" type="slidenum">
              <a:rPr lang="en"/>
              <a:pPr/>
              <a:t>‹#›</a:t>
            </a:fld>
            <a:endParaRPr/>
          </a:p>
        </p:txBody>
      </p:sp>
    </p:spTree>
    <p:extLst>
      <p:ext uri="{BB962C8B-B14F-4D97-AF65-F5344CB8AC3E}">
        <p14:creationId xmlns:p14="http://schemas.microsoft.com/office/powerpoint/2010/main" val="168325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
        <p:cNvGrpSpPr/>
        <p:nvPr/>
      </p:nvGrpSpPr>
      <p:grpSpPr>
        <a:xfrm>
          <a:off x="0" y="0"/>
          <a:ext cx="0" cy="0"/>
          <a:chOff x="0" y="0"/>
          <a:chExt cx="0" cy="0"/>
        </a:xfrm>
      </p:grpSpPr>
      <p:sp>
        <p:nvSpPr>
          <p:cNvPr id="26" name="Google Shape;26;p5"/>
          <p:cNvSpPr/>
          <p:nvPr/>
        </p:nvSpPr>
        <p:spPr>
          <a:xfrm flipH="1">
            <a:off x="-100" y="0"/>
            <a:ext cx="892800" cy="68580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7" name="Google Shape;27;p5"/>
          <p:cNvSpPr/>
          <p:nvPr/>
        </p:nvSpPr>
        <p:spPr>
          <a:xfrm flipH="1">
            <a:off x="-100" y="0"/>
            <a:ext cx="892800" cy="15200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28" name="Google Shape;28;p5"/>
          <p:cNvSpPr txBox="1">
            <a:spLocks noGrp="1"/>
          </p:cNvSpPr>
          <p:nvPr>
            <p:ph type="title"/>
          </p:nvPr>
        </p:nvSpPr>
        <p:spPr>
          <a:xfrm>
            <a:off x="1125900" y="7464"/>
            <a:ext cx="4736800" cy="152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1125900" y="2050767"/>
            <a:ext cx="6892000" cy="45172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sz="3200"/>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sz="3200"/>
            </a:lvl4pPr>
            <a:lvl5pPr marL="3047924" lvl="4" indent="-507987">
              <a:spcBef>
                <a:spcPts val="0"/>
              </a:spcBef>
              <a:spcAft>
                <a:spcPts val="0"/>
              </a:spcAft>
              <a:buSzPts val="2400"/>
              <a:buChar char="○"/>
              <a:defRPr sz="3200"/>
            </a:lvl5pPr>
            <a:lvl6pPr marL="3657509" lvl="5" indent="-507987">
              <a:spcBef>
                <a:spcPts val="0"/>
              </a:spcBef>
              <a:spcAft>
                <a:spcPts val="0"/>
              </a:spcAft>
              <a:buSzPts val="2400"/>
              <a:buChar char="■"/>
              <a:defRPr sz="3200"/>
            </a:lvl6pPr>
            <a:lvl7pPr marL="4267093" lvl="6" indent="-507987">
              <a:spcBef>
                <a:spcPts val="0"/>
              </a:spcBef>
              <a:spcAft>
                <a:spcPts val="0"/>
              </a:spcAft>
              <a:buSzPts val="2400"/>
              <a:buChar char="●"/>
              <a:defRPr sz="3200"/>
            </a:lvl7pPr>
            <a:lvl8pPr marL="4876678" lvl="7" indent="-507987">
              <a:spcBef>
                <a:spcPts val="0"/>
              </a:spcBef>
              <a:spcAft>
                <a:spcPts val="0"/>
              </a:spcAft>
              <a:buSzPts val="2400"/>
              <a:buChar char="○"/>
              <a:defRPr sz="3200"/>
            </a:lvl8pPr>
            <a:lvl9pPr marL="5486263" lvl="8" indent="-507987">
              <a:spcBef>
                <a:spcPts val="0"/>
              </a:spcBef>
              <a:spcAft>
                <a:spcPts val="0"/>
              </a:spcAft>
              <a:buSzPts val="2400"/>
              <a:buChar char="■"/>
              <a:defRPr sz="3200"/>
            </a:lvl9pPr>
          </a:lstStyle>
          <a:p>
            <a:endParaRPr/>
          </a:p>
        </p:txBody>
      </p:sp>
      <p:sp>
        <p:nvSpPr>
          <p:cNvPr id="30" name="Google Shape;30;p5"/>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33977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sp>
        <p:nvSpPr>
          <p:cNvPr id="32" name="Google Shape;32;p6"/>
          <p:cNvSpPr/>
          <p:nvPr/>
        </p:nvSpPr>
        <p:spPr>
          <a:xfrm flipH="1">
            <a:off x="-100" y="0"/>
            <a:ext cx="892800" cy="68580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3" name="Google Shape;33;p6"/>
          <p:cNvSpPr/>
          <p:nvPr/>
        </p:nvSpPr>
        <p:spPr>
          <a:xfrm flipH="1">
            <a:off x="-100" y="0"/>
            <a:ext cx="892800" cy="15200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34" name="Google Shape;34;p6"/>
          <p:cNvSpPr txBox="1">
            <a:spLocks noGrp="1"/>
          </p:cNvSpPr>
          <p:nvPr>
            <p:ph type="title"/>
          </p:nvPr>
        </p:nvSpPr>
        <p:spPr>
          <a:xfrm>
            <a:off x="1125900" y="7464"/>
            <a:ext cx="4736800" cy="152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1125900" y="2045676"/>
            <a:ext cx="3739600" cy="44288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6" name="Google Shape;36;p6"/>
          <p:cNvSpPr txBox="1">
            <a:spLocks noGrp="1"/>
          </p:cNvSpPr>
          <p:nvPr>
            <p:ph type="body" idx="2"/>
          </p:nvPr>
        </p:nvSpPr>
        <p:spPr>
          <a:xfrm>
            <a:off x="5090831" y="2045676"/>
            <a:ext cx="3739600" cy="4428800"/>
          </a:xfrm>
          <a:prstGeom prst="rect">
            <a:avLst/>
          </a:prstGeom>
        </p:spPr>
        <p:txBody>
          <a:bodyPr spcFirstLastPara="1" wrap="square" lIns="91425" tIns="91425" rIns="91425" bIns="91425" anchor="t" anchorCtr="0"/>
          <a:lstStyle>
            <a:lvl1pPr marL="609585" lvl="0" indent="-474121">
              <a:spcBef>
                <a:spcPts val="800"/>
              </a:spcBef>
              <a:spcAft>
                <a:spcPts val="0"/>
              </a:spcAft>
              <a:buSzPts val="2000"/>
              <a:buChar char="▹"/>
              <a:defRPr sz="2667"/>
            </a:lvl1pPr>
            <a:lvl2pPr marL="1219170" lvl="1" indent="-474121">
              <a:spcBef>
                <a:spcPts val="0"/>
              </a:spcBef>
              <a:spcAft>
                <a:spcPts val="0"/>
              </a:spcAft>
              <a:buSzPts val="2000"/>
              <a:buChar char="▸"/>
              <a:defRPr sz="2667"/>
            </a:lvl2pPr>
            <a:lvl3pPr marL="1828754" lvl="2" indent="-474121">
              <a:spcBef>
                <a:spcPts val="0"/>
              </a:spcBef>
              <a:spcAft>
                <a:spcPts val="0"/>
              </a:spcAft>
              <a:buSzPts val="2000"/>
              <a:buChar char="⬩"/>
              <a:defRPr sz="2667"/>
            </a:lvl3pPr>
            <a:lvl4pPr marL="2438339" lvl="3" indent="-474121">
              <a:spcBef>
                <a:spcPts val="0"/>
              </a:spcBef>
              <a:spcAft>
                <a:spcPts val="0"/>
              </a:spcAft>
              <a:buSzPts val="2000"/>
              <a:buChar char="⬞"/>
              <a:defRPr sz="2667"/>
            </a:lvl4pPr>
            <a:lvl5pPr marL="3047924" lvl="4" indent="-474121">
              <a:spcBef>
                <a:spcPts val="0"/>
              </a:spcBef>
              <a:spcAft>
                <a:spcPts val="0"/>
              </a:spcAft>
              <a:buSzPts val="2000"/>
              <a:buChar char="○"/>
              <a:defRPr sz="2667"/>
            </a:lvl5pPr>
            <a:lvl6pPr marL="3657509" lvl="5" indent="-474121">
              <a:spcBef>
                <a:spcPts val="0"/>
              </a:spcBef>
              <a:spcAft>
                <a:spcPts val="0"/>
              </a:spcAft>
              <a:buSzPts val="2000"/>
              <a:buChar char="■"/>
              <a:defRPr sz="2667"/>
            </a:lvl6pPr>
            <a:lvl7pPr marL="4267093" lvl="6" indent="-474121">
              <a:spcBef>
                <a:spcPts val="0"/>
              </a:spcBef>
              <a:spcAft>
                <a:spcPts val="0"/>
              </a:spcAft>
              <a:buSzPts val="2000"/>
              <a:buChar char="●"/>
              <a:defRPr sz="2667"/>
            </a:lvl7pPr>
            <a:lvl8pPr marL="4876678" lvl="7" indent="-474121">
              <a:spcBef>
                <a:spcPts val="0"/>
              </a:spcBef>
              <a:spcAft>
                <a:spcPts val="0"/>
              </a:spcAft>
              <a:buSzPts val="2000"/>
              <a:buChar char="○"/>
              <a:defRPr sz="2667"/>
            </a:lvl8pPr>
            <a:lvl9pPr marL="5486263" lvl="8" indent="-474121">
              <a:spcBef>
                <a:spcPts val="0"/>
              </a:spcBef>
              <a:spcAft>
                <a:spcPts val="0"/>
              </a:spcAft>
              <a:buSzPts val="2000"/>
              <a:buChar char="■"/>
              <a:defRPr sz="2667"/>
            </a:lvl9pPr>
          </a:lstStyle>
          <a:p>
            <a:endParaRPr/>
          </a:p>
        </p:txBody>
      </p:sp>
      <p:sp>
        <p:nvSpPr>
          <p:cNvPr id="37" name="Google Shape;37;p6"/>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sz="3200"/>
            </a:lvl1pPr>
            <a:lvl2pPr lvl="1">
              <a:buNone/>
              <a:defRPr sz="3200"/>
            </a:lvl2pPr>
            <a:lvl3pPr lvl="2">
              <a:buNone/>
              <a:defRPr sz="3200"/>
            </a:lvl3pPr>
            <a:lvl4pPr lvl="3">
              <a:buNone/>
              <a:defRPr sz="3200"/>
            </a:lvl4pPr>
            <a:lvl5pPr lvl="4">
              <a:buNone/>
              <a:defRPr sz="3200"/>
            </a:lvl5pPr>
            <a:lvl6pPr lvl="5">
              <a:buNone/>
              <a:defRPr sz="3200"/>
            </a:lvl6pPr>
            <a:lvl7pPr lvl="6">
              <a:buNone/>
              <a:defRPr sz="3200"/>
            </a:lvl7pPr>
            <a:lvl8pPr lvl="7">
              <a:buNone/>
              <a:defRPr sz="3200"/>
            </a:lvl8pPr>
            <a:lvl9pPr lvl="8">
              <a:buNone/>
              <a:defRPr sz="3200"/>
            </a:lvl9pPr>
          </a:lstStyle>
          <a:p>
            <a:fld id="{00000000-1234-1234-1234-123412341234}" type="slidenum">
              <a:rPr lang="en"/>
              <a:pPr/>
              <a:t>‹#›</a:t>
            </a:fld>
            <a:endParaRPr/>
          </a:p>
        </p:txBody>
      </p:sp>
    </p:spTree>
    <p:extLst>
      <p:ext uri="{BB962C8B-B14F-4D97-AF65-F5344CB8AC3E}">
        <p14:creationId xmlns:p14="http://schemas.microsoft.com/office/powerpoint/2010/main" val="98231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100" y="0"/>
            <a:ext cx="892800" cy="6858000"/>
          </a:xfrm>
          <a:prstGeom prst="rect">
            <a:avLst/>
          </a:prstGeom>
          <a:solidFill>
            <a:srgbClr val="000000">
              <a:alpha val="3460"/>
            </a:srgbClr>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3" name="Google Shape;63;p11"/>
          <p:cNvSpPr/>
          <p:nvPr/>
        </p:nvSpPr>
        <p:spPr>
          <a:xfrm flipH="1">
            <a:off x="-100" y="0"/>
            <a:ext cx="892800" cy="1520000"/>
          </a:xfrm>
          <a:prstGeom prst="rect">
            <a:avLst/>
          </a:prstGeom>
          <a:solidFill>
            <a:srgbClr val="0DB7C4"/>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64" name="Google Shape;64;p11"/>
          <p:cNvSpPr txBox="1">
            <a:spLocks noGrp="1"/>
          </p:cNvSpPr>
          <p:nvPr>
            <p:ph type="sldNum" idx="12"/>
          </p:nvPr>
        </p:nvSpPr>
        <p:spPr>
          <a:xfrm>
            <a:off x="-100" y="0"/>
            <a:ext cx="892800" cy="152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3698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5900" y="7464"/>
            <a:ext cx="4736800" cy="1520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1125900" y="2050767"/>
            <a:ext cx="6892000" cy="45172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marL="914400" lvl="1"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marL="1371600" lvl="2"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marL="1828800" lvl="3"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marL="2286000" lvl="4"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marL="2743200" lvl="5"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marL="3200400" lvl="6"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marL="3657600" lvl="7"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marL="4114800" lvl="8"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100" y="0"/>
            <a:ext cx="892800" cy="1520000"/>
          </a:xfrm>
          <a:prstGeom prst="rect">
            <a:avLst/>
          </a:prstGeom>
          <a:noFill/>
          <a:ln>
            <a:noFill/>
          </a:ln>
        </p:spPr>
        <p:txBody>
          <a:bodyPr spcFirstLastPara="1" wrap="square" lIns="91425" tIns="91425" rIns="91425" bIns="91425" anchor="b" anchorCtr="0">
            <a:noAutofit/>
          </a:bodyPr>
          <a:lstStyle>
            <a:lvl1pPr lvl="0" algn="ctr" rtl="0">
              <a:buNone/>
              <a:defRPr sz="3200">
                <a:solidFill>
                  <a:srgbClr val="FFFFFF"/>
                </a:solidFill>
                <a:latin typeface="Dosis"/>
                <a:ea typeface="Dosis"/>
                <a:cs typeface="Dosis"/>
                <a:sym typeface="Dosis"/>
              </a:defRPr>
            </a:lvl1pPr>
            <a:lvl2pPr lvl="1" algn="ctr" rtl="0">
              <a:buNone/>
              <a:defRPr sz="3200">
                <a:solidFill>
                  <a:srgbClr val="FFFFFF"/>
                </a:solidFill>
                <a:latin typeface="Dosis"/>
                <a:ea typeface="Dosis"/>
                <a:cs typeface="Dosis"/>
                <a:sym typeface="Dosis"/>
              </a:defRPr>
            </a:lvl2pPr>
            <a:lvl3pPr lvl="2" algn="ctr" rtl="0">
              <a:buNone/>
              <a:defRPr sz="3200">
                <a:solidFill>
                  <a:srgbClr val="FFFFFF"/>
                </a:solidFill>
                <a:latin typeface="Dosis"/>
                <a:ea typeface="Dosis"/>
                <a:cs typeface="Dosis"/>
                <a:sym typeface="Dosis"/>
              </a:defRPr>
            </a:lvl3pPr>
            <a:lvl4pPr lvl="3" algn="ctr" rtl="0">
              <a:buNone/>
              <a:defRPr sz="3200">
                <a:solidFill>
                  <a:srgbClr val="FFFFFF"/>
                </a:solidFill>
                <a:latin typeface="Dosis"/>
                <a:ea typeface="Dosis"/>
                <a:cs typeface="Dosis"/>
                <a:sym typeface="Dosis"/>
              </a:defRPr>
            </a:lvl4pPr>
            <a:lvl5pPr lvl="4" algn="ctr" rtl="0">
              <a:buNone/>
              <a:defRPr sz="3200">
                <a:solidFill>
                  <a:srgbClr val="FFFFFF"/>
                </a:solidFill>
                <a:latin typeface="Dosis"/>
                <a:ea typeface="Dosis"/>
                <a:cs typeface="Dosis"/>
                <a:sym typeface="Dosis"/>
              </a:defRPr>
            </a:lvl5pPr>
            <a:lvl6pPr lvl="5" algn="ctr" rtl="0">
              <a:buNone/>
              <a:defRPr sz="3200">
                <a:solidFill>
                  <a:srgbClr val="FFFFFF"/>
                </a:solidFill>
                <a:latin typeface="Dosis"/>
                <a:ea typeface="Dosis"/>
                <a:cs typeface="Dosis"/>
                <a:sym typeface="Dosis"/>
              </a:defRPr>
            </a:lvl6pPr>
            <a:lvl7pPr lvl="6" algn="ctr" rtl="0">
              <a:buNone/>
              <a:defRPr sz="3200">
                <a:solidFill>
                  <a:srgbClr val="FFFFFF"/>
                </a:solidFill>
                <a:latin typeface="Dosis"/>
                <a:ea typeface="Dosis"/>
                <a:cs typeface="Dosis"/>
                <a:sym typeface="Dosis"/>
              </a:defRPr>
            </a:lvl7pPr>
            <a:lvl8pPr lvl="7" algn="ctr" rtl="0">
              <a:buNone/>
              <a:defRPr sz="3200">
                <a:solidFill>
                  <a:srgbClr val="FFFFFF"/>
                </a:solidFill>
                <a:latin typeface="Dosis"/>
                <a:ea typeface="Dosis"/>
                <a:cs typeface="Dosis"/>
                <a:sym typeface="Dosis"/>
              </a:defRPr>
            </a:lvl8pPr>
            <a:lvl9pPr lvl="8" algn="ctr" rtl="0">
              <a:buNone/>
              <a:defRPr sz="3200">
                <a:solidFill>
                  <a:srgbClr val="FFFFFF"/>
                </a:solidFill>
                <a:latin typeface="Dosis"/>
                <a:ea typeface="Dosis"/>
                <a:cs typeface="Dosis"/>
                <a:sym typeface="Dosis"/>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89965095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6548" y="833969"/>
            <a:ext cx="6522426" cy="1932883"/>
          </a:xfrm>
        </p:spPr>
        <p:txBody>
          <a:bodyPr/>
          <a:lstStyle/>
          <a:p>
            <a:pPr algn="ctr"/>
            <a:r>
              <a:rPr lang="en-US" sz="4400" b="1" dirty="0" smtClean="0">
                <a:solidFill>
                  <a:srgbClr val="FF0000"/>
                </a:solidFill>
                <a:effectLst>
                  <a:outerShdw blurRad="38100" dist="38100" dir="2700000" algn="tl">
                    <a:srgbClr val="000000">
                      <a:alpha val="43137"/>
                    </a:srgbClr>
                  </a:outerShdw>
                </a:effectLst>
              </a:rPr>
              <a:t>Idiopathic pulmonary fibrosis </a:t>
            </a:r>
            <a:endParaRPr lang="en-US" sz="4400" b="1" dirty="0">
              <a:solidFill>
                <a:srgbClr val="FF0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idx="12"/>
          </p:nvPr>
        </p:nvSpPr>
        <p:spPr/>
        <p:txBody>
          <a:bodyPr/>
          <a:lstStyle/>
          <a:p>
            <a:r>
              <a:rPr lang="en" dirty="0" smtClean="0"/>
              <a:t>1</a:t>
            </a:r>
            <a:endParaRPr lang="en" dirty="0"/>
          </a:p>
        </p:txBody>
      </p:sp>
      <p:sp>
        <p:nvSpPr>
          <p:cNvPr id="5" name="AutoShape 2" descr="Image result for mantle cell zone histolog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6" name="AutoShape 4" descr="Image result for mantle cell zone histology"/>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7" name="AutoShape 6" descr="Image result for mantle cell zone histology"/>
          <p:cNvSpPr>
            <a:spLocks noChangeAspect="1" noChangeArrowheads="1"/>
          </p:cNvSpPr>
          <p:nvPr/>
        </p:nvSpPr>
        <p:spPr bwMode="auto">
          <a:xfrm>
            <a:off x="613833" y="2137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sp>
        <p:nvSpPr>
          <p:cNvPr id="8" name="AutoShape 8" descr="Image result for mantle cell zone histology"/>
          <p:cNvSpPr>
            <a:spLocks noChangeAspect="1" noChangeArrowheads="1"/>
          </p:cNvSpPr>
          <p:nvPr/>
        </p:nvSpPr>
        <p:spPr bwMode="auto">
          <a:xfrm>
            <a:off x="817033" y="4169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a:buClr>
                <a:srgbClr val="000000"/>
              </a:buClr>
              <a:buFont typeface="Arial"/>
              <a:buNone/>
            </a:pPr>
            <a:endParaRPr lang="en-US" sz="1867" kern="0">
              <a:solidFill>
                <a:srgbClr val="000000"/>
              </a:solidFill>
              <a:cs typeface="Arial"/>
              <a:sym typeface="Aria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822" y="823386"/>
            <a:ext cx="4330730" cy="5140686"/>
          </a:xfrm>
          <a:prstGeom prst="rect">
            <a:avLst/>
          </a:prstGeom>
        </p:spPr>
      </p:pic>
      <p:sp>
        <p:nvSpPr>
          <p:cNvPr id="10" name="TextBox 9"/>
          <p:cNvSpPr txBox="1"/>
          <p:nvPr/>
        </p:nvSpPr>
        <p:spPr>
          <a:xfrm>
            <a:off x="1020234" y="3615397"/>
            <a:ext cx="5885892" cy="3539430"/>
          </a:xfrm>
          <a:prstGeom prst="rect">
            <a:avLst/>
          </a:prstGeom>
          <a:noFill/>
        </p:spPr>
        <p:txBody>
          <a:bodyPr wrap="square" rtlCol="0">
            <a:spAutoFit/>
          </a:bodyPr>
          <a:lstStyle/>
          <a:p>
            <a:pPr algn="ctr"/>
            <a:r>
              <a:rPr lang="en-US" sz="3200" b="1" dirty="0" smtClean="0">
                <a:solidFill>
                  <a:srgbClr val="FF0000"/>
                </a:solidFill>
              </a:rPr>
              <a:t>Prepared by : </a:t>
            </a:r>
          </a:p>
          <a:p>
            <a:pPr algn="ctr"/>
            <a:r>
              <a:rPr lang="en-US" sz="3200" b="1" dirty="0" smtClean="0">
                <a:solidFill>
                  <a:srgbClr val="FF0000"/>
                </a:solidFill>
              </a:rPr>
              <a:t>Bara’ah Yaseen </a:t>
            </a:r>
          </a:p>
          <a:p>
            <a:pPr algn="ctr"/>
            <a:r>
              <a:rPr lang="en-US" sz="3200" b="1" dirty="0" err="1" smtClean="0">
                <a:solidFill>
                  <a:srgbClr val="FF0000"/>
                </a:solidFill>
              </a:rPr>
              <a:t>Tuqa</a:t>
            </a:r>
            <a:r>
              <a:rPr lang="en-US" sz="3200" b="1" dirty="0" smtClean="0">
                <a:solidFill>
                  <a:srgbClr val="FF0000"/>
                </a:solidFill>
              </a:rPr>
              <a:t> </a:t>
            </a:r>
            <a:r>
              <a:rPr lang="en-US" sz="3200" b="1" dirty="0" err="1" smtClean="0">
                <a:solidFill>
                  <a:srgbClr val="FF0000"/>
                </a:solidFill>
              </a:rPr>
              <a:t>bashabsheh</a:t>
            </a:r>
            <a:endParaRPr lang="en-US" sz="3200" b="1" dirty="0" smtClean="0">
              <a:solidFill>
                <a:srgbClr val="FF0000"/>
              </a:solidFill>
            </a:endParaRPr>
          </a:p>
          <a:p>
            <a:pPr algn="ctr"/>
            <a:r>
              <a:rPr lang="en-US" sz="3200" b="1" dirty="0" smtClean="0">
                <a:solidFill>
                  <a:srgbClr val="FF0000"/>
                </a:solidFill>
              </a:rPr>
              <a:t> </a:t>
            </a:r>
            <a:endParaRPr lang="en-US" sz="3200" b="1" dirty="0">
              <a:solidFill>
                <a:srgbClr val="FF0000"/>
              </a:solidFill>
            </a:endParaRPr>
          </a:p>
          <a:p>
            <a:pPr algn="ctr"/>
            <a:r>
              <a:rPr lang="en-US" sz="3200" b="1" dirty="0" smtClean="0">
                <a:solidFill>
                  <a:srgbClr val="FF0000"/>
                </a:solidFill>
              </a:rPr>
              <a:t>Supervised by:</a:t>
            </a:r>
          </a:p>
          <a:p>
            <a:pPr algn="ctr"/>
            <a:r>
              <a:rPr lang="en-US" sz="3200" b="1" dirty="0" err="1" smtClean="0">
                <a:solidFill>
                  <a:srgbClr val="FF0000"/>
                </a:solidFill>
              </a:rPr>
              <a:t>Dr</a:t>
            </a:r>
            <a:r>
              <a:rPr lang="en-US" sz="3200" b="1" dirty="0" smtClean="0">
                <a:solidFill>
                  <a:srgbClr val="FF0000"/>
                </a:solidFill>
              </a:rPr>
              <a:t> </a:t>
            </a:r>
            <a:r>
              <a:rPr lang="en-US" sz="3200" b="1" dirty="0" err="1" smtClean="0">
                <a:solidFill>
                  <a:srgbClr val="FF0000"/>
                </a:solidFill>
              </a:rPr>
              <a:t>samah</a:t>
            </a:r>
            <a:r>
              <a:rPr lang="en-US" sz="3200" b="1" dirty="0" smtClean="0">
                <a:solidFill>
                  <a:srgbClr val="FF0000"/>
                </a:solidFill>
              </a:rPr>
              <a:t> </a:t>
            </a:r>
            <a:r>
              <a:rPr lang="en-US" sz="3200" b="1" dirty="0" err="1" smtClean="0">
                <a:solidFill>
                  <a:srgbClr val="FF0000"/>
                </a:solidFill>
              </a:rPr>
              <a:t>shehata</a:t>
            </a:r>
            <a:r>
              <a:rPr lang="en-US" sz="3200" b="1" dirty="0" smtClean="0">
                <a:solidFill>
                  <a:srgbClr val="FF0000"/>
                </a:solidFill>
              </a:rPr>
              <a:t> </a:t>
            </a:r>
            <a:endParaRPr lang="en-US" sz="3200" b="1" dirty="0" smtClean="0">
              <a:solidFill>
                <a:srgbClr val="FF0000"/>
              </a:solidFill>
            </a:endParaRPr>
          </a:p>
          <a:p>
            <a:pPr algn="ctr"/>
            <a:endParaRPr lang="en-US" sz="3200" b="1" dirty="0" smtClean="0">
              <a:solidFill>
                <a:srgbClr val="FF0000"/>
              </a:solidFill>
            </a:endParaRPr>
          </a:p>
        </p:txBody>
      </p:sp>
    </p:spTree>
    <p:extLst>
      <p:ext uri="{BB962C8B-B14F-4D97-AF65-F5344CB8AC3E}">
        <p14:creationId xmlns:p14="http://schemas.microsoft.com/office/powerpoint/2010/main" val="3807241590"/>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7714" y="760000"/>
            <a:ext cx="8061442" cy="5196114"/>
          </a:xfrm>
        </p:spPr>
        <p:txBody>
          <a:bodyPr/>
          <a:lstStyle/>
          <a:p>
            <a:r>
              <a:rPr lang="en-US" b="1" dirty="0">
                <a:solidFill>
                  <a:srgbClr val="00B0F0"/>
                </a:solidFill>
                <a:latin typeface="Bahnschrift SemiLight Condensed" panose="020B0502040204020203" pitchFamily="34" charset="0"/>
              </a:rPr>
              <a:t>The earliest lesions demonstrate exuberant fibroblastic proliferation </a:t>
            </a:r>
            <a:r>
              <a:rPr lang="en-US" b="1" dirty="0">
                <a:solidFill>
                  <a:srgbClr val="FF0000"/>
                </a:solidFill>
                <a:latin typeface="Bahnschrift SemiLight Condensed" panose="020B0502040204020203" pitchFamily="34" charset="0"/>
              </a:rPr>
              <a:t>(fibroblastic </a:t>
            </a:r>
            <a:r>
              <a:rPr lang="en-US" b="1" dirty="0" smtClean="0">
                <a:solidFill>
                  <a:srgbClr val="FF0000"/>
                </a:solidFill>
                <a:latin typeface="Bahnschrift SemiLight Condensed" panose="020B0502040204020203" pitchFamily="34" charset="0"/>
              </a:rPr>
              <a:t>foci). </a:t>
            </a:r>
          </a:p>
          <a:p>
            <a:r>
              <a:rPr lang="en-US" b="1" dirty="0" smtClean="0">
                <a:solidFill>
                  <a:srgbClr val="00B0F0"/>
                </a:solidFill>
                <a:latin typeface="Bahnschrift SemiLight Condensed" panose="020B0502040204020203" pitchFamily="34" charset="0"/>
              </a:rPr>
              <a:t>Overtime </a:t>
            </a:r>
            <a:r>
              <a:rPr lang="en-US" b="1" dirty="0">
                <a:solidFill>
                  <a:srgbClr val="00B0F0"/>
                </a:solidFill>
                <a:latin typeface="Bahnschrift SemiLight Condensed" panose="020B0502040204020203" pitchFamily="34" charset="0"/>
              </a:rPr>
              <a:t>these areas become more collagenous and less cellular</a:t>
            </a:r>
            <a:r>
              <a:rPr lang="en-US" b="1" dirty="0" smtClean="0">
                <a:solidFill>
                  <a:srgbClr val="00B0F0"/>
                </a:solidFill>
                <a:latin typeface="Bahnschrift SemiLight Condensed" panose="020B0502040204020203" pitchFamily="34" charset="0"/>
              </a:rPr>
              <a:t>.</a:t>
            </a:r>
          </a:p>
          <a:p>
            <a:r>
              <a:rPr lang="en-US" b="1" dirty="0" smtClean="0">
                <a:solidFill>
                  <a:srgbClr val="00B0F0"/>
                </a:solidFill>
                <a:latin typeface="Bahnschrift SemiLight Condensed" panose="020B0502040204020203" pitchFamily="34" charset="0"/>
              </a:rPr>
              <a:t> </a:t>
            </a:r>
            <a:r>
              <a:rPr lang="en-US" b="1" dirty="0">
                <a:solidFill>
                  <a:srgbClr val="00B0F0"/>
                </a:solidFill>
                <a:latin typeface="Bahnschrift SemiLight Condensed" panose="020B0502040204020203" pitchFamily="34" charset="0"/>
              </a:rPr>
              <a:t>Quite typical is the existence of both early and late lesions</a:t>
            </a:r>
            <a:r>
              <a:rPr lang="en-US" b="1" dirty="0" smtClean="0">
                <a:solidFill>
                  <a:srgbClr val="00B0F0"/>
                </a:solidFill>
                <a:latin typeface="Bahnschrift SemiLight Condensed" panose="020B0502040204020203" pitchFamily="34" charset="0"/>
              </a:rPr>
              <a:t>.</a:t>
            </a:r>
          </a:p>
          <a:p>
            <a:r>
              <a:rPr lang="en-US" b="1" dirty="0" smtClean="0">
                <a:solidFill>
                  <a:srgbClr val="00B0F0"/>
                </a:solidFill>
                <a:latin typeface="Bahnschrift SemiLight Condensed" panose="020B0502040204020203" pitchFamily="34" charset="0"/>
              </a:rPr>
              <a:t> </a:t>
            </a:r>
            <a:r>
              <a:rPr lang="en-US" b="1" dirty="0">
                <a:solidFill>
                  <a:srgbClr val="00B0F0"/>
                </a:solidFill>
                <a:latin typeface="Bahnschrift SemiLight Condensed" panose="020B0502040204020203" pitchFamily="34" charset="0"/>
              </a:rPr>
              <a:t>The dense fibrosis causes collapse of alveolar walls and formation of cystic spaces lined by hyperplastic type II </a:t>
            </a:r>
            <a:r>
              <a:rPr lang="en-US" b="1" dirty="0" err="1">
                <a:solidFill>
                  <a:srgbClr val="00B0F0"/>
                </a:solidFill>
                <a:latin typeface="Bahnschrift SemiLight Condensed" panose="020B0502040204020203" pitchFamily="34" charset="0"/>
              </a:rPr>
              <a:t>pneumocytes</a:t>
            </a:r>
            <a:r>
              <a:rPr lang="en-US" b="1" dirty="0">
                <a:solidFill>
                  <a:srgbClr val="00B0F0"/>
                </a:solidFill>
                <a:latin typeface="Bahnschrift SemiLight Condensed" panose="020B0502040204020203" pitchFamily="34" charset="0"/>
              </a:rPr>
              <a:t> or bronchiolar epithelium </a:t>
            </a:r>
            <a:r>
              <a:rPr lang="en-US" b="1" dirty="0">
                <a:solidFill>
                  <a:srgbClr val="FF0000"/>
                </a:solidFill>
                <a:latin typeface="Bahnschrift SemiLight Condensed" panose="020B0502040204020203" pitchFamily="34" charset="0"/>
              </a:rPr>
              <a:t>(</a:t>
            </a:r>
            <a:r>
              <a:rPr lang="en-US" sz="3600" b="1" dirty="0">
                <a:solidFill>
                  <a:srgbClr val="FF0000"/>
                </a:solidFill>
                <a:latin typeface="Bahnschrift SemiLight Condensed" panose="020B0502040204020203" pitchFamily="34" charset="0"/>
              </a:rPr>
              <a:t>honeycomb fibrosis</a:t>
            </a:r>
            <a:r>
              <a:rPr lang="en-US" b="1" dirty="0">
                <a:solidFill>
                  <a:srgbClr val="FF0000"/>
                </a:solidFill>
                <a:latin typeface="Bahnschrift SemiLight Condensed" panose="020B0502040204020203" pitchFamily="34" charset="0"/>
              </a:rPr>
              <a:t>). </a:t>
            </a:r>
          </a:p>
          <a:p>
            <a:pPr marL="101598" indent="0">
              <a:buNone/>
            </a:pPr>
            <a:endParaRPr lang="en-US" b="1" dirty="0">
              <a:solidFill>
                <a:srgbClr val="00B0F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10</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442" y="1"/>
            <a:ext cx="4130558" cy="6691085"/>
          </a:xfrm>
          <a:prstGeom prst="rect">
            <a:avLst/>
          </a:prstGeom>
        </p:spPr>
      </p:pic>
      <p:sp>
        <p:nvSpPr>
          <p:cNvPr id="7" name="Left Arrow 6"/>
          <p:cNvSpPr/>
          <p:nvPr/>
        </p:nvSpPr>
        <p:spPr>
          <a:xfrm>
            <a:off x="10780912" y="698202"/>
            <a:ext cx="1266092" cy="576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dirty="0" smtClean="0"/>
              <a:t>honeycomb</a:t>
            </a:r>
            <a:endParaRPr lang="en-US" sz="1200" dirty="0"/>
          </a:p>
        </p:txBody>
      </p:sp>
      <p:sp>
        <p:nvSpPr>
          <p:cNvPr id="8" name="Right Arrow 7"/>
          <p:cNvSpPr/>
          <p:nvPr/>
        </p:nvSpPr>
        <p:spPr>
          <a:xfrm>
            <a:off x="8773674" y="3014003"/>
            <a:ext cx="1237957" cy="8299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t>Fibroblast focus</a:t>
            </a:r>
            <a:endParaRPr lang="en-US" sz="1400" dirty="0"/>
          </a:p>
        </p:txBody>
      </p:sp>
    </p:spTree>
    <p:extLst>
      <p:ext uri="{BB962C8B-B14F-4D97-AF65-F5344CB8AC3E}">
        <p14:creationId xmlns:p14="http://schemas.microsoft.com/office/powerpoint/2010/main" val="1676276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5714" y="760000"/>
            <a:ext cx="11466286" cy="6294948"/>
          </a:xfrm>
        </p:spPr>
        <p:txBody>
          <a:bodyPr/>
          <a:lstStyle/>
          <a:p>
            <a:pPr marL="101598" indent="0">
              <a:buNone/>
            </a:pPr>
            <a:r>
              <a:rPr lang="en-US" b="1" dirty="0" smtClean="0">
                <a:solidFill>
                  <a:srgbClr val="00B0F0"/>
                </a:solidFill>
                <a:latin typeface="Bahnschrift SemiLight Condensed" panose="020B0502040204020203" pitchFamily="34" charset="0"/>
              </a:rPr>
              <a:t>Clinical features </a:t>
            </a:r>
          </a:p>
          <a:p>
            <a:pPr>
              <a:buFontTx/>
              <a:buChar char="-"/>
            </a:pPr>
            <a:r>
              <a:rPr lang="en-US" b="1" dirty="0" smtClean="0">
                <a:solidFill>
                  <a:srgbClr val="FF0000"/>
                </a:solidFill>
                <a:latin typeface="Bahnschrift SemiLight Condensed" panose="020B0502040204020203" pitchFamily="34" charset="0"/>
              </a:rPr>
              <a:t>Symptoms</a:t>
            </a:r>
            <a:r>
              <a:rPr lang="en-US" b="1" dirty="0" smtClean="0">
                <a:solidFill>
                  <a:srgbClr val="00B0F0"/>
                </a:solidFill>
                <a:latin typeface="Bahnschrift SemiLight Condensed" panose="020B0502040204020203" pitchFamily="34" charset="0"/>
              </a:rPr>
              <a:t> :</a:t>
            </a:r>
          </a:p>
          <a:p>
            <a:pPr marL="101598" indent="0">
              <a:buNone/>
            </a:pPr>
            <a:r>
              <a:rPr lang="en-US" b="1" dirty="0" smtClean="0">
                <a:solidFill>
                  <a:srgbClr val="00B0F0"/>
                </a:solidFill>
                <a:latin typeface="Bahnschrift SemiLight Condensed" panose="020B0502040204020203" pitchFamily="34" charset="0"/>
              </a:rPr>
              <a:t> 1- dry cough       2- shortness of breath ( dyspnea )</a:t>
            </a:r>
          </a:p>
          <a:p>
            <a:pPr marL="101598" indent="0">
              <a:buNone/>
            </a:pPr>
            <a:r>
              <a:rPr lang="en-US" b="1" dirty="0">
                <a:solidFill>
                  <a:srgbClr val="00B0F0"/>
                </a:solidFill>
                <a:latin typeface="Bahnschrift SemiLight Condensed" panose="020B0502040204020203" pitchFamily="34" charset="0"/>
              </a:rPr>
              <a:t>(rare constitutional symptoms </a:t>
            </a:r>
            <a:r>
              <a:rPr lang="en-US" b="1" dirty="0" smtClean="0">
                <a:solidFill>
                  <a:srgbClr val="00B0F0"/>
                </a:solidFill>
                <a:latin typeface="Bahnschrift SemiLight Condensed" panose="020B0502040204020203" pitchFamily="34" charset="0"/>
              </a:rPr>
              <a:t>)</a:t>
            </a:r>
          </a:p>
          <a:p>
            <a:pPr marL="101598" indent="0">
              <a:buNone/>
            </a:pPr>
            <a:r>
              <a:rPr lang="en-US" b="1" dirty="0" smtClean="0">
                <a:solidFill>
                  <a:srgbClr val="00B0F0"/>
                </a:solidFill>
                <a:latin typeface="Bahnschrift SemiLight Condensed" panose="020B0502040204020203" pitchFamily="34" charset="0"/>
              </a:rPr>
              <a:t>Most have symptoms for 12-18 months prior to definitive evaluation</a:t>
            </a:r>
            <a:endParaRPr lang="en-US" b="1" dirty="0">
              <a:solidFill>
                <a:srgbClr val="00B0F0"/>
              </a:solidFill>
              <a:latin typeface="Bahnschrift SemiLight Condensed" panose="020B0502040204020203" pitchFamily="34" charset="0"/>
            </a:endParaRPr>
          </a:p>
          <a:p>
            <a:pPr>
              <a:buFontTx/>
              <a:buChar char="-"/>
            </a:pPr>
            <a:r>
              <a:rPr lang="en-US" b="1" dirty="0" smtClean="0">
                <a:solidFill>
                  <a:srgbClr val="FF0000"/>
                </a:solidFill>
                <a:latin typeface="Bahnschrift SemiLight Condensed" panose="020B0502040204020203" pitchFamily="34" charset="0"/>
              </a:rPr>
              <a:t>Signs</a:t>
            </a:r>
            <a:r>
              <a:rPr lang="en-US" b="1" dirty="0" smtClean="0">
                <a:solidFill>
                  <a:srgbClr val="00B0F0"/>
                </a:solidFill>
                <a:latin typeface="Bahnschrift SemiLight Condensed" panose="020B0502040204020203" pitchFamily="34" charset="0"/>
              </a:rPr>
              <a:t> :</a:t>
            </a:r>
          </a:p>
          <a:p>
            <a:pPr marL="101598" indent="0">
              <a:buNone/>
            </a:pPr>
            <a:r>
              <a:rPr lang="en-US" b="1" dirty="0" smtClean="0">
                <a:solidFill>
                  <a:srgbClr val="00B0F0"/>
                </a:solidFill>
                <a:latin typeface="Bahnschrift SemiLight Condensed" panose="020B0502040204020203" pitchFamily="34" charset="0"/>
              </a:rPr>
              <a:t>1- </a:t>
            </a:r>
            <a:r>
              <a:rPr lang="en-US" b="1" dirty="0">
                <a:solidFill>
                  <a:srgbClr val="00B0F0"/>
                </a:solidFill>
                <a:latin typeface="Bahnschrift SemiLight Condensed" panose="020B0502040204020203" pitchFamily="34" charset="0"/>
              </a:rPr>
              <a:t>Dry, Velcro-like </a:t>
            </a:r>
            <a:r>
              <a:rPr lang="en-US" b="1" dirty="0" smtClean="0">
                <a:solidFill>
                  <a:srgbClr val="00B0F0"/>
                </a:solidFill>
                <a:latin typeface="Bahnschrift SemiLight Condensed" panose="020B0502040204020203" pitchFamily="34" charset="0"/>
              </a:rPr>
              <a:t>crackles</a:t>
            </a:r>
          </a:p>
          <a:p>
            <a:pPr marL="101598" indent="0">
              <a:buNone/>
            </a:pPr>
            <a:r>
              <a:rPr lang="en-US" b="1" dirty="0" smtClean="0">
                <a:solidFill>
                  <a:srgbClr val="00B0F0"/>
                </a:solidFill>
                <a:latin typeface="Bahnschrift SemiLight Condensed" panose="020B0502040204020203" pitchFamily="34" charset="0"/>
              </a:rPr>
              <a:t> 2-  Clubbing</a:t>
            </a:r>
          </a:p>
          <a:p>
            <a:pPr marL="101598" indent="0">
              <a:buNone/>
            </a:pPr>
            <a:r>
              <a:rPr lang="en-US" b="1" dirty="0" smtClean="0">
                <a:solidFill>
                  <a:srgbClr val="00B0F0"/>
                </a:solidFill>
                <a:latin typeface="Bahnschrift SemiLight Condensed" panose="020B0502040204020203" pitchFamily="34" charset="0"/>
              </a:rPr>
              <a:t> 3- </a:t>
            </a:r>
            <a:r>
              <a:rPr lang="en-US" b="1" dirty="0">
                <a:solidFill>
                  <a:srgbClr val="00B0F0"/>
                </a:solidFill>
                <a:latin typeface="Bahnschrift SemiLight Condensed" panose="020B0502040204020203" pitchFamily="34" charset="0"/>
              </a:rPr>
              <a:t>Signs of elevated right-sided pressure on cardiac examination </a:t>
            </a:r>
            <a:r>
              <a:rPr lang="en-US" b="1" dirty="0">
                <a:solidFill>
                  <a:srgbClr val="FF0000"/>
                </a:solidFill>
                <a:latin typeface="Bahnschrift SemiLight Condensed" panose="020B0502040204020203" pitchFamily="34" charset="0"/>
              </a:rPr>
              <a:t>late in disease </a:t>
            </a:r>
            <a:r>
              <a:rPr lang="en-US" b="1" dirty="0">
                <a:solidFill>
                  <a:srgbClr val="00B0F0"/>
                </a:solidFill>
                <a:latin typeface="Bahnschrift SemiLight Condensed" panose="020B0502040204020203" pitchFamily="34" charset="0"/>
              </a:rPr>
              <a:t>(e.g., elevated </a:t>
            </a:r>
            <a:r>
              <a:rPr lang="en-US" b="1" dirty="0" smtClean="0">
                <a:solidFill>
                  <a:srgbClr val="00B0F0"/>
                </a:solidFill>
                <a:latin typeface="Bahnschrift SemiLight Condensed" panose="020B0502040204020203" pitchFamily="34" charset="0"/>
              </a:rPr>
              <a:t>jugular venous pressure , edema , and right ventricular heave )</a:t>
            </a:r>
            <a:endParaRPr lang="en-US" b="1" dirty="0">
              <a:solidFill>
                <a:srgbClr val="00B0F0"/>
              </a:solidFill>
              <a:latin typeface="Bahnschrift SemiLight Condensed" panose="020B0502040204020203" pitchFamily="34" charset="0"/>
            </a:endParaRPr>
          </a:p>
          <a:p>
            <a:pPr marL="101598" indent="0">
              <a:buNone/>
            </a:pPr>
            <a:endParaRPr lang="en-US" b="1" dirty="0" smtClean="0">
              <a:solidFill>
                <a:srgbClr val="00B0F0"/>
              </a:solidFill>
              <a:latin typeface="Bahnschrift SemiLight Condensed" panose="020B0502040204020203" pitchFamily="34" charset="0"/>
            </a:endParaRPr>
          </a:p>
          <a:p>
            <a:pPr marL="101598" indent="0">
              <a:buNone/>
            </a:pPr>
            <a:endParaRPr lang="en-US" b="1" dirty="0">
              <a:solidFill>
                <a:srgbClr val="00B0F0"/>
              </a:solidFill>
              <a:latin typeface="Bahnschrift SemiLight Condensed" panose="020B0502040204020203" pitchFamily="34" charset="0"/>
            </a:endParaRPr>
          </a:p>
          <a:p>
            <a:pPr marL="101598" indent="0">
              <a:buNone/>
            </a:pPr>
            <a:endParaRPr lang="en-US" b="1"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11</a:t>
            </a:fld>
            <a:endParaRPr lang="en"/>
          </a:p>
        </p:txBody>
      </p:sp>
      <p:sp>
        <p:nvSpPr>
          <p:cNvPr id="5" name="TextBox 4"/>
          <p:cNvSpPr txBox="1"/>
          <p:nvPr/>
        </p:nvSpPr>
        <p:spPr>
          <a:xfrm>
            <a:off x="1741715" y="113669"/>
            <a:ext cx="4238171" cy="646331"/>
          </a:xfrm>
          <a:prstGeom prst="rect">
            <a:avLst/>
          </a:prstGeom>
          <a:noFill/>
        </p:spPr>
        <p:txBody>
          <a:bodyPr wrap="square" rtlCol="0">
            <a:spAutoFit/>
          </a:bodyPr>
          <a:lstStyle/>
          <a:p>
            <a:r>
              <a:rPr lang="en-US" sz="3600" b="1" dirty="0" smtClean="0">
                <a:solidFill>
                  <a:srgbClr val="FF0000"/>
                </a:solidFill>
              </a:rPr>
              <a:t>Diagnosis : </a:t>
            </a:r>
            <a:endParaRPr lang="en-US" sz="3600" b="1" dirty="0">
              <a:solidFill>
                <a:srgbClr val="FF0000"/>
              </a:solidFill>
            </a:endParaRPr>
          </a:p>
        </p:txBody>
      </p:sp>
    </p:spTree>
    <p:extLst>
      <p:ext uri="{BB962C8B-B14F-4D97-AF65-F5344CB8AC3E}">
        <p14:creationId xmlns:p14="http://schemas.microsoft.com/office/powerpoint/2010/main" val="1627408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00" y="530767"/>
            <a:ext cx="4736800" cy="1520000"/>
          </a:xfrm>
        </p:spPr>
        <p:txBody>
          <a:bodyPr/>
          <a:lstStyle/>
          <a:p>
            <a:r>
              <a:rPr lang="en-US" sz="4000" b="1" dirty="0" smtClean="0">
                <a:solidFill>
                  <a:srgbClr val="FF0000"/>
                </a:solidFill>
              </a:rPr>
              <a:t>Investigation </a:t>
            </a: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
            </a:r>
            <a:br>
              <a:rPr lang="en-US" sz="2800" b="1" dirty="0" smtClean="0">
                <a:solidFill>
                  <a:srgbClr val="FF0000"/>
                </a:solidFill>
              </a:rPr>
            </a:br>
            <a:r>
              <a:rPr lang="en-US" sz="2800" b="1" dirty="0" smtClean="0">
                <a:solidFill>
                  <a:srgbClr val="FF0000"/>
                </a:solidFill>
              </a:rPr>
              <a:t>1 : CHEST X-Ray</a:t>
            </a:r>
            <a:endParaRPr lang="en-US" sz="2800" b="1" dirty="0">
              <a:solidFill>
                <a:srgbClr val="FF0000"/>
              </a:solidFill>
            </a:endParaRPr>
          </a:p>
        </p:txBody>
      </p:sp>
      <p:sp>
        <p:nvSpPr>
          <p:cNvPr id="3" name="Text Placeholder 2"/>
          <p:cNvSpPr>
            <a:spLocks noGrp="1"/>
          </p:cNvSpPr>
          <p:nvPr>
            <p:ph type="body" idx="1"/>
          </p:nvPr>
        </p:nvSpPr>
        <p:spPr>
          <a:xfrm>
            <a:off x="892700" y="2340800"/>
            <a:ext cx="5362957" cy="4517200"/>
          </a:xfrm>
        </p:spPr>
        <p:txBody>
          <a:bodyPr/>
          <a:lstStyle/>
          <a:p>
            <a:r>
              <a:rPr lang="en-US" sz="3600" b="1" dirty="0">
                <a:solidFill>
                  <a:srgbClr val="00B0F0"/>
                </a:solidFill>
                <a:latin typeface="Bahnschrift SemiLight Condensed" panose="020B0502040204020203" pitchFamily="34" charset="0"/>
              </a:rPr>
              <a:t>basilar, peripheral, bilateral, asymmetric, reticular opacities</a:t>
            </a:r>
          </a:p>
        </p:txBody>
      </p:sp>
      <p:sp>
        <p:nvSpPr>
          <p:cNvPr id="4" name="Slide Number Placeholder 3"/>
          <p:cNvSpPr>
            <a:spLocks noGrp="1"/>
          </p:cNvSpPr>
          <p:nvPr>
            <p:ph type="sldNum" idx="12"/>
          </p:nvPr>
        </p:nvSpPr>
        <p:spPr/>
        <p:txBody>
          <a:bodyPr/>
          <a:lstStyle/>
          <a:p>
            <a:fld id="{00000000-1234-1234-1234-123412341234}" type="slidenum">
              <a:rPr lang="en" smtClean="0"/>
              <a:pPr/>
              <a:t>12</a:t>
            </a:fld>
            <a:endParaRPr lang="en"/>
          </a:p>
        </p:txBody>
      </p:sp>
      <p:pic>
        <p:nvPicPr>
          <p:cNvPr id="5" name="Picture 4"/>
          <p:cNvPicPr>
            <a:picLocks noChangeAspect="1"/>
          </p:cNvPicPr>
          <p:nvPr/>
        </p:nvPicPr>
        <p:blipFill>
          <a:blip r:embed="rId2"/>
          <a:stretch>
            <a:fillRect/>
          </a:stretch>
        </p:blipFill>
        <p:spPr>
          <a:xfrm>
            <a:off x="7030928" y="2050767"/>
            <a:ext cx="4059035" cy="4215786"/>
          </a:xfrm>
          <a:prstGeom prst="rect">
            <a:avLst/>
          </a:prstGeom>
        </p:spPr>
      </p:pic>
    </p:spTree>
    <p:extLst>
      <p:ext uri="{BB962C8B-B14F-4D97-AF65-F5344CB8AC3E}">
        <p14:creationId xmlns:p14="http://schemas.microsoft.com/office/powerpoint/2010/main" val="3621931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00" y="7464"/>
            <a:ext cx="5674950" cy="1520000"/>
          </a:xfrm>
        </p:spPr>
        <p:txBody>
          <a:bodyPr/>
          <a:lstStyle/>
          <a:p>
            <a:r>
              <a:rPr lang="en-US" sz="3600" b="1" dirty="0" smtClean="0">
                <a:solidFill>
                  <a:srgbClr val="FF0000"/>
                </a:solidFill>
              </a:rPr>
              <a:t>2 : high resolution CT </a:t>
            </a:r>
            <a:endParaRPr lang="en-US" sz="3600" b="1" dirty="0">
              <a:solidFill>
                <a:srgbClr val="FF0000"/>
              </a:solidFill>
            </a:endParaRPr>
          </a:p>
        </p:txBody>
      </p:sp>
      <p:sp>
        <p:nvSpPr>
          <p:cNvPr id="3" name="Text Placeholder 2"/>
          <p:cNvSpPr>
            <a:spLocks noGrp="1"/>
          </p:cNvSpPr>
          <p:nvPr>
            <p:ph type="body" idx="1"/>
          </p:nvPr>
        </p:nvSpPr>
        <p:spPr>
          <a:xfrm>
            <a:off x="144925" y="1841217"/>
            <a:ext cx="5472104" cy="4517200"/>
          </a:xfrm>
        </p:spPr>
        <p:txBody>
          <a:bodyPr/>
          <a:lstStyle/>
          <a:p>
            <a:endParaRPr lang="en-US" dirty="0"/>
          </a:p>
          <a:p>
            <a:pPr algn="ctr"/>
            <a:r>
              <a:rPr lang="en-US" b="1" dirty="0">
                <a:solidFill>
                  <a:srgbClr val="00B0F0"/>
                </a:solidFill>
                <a:latin typeface="Bahnschrift SemiLight Condensed" panose="020B0502040204020203" pitchFamily="34" charset="0"/>
              </a:rPr>
              <a:t>basilar- and subpleural-predominant areas of increased reticulation, </a:t>
            </a:r>
            <a:r>
              <a:rPr lang="en-US" b="1" dirty="0" smtClean="0">
                <a:solidFill>
                  <a:srgbClr val="00B0F0"/>
                </a:solidFill>
                <a:latin typeface="Bahnschrift SemiLight Condensed" panose="020B0502040204020203" pitchFamily="34" charset="0"/>
              </a:rPr>
              <a:t>honeycombing cysts and traction bronchiectasis </a:t>
            </a:r>
            <a:endParaRPr lang="en-US" b="1"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13</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6571" y="1204686"/>
            <a:ext cx="5515429" cy="4847771"/>
          </a:xfrm>
          <a:prstGeom prst="rect">
            <a:avLst/>
          </a:prstGeom>
        </p:spPr>
      </p:pic>
    </p:spTree>
    <p:extLst>
      <p:ext uri="{BB962C8B-B14F-4D97-AF65-F5344CB8AC3E}">
        <p14:creationId xmlns:p14="http://schemas.microsoft.com/office/powerpoint/2010/main" val="247407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125899" y="2050767"/>
            <a:ext cx="10587129" cy="4517200"/>
          </a:xfrm>
        </p:spPr>
        <p:txBody>
          <a:bodyPr/>
          <a:lstStyle/>
          <a:p>
            <a:r>
              <a:rPr lang="en-US" sz="3600" b="1" dirty="0" smtClean="0">
                <a:solidFill>
                  <a:srgbClr val="FF0000"/>
                </a:solidFill>
                <a:latin typeface="Bahnschrift SemiLight Condensed" panose="020B0502040204020203" pitchFamily="34" charset="0"/>
              </a:rPr>
              <a:t>3 : </a:t>
            </a:r>
            <a:r>
              <a:rPr lang="en-US" sz="3600" b="1" dirty="0">
                <a:solidFill>
                  <a:srgbClr val="FF0000"/>
                </a:solidFill>
                <a:latin typeface="Bahnschrift SemiLight Condensed" panose="020B0502040204020203" pitchFamily="34" charset="0"/>
              </a:rPr>
              <a:t>Pulmonary function tests (PFTs) </a:t>
            </a:r>
            <a:endParaRPr lang="en-US" sz="3600" b="1" dirty="0" smtClean="0">
              <a:solidFill>
                <a:srgbClr val="FF0000"/>
              </a:solidFill>
              <a:latin typeface="Bahnschrift SemiLight Condensed" panose="020B0502040204020203" pitchFamily="34" charset="0"/>
            </a:endParaRPr>
          </a:p>
          <a:p>
            <a:pPr marL="101598" indent="0">
              <a:buNone/>
            </a:pPr>
            <a:r>
              <a:rPr lang="en-US" b="1" dirty="0" smtClean="0">
                <a:solidFill>
                  <a:srgbClr val="00B0F0"/>
                </a:solidFill>
                <a:latin typeface="Bahnschrift SemiLight Condensed" panose="020B0502040204020203" pitchFamily="34" charset="0"/>
              </a:rPr>
              <a:t>Restrictive </a:t>
            </a:r>
            <a:r>
              <a:rPr lang="en-US" b="1" dirty="0">
                <a:solidFill>
                  <a:srgbClr val="00B0F0"/>
                </a:solidFill>
                <a:latin typeface="Bahnschrift SemiLight Condensed" panose="020B0502040204020203" pitchFamily="34" charset="0"/>
              </a:rPr>
              <a:t>disease with decreased forced </a:t>
            </a:r>
            <a:r>
              <a:rPr lang="en-US" b="1" dirty="0" smtClean="0">
                <a:solidFill>
                  <a:srgbClr val="00B0F0"/>
                </a:solidFill>
                <a:latin typeface="Bahnschrift SemiLight Condensed" panose="020B0502040204020203" pitchFamily="34" charset="0"/>
              </a:rPr>
              <a:t>vital  capacity </a:t>
            </a:r>
            <a:r>
              <a:rPr lang="en-US" b="1" dirty="0">
                <a:solidFill>
                  <a:srgbClr val="00B0F0"/>
                </a:solidFill>
                <a:latin typeface="Bahnschrift SemiLight Condensed" panose="020B0502040204020203" pitchFamily="34" charset="0"/>
              </a:rPr>
              <a:t>(FVC), total lung capacity (TLC), </a:t>
            </a:r>
            <a:r>
              <a:rPr lang="en-US" b="1" dirty="0" smtClean="0">
                <a:solidFill>
                  <a:srgbClr val="00B0F0"/>
                </a:solidFill>
                <a:latin typeface="Bahnschrift SemiLight Condensed" panose="020B0502040204020203" pitchFamily="34" charset="0"/>
              </a:rPr>
              <a:t>and diffusing </a:t>
            </a:r>
            <a:r>
              <a:rPr lang="en-US" b="1" dirty="0">
                <a:solidFill>
                  <a:srgbClr val="00B0F0"/>
                </a:solidFill>
                <a:latin typeface="Bahnschrift SemiLight Condensed" panose="020B0502040204020203" pitchFamily="34" charset="0"/>
              </a:rPr>
              <a:t>capacity for carbon monoxide (DLCO</a:t>
            </a:r>
            <a:r>
              <a:rPr lang="en-US" b="1" dirty="0" smtClean="0">
                <a:solidFill>
                  <a:srgbClr val="00B0F0"/>
                </a:solidFill>
                <a:latin typeface="Bahnschrift SemiLight Condensed" panose="020B0502040204020203" pitchFamily="34" charset="0"/>
              </a:rPr>
              <a:t>)</a:t>
            </a:r>
          </a:p>
          <a:p>
            <a:r>
              <a:rPr lang="en-US" sz="3600" b="1" dirty="0" smtClean="0">
                <a:solidFill>
                  <a:srgbClr val="FF0000"/>
                </a:solidFill>
                <a:latin typeface="Bahnschrift SemiLight Condensed" panose="020B0502040204020203" pitchFamily="34" charset="0"/>
              </a:rPr>
              <a:t>4 : the 6-minute-walk test</a:t>
            </a:r>
            <a:endParaRPr lang="en-US" sz="3600" b="1" dirty="0">
              <a:solidFill>
                <a:srgbClr val="FF0000"/>
              </a:solidFill>
              <a:latin typeface="Bahnschrift SemiLight Condensed" panose="020B0502040204020203" pitchFamily="34" charset="0"/>
            </a:endParaRPr>
          </a:p>
          <a:p>
            <a:pPr marL="101598" indent="0">
              <a:buNone/>
            </a:pPr>
            <a:r>
              <a:rPr lang="en-US" b="1" dirty="0">
                <a:solidFill>
                  <a:srgbClr val="00B0F0"/>
                </a:solidFill>
                <a:latin typeface="Bahnschrift SemiLight Condensed" panose="020B0502040204020203" pitchFamily="34" charset="0"/>
              </a:rPr>
              <a:t>Assess Oxygen requirement  during Exercise</a:t>
            </a:r>
          </a:p>
          <a:p>
            <a:pPr marL="101598" indent="0">
              <a:buNone/>
            </a:pPr>
            <a:endParaRPr lang="en-US" dirty="0">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14</a:t>
            </a:fld>
            <a:endParaRPr lang="en"/>
          </a:p>
        </p:txBody>
      </p:sp>
    </p:spTree>
    <p:extLst>
      <p:ext uri="{BB962C8B-B14F-4D97-AF65-F5344CB8AC3E}">
        <p14:creationId xmlns:p14="http://schemas.microsoft.com/office/powerpoint/2010/main" val="149167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3600" b="1" dirty="0">
                <a:solidFill>
                  <a:srgbClr val="FF0000"/>
                </a:solidFill>
                <a:latin typeface="Bahnschrift SemiLight Condensed" panose="020B0502040204020203" pitchFamily="34" charset="0"/>
              </a:rPr>
              <a:t>5 : </a:t>
            </a:r>
            <a:r>
              <a:rPr lang="en-US" sz="3600" b="1" dirty="0" smtClean="0">
                <a:solidFill>
                  <a:srgbClr val="FF0000"/>
                </a:solidFill>
                <a:latin typeface="Bahnschrift SemiLight Condensed" panose="020B0502040204020203" pitchFamily="34" charset="0"/>
              </a:rPr>
              <a:t>Flow </a:t>
            </a:r>
            <a:r>
              <a:rPr lang="en-US" sz="3600" b="1" dirty="0">
                <a:solidFill>
                  <a:srgbClr val="FF0000"/>
                </a:solidFill>
                <a:latin typeface="Bahnschrift SemiLight Condensed" panose="020B0502040204020203" pitchFamily="34" charset="0"/>
              </a:rPr>
              <a:t>Volume </a:t>
            </a:r>
            <a:r>
              <a:rPr lang="en-US" sz="3600" b="1" dirty="0" smtClean="0">
                <a:solidFill>
                  <a:srgbClr val="FF0000"/>
                </a:solidFill>
                <a:latin typeface="Bahnschrift SemiLight Condensed" panose="020B0502040204020203" pitchFamily="34" charset="0"/>
              </a:rPr>
              <a:t>Loop :</a:t>
            </a:r>
          </a:p>
          <a:p>
            <a:pPr marL="101598" indent="0">
              <a:buNone/>
            </a:pPr>
            <a:r>
              <a:rPr lang="en-US" b="1" dirty="0" smtClean="0">
                <a:solidFill>
                  <a:srgbClr val="00B0F0"/>
                </a:solidFill>
                <a:latin typeface="Bahnschrift SemiLight Condensed" panose="020B0502040204020203" pitchFamily="34" charset="0"/>
              </a:rPr>
              <a:t>Shift to right </a:t>
            </a:r>
            <a:endParaRPr lang="en-US" b="1" dirty="0">
              <a:solidFill>
                <a:srgbClr val="00B0F0"/>
              </a:solidFill>
              <a:latin typeface="Bahnschrift SemiLight Condensed" panose="020B0502040204020203" pitchFamily="34" charset="0"/>
            </a:endParaRPr>
          </a:p>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15</a:t>
            </a:fld>
            <a:endParaRPr lang="en"/>
          </a:p>
        </p:txBody>
      </p:sp>
      <p:pic>
        <p:nvPicPr>
          <p:cNvPr id="5" name="Picture 4"/>
          <p:cNvPicPr>
            <a:picLocks noChangeAspect="1"/>
          </p:cNvPicPr>
          <p:nvPr/>
        </p:nvPicPr>
        <p:blipFill>
          <a:blip r:embed="rId2"/>
          <a:stretch>
            <a:fillRect/>
          </a:stretch>
        </p:blipFill>
        <p:spPr>
          <a:xfrm>
            <a:off x="1125900" y="3515203"/>
            <a:ext cx="10285049" cy="3278982"/>
          </a:xfrm>
          <a:prstGeom prst="rect">
            <a:avLst/>
          </a:prstGeom>
        </p:spPr>
      </p:pic>
    </p:spTree>
    <p:extLst>
      <p:ext uri="{BB962C8B-B14F-4D97-AF65-F5344CB8AC3E}">
        <p14:creationId xmlns:p14="http://schemas.microsoft.com/office/powerpoint/2010/main" val="1421154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125900" y="1862082"/>
            <a:ext cx="11066100" cy="4517200"/>
          </a:xfrm>
        </p:spPr>
        <p:txBody>
          <a:bodyPr/>
          <a:lstStyle/>
          <a:p>
            <a:r>
              <a:rPr lang="en-US" b="1" dirty="0" smtClean="0">
                <a:solidFill>
                  <a:srgbClr val="FF0000"/>
                </a:solidFill>
                <a:latin typeface="Bahnschrift SemiLight Condensed" panose="020B0502040204020203" pitchFamily="34" charset="0"/>
              </a:rPr>
              <a:t>6 : ABG</a:t>
            </a:r>
          </a:p>
          <a:p>
            <a:pPr marL="101598" indent="0">
              <a:buNone/>
            </a:pPr>
            <a:r>
              <a:rPr lang="en-US" dirty="0" smtClean="0">
                <a:solidFill>
                  <a:srgbClr val="00B0F0"/>
                </a:solidFill>
                <a:latin typeface="Bahnschrift SemiLight Condensed" panose="020B0502040204020203" pitchFamily="34" charset="0"/>
              </a:rPr>
              <a:t>Respiratory</a:t>
            </a:r>
            <a:r>
              <a:rPr lang="en-US" dirty="0" smtClean="0">
                <a:latin typeface="Bahnschrift SemiLight Condensed" panose="020B0502040204020203" pitchFamily="34" charset="0"/>
              </a:rPr>
              <a:t> </a:t>
            </a:r>
            <a:r>
              <a:rPr lang="en-US" dirty="0" smtClean="0">
                <a:solidFill>
                  <a:srgbClr val="00B0F0"/>
                </a:solidFill>
                <a:latin typeface="Bahnschrift SemiLight Condensed" panose="020B0502040204020203" pitchFamily="34" charset="0"/>
              </a:rPr>
              <a:t>alkalosis</a:t>
            </a:r>
          </a:p>
          <a:p>
            <a:pPr marL="101598" indent="0">
              <a:buNone/>
            </a:pPr>
            <a:endParaRPr lang="en-US" dirty="0"/>
          </a:p>
          <a:p>
            <a:r>
              <a:rPr lang="en-US" b="1" dirty="0" smtClean="0">
                <a:solidFill>
                  <a:srgbClr val="FF0000"/>
                </a:solidFill>
                <a:latin typeface="Bahnschrift SemiLight Condensed" panose="020B0502040204020203" pitchFamily="34" charset="0"/>
              </a:rPr>
              <a:t>7 :</a:t>
            </a:r>
            <a:r>
              <a:rPr lang="en-US" b="1" dirty="0">
                <a:solidFill>
                  <a:srgbClr val="FF0000"/>
                </a:solidFill>
                <a:latin typeface="Bahnschrift SemiLight Condensed" panose="020B0502040204020203" pitchFamily="34" charset="0"/>
              </a:rPr>
              <a:t> </a:t>
            </a:r>
            <a:r>
              <a:rPr lang="en-US" b="1" dirty="0" smtClean="0">
                <a:solidFill>
                  <a:srgbClr val="FF0000"/>
                </a:solidFill>
                <a:latin typeface="Bahnschrift SemiLight Condensed" panose="020B0502040204020203" pitchFamily="34" charset="0"/>
              </a:rPr>
              <a:t>Lung biopsy</a:t>
            </a:r>
          </a:p>
          <a:p>
            <a:pPr marL="101598" indent="0">
              <a:buNone/>
            </a:pPr>
            <a:r>
              <a:rPr lang="en-US" dirty="0">
                <a:solidFill>
                  <a:srgbClr val="00B0F0"/>
                </a:solidFill>
                <a:latin typeface="Bahnschrift SemiLight Condensed" panose="020B0502040204020203" pitchFamily="34" charset="0"/>
              </a:rPr>
              <a:t>Although all patients with IPF should have changes typical of usual interstitial pneumonia (UIP) on biopsy, not all patients with UIP on biopsy have IPF.</a:t>
            </a:r>
          </a:p>
          <a:p>
            <a:pPr marL="101598" indent="0">
              <a:buNone/>
            </a:pPr>
            <a:endParaRPr lang="en-US" dirty="0"/>
          </a:p>
          <a:p>
            <a:pPr marL="101598" indent="0">
              <a:buNone/>
            </a:pPr>
            <a:endParaRPr lang="en-US" dirty="0" smtClean="0"/>
          </a:p>
          <a:p>
            <a:pPr marL="101598" indent="0">
              <a:buNone/>
            </a:pPr>
            <a:endParaRPr lang="en-US" dirty="0" smtClean="0"/>
          </a:p>
        </p:txBody>
      </p:sp>
      <p:sp>
        <p:nvSpPr>
          <p:cNvPr id="4" name="Slide Number Placeholder 3"/>
          <p:cNvSpPr>
            <a:spLocks noGrp="1"/>
          </p:cNvSpPr>
          <p:nvPr>
            <p:ph type="sldNum" idx="12"/>
          </p:nvPr>
        </p:nvSpPr>
        <p:spPr/>
        <p:txBody>
          <a:bodyPr/>
          <a:lstStyle/>
          <a:p>
            <a:fld id="{00000000-1234-1234-1234-123412341234}" type="slidenum">
              <a:rPr lang="en" smtClean="0"/>
              <a:pPr/>
              <a:t>16</a:t>
            </a:fld>
            <a:endParaRPr lang="en"/>
          </a:p>
        </p:txBody>
      </p:sp>
    </p:spTree>
    <p:extLst>
      <p:ext uri="{BB962C8B-B14F-4D97-AF65-F5344CB8AC3E}">
        <p14:creationId xmlns:p14="http://schemas.microsoft.com/office/powerpoint/2010/main" val="34396491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FF0000"/>
                </a:solidFill>
              </a:rPr>
              <a:t>Management : </a:t>
            </a:r>
            <a:endParaRPr lang="en-US" sz="3600" b="1" dirty="0">
              <a:solidFill>
                <a:srgbClr val="FF0000"/>
              </a:solidFill>
            </a:endParaRPr>
          </a:p>
        </p:txBody>
      </p:sp>
      <p:sp>
        <p:nvSpPr>
          <p:cNvPr id="3" name="Text Placeholder 2"/>
          <p:cNvSpPr>
            <a:spLocks noGrp="1"/>
          </p:cNvSpPr>
          <p:nvPr>
            <p:ph type="body" idx="1"/>
          </p:nvPr>
        </p:nvSpPr>
        <p:spPr>
          <a:xfrm>
            <a:off x="892700" y="1412138"/>
            <a:ext cx="9672729" cy="4517200"/>
          </a:xfrm>
        </p:spPr>
        <p:txBody>
          <a:bodyPr/>
          <a:lstStyle/>
          <a:p>
            <a:r>
              <a:rPr lang="en-US" sz="2800" b="1" dirty="0" smtClean="0">
                <a:solidFill>
                  <a:srgbClr val="FF0000"/>
                </a:solidFill>
                <a:latin typeface="Bahnschrift SemiLight Condensed" panose="020B0502040204020203" pitchFamily="34" charset="0"/>
              </a:rPr>
              <a:t>First line of treatment :</a:t>
            </a:r>
          </a:p>
          <a:p>
            <a:pPr marL="101598" indent="0">
              <a:buNone/>
            </a:pPr>
            <a:r>
              <a:rPr lang="en-US" sz="2800" dirty="0">
                <a:solidFill>
                  <a:srgbClr val="00B0F0"/>
                </a:solidFill>
                <a:latin typeface="Bahnschrift SemiLight Condensed" panose="020B0502040204020203" pitchFamily="34" charset="0"/>
              </a:rPr>
              <a:t>1- </a:t>
            </a:r>
            <a:r>
              <a:rPr lang="en-US" sz="2800" dirty="0" smtClean="0">
                <a:solidFill>
                  <a:srgbClr val="00B0F0"/>
                </a:solidFill>
                <a:latin typeface="Bahnschrift SemiLight Condensed" panose="020B0502040204020203" pitchFamily="34" charset="0"/>
              </a:rPr>
              <a:t>pirfenidone :  (Antifibrotic )</a:t>
            </a:r>
          </a:p>
          <a:p>
            <a:pPr marL="101598" indent="0">
              <a:buNone/>
            </a:pPr>
            <a:r>
              <a:rPr lang="en-US" sz="2800" dirty="0" smtClean="0">
                <a:solidFill>
                  <a:srgbClr val="00B0F0"/>
                </a:solidFill>
                <a:latin typeface="Bahnschrift SemiLight Condensed" panose="020B0502040204020203" pitchFamily="34" charset="0"/>
              </a:rPr>
              <a:t>2-Nintedanib </a:t>
            </a:r>
            <a:r>
              <a:rPr lang="en-US" sz="2800" dirty="0">
                <a:solidFill>
                  <a:srgbClr val="00B0F0"/>
                </a:solidFill>
                <a:latin typeface="Bahnschrift SemiLight Condensed" panose="020B0502040204020203" pitchFamily="34" charset="0"/>
              </a:rPr>
              <a:t>:  tyrosine kinase inhibitor with antifibrotic properties that has also been shown to significantly reduce the progression of the disease</a:t>
            </a:r>
            <a:r>
              <a:rPr lang="en-US" sz="2800" dirty="0" smtClean="0">
                <a:solidFill>
                  <a:srgbClr val="00B0F0"/>
                </a:solidFill>
                <a:latin typeface="Bahnschrift SemiLight Condensed" panose="020B0502040204020203" pitchFamily="34" charset="0"/>
              </a:rPr>
              <a:t>.</a:t>
            </a:r>
          </a:p>
          <a:p>
            <a:r>
              <a:rPr lang="en-US" sz="2800" dirty="0" smtClean="0">
                <a:solidFill>
                  <a:srgbClr val="00B0F0"/>
                </a:solidFill>
                <a:latin typeface="Bahnschrift SemiLight Condensed" panose="020B0502040204020203" pitchFamily="34" charset="0"/>
              </a:rPr>
              <a:t>Severe  dyspnea </a:t>
            </a:r>
            <a:r>
              <a:rPr lang="en-US" sz="2800" dirty="0">
                <a:solidFill>
                  <a:srgbClr val="00B0F0"/>
                </a:solidFill>
                <a:latin typeface="Bahnschrift SemiLight Condensed" panose="020B0502040204020203" pitchFamily="34" charset="0"/>
              </a:rPr>
              <a:t>may be managed with oral or parenteral opioid </a:t>
            </a:r>
            <a:r>
              <a:rPr lang="en-US" sz="2800" dirty="0" smtClean="0">
                <a:solidFill>
                  <a:srgbClr val="00B0F0"/>
                </a:solidFill>
                <a:latin typeface="Bahnschrift SemiLight Condensed" panose="020B0502040204020203" pitchFamily="34" charset="0"/>
              </a:rPr>
              <a:t>medications .</a:t>
            </a:r>
          </a:p>
          <a:p>
            <a:r>
              <a:rPr lang="en-US" sz="2800" dirty="0" smtClean="0">
                <a:solidFill>
                  <a:srgbClr val="00B0F0"/>
                </a:solidFill>
                <a:latin typeface="Bahnschrift SemiLight Condensed" panose="020B0502040204020203" pitchFamily="34" charset="0"/>
              </a:rPr>
              <a:t>Proton pump inhibitor (PPI ) : Associated with longer survival life </a:t>
            </a:r>
          </a:p>
          <a:p>
            <a:r>
              <a:rPr lang="en-US" sz="2800" dirty="0" smtClean="0">
                <a:solidFill>
                  <a:srgbClr val="00B0F0"/>
                </a:solidFill>
                <a:latin typeface="Bahnschrift SemiLight Condensed" panose="020B0502040204020203" pitchFamily="34" charset="0"/>
              </a:rPr>
              <a:t>Smoking cessation .</a:t>
            </a:r>
          </a:p>
          <a:p>
            <a:r>
              <a:rPr lang="en-US" sz="2800" dirty="0" smtClean="0">
                <a:solidFill>
                  <a:srgbClr val="00B0F0"/>
                </a:solidFill>
                <a:latin typeface="Bahnschrift SemiLight Condensed" panose="020B0502040204020203" pitchFamily="34" charset="0"/>
              </a:rPr>
              <a:t>Pulmonary rehabilitation : improve functional statue and quality of life .</a:t>
            </a:r>
          </a:p>
          <a:p>
            <a:pPr marL="101598" indent="0">
              <a:buNone/>
            </a:pPr>
            <a:endParaRPr lang="en-US" sz="2800" dirty="0" smtClean="0">
              <a:solidFill>
                <a:srgbClr val="00B0F0"/>
              </a:solidFill>
              <a:latin typeface="Bahnschrift SemiLight Condensed" panose="020B0502040204020203" pitchFamily="34" charset="0"/>
            </a:endParaRPr>
          </a:p>
          <a:p>
            <a:pPr marL="101598" indent="0">
              <a:buNone/>
            </a:pPr>
            <a:endParaRPr lang="en-US" sz="2800"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17</a:t>
            </a:fld>
            <a:endParaRPr lang="en"/>
          </a:p>
        </p:txBody>
      </p:sp>
    </p:spTree>
    <p:extLst>
      <p:ext uri="{BB962C8B-B14F-4D97-AF65-F5344CB8AC3E}">
        <p14:creationId xmlns:p14="http://schemas.microsoft.com/office/powerpoint/2010/main" val="2848079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6843" y="175925"/>
            <a:ext cx="6639676" cy="1344075"/>
          </a:xfrm>
        </p:spPr>
        <p:txBody>
          <a:bodyPr/>
          <a:lstStyle/>
          <a:p>
            <a:r>
              <a:rPr lang="en-US" sz="3200" b="1" dirty="0">
                <a:solidFill>
                  <a:srgbClr val="FF0000"/>
                </a:solidFill>
              </a:rPr>
              <a:t>Second line of treatment </a:t>
            </a:r>
            <a:r>
              <a:rPr lang="en-US" sz="3200" b="1" dirty="0" smtClean="0">
                <a:solidFill>
                  <a:srgbClr val="FF0000"/>
                </a:solidFill>
              </a:rPr>
              <a:t>:</a:t>
            </a:r>
            <a:r>
              <a:rPr lang="en-US" sz="3200" b="1" dirty="0">
                <a:solidFill>
                  <a:srgbClr val="FF0000"/>
                </a:solidFill>
              </a:rPr>
              <a:t/>
            </a:r>
            <a:br>
              <a:rPr lang="en-US" sz="3200" b="1" dirty="0">
                <a:solidFill>
                  <a:srgbClr val="FF0000"/>
                </a:solidFill>
              </a:rPr>
            </a:br>
            <a:endParaRPr lang="en-US" sz="3200" b="1" dirty="0">
              <a:solidFill>
                <a:srgbClr val="FF0000"/>
              </a:solidFill>
            </a:endParaRPr>
          </a:p>
        </p:txBody>
      </p:sp>
      <p:sp>
        <p:nvSpPr>
          <p:cNvPr id="3" name="Text Placeholder 2"/>
          <p:cNvSpPr>
            <a:spLocks noGrp="1"/>
          </p:cNvSpPr>
          <p:nvPr>
            <p:ph type="body" idx="1"/>
          </p:nvPr>
        </p:nvSpPr>
        <p:spPr>
          <a:xfrm>
            <a:off x="892700" y="1335313"/>
            <a:ext cx="11299300" cy="4517200"/>
          </a:xfrm>
        </p:spPr>
        <p:txBody>
          <a:bodyPr/>
          <a:lstStyle/>
          <a:p>
            <a:r>
              <a:rPr lang="en-US" sz="3600" b="1" dirty="0" smtClean="0">
                <a:solidFill>
                  <a:srgbClr val="FF0000"/>
                </a:solidFill>
              </a:rPr>
              <a:t>Lung transplantation : </a:t>
            </a:r>
          </a:p>
          <a:p>
            <a:r>
              <a:rPr lang="en-US" sz="2800" b="1" dirty="0" smtClean="0">
                <a:solidFill>
                  <a:srgbClr val="00B0F0"/>
                </a:solidFill>
              </a:rPr>
              <a:t>For </a:t>
            </a:r>
            <a:r>
              <a:rPr lang="en-US" sz="2800" b="1" dirty="0">
                <a:solidFill>
                  <a:srgbClr val="00B0F0"/>
                </a:solidFill>
              </a:rPr>
              <a:t>patients who experience progressive physiologic deterioration despite optimal medical management, or have contraindications to pharmacologic treatment, severe functional impairment, oxygen </a:t>
            </a:r>
            <a:r>
              <a:rPr lang="en-US" sz="2800" b="1" dirty="0" smtClean="0">
                <a:solidFill>
                  <a:srgbClr val="00B0F0"/>
                </a:solidFill>
              </a:rPr>
              <a:t>dependency.</a:t>
            </a:r>
          </a:p>
          <a:p>
            <a:pPr marL="101598" indent="0">
              <a:buNone/>
            </a:pPr>
            <a:endParaRPr lang="en-US" sz="2800" b="1" dirty="0">
              <a:solidFill>
                <a:srgbClr val="00B0F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18</a:t>
            </a:fld>
            <a:endParaRPr lang="en"/>
          </a:p>
        </p:txBody>
      </p:sp>
    </p:spTree>
    <p:extLst>
      <p:ext uri="{BB962C8B-B14F-4D97-AF65-F5344CB8AC3E}">
        <p14:creationId xmlns:p14="http://schemas.microsoft.com/office/powerpoint/2010/main" val="2711652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3200" dirty="0">
              <a:solidFill>
                <a:srgbClr val="FF0000"/>
              </a:solidFill>
            </a:endParaRPr>
          </a:p>
        </p:txBody>
      </p:sp>
      <p:sp>
        <p:nvSpPr>
          <p:cNvPr id="3" name="Text Placeholder 2"/>
          <p:cNvSpPr>
            <a:spLocks noGrp="1"/>
          </p:cNvSpPr>
          <p:nvPr>
            <p:ph type="body" idx="1"/>
          </p:nvPr>
        </p:nvSpPr>
        <p:spPr>
          <a:xfrm>
            <a:off x="1644515" y="1791460"/>
            <a:ext cx="9369228" cy="4517200"/>
          </a:xfrm>
        </p:spPr>
        <p:txBody>
          <a:bodyPr/>
          <a:lstStyle/>
          <a:p>
            <a:r>
              <a:rPr lang="en-US" sz="2800" b="1" dirty="0" smtClean="0">
                <a:solidFill>
                  <a:srgbClr val="FF0000"/>
                </a:solidFill>
              </a:rPr>
              <a:t>Case history </a:t>
            </a:r>
          </a:p>
          <a:p>
            <a:r>
              <a:rPr lang="en-US" sz="2000" b="1" dirty="0" smtClean="0">
                <a:solidFill>
                  <a:srgbClr val="00B0F0"/>
                </a:solidFill>
              </a:rPr>
              <a:t>A </a:t>
            </a:r>
            <a:r>
              <a:rPr lang="en-US" sz="2000" b="1" dirty="0">
                <a:solidFill>
                  <a:srgbClr val="00B0F0"/>
                </a:solidFill>
              </a:rPr>
              <a:t>65-year-old man presents with gradually progressive dyspnea on exertion and a nonproductive cough. He has no history of underlying lung disease and no features that would suggest an alternative etiology for his cough and dyspnea. He has no history of joint inflammation, skin rashes, or other features of a systemic inflammatory disease such as lupus or rheumatoid arthritis. He takes no medications and has no environmental exposures to organic allergens such as mold. On exam, he has fine crackles audible over his lung bases bilaterally; however, he has no lower-extremity edema, elevations in jugular venous pressure, or any other findings to suggest volume overload. He has clubbing of his fingers.</a:t>
            </a:r>
          </a:p>
          <a:p>
            <a:endParaRPr lang="en-US" sz="2000" b="1" dirty="0">
              <a:solidFill>
                <a:srgbClr val="00B0F0"/>
              </a:solidFill>
            </a:endParaRPr>
          </a:p>
          <a:p>
            <a:endParaRPr lang="en-US" sz="2000" b="1" dirty="0">
              <a:solidFill>
                <a:srgbClr val="00B0F0"/>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19</a:t>
            </a:fld>
            <a:endParaRPr lang="en"/>
          </a:p>
        </p:txBody>
      </p:sp>
    </p:spTree>
    <p:extLst>
      <p:ext uri="{BB962C8B-B14F-4D97-AF65-F5344CB8AC3E}">
        <p14:creationId xmlns:p14="http://schemas.microsoft.com/office/powerpoint/2010/main" val="45593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fld id="{00000000-1234-1234-1234-123412341234}" type="slidenum">
              <a:rPr lang="en" smtClean="0"/>
              <a:pPr/>
              <a:t>2</a:t>
            </a:fld>
            <a:endParaRPr lang="en"/>
          </a:p>
        </p:txBody>
      </p:sp>
      <p:pic>
        <p:nvPicPr>
          <p:cNvPr id="1026" name="Picture 2" descr="JCM | Free Full-Text | Interstitial Lung Disease and Pulmonary Fibrosis: A  Practical Approach for General Medicine Physicians with Focus on the  Medical History | HT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410" y="515339"/>
            <a:ext cx="9778711" cy="36094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87072" y="4491335"/>
            <a:ext cx="8458200" cy="1508105"/>
          </a:xfrm>
          <a:prstGeom prst="rect">
            <a:avLst/>
          </a:prstGeom>
        </p:spPr>
        <p:txBody>
          <a:bodyPr wrap="square">
            <a:spAutoFit/>
          </a:bodyPr>
          <a:lstStyle/>
          <a:p>
            <a:pPr algn="ctr"/>
            <a:r>
              <a:rPr lang="en-US" sz="3600" b="1" dirty="0">
                <a:solidFill>
                  <a:srgbClr val="FF0000"/>
                </a:solidFill>
                <a:latin typeface="Bahnschrift SemiLight Condensed" panose="020B0502040204020203" pitchFamily="34" charset="0"/>
              </a:rPr>
              <a:t>Idiopathic pulmonary fibrosis (IPF) </a:t>
            </a:r>
            <a:r>
              <a:rPr lang="en-US" sz="2800" b="1" dirty="0">
                <a:solidFill>
                  <a:srgbClr val="00B0F0"/>
                </a:solidFill>
                <a:latin typeface="Bahnschrift SemiLight Condensed" panose="020B0502040204020203" pitchFamily="34" charset="0"/>
              </a:rPr>
              <a:t>refers to a pulmonary disorder of unknown etiology that is characterized by patchy, progressive bilateral interstitial </a:t>
            </a:r>
            <a:r>
              <a:rPr lang="en-US" sz="2800" b="1" dirty="0" smtClean="0">
                <a:solidFill>
                  <a:srgbClr val="00B0F0"/>
                </a:solidFill>
                <a:latin typeface="Bahnschrift SemiLight Condensed" panose="020B0502040204020203" pitchFamily="34" charset="0"/>
              </a:rPr>
              <a:t>fibrosis . </a:t>
            </a:r>
            <a:endParaRPr lang="en-US" sz="2800" b="1" dirty="0">
              <a:solidFill>
                <a:srgbClr val="00B0F0"/>
              </a:solidFill>
              <a:latin typeface="Bahnschrift SemiLight Condensed" panose="020B0502040204020203" pitchFamily="34" charset="0"/>
            </a:endParaRPr>
          </a:p>
        </p:txBody>
      </p:sp>
      <p:sp>
        <p:nvSpPr>
          <p:cNvPr id="7" name="Down Arrow 6"/>
          <p:cNvSpPr/>
          <p:nvPr/>
        </p:nvSpPr>
        <p:spPr>
          <a:xfrm>
            <a:off x="2191657" y="1161144"/>
            <a:ext cx="1045029" cy="82731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3775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fld id="{00000000-1234-1234-1234-123412341234}" type="slidenum">
              <a:rPr lang="en" smtClean="0"/>
              <a:pPr/>
              <a:t>20</a:t>
            </a:fld>
            <a:endParaRPr lang="en"/>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84" y="476250"/>
            <a:ext cx="11718758" cy="590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700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3327" y="164915"/>
            <a:ext cx="9701757" cy="4517200"/>
          </a:xfrm>
        </p:spPr>
        <p:txBody>
          <a:bodyPr/>
          <a:lstStyle/>
          <a:p>
            <a:endParaRPr lang="en-US" b="1" dirty="0" smtClean="0">
              <a:solidFill>
                <a:srgbClr val="00B0F0"/>
              </a:solidFill>
              <a:latin typeface="Bahnschrift SemiLight Condensed" panose="020B0502040204020203" pitchFamily="34" charset="0"/>
            </a:endParaRPr>
          </a:p>
          <a:p>
            <a:r>
              <a:rPr lang="en-US" b="1" dirty="0" smtClean="0">
                <a:solidFill>
                  <a:srgbClr val="00B0F0"/>
                </a:solidFill>
                <a:latin typeface="Bahnschrift SemiLight Condensed" panose="020B0502040204020203" pitchFamily="34" charset="0"/>
              </a:rPr>
              <a:t>Most </a:t>
            </a:r>
            <a:r>
              <a:rPr lang="en-US" b="1" dirty="0">
                <a:solidFill>
                  <a:srgbClr val="00B0F0"/>
                </a:solidFill>
                <a:latin typeface="Bahnschrift SemiLight Condensed" panose="020B0502040204020203" pitchFamily="34" charset="0"/>
              </a:rPr>
              <a:t>common idiopathic interstitial </a:t>
            </a:r>
            <a:r>
              <a:rPr lang="en-US" b="1" dirty="0" smtClean="0">
                <a:solidFill>
                  <a:srgbClr val="00B0F0"/>
                </a:solidFill>
                <a:latin typeface="Bahnschrift SemiLight Condensed" panose="020B0502040204020203" pitchFamily="34" charset="0"/>
              </a:rPr>
              <a:t>pneumonia .</a:t>
            </a:r>
          </a:p>
          <a:p>
            <a:r>
              <a:rPr lang="en-US" b="1" dirty="0" smtClean="0">
                <a:solidFill>
                  <a:srgbClr val="00B0F0"/>
                </a:solidFill>
                <a:latin typeface="Bahnschrift SemiLight Condensed" panose="020B0502040204020203" pitchFamily="34" charset="0"/>
              </a:rPr>
              <a:t>No known cause </a:t>
            </a:r>
          </a:p>
          <a:p>
            <a:r>
              <a:rPr lang="en-US" b="1" dirty="0" smtClean="0">
                <a:solidFill>
                  <a:srgbClr val="00B0F0"/>
                </a:solidFill>
                <a:latin typeface="Bahnschrift SemiLight Condensed" panose="020B0502040204020203" pitchFamily="34" charset="0"/>
              </a:rPr>
              <a:t>Majority </a:t>
            </a:r>
            <a:r>
              <a:rPr lang="en-US" b="1" dirty="0">
                <a:solidFill>
                  <a:srgbClr val="00B0F0"/>
                </a:solidFill>
                <a:latin typeface="Bahnschrift SemiLight Condensed" panose="020B0502040204020203" pitchFamily="34" charset="0"/>
              </a:rPr>
              <a:t>of patients have a history of </a:t>
            </a:r>
            <a:r>
              <a:rPr lang="en-US" b="1" dirty="0" smtClean="0">
                <a:solidFill>
                  <a:srgbClr val="FF0000"/>
                </a:solidFill>
                <a:latin typeface="Bahnschrift SemiLight Condensed" panose="020B0502040204020203" pitchFamily="34" charset="0"/>
              </a:rPr>
              <a:t>smoking</a:t>
            </a:r>
            <a:r>
              <a:rPr lang="en-US" b="1" dirty="0">
                <a:solidFill>
                  <a:srgbClr val="00B0F0"/>
                </a:solidFill>
                <a:latin typeface="Bahnschrift SemiLight Condensed" panose="020B0502040204020203" pitchFamily="34" charset="0"/>
              </a:rPr>
              <a:t> </a:t>
            </a:r>
            <a:r>
              <a:rPr lang="en-US" b="1" dirty="0" smtClean="0">
                <a:solidFill>
                  <a:srgbClr val="00B0F0"/>
                </a:solidFill>
                <a:latin typeface="Bahnschrift SemiLight Condensed" panose="020B0502040204020203" pitchFamily="34" charset="0"/>
              </a:rPr>
              <a:t>.</a:t>
            </a:r>
            <a:endParaRPr lang="en-US" b="1" dirty="0">
              <a:solidFill>
                <a:srgbClr val="00B0F0"/>
              </a:solidFill>
              <a:latin typeface="Bahnschrift SemiLight Condensed" panose="020B0502040204020203" pitchFamily="34" charset="0"/>
            </a:endParaRPr>
          </a:p>
          <a:p>
            <a:r>
              <a:rPr lang="en-US" b="1" dirty="0" smtClean="0">
                <a:solidFill>
                  <a:srgbClr val="FF0000"/>
                </a:solidFill>
                <a:latin typeface="Bahnschrift SemiLight Condensed" panose="020B0502040204020203" pitchFamily="34" charset="0"/>
              </a:rPr>
              <a:t>Males</a:t>
            </a:r>
            <a:r>
              <a:rPr lang="en-US" b="1" dirty="0" smtClean="0">
                <a:solidFill>
                  <a:srgbClr val="00B0F0"/>
                </a:solidFill>
                <a:latin typeface="Bahnschrift SemiLight Condensed" panose="020B0502040204020203" pitchFamily="34" charset="0"/>
              </a:rPr>
              <a:t> </a:t>
            </a:r>
            <a:r>
              <a:rPr lang="en-US" b="1" dirty="0">
                <a:solidFill>
                  <a:srgbClr val="00B0F0"/>
                </a:solidFill>
                <a:latin typeface="Bahnschrift SemiLight Condensed" panose="020B0502040204020203" pitchFamily="34" charset="0"/>
              </a:rPr>
              <a:t>are affected more often than </a:t>
            </a:r>
            <a:r>
              <a:rPr lang="en-US" b="1" dirty="0" smtClean="0">
                <a:solidFill>
                  <a:srgbClr val="00B0F0"/>
                </a:solidFill>
                <a:latin typeface="Bahnschrift SemiLight Condensed" panose="020B0502040204020203" pitchFamily="34" charset="0"/>
              </a:rPr>
              <a:t>females .</a:t>
            </a:r>
          </a:p>
          <a:p>
            <a:r>
              <a:rPr lang="en-US" b="1" dirty="0" smtClean="0">
                <a:solidFill>
                  <a:srgbClr val="00B0F0"/>
                </a:solidFill>
                <a:latin typeface="Bahnschrift SemiLight Condensed" panose="020B0502040204020203" pitchFamily="34" charset="0"/>
              </a:rPr>
              <a:t> </a:t>
            </a:r>
            <a:r>
              <a:rPr lang="en-US" b="1" dirty="0">
                <a:solidFill>
                  <a:srgbClr val="00B0F0"/>
                </a:solidFill>
                <a:latin typeface="Bahnschrift SemiLight Condensed" panose="020B0502040204020203" pitchFamily="34" charset="0"/>
              </a:rPr>
              <a:t>and it is </a:t>
            </a:r>
            <a:r>
              <a:rPr lang="en-US" b="1" dirty="0">
                <a:solidFill>
                  <a:srgbClr val="FF0000"/>
                </a:solidFill>
                <a:latin typeface="Bahnschrift SemiLight Condensed" panose="020B0502040204020203" pitchFamily="34" charset="0"/>
              </a:rPr>
              <a:t>a disease of aging</a:t>
            </a:r>
            <a:r>
              <a:rPr lang="en-US" b="1" dirty="0">
                <a:solidFill>
                  <a:srgbClr val="00B0F0"/>
                </a:solidFill>
                <a:latin typeface="Bahnschrift SemiLight Condensed" panose="020B0502040204020203" pitchFamily="34" charset="0"/>
              </a:rPr>
              <a:t>, virtually never occurring before 50 years of age. </a:t>
            </a:r>
            <a:endParaRPr lang="en-US" b="1" dirty="0" smtClean="0">
              <a:solidFill>
                <a:srgbClr val="00B0F0"/>
              </a:solidFill>
              <a:latin typeface="Bahnschrift SemiLight Condensed" panose="020B0502040204020203" pitchFamily="34" charset="0"/>
            </a:endParaRPr>
          </a:p>
          <a:p>
            <a:r>
              <a:rPr lang="en-US" b="1" dirty="0">
                <a:solidFill>
                  <a:srgbClr val="00B0F0"/>
                </a:solidFill>
                <a:latin typeface="Bahnschrift SemiLight Condensed" panose="020B0502040204020203" pitchFamily="34" charset="0"/>
              </a:rPr>
              <a:t>IPF </a:t>
            </a:r>
            <a:r>
              <a:rPr lang="en-US" b="1" dirty="0" smtClean="0">
                <a:solidFill>
                  <a:srgbClr val="00B0F0"/>
                </a:solidFill>
                <a:latin typeface="Bahnschrift SemiLight Condensed" panose="020B0502040204020203" pitchFamily="34" charset="0"/>
              </a:rPr>
              <a:t>is </a:t>
            </a:r>
            <a:r>
              <a:rPr lang="en-US" b="1" dirty="0">
                <a:solidFill>
                  <a:srgbClr val="00B0F0"/>
                </a:solidFill>
                <a:latin typeface="Bahnschrift SemiLight Condensed" panose="020B0502040204020203" pitchFamily="34" charset="0"/>
              </a:rPr>
              <a:t>one of chronic  interstitial lung disease that show  </a:t>
            </a:r>
            <a:r>
              <a:rPr lang="en-US" b="1" dirty="0">
                <a:solidFill>
                  <a:srgbClr val="FF0000"/>
                </a:solidFill>
                <a:latin typeface="Bahnschrift SemiLight Condensed" panose="020B0502040204020203" pitchFamily="34" charset="0"/>
              </a:rPr>
              <a:t>restrictive pulmonary </a:t>
            </a:r>
            <a:r>
              <a:rPr lang="en-US" b="1" dirty="0" smtClean="0">
                <a:solidFill>
                  <a:srgbClr val="FF0000"/>
                </a:solidFill>
                <a:latin typeface="Bahnschrift SemiLight Condensed" panose="020B0502040204020203" pitchFamily="34" charset="0"/>
              </a:rPr>
              <a:t>function</a:t>
            </a:r>
            <a:endParaRPr lang="en-US" b="1" dirty="0">
              <a:solidFill>
                <a:srgbClr val="FF0000"/>
              </a:solidFill>
              <a:latin typeface="Bahnschrift SemiLight Condensed" panose="020B0502040204020203" pitchFamily="34" charset="0"/>
            </a:endParaRPr>
          </a:p>
          <a:p>
            <a:endParaRPr lang="en-US" b="1" dirty="0" smtClean="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2556861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solidFill>
                  <a:srgbClr val="FF0000"/>
                </a:solidFill>
              </a:rPr>
              <a:t>Epidemiology</a:t>
            </a:r>
            <a:endParaRPr lang="en-US" sz="5400" dirty="0">
              <a:solidFill>
                <a:srgbClr val="FF0000"/>
              </a:solidFill>
            </a:endParaRPr>
          </a:p>
        </p:txBody>
      </p:sp>
      <p:sp>
        <p:nvSpPr>
          <p:cNvPr id="3" name="Text Placeholder 2"/>
          <p:cNvSpPr>
            <a:spLocks noGrp="1"/>
          </p:cNvSpPr>
          <p:nvPr>
            <p:ph type="body" idx="1"/>
          </p:nvPr>
        </p:nvSpPr>
        <p:spPr>
          <a:xfrm>
            <a:off x="1137932" y="1617631"/>
            <a:ext cx="10520668" cy="2003874"/>
          </a:xfrm>
        </p:spPr>
        <p:txBody>
          <a:bodyPr/>
          <a:lstStyle/>
          <a:p>
            <a:r>
              <a:rPr lang="en-US" sz="2400" dirty="0" smtClean="0">
                <a:solidFill>
                  <a:schemeClr val="accent1">
                    <a:lumMod val="75000"/>
                  </a:schemeClr>
                </a:solidFill>
              </a:rPr>
              <a:t>Estimated to affect 5 million people worldwide</a:t>
            </a:r>
          </a:p>
          <a:p>
            <a:r>
              <a:rPr lang="en-US" sz="2400" dirty="0" smtClean="0">
                <a:solidFill>
                  <a:schemeClr val="accent1">
                    <a:lumMod val="75000"/>
                  </a:schemeClr>
                </a:solidFill>
              </a:rPr>
              <a:t>The most common (and deadly )interstitial lung disease </a:t>
            </a:r>
          </a:p>
          <a:p>
            <a:r>
              <a:rPr lang="en-US" sz="2400" dirty="0" smtClean="0">
                <a:solidFill>
                  <a:schemeClr val="accent1">
                    <a:lumMod val="75000"/>
                  </a:schemeClr>
                </a:solidFill>
              </a:rPr>
              <a:t>Most cases are sporadic but rare cases of familial IPF have been described  </a:t>
            </a:r>
            <a:endParaRPr lang="en-US" sz="2400" dirty="0">
              <a:solidFill>
                <a:schemeClr val="accent1">
                  <a:lumMod val="75000"/>
                </a:schemeClr>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4</a:t>
            </a:fld>
            <a:endParaRPr lang="en"/>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01980"/>
            <a:ext cx="7309280" cy="29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653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79" y="0"/>
            <a:ext cx="4736800" cy="1520000"/>
          </a:xfrm>
        </p:spPr>
        <p:txBody>
          <a:bodyPr/>
          <a:lstStyle/>
          <a:p>
            <a:endParaRPr lang="en-US"/>
          </a:p>
        </p:txBody>
      </p:sp>
      <p:sp>
        <p:nvSpPr>
          <p:cNvPr id="3" name="Text Placeholder 2"/>
          <p:cNvSpPr>
            <a:spLocks noGrp="1"/>
          </p:cNvSpPr>
          <p:nvPr>
            <p:ph type="body" idx="1"/>
          </p:nvPr>
        </p:nvSpPr>
        <p:spPr>
          <a:xfrm>
            <a:off x="914776" y="1731453"/>
            <a:ext cx="3956072" cy="4517200"/>
          </a:xfrm>
        </p:spPr>
        <p:txBody>
          <a:bodyPr/>
          <a:lstStyle/>
          <a:p>
            <a:r>
              <a:rPr lang="en-US" b="1" dirty="0">
                <a:solidFill>
                  <a:srgbClr val="00B0F0"/>
                </a:solidFill>
                <a:latin typeface="Bahnschrift SemiLight Condensed" panose="020B0502040204020203" pitchFamily="34" charset="0"/>
              </a:rPr>
              <a:t>The radiologic and histologic pattern of fibrosis is referred to as usual interstitial pneumonia (UIP), which is required for the diagnosis of IPF. </a:t>
            </a:r>
            <a:endParaRPr lang="en-US" b="1" dirty="0" smtClean="0">
              <a:solidFill>
                <a:srgbClr val="00B0F0"/>
              </a:solidFill>
              <a:latin typeface="Bahnschrift SemiLight Condensed" panose="020B0502040204020203" pitchFamily="34" charset="0"/>
            </a:endParaRPr>
          </a:p>
          <a:p>
            <a:r>
              <a:rPr lang="en-US" b="1" dirty="0" smtClean="0">
                <a:solidFill>
                  <a:srgbClr val="00B0F0"/>
                </a:solidFill>
                <a:latin typeface="Bahnschrift SemiLight Condensed" panose="020B0502040204020203" pitchFamily="34" charset="0"/>
              </a:rPr>
              <a:t>Prognosis : poor </a:t>
            </a:r>
            <a:endParaRPr lang="en-US" b="1" dirty="0">
              <a:solidFill>
                <a:srgbClr val="00B0F0"/>
              </a:solidFill>
              <a:latin typeface="Bahnschrift SemiLight Condensed" panose="020B0502040204020203" pitchFamily="34" charset="0"/>
            </a:endParaRPr>
          </a:p>
          <a:p>
            <a:endParaRPr lang="en-US" b="1"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5</a:t>
            </a:fld>
            <a:endParaRPr lang="en"/>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1117" y="1416080"/>
            <a:ext cx="5490949" cy="5147945"/>
          </a:xfrm>
          <a:prstGeom prst="rect">
            <a:avLst/>
          </a:prstGeom>
        </p:spPr>
      </p:pic>
    </p:spTree>
    <p:extLst>
      <p:ext uri="{BB962C8B-B14F-4D97-AF65-F5344CB8AC3E}">
        <p14:creationId xmlns:p14="http://schemas.microsoft.com/office/powerpoint/2010/main" val="1735446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25321" y="899885"/>
            <a:ext cx="5910908" cy="4884310"/>
          </a:xfrm>
        </p:spPr>
        <p:txBody>
          <a:bodyPr/>
          <a:lstStyle/>
          <a:p>
            <a:r>
              <a:rPr lang="en-US" sz="2800" b="1" dirty="0" smtClean="0">
                <a:solidFill>
                  <a:srgbClr val="00B0F0"/>
                </a:solidFill>
                <a:latin typeface="Bahnschrift SemiLight Condensed" panose="020B0502040204020203" pitchFamily="34" charset="0"/>
              </a:rPr>
              <a:t>Environmental exposure : </a:t>
            </a:r>
          </a:p>
          <a:p>
            <a:pPr marL="101598" indent="0">
              <a:buNone/>
            </a:pPr>
            <a:r>
              <a:rPr lang="en-US" sz="2800" b="1" dirty="0" smtClean="0">
                <a:solidFill>
                  <a:srgbClr val="00B0F0"/>
                </a:solidFill>
                <a:latin typeface="Bahnschrift SemiLight Condensed" panose="020B0502040204020203" pitchFamily="34" charset="0"/>
              </a:rPr>
              <a:t>smoking , metal fumes , wood dust</a:t>
            </a:r>
          </a:p>
          <a:p>
            <a:r>
              <a:rPr lang="en-US" sz="2800" b="1" dirty="0" smtClean="0">
                <a:solidFill>
                  <a:srgbClr val="00B0F0"/>
                </a:solidFill>
                <a:latin typeface="Bahnschrift SemiLight Condensed" panose="020B0502040204020203" pitchFamily="34" charset="0"/>
              </a:rPr>
              <a:t>At risk alveolar epithelium :</a:t>
            </a:r>
          </a:p>
          <a:p>
            <a:r>
              <a:rPr lang="en-US" sz="2800" b="1" dirty="0">
                <a:solidFill>
                  <a:srgbClr val="00B0F0"/>
                </a:solidFill>
                <a:latin typeface="Bahnschrift SemiLight Condensed" panose="020B0502040204020203" pitchFamily="34" charset="0"/>
              </a:rPr>
              <a:t> </a:t>
            </a:r>
            <a:r>
              <a:rPr lang="en-US" sz="2800" b="1" dirty="0" smtClean="0">
                <a:solidFill>
                  <a:srgbClr val="00B0F0"/>
                </a:solidFill>
                <a:latin typeface="Bahnschrift SemiLight Condensed" panose="020B0502040204020203" pitchFamily="34" charset="0"/>
              </a:rPr>
              <a:t>   more vulnerable to environmental factors :</a:t>
            </a:r>
          </a:p>
          <a:p>
            <a:pPr marL="101598" indent="0">
              <a:buNone/>
            </a:pPr>
            <a:r>
              <a:rPr lang="en-US" sz="2800" b="1" dirty="0" smtClean="0">
                <a:solidFill>
                  <a:srgbClr val="00B0F0"/>
                </a:solidFill>
                <a:latin typeface="Bahnschrift SemiLight Condensed" panose="020B0502040204020203" pitchFamily="34" charset="0"/>
              </a:rPr>
              <a:t>1- increased age </a:t>
            </a:r>
          </a:p>
          <a:p>
            <a:pPr marL="101598" indent="0">
              <a:buNone/>
            </a:pPr>
            <a:r>
              <a:rPr lang="en-US" sz="2800" b="1" dirty="0" smtClean="0">
                <a:solidFill>
                  <a:srgbClr val="00B0F0"/>
                </a:solidFill>
                <a:latin typeface="Bahnschrift SemiLight Condensed" panose="020B0502040204020203" pitchFamily="34" charset="0"/>
              </a:rPr>
              <a:t>2- genetic mutation : </a:t>
            </a:r>
          </a:p>
          <a:p>
            <a:pPr>
              <a:buFontTx/>
              <a:buChar char="-"/>
            </a:pPr>
            <a:r>
              <a:rPr lang="en-US" sz="2800" b="1" dirty="0" smtClean="0">
                <a:solidFill>
                  <a:srgbClr val="FF0000"/>
                </a:solidFill>
                <a:latin typeface="Bahnschrift SemiLight Condensed" panose="020B0502040204020203" pitchFamily="34" charset="0"/>
              </a:rPr>
              <a:t>Abnormal telomerase </a:t>
            </a:r>
          </a:p>
          <a:p>
            <a:pPr>
              <a:buFontTx/>
              <a:buChar char="-"/>
            </a:pPr>
            <a:r>
              <a:rPr lang="en-US" sz="2800" b="1" dirty="0" smtClean="0">
                <a:solidFill>
                  <a:srgbClr val="FF0000"/>
                </a:solidFill>
                <a:latin typeface="Bahnschrift SemiLight Condensed" panose="020B0502040204020203" pitchFamily="34" charset="0"/>
              </a:rPr>
              <a:t>Abnormal surfactant protein </a:t>
            </a:r>
          </a:p>
          <a:p>
            <a:pPr>
              <a:buFontTx/>
              <a:buChar char="-"/>
            </a:pPr>
            <a:r>
              <a:rPr lang="en-US" sz="2800" b="1" dirty="0" smtClean="0">
                <a:solidFill>
                  <a:srgbClr val="FF0000"/>
                </a:solidFill>
                <a:latin typeface="Bahnschrift SemiLight Condensed" panose="020B0502040204020203" pitchFamily="34" charset="0"/>
              </a:rPr>
              <a:t>Abnormal </a:t>
            </a:r>
            <a:r>
              <a:rPr lang="en-US" sz="2800" b="1" dirty="0" err="1" smtClean="0">
                <a:solidFill>
                  <a:srgbClr val="FF0000"/>
                </a:solidFill>
                <a:latin typeface="Bahnschrift SemiLight Condensed" panose="020B0502040204020203" pitchFamily="34" charset="0"/>
              </a:rPr>
              <a:t>mucine</a:t>
            </a:r>
            <a:r>
              <a:rPr lang="en-US" sz="2800" b="1" dirty="0" smtClean="0">
                <a:solidFill>
                  <a:srgbClr val="FF0000"/>
                </a:solidFill>
                <a:latin typeface="Bahnschrift SemiLight Condensed" panose="020B0502040204020203" pitchFamily="34" charset="0"/>
              </a:rPr>
              <a:t> </a:t>
            </a:r>
          </a:p>
          <a:p>
            <a:pPr marL="101598" indent="0">
              <a:buNone/>
            </a:pPr>
            <a:r>
              <a:rPr lang="en-US" sz="2800" b="1" dirty="0" smtClean="0">
                <a:solidFill>
                  <a:srgbClr val="00B0F0"/>
                </a:solidFill>
                <a:latin typeface="Bahnschrift SemiLight Condensed" panose="020B0502040204020203" pitchFamily="34" charset="0"/>
              </a:rPr>
              <a:t> </a:t>
            </a:r>
            <a:endParaRPr lang="en-US" sz="2800" b="1" dirty="0">
              <a:solidFill>
                <a:srgbClr val="00B0F0"/>
              </a:solidFill>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6</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229" y="130629"/>
            <a:ext cx="5355771" cy="6727371"/>
          </a:xfrm>
          <a:prstGeom prst="rect">
            <a:avLst/>
          </a:prstGeom>
        </p:spPr>
      </p:pic>
      <p:sp>
        <p:nvSpPr>
          <p:cNvPr id="6" name="Right Arrow 5"/>
          <p:cNvSpPr/>
          <p:nvPr/>
        </p:nvSpPr>
        <p:spPr>
          <a:xfrm>
            <a:off x="997893" y="2787091"/>
            <a:ext cx="630329" cy="3918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51429" y="319314"/>
            <a:ext cx="3933371" cy="646331"/>
          </a:xfrm>
          <a:prstGeom prst="rect">
            <a:avLst/>
          </a:prstGeom>
          <a:noFill/>
        </p:spPr>
        <p:txBody>
          <a:bodyPr wrap="square" rtlCol="0">
            <a:spAutoFit/>
          </a:bodyPr>
          <a:lstStyle/>
          <a:p>
            <a:r>
              <a:rPr lang="en-US" sz="3600" b="1" dirty="0" smtClean="0">
                <a:solidFill>
                  <a:srgbClr val="FF0000"/>
                </a:solidFill>
              </a:rPr>
              <a:t>Pathogenesis</a:t>
            </a:r>
            <a:endParaRPr lang="en-US" sz="3600" b="1" dirty="0">
              <a:solidFill>
                <a:srgbClr val="FF0000"/>
              </a:solidFill>
            </a:endParaRPr>
          </a:p>
        </p:txBody>
      </p:sp>
    </p:spTree>
    <p:extLst>
      <p:ext uri="{BB962C8B-B14F-4D97-AF65-F5344CB8AC3E}">
        <p14:creationId xmlns:p14="http://schemas.microsoft.com/office/powerpoint/2010/main" val="2723622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FF0000"/>
                </a:solidFill>
              </a:rPr>
              <a:t>Pathogenesis </a:t>
            </a:r>
            <a:endParaRPr lang="en-US" sz="3200" b="1" dirty="0">
              <a:solidFill>
                <a:srgbClr val="FF0000"/>
              </a:solidFill>
            </a:endParaRPr>
          </a:p>
        </p:txBody>
      </p:sp>
      <p:sp>
        <p:nvSpPr>
          <p:cNvPr id="3" name="Text Placeholder 2"/>
          <p:cNvSpPr>
            <a:spLocks noGrp="1"/>
          </p:cNvSpPr>
          <p:nvPr>
            <p:ph type="body" idx="1"/>
          </p:nvPr>
        </p:nvSpPr>
        <p:spPr>
          <a:xfrm>
            <a:off x="1125900" y="1702425"/>
            <a:ext cx="8714786" cy="4517200"/>
          </a:xfrm>
        </p:spPr>
        <p:txBody>
          <a:bodyPr/>
          <a:lstStyle/>
          <a:p>
            <a:pPr algn="ctr"/>
            <a:r>
              <a:rPr lang="en-US" b="1" dirty="0" smtClean="0">
                <a:solidFill>
                  <a:srgbClr val="00B0F0"/>
                </a:solidFill>
                <a:latin typeface="Bahnschrift SemiLight Condensed" panose="020B0502040204020203" pitchFamily="34" charset="0"/>
              </a:rPr>
              <a:t>Activation of interstitial fibroblasts : </a:t>
            </a:r>
            <a:endParaRPr lang="en-US" b="1" dirty="0">
              <a:solidFill>
                <a:srgbClr val="00B0F0"/>
              </a:solidFill>
              <a:latin typeface="Bahnschrift SemiLight Condensed" panose="020B0502040204020203" pitchFamily="34" charset="0"/>
            </a:endParaRPr>
          </a:p>
          <a:p>
            <a:pPr marL="101598" indent="0" algn="ctr">
              <a:buNone/>
            </a:pPr>
            <a:r>
              <a:rPr lang="en-US" b="1" dirty="0" smtClean="0">
                <a:solidFill>
                  <a:srgbClr val="00B0F0"/>
                </a:solidFill>
                <a:latin typeface="Bahnschrift SemiLight Condensed" panose="020B0502040204020203" pitchFamily="34" charset="0"/>
              </a:rPr>
              <a:t>due to release of pro-</a:t>
            </a:r>
            <a:r>
              <a:rPr lang="en-US" b="1" dirty="0" err="1" smtClean="0">
                <a:solidFill>
                  <a:srgbClr val="00B0F0"/>
                </a:solidFill>
                <a:latin typeface="Bahnschrift SemiLight Condensed" panose="020B0502040204020203" pitchFamily="34" charset="0"/>
              </a:rPr>
              <a:t>fibrogenic</a:t>
            </a:r>
            <a:r>
              <a:rPr lang="en-US" b="1" dirty="0" smtClean="0">
                <a:solidFill>
                  <a:srgbClr val="00B0F0"/>
                </a:solidFill>
                <a:latin typeface="Bahnschrift SemiLight Condensed" panose="020B0502040204020203" pitchFamily="34" charset="0"/>
              </a:rPr>
              <a:t> factor ( ex : TGF- B )  by :</a:t>
            </a:r>
          </a:p>
          <a:p>
            <a:pPr marL="101598" indent="0" algn="ctr">
              <a:buNone/>
            </a:pPr>
            <a:r>
              <a:rPr lang="en-US" b="1" dirty="0" smtClean="0">
                <a:solidFill>
                  <a:srgbClr val="00B0F0"/>
                </a:solidFill>
                <a:latin typeface="Bahnschrift SemiLight Condensed" panose="020B0502040204020203" pitchFamily="34" charset="0"/>
              </a:rPr>
              <a:t>1- damaged of alveolar epithelium itself .</a:t>
            </a:r>
          </a:p>
          <a:p>
            <a:pPr marL="101598" indent="0" algn="ctr">
              <a:buNone/>
            </a:pPr>
            <a:r>
              <a:rPr lang="en-US" b="1" dirty="0" smtClean="0">
                <a:solidFill>
                  <a:srgbClr val="00B0F0"/>
                </a:solidFill>
                <a:latin typeface="Bahnschrift SemiLight Condensed" panose="020B0502040204020203" pitchFamily="34" charset="0"/>
              </a:rPr>
              <a:t>2- abnormal activated immune cell , in response to damaged alveolar epithelium </a:t>
            </a:r>
          </a:p>
          <a:p>
            <a:pPr marL="101598" indent="0" algn="ctr">
              <a:buNone/>
            </a:pPr>
            <a:r>
              <a:rPr lang="en-US" sz="4000" b="1" dirty="0" smtClean="0">
                <a:solidFill>
                  <a:srgbClr val="00B0F0"/>
                </a:solidFill>
                <a:latin typeface="Bahnschrift SemiLight Condensed" panose="020B0502040204020203" pitchFamily="34" charset="0"/>
              </a:rPr>
              <a:t>Finally : collagen deposition and fibrosis </a:t>
            </a:r>
          </a:p>
        </p:txBody>
      </p:sp>
      <p:sp>
        <p:nvSpPr>
          <p:cNvPr id="4" name="Slide Number Placeholder 3"/>
          <p:cNvSpPr>
            <a:spLocks noGrp="1"/>
          </p:cNvSpPr>
          <p:nvPr>
            <p:ph type="sldNum"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34559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619936" y="1702424"/>
            <a:ext cx="7348408" cy="4517200"/>
          </a:xfrm>
        </p:spPr>
        <p:txBody>
          <a:bodyPr/>
          <a:lstStyle/>
          <a:p>
            <a:r>
              <a:rPr lang="en-US" sz="3600" b="1" dirty="0">
                <a:solidFill>
                  <a:srgbClr val="FF0000"/>
                </a:solidFill>
                <a:latin typeface="Bahnschrift SemiLight Condensed" panose="020B0502040204020203" pitchFamily="34" charset="0"/>
              </a:rPr>
              <a:t>Grossly</a:t>
            </a:r>
            <a:r>
              <a:rPr lang="en-US" dirty="0">
                <a:solidFill>
                  <a:srgbClr val="00B0F0"/>
                </a:solidFill>
                <a:latin typeface="Bahnschrift SemiLight Condensed" panose="020B0502040204020203" pitchFamily="34" charset="0"/>
              </a:rPr>
              <a:t>, the pleural surfaces of the lung are </a:t>
            </a:r>
            <a:r>
              <a:rPr lang="en-US" b="1" dirty="0">
                <a:solidFill>
                  <a:srgbClr val="FF0000"/>
                </a:solidFill>
                <a:latin typeface="Bahnschrift SemiLight Condensed" panose="020B0502040204020203" pitchFamily="34" charset="0"/>
              </a:rPr>
              <a:t>cobblestoned</a:t>
            </a:r>
            <a:r>
              <a:rPr lang="en-US" dirty="0">
                <a:solidFill>
                  <a:srgbClr val="FF0000"/>
                </a:solidFill>
                <a:latin typeface="Bahnschrift SemiLight Condensed" panose="020B0502040204020203" pitchFamily="34" charset="0"/>
              </a:rPr>
              <a:t> </a:t>
            </a:r>
            <a:r>
              <a:rPr lang="en-US" dirty="0">
                <a:solidFill>
                  <a:srgbClr val="00B0F0"/>
                </a:solidFill>
                <a:latin typeface="Bahnschrift SemiLight Condensed" panose="020B0502040204020203" pitchFamily="34" charset="0"/>
              </a:rPr>
              <a:t>due to retraction of scars along the interlobular septa</a:t>
            </a:r>
            <a:r>
              <a:rPr lang="en-US" dirty="0">
                <a:solidFill>
                  <a:schemeClr val="accent4">
                    <a:lumMod val="75000"/>
                  </a:schemeClr>
                </a:solidFill>
                <a:latin typeface="Bahnschrift SemiLight Condensed" panose="020B0502040204020203" pitchFamily="34" charset="0"/>
              </a:rPr>
              <a:t>. </a:t>
            </a:r>
            <a:endParaRPr lang="en-US" dirty="0" smtClean="0">
              <a:solidFill>
                <a:schemeClr val="accent4">
                  <a:lumMod val="75000"/>
                </a:schemeClr>
              </a:solidFill>
              <a:latin typeface="Bahnschrift SemiLight Condensed" panose="020B0502040204020203" pitchFamily="34" charset="0"/>
            </a:endParaRPr>
          </a:p>
          <a:p>
            <a:r>
              <a:rPr lang="en-US" dirty="0" smtClean="0">
                <a:solidFill>
                  <a:srgbClr val="00B0F0"/>
                </a:solidFill>
                <a:latin typeface="Bahnschrift SemiLight Condensed" panose="020B0502040204020203" pitchFamily="34" charset="0"/>
              </a:rPr>
              <a:t>The </a:t>
            </a:r>
            <a:r>
              <a:rPr lang="en-US" dirty="0">
                <a:solidFill>
                  <a:srgbClr val="00B0F0"/>
                </a:solidFill>
                <a:latin typeface="Bahnschrift SemiLight Condensed" panose="020B0502040204020203" pitchFamily="34" charset="0"/>
              </a:rPr>
              <a:t>cut surface shows </a:t>
            </a:r>
            <a:r>
              <a:rPr lang="en-US" dirty="0" smtClean="0">
                <a:solidFill>
                  <a:srgbClr val="00B0F0"/>
                </a:solidFill>
                <a:latin typeface="Bahnschrift SemiLight Condensed" panose="020B0502040204020203" pitchFamily="34" charset="0"/>
              </a:rPr>
              <a:t>firm, rubbery </a:t>
            </a:r>
            <a:r>
              <a:rPr lang="en-US" dirty="0">
                <a:solidFill>
                  <a:srgbClr val="00B0F0"/>
                </a:solidFill>
                <a:latin typeface="Bahnschrift SemiLight Condensed" panose="020B0502040204020203" pitchFamily="34" charset="0"/>
              </a:rPr>
              <a:t>white areas of fibrosis, which </a:t>
            </a:r>
            <a:r>
              <a:rPr lang="en-US" dirty="0" smtClean="0">
                <a:solidFill>
                  <a:srgbClr val="00B0F0"/>
                </a:solidFill>
                <a:latin typeface="Bahnschrift SemiLight Condensed" panose="020B0502040204020203" pitchFamily="34" charset="0"/>
              </a:rPr>
              <a:t>occurs preferentially </a:t>
            </a:r>
            <a:r>
              <a:rPr lang="en-US" dirty="0">
                <a:solidFill>
                  <a:srgbClr val="00B0F0"/>
                </a:solidFill>
                <a:latin typeface="Bahnschrift SemiLight Condensed" panose="020B0502040204020203" pitchFamily="34" charset="0"/>
              </a:rPr>
              <a:t>within </a:t>
            </a:r>
            <a:r>
              <a:rPr lang="en-US" b="1" dirty="0">
                <a:solidFill>
                  <a:srgbClr val="FF0000"/>
                </a:solidFill>
                <a:latin typeface="Bahnschrift SemiLight Condensed" panose="020B0502040204020203" pitchFamily="34" charset="0"/>
              </a:rPr>
              <a:t>the lower lobe, the subpleural regions, and along the interlobular septa</a:t>
            </a:r>
          </a:p>
          <a:p>
            <a:endParaRPr lang="en-US" dirty="0">
              <a:solidFill>
                <a:srgbClr val="FF0000"/>
              </a:solidFill>
              <a:latin typeface="Bahnschrift SemiLight Condensed" panose="020B0502040204020203" pitchFamily="34" charset="0"/>
            </a:endParaRPr>
          </a:p>
          <a:p>
            <a:endParaRPr lang="en-US" dirty="0">
              <a:latin typeface="Bahnschrift SemiLight Condensed" panose="020B0502040204020203" pitchFamily="34" charset="0"/>
            </a:endParaRPr>
          </a:p>
          <a:p>
            <a:endParaRPr lang="en-US" dirty="0">
              <a:latin typeface="Bahnschrift SemiLight Condensed" panose="020B0502040204020203" pitchFamily="34" charset="0"/>
            </a:endParaRPr>
          </a:p>
        </p:txBody>
      </p:sp>
      <p:sp>
        <p:nvSpPr>
          <p:cNvPr id="4" name="Slide Number Placeholder 3"/>
          <p:cNvSpPr>
            <a:spLocks noGrp="1"/>
          </p:cNvSpPr>
          <p:nvPr>
            <p:ph type="sldNum" idx="12"/>
          </p:nvPr>
        </p:nvSpPr>
        <p:spPr/>
        <p:txBody>
          <a:bodyPr/>
          <a:lstStyle/>
          <a:p>
            <a:fld id="{00000000-1234-1234-1234-123412341234}" type="slidenum">
              <a:rPr lang="en" smtClean="0"/>
              <a:pPr/>
              <a:t>8</a:t>
            </a:fld>
            <a:endParaRPr lang="en"/>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345" y="1520000"/>
            <a:ext cx="4223656" cy="5054971"/>
          </a:xfrm>
          <a:prstGeom prst="rect">
            <a:avLst/>
          </a:prstGeom>
        </p:spPr>
      </p:pic>
    </p:spTree>
    <p:extLst>
      <p:ext uri="{BB962C8B-B14F-4D97-AF65-F5344CB8AC3E}">
        <p14:creationId xmlns:p14="http://schemas.microsoft.com/office/powerpoint/2010/main" val="3425343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92700" y="468710"/>
            <a:ext cx="10717757" cy="4517200"/>
          </a:xfrm>
        </p:spPr>
        <p:txBody>
          <a:bodyPr/>
          <a:lstStyle/>
          <a:p>
            <a:r>
              <a:rPr lang="en-US" sz="3600" b="1" dirty="0" smtClean="0">
                <a:solidFill>
                  <a:srgbClr val="FF0000"/>
                </a:solidFill>
                <a:latin typeface="Bahnschrift SemiLight Condensed" panose="020B0502040204020203" pitchFamily="34" charset="0"/>
              </a:rPr>
              <a:t>Histologically</a:t>
            </a:r>
            <a:r>
              <a:rPr lang="en-US" dirty="0" smtClean="0">
                <a:solidFill>
                  <a:srgbClr val="FF0000"/>
                </a:solidFill>
                <a:latin typeface="Bahnschrift SemiLight Condensed" panose="020B0502040204020203" pitchFamily="34" charset="0"/>
              </a:rPr>
              <a:t>,</a:t>
            </a:r>
            <a:r>
              <a:rPr lang="en-US" dirty="0" smtClean="0">
                <a:solidFill>
                  <a:srgbClr val="00B0F0"/>
                </a:solidFill>
                <a:latin typeface="Bahnschrift SemiLight Condensed" panose="020B0502040204020203" pitchFamily="34" charset="0"/>
              </a:rPr>
              <a:t> the </a:t>
            </a:r>
            <a:r>
              <a:rPr lang="en-US" dirty="0">
                <a:solidFill>
                  <a:srgbClr val="00B0F0"/>
                </a:solidFill>
                <a:latin typeface="Bahnschrift SemiLight Condensed" panose="020B0502040204020203" pitchFamily="34" charset="0"/>
              </a:rPr>
              <a:t>hallmark is </a:t>
            </a:r>
            <a:r>
              <a:rPr lang="en-US" dirty="0" smtClean="0">
                <a:solidFill>
                  <a:srgbClr val="00B0F0"/>
                </a:solidFill>
                <a:latin typeface="Bahnschrift SemiLight Condensed" panose="020B0502040204020203" pitchFamily="34" charset="0"/>
              </a:rPr>
              <a:t>patchy  interstitial   fibrosis</a:t>
            </a:r>
            <a:r>
              <a:rPr lang="en-US" dirty="0">
                <a:solidFill>
                  <a:srgbClr val="00B0F0"/>
                </a:solidFill>
                <a:latin typeface="Bahnschrift SemiLight Condensed" panose="020B0502040204020203" pitchFamily="34" charset="0"/>
              </a:rPr>
              <a:t>, which varies in intensity </a:t>
            </a:r>
            <a:r>
              <a:rPr lang="en-US" dirty="0" smtClean="0">
                <a:solidFill>
                  <a:srgbClr val="00B0F0"/>
                </a:solidFill>
                <a:latin typeface="Bahnschrift SemiLight Condensed" panose="020B0502040204020203" pitchFamily="34" charset="0"/>
              </a:rPr>
              <a:t>and worsens </a:t>
            </a:r>
            <a:r>
              <a:rPr lang="en-US" dirty="0">
                <a:solidFill>
                  <a:srgbClr val="00B0F0"/>
                </a:solidFill>
                <a:latin typeface="Bahnschrift SemiLight Condensed" panose="020B0502040204020203" pitchFamily="34" charset="0"/>
              </a:rPr>
              <a:t>with </a:t>
            </a:r>
            <a:r>
              <a:rPr lang="en-US" dirty="0" smtClean="0">
                <a:solidFill>
                  <a:srgbClr val="00B0F0"/>
                </a:solidFill>
                <a:latin typeface="Bahnschrift SemiLight Condensed" panose="020B0502040204020203" pitchFamily="34" charset="0"/>
              </a:rPr>
              <a:t>time .</a:t>
            </a:r>
          </a:p>
          <a:p>
            <a:endParaRPr lang="en-US" dirty="0">
              <a:solidFill>
                <a:schemeClr val="accent4">
                  <a:lumMod val="75000"/>
                </a:schemeClr>
              </a:solidFill>
            </a:endParaRPr>
          </a:p>
          <a:p>
            <a:endParaRPr lang="en-US" dirty="0">
              <a:solidFill>
                <a:schemeClr val="accent4">
                  <a:lumMod val="75000"/>
                </a:schemeClr>
              </a:solidFill>
            </a:endParaRPr>
          </a:p>
          <a:p>
            <a:endParaRPr lang="en-US" dirty="0">
              <a:solidFill>
                <a:schemeClr val="accent4">
                  <a:lumMod val="75000"/>
                </a:schemeClr>
              </a:solidFill>
            </a:endParaRPr>
          </a:p>
          <a:p>
            <a:endParaRPr lang="en-US" dirty="0">
              <a:solidFill>
                <a:schemeClr val="accent4">
                  <a:lumMod val="75000"/>
                </a:schemeClr>
              </a:solidFill>
            </a:endParaRPr>
          </a:p>
        </p:txBody>
      </p:sp>
      <p:sp>
        <p:nvSpPr>
          <p:cNvPr id="4" name="Slide Number Placeholder 3"/>
          <p:cNvSpPr>
            <a:spLocks noGrp="1"/>
          </p:cNvSpPr>
          <p:nvPr>
            <p:ph type="sldNum" idx="12"/>
          </p:nvPr>
        </p:nvSpPr>
        <p:spPr/>
        <p:txBody>
          <a:bodyPr/>
          <a:lstStyle/>
          <a:p>
            <a:fld id="{00000000-1234-1234-1234-123412341234}" type="slidenum">
              <a:rPr lang="en" smtClean="0"/>
              <a:pPr/>
              <a:t>9</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722" y="2384743"/>
            <a:ext cx="4934856" cy="4103143"/>
          </a:xfrm>
          <a:prstGeom prst="rect">
            <a:avLst/>
          </a:prstGeom>
        </p:spPr>
      </p:pic>
      <p:pic>
        <p:nvPicPr>
          <p:cNvPr id="6" name="Picture 5"/>
          <p:cNvPicPr>
            <a:picLocks noChangeAspect="1"/>
          </p:cNvPicPr>
          <p:nvPr/>
        </p:nvPicPr>
        <p:blipFill>
          <a:blip r:embed="rId3"/>
          <a:stretch>
            <a:fillRect/>
          </a:stretch>
        </p:blipFill>
        <p:spPr>
          <a:xfrm>
            <a:off x="7385958" y="2727310"/>
            <a:ext cx="3819072" cy="3618751"/>
          </a:xfrm>
          <a:prstGeom prst="rect">
            <a:avLst/>
          </a:prstGeom>
        </p:spPr>
      </p:pic>
      <p:sp>
        <p:nvSpPr>
          <p:cNvPr id="8" name="TextBox 7"/>
          <p:cNvSpPr txBox="1"/>
          <p:nvPr/>
        </p:nvSpPr>
        <p:spPr>
          <a:xfrm>
            <a:off x="7765143" y="6360576"/>
            <a:ext cx="2844800" cy="461665"/>
          </a:xfrm>
          <a:prstGeom prst="rect">
            <a:avLst/>
          </a:prstGeom>
          <a:noFill/>
        </p:spPr>
        <p:txBody>
          <a:bodyPr wrap="square" rtlCol="0">
            <a:spAutoFit/>
          </a:bodyPr>
          <a:lstStyle/>
          <a:p>
            <a:r>
              <a:rPr lang="en-US" sz="2400" b="1" dirty="0" smtClean="0"/>
              <a:t>Normal </a:t>
            </a:r>
            <a:endParaRPr lang="en-US" b="1" dirty="0"/>
          </a:p>
        </p:txBody>
      </p:sp>
    </p:spTree>
    <p:extLst>
      <p:ext uri="{BB962C8B-B14F-4D97-AF65-F5344CB8AC3E}">
        <p14:creationId xmlns:p14="http://schemas.microsoft.com/office/powerpoint/2010/main" val="3211511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themeOverride>
</file>

<file path=docProps/app.xml><?xml version="1.0" encoding="utf-8"?>
<Properties xmlns="http://schemas.openxmlformats.org/officeDocument/2006/extended-properties" xmlns:vt="http://schemas.openxmlformats.org/officeDocument/2006/docPropsVTypes">
  <TotalTime>1179</TotalTime>
  <Words>817</Words>
  <Application>Microsoft Office PowerPoint</Application>
  <PresentationFormat>Custom</PresentationFormat>
  <Paragraphs>113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Cerimon template</vt:lpstr>
      <vt:lpstr>Idiopathic pulmonary fibrosis </vt:lpstr>
      <vt:lpstr>PowerPoint Presentation</vt:lpstr>
      <vt:lpstr>PowerPoint Presentation</vt:lpstr>
      <vt:lpstr>Epidemiology</vt:lpstr>
      <vt:lpstr>PowerPoint Presentation</vt:lpstr>
      <vt:lpstr>PowerPoint Presentation</vt:lpstr>
      <vt:lpstr>Pathogenesis </vt:lpstr>
      <vt:lpstr>PowerPoint Presentation</vt:lpstr>
      <vt:lpstr>PowerPoint Presentation</vt:lpstr>
      <vt:lpstr>PowerPoint Presentation</vt:lpstr>
      <vt:lpstr>PowerPoint Presentation</vt:lpstr>
      <vt:lpstr>Investigation   1 : CHEST X-Ray</vt:lpstr>
      <vt:lpstr>2 : high resolution CT </vt:lpstr>
      <vt:lpstr>PowerPoint Presentation</vt:lpstr>
      <vt:lpstr>PowerPoint Presentation</vt:lpstr>
      <vt:lpstr>PowerPoint Presentation</vt:lpstr>
      <vt:lpstr>Management : </vt:lpstr>
      <vt:lpstr>Second line of treatment :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Idiopathic pulmonary fibrosis</dc:title>
  <dc:creator>Windows User</dc:creator>
  <cp:lastModifiedBy>User</cp:lastModifiedBy>
  <cp:revision>44</cp:revision>
  <dcterms:created xsi:type="dcterms:W3CDTF">2020-11-01T20:39:36Z</dcterms:created>
  <dcterms:modified xsi:type="dcterms:W3CDTF">2020-11-18T12:50:38Z</dcterms:modified>
</cp:coreProperties>
</file>