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2" r:id="rId1"/>
  </p:sldMasterIdLst>
  <p:sldIdLst>
    <p:sldId id="256" r:id="rId2"/>
    <p:sldId id="283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81" r:id="rId13"/>
  </p:sldIdLst>
  <p:sldSz cx="9144000" cy="6858000" type="screen4x3"/>
  <p:notesSz cx="6858000" cy="9144000"/>
  <p:defaultTextStyle>
    <a:defPPr>
      <a:defRPr lang="ar-J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>
        <p:scale>
          <a:sx n="81" d="100"/>
          <a:sy n="81" d="100"/>
        </p:scale>
        <p:origin x="-15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بيضاوي 12">
            <a:extLst>
              <a:ext uri="{FF2B5EF4-FFF2-40B4-BE49-F238E27FC236}">
                <a16:creationId xmlns:a16="http://schemas.microsoft.com/office/drawing/2014/main" id="{16A64AC5-2D73-48D1-5DC7-C6825DB9F94D}"/>
              </a:ext>
            </a:extLst>
          </p:cNvPr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شكل بيضاوي 13">
            <a:extLst>
              <a:ext uri="{FF2B5EF4-FFF2-40B4-BE49-F238E27FC236}">
                <a16:creationId xmlns:a16="http://schemas.microsoft.com/office/drawing/2014/main" id="{EC99F738-DA60-B363-EDFC-511CB4525780}"/>
              </a:ext>
            </a:extLst>
          </p:cNvPr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6">
            <a:extLst>
              <a:ext uri="{FF2B5EF4-FFF2-40B4-BE49-F238E27FC236}">
                <a16:creationId xmlns:a16="http://schemas.microsoft.com/office/drawing/2014/main" id="{AEC8968C-041C-9A85-4F87-F2655204B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5EBAB-3092-4D56-A63D-018D59B31A06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7" name="عنصر نائب للتذييل 19">
            <a:extLst>
              <a:ext uri="{FF2B5EF4-FFF2-40B4-BE49-F238E27FC236}">
                <a16:creationId xmlns:a16="http://schemas.microsoft.com/office/drawing/2014/main" id="{04E0DA34-A6E5-BC1D-1FDD-D3CCEAA4C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8" name="عنصر نائب لرقم الشريحة 9">
            <a:extLst>
              <a:ext uri="{FF2B5EF4-FFF2-40B4-BE49-F238E27FC236}">
                <a16:creationId xmlns:a16="http://schemas.microsoft.com/office/drawing/2014/main" id="{92D723C5-E042-2EFD-E648-D5FB25A36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AF1BE-D021-4817-AFB4-A17B0F599F53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4117588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23">
            <a:extLst>
              <a:ext uri="{FF2B5EF4-FFF2-40B4-BE49-F238E27FC236}">
                <a16:creationId xmlns:a16="http://schemas.microsoft.com/office/drawing/2014/main" id="{8253CEA4-C98B-091A-4B19-798EC1F57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3A61D-FA18-4352-B41F-D2179EF0D8EA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5" name="عنصر نائب للتذييل 9">
            <a:extLst>
              <a:ext uri="{FF2B5EF4-FFF2-40B4-BE49-F238E27FC236}">
                <a16:creationId xmlns:a16="http://schemas.microsoft.com/office/drawing/2014/main" id="{BECF3E6B-208D-4EAC-7B0D-BEF56049C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عنصر نائب لرقم الشريحة 21">
            <a:extLst>
              <a:ext uri="{FF2B5EF4-FFF2-40B4-BE49-F238E27FC236}">
                <a16:creationId xmlns:a16="http://schemas.microsoft.com/office/drawing/2014/main" id="{819B1EC3-9F39-B2A5-B95F-32EC5513C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4CD76-25AA-4594-82BD-F4EE98397AEF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88634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23">
            <a:extLst>
              <a:ext uri="{FF2B5EF4-FFF2-40B4-BE49-F238E27FC236}">
                <a16:creationId xmlns:a16="http://schemas.microsoft.com/office/drawing/2014/main" id="{C93BE89B-BF5C-0C3E-5E07-9521AB78D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E3EC1-24DA-4620-906D-5368079322FF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5" name="عنصر نائب للتذييل 9">
            <a:extLst>
              <a:ext uri="{FF2B5EF4-FFF2-40B4-BE49-F238E27FC236}">
                <a16:creationId xmlns:a16="http://schemas.microsoft.com/office/drawing/2014/main" id="{62BA2538-D108-60CD-41A3-788581BB6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عنصر نائب لرقم الشريحة 21">
            <a:extLst>
              <a:ext uri="{FF2B5EF4-FFF2-40B4-BE49-F238E27FC236}">
                <a16:creationId xmlns:a16="http://schemas.microsoft.com/office/drawing/2014/main" id="{CD99AC2D-27E6-8122-A984-62DC5C584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8E150-849B-45A5-9FC4-02FCE0D4BDB5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410930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23">
            <a:extLst>
              <a:ext uri="{FF2B5EF4-FFF2-40B4-BE49-F238E27FC236}">
                <a16:creationId xmlns:a16="http://schemas.microsoft.com/office/drawing/2014/main" id="{F83D414D-37E2-7D82-F705-623DA65B5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F581E-B22C-4856-9AC5-644A94420554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5" name="عنصر نائب للتذييل 9">
            <a:extLst>
              <a:ext uri="{FF2B5EF4-FFF2-40B4-BE49-F238E27FC236}">
                <a16:creationId xmlns:a16="http://schemas.microsoft.com/office/drawing/2014/main" id="{89882CE9-C53D-3A3E-AE5B-B79B7986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عنصر نائب لرقم الشريحة 21">
            <a:extLst>
              <a:ext uri="{FF2B5EF4-FFF2-40B4-BE49-F238E27FC236}">
                <a16:creationId xmlns:a16="http://schemas.microsoft.com/office/drawing/2014/main" id="{57C18AB9-E7B1-18A9-6BA7-0F99A4AA6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D173D-B7BE-44FC-9235-08EE7153475B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351249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2">
            <a:extLst>
              <a:ext uri="{FF2B5EF4-FFF2-40B4-BE49-F238E27FC236}">
                <a16:creationId xmlns:a16="http://schemas.microsoft.com/office/drawing/2014/main" id="{46CE969F-6D61-E078-E2CB-897566E2B542}"/>
              </a:ext>
            </a:extLst>
          </p:cNvPr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مستطيل 13">
            <a:extLst>
              <a:ext uri="{FF2B5EF4-FFF2-40B4-BE49-F238E27FC236}">
                <a16:creationId xmlns:a16="http://schemas.microsoft.com/office/drawing/2014/main" id="{0FFDAE5E-A14A-F7ED-6CD1-A7E70AD468BD}"/>
              </a:ext>
            </a:extLst>
          </p:cNvPr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شكل بيضاوي 15">
            <a:extLst>
              <a:ext uri="{FF2B5EF4-FFF2-40B4-BE49-F238E27FC236}">
                <a16:creationId xmlns:a16="http://schemas.microsoft.com/office/drawing/2014/main" id="{5FF5F2CF-DD5C-41C1-BC20-1B0C939276C3}"/>
              </a:ext>
            </a:extLst>
          </p:cNvPr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شكل بيضاوي 16">
            <a:extLst>
              <a:ext uri="{FF2B5EF4-FFF2-40B4-BE49-F238E27FC236}">
                <a16:creationId xmlns:a16="http://schemas.microsoft.com/office/drawing/2014/main" id="{4E103B0E-E3D6-DEAB-8480-5192EA940C86}"/>
              </a:ext>
            </a:extLst>
          </p:cNvPr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8" name="عنصر نائب للتاريخ 3">
            <a:extLst>
              <a:ext uri="{FF2B5EF4-FFF2-40B4-BE49-F238E27FC236}">
                <a16:creationId xmlns:a16="http://schemas.microsoft.com/office/drawing/2014/main" id="{B86CDE94-B278-798E-C747-2BF873525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B68BE-D8F6-42A2-9C8B-27C86E77224C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9" name="عنصر نائب للتذييل 4">
            <a:extLst>
              <a:ext uri="{FF2B5EF4-FFF2-40B4-BE49-F238E27FC236}">
                <a16:creationId xmlns:a16="http://schemas.microsoft.com/office/drawing/2014/main" id="{BFB808C7-4796-101E-07AB-B7D6D7F4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10" name="عنصر نائب لرقم الشريحة 5">
            <a:extLst>
              <a:ext uri="{FF2B5EF4-FFF2-40B4-BE49-F238E27FC236}">
                <a16:creationId xmlns:a16="http://schemas.microsoft.com/office/drawing/2014/main" id="{FA9EC2AA-0D49-9DFF-845A-A6561F51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68A81-9B42-4B03-A7B9-6775B6CEEAD2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171795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23">
            <a:extLst>
              <a:ext uri="{FF2B5EF4-FFF2-40B4-BE49-F238E27FC236}">
                <a16:creationId xmlns:a16="http://schemas.microsoft.com/office/drawing/2014/main" id="{795E269B-BD70-1420-2B86-0388FBF64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CD537-B276-4785-849D-294403FA88F9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6" name="عنصر نائب للتذييل 9">
            <a:extLst>
              <a:ext uri="{FF2B5EF4-FFF2-40B4-BE49-F238E27FC236}">
                <a16:creationId xmlns:a16="http://schemas.microsoft.com/office/drawing/2014/main" id="{36A799A5-BA21-5F42-D864-E11B23B2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عنصر نائب لرقم الشريحة 21">
            <a:extLst>
              <a:ext uri="{FF2B5EF4-FFF2-40B4-BE49-F238E27FC236}">
                <a16:creationId xmlns:a16="http://schemas.microsoft.com/office/drawing/2014/main" id="{14CAF2E0-ADDD-4D90-1C65-E7554475F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83A57-65D7-4B39-93AE-083B673F8D39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1022476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2882E5F-1DFA-FE24-5EF9-7B2C7E14A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6557D-2427-47E7-B4B3-3AC7BB46F489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B578D51-4ACA-FFD5-A910-075709858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E17EE7A-138D-4296-7B5A-256BB94ED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A01A51-FAE3-428E-90BC-2DF1CA38D0F9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712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3">
            <a:extLst>
              <a:ext uri="{FF2B5EF4-FFF2-40B4-BE49-F238E27FC236}">
                <a16:creationId xmlns:a16="http://schemas.microsoft.com/office/drawing/2014/main" id="{FD7020D0-DA03-1DBD-BCFB-C3C058F82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18B12-CAAF-4E37-952F-9BF7DE19E4CC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4" name="عنصر نائب للتذييل 9">
            <a:extLst>
              <a:ext uri="{FF2B5EF4-FFF2-40B4-BE49-F238E27FC236}">
                <a16:creationId xmlns:a16="http://schemas.microsoft.com/office/drawing/2014/main" id="{801F19DB-4F08-FDEC-35F6-CC36E19F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5" name="عنصر نائب لرقم الشريحة 21">
            <a:extLst>
              <a:ext uri="{FF2B5EF4-FFF2-40B4-BE49-F238E27FC236}">
                <a16:creationId xmlns:a16="http://schemas.microsoft.com/office/drawing/2014/main" id="{B63C15F8-BB55-BBC3-016E-F7DCD7B8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3C0FE-FD66-4F3A-A18F-D73648A95B30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4314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2">
            <a:extLst>
              <a:ext uri="{FF2B5EF4-FFF2-40B4-BE49-F238E27FC236}">
                <a16:creationId xmlns:a16="http://schemas.microsoft.com/office/drawing/2014/main" id="{5D1FB5FE-6B10-EA39-6485-2C915CE5B192}"/>
              </a:ext>
            </a:extLst>
          </p:cNvPr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مستطيل 13">
            <a:extLst>
              <a:ext uri="{FF2B5EF4-FFF2-40B4-BE49-F238E27FC236}">
                <a16:creationId xmlns:a16="http://schemas.microsoft.com/office/drawing/2014/main" id="{913857D5-BFBE-BC2E-6BD2-E1745B3689D2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عنصر نائب للتاريخ 1">
            <a:extLst>
              <a:ext uri="{FF2B5EF4-FFF2-40B4-BE49-F238E27FC236}">
                <a16:creationId xmlns:a16="http://schemas.microsoft.com/office/drawing/2014/main" id="{2A09EA6D-3DB9-C2DE-55C0-21F6EA862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8561D-1C94-4A76-B200-BEF7FC1225E4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5" name="عنصر نائب للتذييل 2">
            <a:extLst>
              <a:ext uri="{FF2B5EF4-FFF2-40B4-BE49-F238E27FC236}">
                <a16:creationId xmlns:a16="http://schemas.microsoft.com/office/drawing/2014/main" id="{45F725F1-81EA-21D8-C9B1-06BB71D5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عنصر نائب لرقم الشريحة 3">
            <a:extLst>
              <a:ext uri="{FF2B5EF4-FFF2-40B4-BE49-F238E27FC236}">
                <a16:creationId xmlns:a16="http://schemas.microsoft.com/office/drawing/2014/main" id="{99144562-8410-7DEC-0AC7-61753002A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D1093-FABA-4A2A-8013-9637FD256B6E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98182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6F34823-9CBC-C4A9-C654-56FA3DF7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91901-0DD0-4629-963A-62BE67CF0B4F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96481BE-309F-8380-EABE-E89E994D4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90825E0-AEB4-9948-CB2B-82D96F1C5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16BE1-4AAB-4F6B-A6FE-1D6B09A423F0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1990527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12">
            <a:extLst>
              <a:ext uri="{FF2B5EF4-FFF2-40B4-BE49-F238E27FC236}">
                <a16:creationId xmlns:a16="http://schemas.microsoft.com/office/drawing/2014/main" id="{8C3715F2-4863-0A19-AFC5-528301578B69}"/>
              </a:ext>
            </a:extLst>
          </p:cNvPr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مخطط انسيابي: معالجة 13">
            <a:extLst>
              <a:ext uri="{FF2B5EF4-FFF2-40B4-BE49-F238E27FC236}">
                <a16:creationId xmlns:a16="http://schemas.microsoft.com/office/drawing/2014/main" id="{D66B97E1-AD85-FDC4-C4BE-A20D558AFEE6}"/>
              </a:ext>
            </a:extLst>
          </p:cNvPr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مخطط انسيابي: معالجة 15">
            <a:extLst>
              <a:ext uri="{FF2B5EF4-FFF2-40B4-BE49-F238E27FC236}">
                <a16:creationId xmlns:a16="http://schemas.microsoft.com/office/drawing/2014/main" id="{D732EC23-A790-4BC8-B8FA-EFBEFA30242D}"/>
              </a:ext>
            </a:extLst>
          </p:cNvPr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ar-SA" noProof="0"/>
              <a:t>انقر فوق الأيقونة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8" name="عنصر نائب للتاريخ 4">
            <a:extLst>
              <a:ext uri="{FF2B5EF4-FFF2-40B4-BE49-F238E27FC236}">
                <a16:creationId xmlns:a16="http://schemas.microsoft.com/office/drawing/2014/main" id="{49CEE72D-2806-F7BB-38EA-169FCD1E6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6B1E3-4C29-4A84-B1FE-D5A0DBEFA2D8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9" name="عنصر نائب للتذييل 5">
            <a:extLst>
              <a:ext uri="{FF2B5EF4-FFF2-40B4-BE49-F238E27FC236}">
                <a16:creationId xmlns:a16="http://schemas.microsoft.com/office/drawing/2014/main" id="{7FDEE523-2BB4-7FEB-33C8-20149A01C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10" name="عنصر نائب لرقم الشريحة 6">
            <a:extLst>
              <a:ext uri="{FF2B5EF4-FFF2-40B4-BE49-F238E27FC236}">
                <a16:creationId xmlns:a16="http://schemas.microsoft.com/office/drawing/2014/main" id="{806E57A3-DC4C-D253-C268-837B19B1F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D65476-CA09-4B0B-BB33-5B28A382FF84}" type="slidenum">
              <a:rPr lang="ar-JO" altLang="en-US"/>
              <a:pPr/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4434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>
            <a:extLst>
              <a:ext uri="{FF2B5EF4-FFF2-40B4-BE49-F238E27FC236}">
                <a16:creationId xmlns:a16="http://schemas.microsoft.com/office/drawing/2014/main" id="{3BF84A3B-9CB0-96B8-1912-55F1DE7416AA}"/>
              </a:ext>
            </a:extLst>
          </p:cNvPr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49DBE460-E8DA-1DCF-E89B-BCDA0ADACFD3}"/>
              </a:ext>
            </a:extLst>
          </p:cNvPr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دائرة مجوفة 10">
            <a:extLst>
              <a:ext uri="{FF2B5EF4-FFF2-40B4-BE49-F238E27FC236}">
                <a16:creationId xmlns:a16="http://schemas.microsoft.com/office/drawing/2014/main" id="{D918AE45-CA8F-6573-F5EA-E9833C83D431}"/>
              </a:ext>
            </a:extLst>
          </p:cNvPr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4537502A-20A8-ECAB-6E83-0F3101C2F82D}"/>
              </a:ext>
            </a:extLst>
          </p:cNvPr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عنصر نائب للعنوان 4">
            <a:extLst>
              <a:ext uri="{FF2B5EF4-FFF2-40B4-BE49-F238E27FC236}">
                <a16:creationId xmlns:a16="http://schemas.microsoft.com/office/drawing/2014/main" id="{F29AF4CE-E9B6-878D-A897-7957659C1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33" name="عنصر نائب للنص 8">
            <a:extLst>
              <a:ext uri="{FF2B5EF4-FFF2-40B4-BE49-F238E27FC236}">
                <a16:creationId xmlns:a16="http://schemas.microsoft.com/office/drawing/2014/main" id="{A80DBC89-2F6C-04ED-2D96-3F967D33BE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24" name="عنصر نائب للتاريخ 23">
            <a:extLst>
              <a:ext uri="{FF2B5EF4-FFF2-40B4-BE49-F238E27FC236}">
                <a16:creationId xmlns:a16="http://schemas.microsoft.com/office/drawing/2014/main" id="{898DBD0D-12A5-5E26-EBEB-13082427AE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24C68CBB-F729-4A8D-8175-4A60A6829585}" type="datetimeFigureOut">
              <a:rPr lang="ar-JO"/>
              <a:pPr>
                <a:defRPr/>
              </a:pPr>
              <a:t>13/09/1443</a:t>
            </a:fld>
            <a:endParaRPr lang="ar-JO"/>
          </a:p>
        </p:txBody>
      </p:sp>
      <p:sp>
        <p:nvSpPr>
          <p:cNvPr id="10" name="عنصر نائب للتذييل 9">
            <a:extLst>
              <a:ext uri="{FF2B5EF4-FFF2-40B4-BE49-F238E27FC236}">
                <a16:creationId xmlns:a16="http://schemas.microsoft.com/office/drawing/2014/main" id="{282AD081-55CD-C392-8204-EC14519F0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ar-JO"/>
          </a:p>
        </p:txBody>
      </p:sp>
      <p:sp>
        <p:nvSpPr>
          <p:cNvPr id="22" name="عنصر نائب لرقم الشريحة 21">
            <a:extLst>
              <a:ext uri="{FF2B5EF4-FFF2-40B4-BE49-F238E27FC236}">
                <a16:creationId xmlns:a16="http://schemas.microsoft.com/office/drawing/2014/main" id="{B78CB9C0-E3A5-267B-56B7-B7E79340B8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</a:defRPr>
            </a:lvl1pPr>
          </a:lstStyle>
          <a:p>
            <a:fld id="{72E58213-41E9-4DA4-95C8-BB955DCB1A9D}" type="slidenum">
              <a:rPr lang="ar-JO" altLang="en-US"/>
              <a:pPr/>
              <a:t>‹#›</a:t>
            </a:fld>
            <a:endParaRPr lang="ar-JO" altLang="en-US"/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EB31E0D0-97AA-5CA3-0FCC-EFEBB4089E28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0" r:id="rId2"/>
    <p:sldLayoutId id="2147483726" r:id="rId3"/>
    <p:sldLayoutId id="2147483721" r:id="rId4"/>
    <p:sldLayoutId id="2147483727" r:id="rId5"/>
    <p:sldLayoutId id="2147483722" r:id="rId6"/>
    <p:sldLayoutId id="2147483728" r:id="rId7"/>
    <p:sldLayoutId id="2147483729" r:id="rId8"/>
    <p:sldLayoutId id="2147483730" r:id="rId9"/>
    <p:sldLayoutId id="2147483723" r:id="rId10"/>
    <p:sldLayoutId id="2147483724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Majalla UI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2pPr>
      <a:lvl3pPr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3pPr>
      <a:lvl4pPr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4pPr>
      <a:lvl5pPr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5pPr>
      <a:lvl6pPr marL="4572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6pPr>
      <a:lvl7pPr marL="9144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7pPr>
      <a:lvl8pPr marL="13716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8pPr>
      <a:lvl9pPr marL="18288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9pPr>
      <a:extLst/>
    </p:titleStyle>
    <p:bodyStyle>
      <a:lvl1pPr marL="365125" indent="-282575" algn="r" rtl="1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36538" algn="r" rtl="1" fontAlgn="base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885825" indent="-228600" algn="r" rtl="1" fontAlgn="base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096963" indent="-173038" algn="r" rtl="1" fontAlgn="base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296988" indent="-182563" algn="r" rtl="1" fontAlgn="base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5E1FA-F76F-843A-B005-1E90FF0E5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0" y="981075"/>
            <a:ext cx="7772400" cy="1470025"/>
          </a:xfrm>
        </p:spPr>
        <p:txBody>
          <a:bodyPr/>
          <a:lstStyle/>
          <a:p>
            <a:pPr marL="274320" indent="-274320" rtl="0" fontAlgn="auto">
              <a:spcAft>
                <a:spcPts val="0"/>
              </a:spcAft>
              <a:defRPr/>
            </a:pPr>
            <a:r>
              <a:rPr sz="6000">
                <a:solidFill>
                  <a:schemeClr val="tx2">
                    <a:satMod val="130000"/>
                  </a:schemeClr>
                </a:solidFill>
                <a:ea typeface="+mj-ea"/>
              </a:rPr>
              <a:t>Celiac Disease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BA2C42-4108-F440-F8AC-3BA2BB646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8888" y="4214813"/>
            <a:ext cx="6400800" cy="1254125"/>
          </a:xfrm>
        </p:spPr>
        <p:txBody>
          <a:bodyPr>
            <a:normAutofit/>
          </a:bodyPr>
          <a:lstStyle/>
          <a:p>
            <a:pPr rtl="0" fontAlgn="auto">
              <a:spcAft>
                <a:spcPts val="0"/>
              </a:spcAft>
              <a:buFont typeface="Wingdings 2"/>
              <a:buNone/>
              <a:defRPr/>
            </a:pPr>
            <a:endParaRPr lang="en-US" sz="3600" dirty="0">
              <a:ea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24E329D-50B3-5204-966D-0620894A6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5650"/>
          </a:xfrm>
        </p:spPr>
        <p:txBody>
          <a:bodyPr/>
          <a:lstStyle/>
          <a:p>
            <a:pPr algn="ctr" rtl="0" fontAlgn="auto">
              <a:spcAft>
                <a:spcPts val="0"/>
              </a:spcAft>
              <a:defRPr/>
            </a:pPr>
            <a:r>
              <a:rPr b="1">
                <a:solidFill>
                  <a:schemeClr val="tx2">
                    <a:satMod val="130000"/>
                  </a:schemeClr>
                </a:solidFill>
                <a:ea typeface="+mj-ea"/>
              </a:rPr>
              <a:t>Management</a:t>
            </a:r>
            <a:endParaRPr lang="ar-JO" b="1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646392-F79F-8217-2F88-1138151F2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085850"/>
            <a:ext cx="8640762" cy="5761038"/>
          </a:xfrm>
        </p:spPr>
        <p:txBody>
          <a:bodyPr>
            <a:normAutofit fontScale="92500" lnSpcReduction="20000"/>
          </a:bodyPr>
          <a:lstStyle/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Replacement of minerals and vitamins, e.g. iron, folic acid, calcium, vitamin D, may be needed initially to replace body stores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Treatment is with a gluten-free diet for life&gt;produces clinical improvement within days or weeks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Oats are tolerated by most celiac patients, but must not be contaminated with flour during their production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The usual cause for failure to respond to the diet is poor compliance 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Dietary adherence can be monitored by serial tests for endomysial antibody (EMA) and tissue </a:t>
            </a:r>
            <a:r>
              <a:rPr lang="en-US" dirty="0" err="1">
                <a:ea typeface="+mn-ea"/>
              </a:rPr>
              <a:t>transglutaminase</a:t>
            </a: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5E7EF3-98E6-BB7A-C92D-F1B365147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675"/>
          </a:xfrm>
        </p:spPr>
        <p:txBody>
          <a:bodyPr/>
          <a:lstStyle/>
          <a:p>
            <a:pPr algn="ctr" rtl="0" fontAlgn="auto">
              <a:spcAft>
                <a:spcPts val="0"/>
              </a:spcAft>
              <a:defRPr/>
            </a:pPr>
            <a:r>
              <a:rPr b="1">
                <a:solidFill>
                  <a:schemeClr val="tx2">
                    <a:satMod val="130000"/>
                  </a:schemeClr>
                </a:solidFill>
                <a:ea typeface="+mj-ea"/>
              </a:rPr>
              <a:t>Complications</a:t>
            </a:r>
            <a:endParaRPr lang="ar-JO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18435" name="Content Placeholder 1">
            <a:extLst>
              <a:ext uri="{FF2B5EF4-FFF2-40B4-BE49-F238E27FC236}">
                <a16:creationId xmlns:a16="http://schemas.microsoft.com/office/drawing/2014/main" id="{64EB6E42-3B69-DEAC-B78C-E7C09E222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196975"/>
            <a:ext cx="8642350" cy="5327650"/>
          </a:xfrm>
        </p:spPr>
        <p:txBody>
          <a:bodyPr/>
          <a:lstStyle/>
          <a:p>
            <a:pPr marL="273050" indent="-273050" algn="l" rtl="0"/>
            <a:r>
              <a:rPr lang="en-US" altLang="en-US">
                <a:cs typeface="Majalla UI"/>
              </a:rPr>
              <a:t>A few patients do not improve on a strict diet and are said to have unresponsive celiac disease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enteropathy-associated T cell lymphoma (EATCL)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The incidence of EATCL and small bowel adenocarcinoma is increased in celiac disease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Carcinoma of the esophagus as well as extra-gastrointestinal cancers are also increased in incidence. </a:t>
            </a:r>
            <a:endParaRPr lang="ar-JO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E5A8BC-57AD-A8A3-6292-19A4F5448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844675"/>
            <a:ext cx="8229600" cy="1219200"/>
          </a:xfrm>
        </p:spPr>
        <p:txBody>
          <a:bodyPr/>
          <a:lstStyle/>
          <a:p>
            <a:pPr algn="ctr" rtl="0" fontAlgn="auto">
              <a:spcAft>
                <a:spcPts val="0"/>
              </a:spcAft>
              <a:defRPr/>
            </a:pPr>
            <a:r>
              <a:rPr sz="6000">
                <a:solidFill>
                  <a:schemeClr val="tx2">
                    <a:satMod val="130000"/>
                  </a:schemeClr>
                </a:solidFill>
                <a:ea typeface="+mj-ea"/>
              </a:rPr>
              <a:t>Thank You</a:t>
            </a:r>
            <a:endParaRPr lang="ar-JO" sz="6000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802888-581D-72EF-C2FE-0FAA1F3E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900113"/>
          </a:xfrm>
        </p:spPr>
        <p:txBody>
          <a:bodyPr/>
          <a:lstStyle/>
          <a:p>
            <a:pPr algn="ctr" rtl="0" fontAlgn="auto">
              <a:spcAft>
                <a:spcPts val="0"/>
              </a:spcAft>
              <a:defRPr/>
            </a:pPr>
            <a:r>
              <a:rPr b="1">
                <a:solidFill>
                  <a:schemeClr val="tx2">
                    <a:satMod val="130000"/>
                  </a:schemeClr>
                </a:solidFill>
                <a:ea typeface="+mj-ea"/>
              </a:rPr>
              <a:t>Celiac Disease</a:t>
            </a:r>
            <a:endParaRPr lang="ar-JO" b="1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209E4E-3FBE-726C-C760-9B7F03F7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968875"/>
          </a:xfrm>
        </p:spPr>
        <p:txBody>
          <a:bodyPr>
            <a:normAutofit fontScale="92500" lnSpcReduction="10000"/>
          </a:bodyPr>
          <a:lstStyle/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A condition in which there is inflammation of the mucosa of the upper small bowel that improves when gluten is withdrawn from the diet and relapses when gluten is reintroduced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Up to 1% of the population are affected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Gluten is the entire protein content of the cereals wheat, barley and rye. 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These proteins are resistant to digestion by pepsin because of their high glutamine and proline content and remain in the intestinal lumen triggering immune responses</a:t>
            </a:r>
            <a:endParaRPr lang="ar-JO" dirty="0">
              <a:ea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265A5C5-5479-9CAA-DE7F-6B8431C2C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15888"/>
            <a:ext cx="8713787" cy="6408737"/>
          </a:xfrm>
        </p:spPr>
        <p:txBody>
          <a:bodyPr>
            <a:normAutofit fontScale="92500" lnSpcReduction="20000"/>
          </a:bodyPr>
          <a:lstStyle/>
          <a:p>
            <a:pPr marL="0" indent="0" algn="l" rtl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500" dirty="0">
                <a:ea typeface="+mn-ea"/>
              </a:rPr>
              <a:t>Inheritance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There is an increased incidence of celiac disease within families 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10–15% of first-degree relatives will have the condition.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HLA-DQ2 and HLA-DQ8 are associated with celiac disease 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Over 90% of patients will have HLA-DQ2, compared with 20–30% of the general population</a:t>
            </a:r>
          </a:p>
          <a:p>
            <a:pPr marL="0" indent="0" algn="l" rtl="0" fontAlgn="auto">
              <a:spcAft>
                <a:spcPts val="0"/>
              </a:spcAft>
              <a:buFont typeface="Wingdings 2"/>
              <a:buNone/>
              <a:defRPr/>
            </a:pPr>
            <a:endParaRPr lang="en-US" dirty="0">
              <a:ea typeface="+mn-ea"/>
            </a:endParaRPr>
          </a:p>
          <a:p>
            <a:pPr marL="0" indent="0" algn="l" rtl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500" dirty="0">
                <a:ea typeface="+mn-ea"/>
              </a:rPr>
              <a:t>Environmental factors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Breast-feeding and the age of introduction of gluten into the diet were thought to be significant 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Rotavirus infection in infancy also increases the risk, and adenovirus-12</a:t>
            </a:r>
            <a:endParaRPr lang="ar-JO" dirty="0">
              <a:ea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B85DB0-4D6D-97BD-4C33-A29AD8C9F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675"/>
          </a:xfrm>
        </p:spPr>
        <p:txBody>
          <a:bodyPr/>
          <a:lstStyle/>
          <a:p>
            <a:pPr algn="ctr" rtl="0" fontAlgn="auto">
              <a:spcAft>
                <a:spcPts val="0"/>
              </a:spcAft>
              <a:defRPr/>
            </a:pPr>
            <a:r>
              <a:rPr b="1">
                <a:solidFill>
                  <a:schemeClr val="tx2">
                    <a:satMod val="130000"/>
                  </a:schemeClr>
                </a:solidFill>
                <a:ea typeface="+mj-ea"/>
              </a:rPr>
              <a:t>Clinical Features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EE6F75-A5B0-F379-498F-0E7201AB9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196975"/>
            <a:ext cx="8856663" cy="5327650"/>
          </a:xfrm>
        </p:spPr>
        <p:txBody>
          <a:bodyPr>
            <a:normAutofit fontScale="85000" lnSpcReduction="20000"/>
          </a:bodyPr>
          <a:lstStyle/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Celiac disease can present at any age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In infancy it sometimes appears after weaning onto gluten-containing foods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The peak period for diagnosis in adults is in the fifth decade, with a female preponderance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Many patients are asymptomatic 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The symptoms are very variable and often non-specific, e.g. tiredness and malaise often associated with anemia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GI symptoms may be absent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Diarrhea or steatorrhea, abdominal discomfort, bloating or pain and weight loss suggest more severe disease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Mouth ulcers and angular stomatitis are frequent and can be intermittent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>
            <a:extLst>
              <a:ext uri="{FF2B5EF4-FFF2-40B4-BE49-F238E27FC236}">
                <a16:creationId xmlns:a16="http://schemas.microsoft.com/office/drawing/2014/main" id="{76D451E4-EC9E-9B98-9B49-0AE94B1BC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908050"/>
            <a:ext cx="8928100" cy="5761038"/>
          </a:xfrm>
        </p:spPr>
        <p:txBody>
          <a:bodyPr/>
          <a:lstStyle/>
          <a:p>
            <a:pPr marL="273050" indent="-273050" algn="l" rtl="0"/>
            <a:r>
              <a:rPr lang="en-US" altLang="en-US">
                <a:cs typeface="Majalla UI"/>
              </a:rPr>
              <a:t>IgA deficiency is more common than in the general population 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Long-term problems include osteoporosis which occurs even in patients on long-term gluten-free diets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Physical signs are usually few and non-specific and are related to anemia and malnutrition</a:t>
            </a:r>
            <a:endParaRPr lang="ar-JO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F070C7-44DC-FEFC-9F10-D79649E1B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113"/>
          </a:xfrm>
        </p:spPr>
        <p:txBody>
          <a:bodyPr/>
          <a:lstStyle/>
          <a:p>
            <a:pPr algn="ctr" rtl="0" fontAlgn="auto">
              <a:spcAft>
                <a:spcPts val="0"/>
              </a:spcAft>
              <a:defRPr/>
            </a:pPr>
            <a:r>
              <a:rPr b="1">
                <a:solidFill>
                  <a:schemeClr val="tx2">
                    <a:satMod val="130000"/>
                  </a:schemeClr>
                </a:solidFill>
                <a:ea typeface="+mj-ea"/>
              </a:rPr>
              <a:t>Diagnosis</a:t>
            </a:r>
            <a:endParaRPr lang="ar-JO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13315" name="Content Placeholder 1">
            <a:extLst>
              <a:ext uri="{FF2B5EF4-FFF2-40B4-BE49-F238E27FC236}">
                <a16:creationId xmlns:a16="http://schemas.microsoft.com/office/drawing/2014/main" id="{AC1E0C48-3A0C-1B09-18DE-806BA813A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341438"/>
            <a:ext cx="8713787" cy="5183187"/>
          </a:xfrm>
        </p:spPr>
        <p:txBody>
          <a:bodyPr/>
          <a:lstStyle/>
          <a:p>
            <a:pPr marL="273050" indent="-273050" algn="l" rtl="0"/>
            <a:r>
              <a:rPr lang="en-US" altLang="en-US">
                <a:cs typeface="Majalla UI"/>
              </a:rPr>
              <a:t>Small bowel biopsy is the standard for diagnosis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Endoscopic signs including absence of mucosal folds, mosaic pattern of the surface and scalloping of mucosal folds are often present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Biopsies should always be taken if celiac disease is a possibility</a:t>
            </a:r>
            <a:endParaRPr lang="ar-JO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125D46-EB14-73A1-7717-020A41BA7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476250"/>
            <a:ext cx="8640762" cy="6192838"/>
          </a:xfrm>
        </p:spPr>
        <p:txBody>
          <a:bodyPr>
            <a:normAutofit/>
          </a:bodyPr>
          <a:lstStyle/>
          <a:p>
            <a:pPr marL="0" indent="0" algn="l" rtl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500" dirty="0">
                <a:ea typeface="+mn-ea"/>
              </a:rPr>
              <a:t>Histology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Villous atrophy can be caused by many other conditions, but celiac disease is the commonest cause of subtotal villous atrophy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abnormal numbers of intraepithelial lymphocytes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In severe cases there is an absence of villi, with flattening of the mucosal surface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Histological examination shows crypt hyperplasia with chronic inflammatory cells in the lamina </a:t>
            </a:r>
            <a:r>
              <a:rPr lang="en-US" dirty="0" err="1">
                <a:ea typeface="+mn-ea"/>
              </a:rPr>
              <a:t>propria</a:t>
            </a: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5D3537-8207-6B30-C307-64E0953C0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404813"/>
            <a:ext cx="8713787" cy="6192837"/>
          </a:xfrm>
        </p:spPr>
        <p:txBody>
          <a:bodyPr>
            <a:normAutofit fontScale="85000" lnSpcReduction="20000"/>
          </a:bodyPr>
          <a:lstStyle/>
          <a:p>
            <a:pPr marL="0" indent="0" algn="l" rtl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500" dirty="0">
                <a:ea typeface="+mn-ea"/>
              </a:rPr>
              <a:t>Serology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The most sensitive tests are anti-</a:t>
            </a:r>
            <a:r>
              <a:rPr lang="en-US" dirty="0" err="1">
                <a:ea typeface="+mn-ea"/>
              </a:rPr>
              <a:t>endomysial</a:t>
            </a:r>
            <a:r>
              <a:rPr lang="en-US" dirty="0">
                <a:ea typeface="+mn-ea"/>
              </a:rPr>
              <a:t> and anti-tissue transglutaminase antibodies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The sensitivity of these tests is &gt; 90% though both are not always positive in the same subject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Titers of either correlate with the severity of mucosal damage so they can be used for dietary monitoring</a:t>
            </a:r>
          </a:p>
          <a:p>
            <a:pPr marL="0" indent="0" algn="l" rtl="0" fontAlgn="auto">
              <a:spcAft>
                <a:spcPts val="0"/>
              </a:spcAft>
              <a:buFont typeface="Wingdings 2"/>
              <a:buNone/>
              <a:defRPr/>
            </a:pPr>
            <a:endParaRPr lang="en-US" dirty="0">
              <a:ea typeface="+mn-ea"/>
            </a:endParaRPr>
          </a:p>
          <a:p>
            <a:pPr marL="0" indent="0" algn="l" rtl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500" dirty="0">
                <a:ea typeface="+mn-ea"/>
              </a:rPr>
              <a:t>HLA typing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HLA-DQ2 is present in 90–95% of celiac disease patients and HLA-DQ8 in about 8%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The absence of both alleles has a high negative predictive value for celiac disease </a:t>
            </a:r>
          </a:p>
          <a:p>
            <a:pPr marL="274320" indent="-274320" algn="l" rtl="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>
                <a:ea typeface="+mn-ea"/>
              </a:rPr>
              <a:t>HLA typing is useful for ruling out the disease, for example in patients already on a gluten free diet</a:t>
            </a:r>
            <a:endParaRPr lang="ar-JO" dirty="0">
              <a:ea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F87A196-21AA-0E1B-1D54-D94163735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828675"/>
          </a:xfrm>
        </p:spPr>
        <p:txBody>
          <a:bodyPr/>
          <a:lstStyle/>
          <a:p>
            <a:pPr algn="ctr" rtl="0" fontAlgn="auto">
              <a:spcAft>
                <a:spcPts val="0"/>
              </a:spcAft>
              <a:defRPr/>
            </a:pPr>
            <a:r>
              <a:rPr b="1">
                <a:solidFill>
                  <a:schemeClr val="tx2">
                    <a:satMod val="130000"/>
                  </a:schemeClr>
                </a:solidFill>
                <a:ea typeface="+mj-ea"/>
              </a:rPr>
              <a:t>Further Investigation</a:t>
            </a:r>
            <a:endParaRPr lang="ar-JO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16387" name="Content Placeholder 1">
            <a:extLst>
              <a:ext uri="{FF2B5EF4-FFF2-40B4-BE49-F238E27FC236}">
                <a16:creationId xmlns:a16="http://schemas.microsoft.com/office/drawing/2014/main" id="{41F6F802-8DF2-C6BB-7BCF-AAEDD8D7F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196975"/>
            <a:ext cx="8713787" cy="5545138"/>
          </a:xfrm>
        </p:spPr>
        <p:txBody>
          <a:bodyPr/>
          <a:lstStyle/>
          <a:p>
            <a:pPr marL="273050" indent="-273050" algn="l" rtl="0"/>
            <a:r>
              <a:rPr lang="en-US" altLang="en-US">
                <a:cs typeface="Majalla UI"/>
              </a:rPr>
              <a:t> anemia is present in 50% of cases.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 Folate deficiency is common, often causing macrocytosis. B12 deficiency is rare. Iron deficiency due to malabsorption of iron and increased loss of desquamated cells is common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In severe cases, biochemical evidence of osteomalacia may be seen (low calcium and high phosphate) and hypoalbuminemia</a:t>
            </a:r>
          </a:p>
          <a:p>
            <a:pPr marL="273050" indent="-273050" algn="l" rtl="0"/>
            <a:r>
              <a:rPr lang="en-US" altLang="en-US">
                <a:cs typeface="Majalla UI"/>
              </a:rPr>
              <a:t>Bone densitometry (DXA) should be performed on all patients because of the risk of osteoporosis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978</TotalTime>
  <Words>707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انقلاب</vt:lpstr>
      <vt:lpstr>Celiac Disease</vt:lpstr>
      <vt:lpstr>Celiac Disease</vt:lpstr>
      <vt:lpstr>PowerPoint Presentation</vt:lpstr>
      <vt:lpstr>Clinical Features</vt:lpstr>
      <vt:lpstr>PowerPoint Presentation</vt:lpstr>
      <vt:lpstr>Diagnosis</vt:lpstr>
      <vt:lpstr>PowerPoint Presentation</vt:lpstr>
      <vt:lpstr>PowerPoint Presentation</vt:lpstr>
      <vt:lpstr>Further Investigation</vt:lpstr>
      <vt:lpstr>Management</vt:lpstr>
      <vt:lpstr>Complications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Chronic Liver Disease</dc:title>
  <dc:creator>dd</dc:creator>
  <cp:lastModifiedBy>بتول علي يوسف عبد عواد</cp:lastModifiedBy>
  <cp:revision>97</cp:revision>
  <dcterms:created xsi:type="dcterms:W3CDTF">2013-01-05T10:42:11Z</dcterms:created>
  <dcterms:modified xsi:type="dcterms:W3CDTF">2022-04-14T10:10:33Z</dcterms:modified>
</cp:coreProperties>
</file>