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1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1.xml" ContentType="application/vnd.openxmlformats-officedocument.theme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presProps.xml" ContentType="application/vnd.openxmlformats-officedocument.presentationml.presProp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6" r:id="rId3"/>
    <p:sldId id="258" r:id="rId4"/>
    <p:sldId id="259" r:id="rId5"/>
    <p:sldId id="260" r:id="rId6"/>
    <p:sldId id="261" r:id="rId7"/>
    <p:sldId id="262" r:id="rId8"/>
    <p:sldId id="280" r:id="rId9"/>
    <p:sldId id="281" r:id="rId10"/>
    <p:sldId id="263" r:id="rId11"/>
    <p:sldId id="264" r:id="rId12"/>
    <p:sldId id="268" r:id="rId13"/>
    <p:sldId id="282" r:id="rId14"/>
    <p:sldId id="265" r:id="rId15"/>
    <p:sldId id="275" r:id="rId16"/>
    <p:sldId id="270" r:id="rId17"/>
    <p:sldId id="283" r:id="rId18"/>
    <p:sldId id="271" r:id="rId19"/>
    <p:sldId id="272" r:id="rId20"/>
    <p:sldId id="273" r:id="rId21"/>
    <p:sldId id="266" r:id="rId22"/>
    <p:sldId id="279" r:id="rId23"/>
    <p:sldId id="278" r:id="rId24"/>
    <p:sldId id="285" r:id="rId25"/>
    <p:sldId id="284" r:id="rId2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0" d="100"/>
          <a:sy n="70" d="100"/>
        </p:scale>
        <p:origin x="738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customXml" Target="../customXml/item3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customXml" Target="../customXml/item2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customXml" Target="../customXml/item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0D3C31-7441-4C3C-B8B2-26868B7C7C6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B48CC61-0B56-4289-A35E-8CFEA7B2206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29E4604-EBF7-413F-B97C-0D426DEB61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C32419-FF6F-4158-8854-D44C0102F084}" type="datetimeFigureOut">
              <a:rPr lang="en-US" smtClean="0"/>
              <a:t>3/28/2022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E333568-4CAC-4810-AF13-CA2CA51B87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ED72ABD-22AF-4FC5-ADD1-EF40841CA6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C96D1D-CA63-476D-A0A2-052E400FEB3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2946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FC4C0E-2242-4317-85A5-44A3E71917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1674CCA-75E4-477C-BF65-613FCACEB9B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F59FCB3-1E37-477F-A04B-80ED0E277A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C32419-FF6F-4158-8854-D44C0102F084}" type="datetimeFigureOut">
              <a:rPr lang="en-US" smtClean="0"/>
              <a:t>3/28/2022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FD815B8-8623-4461-A5E2-DF626F075C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32661D4-B3C7-455A-9230-B11B84B4B1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C96D1D-CA63-476D-A0A2-052E400FEB3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4277480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810CF0B5-4689-45C5-8B36-DBE9D2A648A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A55EA0B-B9B6-406F-A770-F50B15CEDF5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06CA196-A230-4914-B934-C7E804C2A9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C32419-FF6F-4158-8854-D44C0102F084}" type="datetimeFigureOut">
              <a:rPr lang="en-US" smtClean="0"/>
              <a:t>3/28/2022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4B509BC-031E-4A91-8633-28F6F574B9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36ECE37-014F-4FDE-8B83-127DBCC9BE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C96D1D-CA63-476D-A0A2-052E400FEB3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04729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957C03-5FA2-4DEA-ADA0-B74EEF6DF6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B669635-51E6-4F5B-A0FF-6F3BB6D302F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547A53E-BAC1-4FB1-9BE3-540FC30D9B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C32419-FF6F-4158-8854-D44C0102F084}" type="datetimeFigureOut">
              <a:rPr lang="en-US" smtClean="0"/>
              <a:t>3/28/2022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4C6DDA2-7F97-4A89-9358-4312ECD702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7063CD0-DC87-4692-9BE8-A8E95EA03F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C96D1D-CA63-476D-A0A2-052E400FEB3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8415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E82479-9F28-4F69-A9A1-4306D47832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AB1C4EA-F857-4B47-A141-631E17CD817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1841972-DCFA-4FBF-A4CD-D96ACD8AD8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C32419-FF6F-4158-8854-D44C0102F084}" type="datetimeFigureOut">
              <a:rPr lang="en-US" smtClean="0"/>
              <a:t>3/28/2022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A3D18AF-D368-435A-B289-4926FAD291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806C4A9-7AD9-4E92-B6A8-34A935B0E7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C96D1D-CA63-476D-A0A2-052E400FEB3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46686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11C82C-A766-4EA5-8798-81922A5E53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9BB60A2-2EA9-4768-BE88-C5D2A4988DF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FCBAE0D-E9AC-4FAE-9413-FEB21069254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E4BC250-5A27-46BB-8E11-1ABB7BAA39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C32419-FF6F-4158-8854-D44C0102F084}" type="datetimeFigureOut">
              <a:rPr lang="en-US" smtClean="0"/>
              <a:t>3/28/2022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52AD496-F973-479C-AA03-7267305EE9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299E711-4631-4960-A816-3D6C3472F6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C96D1D-CA63-476D-A0A2-052E400FEB3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466185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A41821-056A-449D-8436-993EE022EA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EC88595-EEF1-40CE-81B2-7D2D03FAA33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3EAF258-2FDF-43F2-9862-F2B492DB82A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15476EF-F689-4907-A175-8A4A4CB18A7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9EA945F-15DE-4597-9F74-E6B793A1096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8B3C6F1-8F40-45DA-BC08-E0355ECD74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C32419-FF6F-4158-8854-D44C0102F084}" type="datetimeFigureOut">
              <a:rPr lang="en-US" smtClean="0"/>
              <a:t>3/28/2022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F4DE14A-31DC-453E-AD6B-06A4EDA7F1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88D6A8B-6909-4F6C-9536-C80AB2B51A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C96D1D-CA63-476D-A0A2-052E400FEB3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241173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023469-6F2F-45C5-B88D-7B645338E0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6474D0C-AD17-4116-A905-0BDC79642B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C32419-FF6F-4158-8854-D44C0102F084}" type="datetimeFigureOut">
              <a:rPr lang="en-US" smtClean="0"/>
              <a:t>3/28/2022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80509EA-708A-4CED-8683-7826A50E51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E29378B-77CA-4A5E-A44D-8E1783D765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C96D1D-CA63-476D-A0A2-052E400FEB3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585137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2CFB82A-9EEA-43B1-A99C-C7B556CD81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C32419-FF6F-4158-8854-D44C0102F084}" type="datetimeFigureOut">
              <a:rPr lang="en-US" smtClean="0"/>
              <a:t>3/28/2022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511B725-2213-446F-B790-3B8D40AB59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E148668-3F8F-4051-8F7C-AF67BA58F2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C96D1D-CA63-476D-A0A2-052E400FEB3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743982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9809F3-D0E4-4DAD-928D-6BC2F05C0E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9D50AEB-B5E2-4874-AAFE-4BF918559AB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219A4A1-7C0D-48E5-9C58-ABA676BB22A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B0E690A-BF7B-4C33-B1AC-4497BED2F9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C32419-FF6F-4158-8854-D44C0102F084}" type="datetimeFigureOut">
              <a:rPr lang="en-US" smtClean="0"/>
              <a:t>3/28/2022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E182AA5-CEBA-4955-8A0F-9798FD4CBD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648BDED-B8D4-45F3-BDAB-1864FC14EE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C96D1D-CA63-476D-A0A2-052E400FEB3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550027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F2A4CD-0479-4821-BB2D-82B30DB269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0EE8D28-549D-4A55-968A-6CB87F0D73F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B8E1B34-79AA-442C-A309-B4F3459F866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E3A94C7-CE7A-4F04-A39B-47D7E41739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C32419-FF6F-4158-8854-D44C0102F084}" type="datetimeFigureOut">
              <a:rPr lang="en-US" smtClean="0"/>
              <a:t>3/28/2022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D01C4DD-9FFE-4C54-AD4A-89D5AB9339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84B4C3D-C4FF-46A1-9D6F-5C199A4709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C96D1D-CA63-476D-A0A2-052E400FEB3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573041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59D72DA-6015-4720-8B88-94EA1C5F73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911550F-AC86-4857-8BF2-A94EBDA78D1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33885CC-C661-444E-B0F8-C5375DEF0B4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AC32419-FF6F-4158-8854-D44C0102F084}" type="datetimeFigureOut">
              <a:rPr lang="en-US" smtClean="0"/>
              <a:t>3/28/2022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ADD66E6-620E-4968-BFEE-41DAC3DF15F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A0A00B0-B340-443C-83B1-D49AECCAB77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5C96D1D-CA63-476D-A0A2-052E400FEB3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603592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3A0221-4660-4E11-9387-3A8178FF39F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85CDC7F-E9C1-49F2-8415-16FFE182F7A0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026" name="Picture 2" descr="Back forearm">
            <a:extLst>
              <a:ext uri="{FF2B5EF4-FFF2-40B4-BE49-F238E27FC236}">
                <a16:creationId xmlns:a16="http://schemas.microsoft.com/office/drawing/2014/main" id="{791EF7A8-7F49-483F-B552-6A502ADB552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295" y="-3583"/>
            <a:ext cx="11601017" cy="67046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5849373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F9737CCE-5339-4533-B11C-EBD3893E3C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5749131" cy="1325563"/>
          </a:xfrm>
        </p:spPr>
        <p:txBody>
          <a:bodyPr/>
          <a:lstStyle/>
          <a:p>
            <a:r>
              <a:rPr lang="en-US" sz="4400" b="1" kern="1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6- Extensor carpi ulnaris:</a:t>
            </a:r>
            <a:r>
              <a:rPr lang="en-US" sz="4400" kern="1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FD736978-DF28-4048-9C84-149B9C5A3C56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20000"/>
          </a:bodyPr>
          <a:lstStyle/>
          <a:p>
            <a:pPr marL="0" marR="0" indent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 kern="1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Origin:</a:t>
            </a:r>
            <a:endParaRPr lang="en-US" sz="2400" dirty="0">
              <a:solidFill>
                <a:srgbClr val="FF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marR="0" lvl="0" indent="-34290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2800" kern="1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Common extensor origin.</a:t>
            </a:r>
            <a:endParaRPr lang="en-US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marR="0" lvl="0" indent="-34290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2800" kern="1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Posterior border of ulna.</a:t>
            </a:r>
            <a:endParaRPr lang="en-US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marR="0" indent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 kern="1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Insertion:</a:t>
            </a:r>
            <a:endParaRPr lang="en-US" sz="2400" dirty="0">
              <a:solidFill>
                <a:srgbClr val="FF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marR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800" kern="1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Posterior surface of the base of 5</a:t>
            </a:r>
            <a:r>
              <a:rPr lang="en-US" sz="2800" kern="100" baseline="30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th</a:t>
            </a:r>
            <a:r>
              <a:rPr lang="en-US" sz="2800" kern="1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metacarpal bone.</a:t>
            </a:r>
            <a:endParaRPr lang="en-US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marR="0" indent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 kern="1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Nerve supply:</a:t>
            </a:r>
            <a:endParaRPr lang="en-US" sz="2400" dirty="0">
              <a:solidFill>
                <a:srgbClr val="FF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marR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800" kern="1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Posterior interosseous nerve.</a:t>
            </a:r>
            <a:endParaRPr lang="en-US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marR="0" indent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 kern="1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Actions:</a:t>
            </a:r>
            <a:endParaRPr lang="en-US" sz="2400" dirty="0">
              <a:solidFill>
                <a:srgbClr val="FF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marR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800" kern="1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Extension and adduction of the wrist.</a:t>
            </a:r>
            <a:endParaRPr lang="en-US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endParaRPr lang="en-US" dirty="0"/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BECC67E0-CBB1-4B61-BB86-6D164AA456E6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6587331" y="365125"/>
            <a:ext cx="5811838" cy="58118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432661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270595DD-8BF1-44C9-A6AB-CD88898F47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3338015" cy="1325563"/>
          </a:xfrm>
        </p:spPr>
        <p:txBody>
          <a:bodyPr/>
          <a:lstStyle/>
          <a:p>
            <a:r>
              <a:rPr lang="en-US" sz="4400" b="1" kern="1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7- Anconeus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E2012A5A-3240-4A79-B186-057655CE1614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10000"/>
          </a:bodyPr>
          <a:lstStyle/>
          <a:p>
            <a:pPr marL="0" marR="0" indent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 kern="1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Origin:</a:t>
            </a:r>
            <a:endParaRPr lang="en-US" sz="2400" dirty="0">
              <a:solidFill>
                <a:srgbClr val="FF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marR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800" kern="1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Posterior aspect </a:t>
            </a:r>
            <a:r>
              <a:rPr lang="en-US" sz="2800" kern="1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of lateral epicondyle of humerus.</a:t>
            </a:r>
            <a:endParaRPr lang="en-US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marR="0" indent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 kern="1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Insertion:</a:t>
            </a:r>
            <a:endParaRPr lang="en-US" sz="2400" dirty="0">
              <a:solidFill>
                <a:srgbClr val="FF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marR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800" kern="1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Lateral surface of olecranon process of ulna</a:t>
            </a:r>
            <a:endParaRPr lang="en-US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marR="0" indent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 kern="1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Nerve supply:</a:t>
            </a:r>
            <a:endParaRPr lang="en-US" sz="2400" dirty="0">
              <a:solidFill>
                <a:srgbClr val="FF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marR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800" kern="1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Radial nerve.</a:t>
            </a:r>
            <a:endParaRPr lang="en-US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marR="0" indent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 kern="1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Action:</a:t>
            </a:r>
            <a:endParaRPr lang="en-US" sz="2400" dirty="0">
              <a:solidFill>
                <a:srgbClr val="FF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marR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800" kern="1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It helps in extension of elbow.</a:t>
            </a:r>
            <a:endParaRPr lang="en-US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endParaRPr lang="en-US" dirty="0"/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4DA40586-355E-4507-9117-F830D4D272F9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6019800" y="365125"/>
            <a:ext cx="5801784" cy="51562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210361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70ECE0DF-E5F9-4FFA-92DB-6B2B4EC136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E90D506-70AE-4388-B476-DF26CB0F7BF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0335" y="116005"/>
            <a:ext cx="11227558" cy="67419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443122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812120-F483-4ADF-A46E-47ADE18774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63564AA-16BC-40D4-87E0-DFB44090E1A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56229" y="0"/>
            <a:ext cx="547954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884953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6CFAEAE5-F52B-4F35-A0C6-8772107A0F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F31EA6DF-233F-4318-860D-AB74A3BD9A76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marR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800" b="1" kern="1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II- Deep group of extensor muscles:</a:t>
            </a:r>
            <a:r>
              <a:rPr lang="en-US" sz="2800" kern="1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endParaRPr lang="en-US" sz="2400" b="1" dirty="0">
              <a:solidFill>
                <a:srgbClr val="FF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marR="0" lvl="0" indent="-342900" algn="just" latinLnBrk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tabLst>
                <a:tab pos="228600" algn="l"/>
              </a:tabLst>
            </a:pPr>
            <a:r>
              <a:rPr lang="en-US" sz="2800" b="1" kern="1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Supinator.</a:t>
            </a:r>
            <a:endParaRPr lang="en-US" sz="24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marR="0" lvl="0" indent="-342900" algn="just" latinLnBrk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tabLst>
                <a:tab pos="228600" algn="l"/>
              </a:tabLst>
            </a:pPr>
            <a:r>
              <a:rPr lang="en-US" sz="2800" b="1" kern="1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Abductor pollicis longus.</a:t>
            </a:r>
            <a:endParaRPr lang="en-US" sz="24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marR="0" lvl="0" indent="-342900" algn="just" latinLnBrk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tabLst>
                <a:tab pos="228600" algn="l"/>
              </a:tabLst>
            </a:pPr>
            <a:r>
              <a:rPr lang="en-US" sz="2800" b="1" kern="1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Extensor pollicis brevis.</a:t>
            </a:r>
            <a:endParaRPr lang="en-US" sz="24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marR="0" lvl="0" indent="-342900" algn="just" latinLnBrk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tabLst>
                <a:tab pos="228600" algn="l"/>
              </a:tabLst>
            </a:pPr>
            <a:r>
              <a:rPr lang="en-US" sz="2800" b="1" kern="1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Extensor pollicis longus.</a:t>
            </a:r>
            <a:endParaRPr lang="en-US" sz="24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marR="0" lvl="0" indent="-342900" algn="just" latinLnBrk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tabLst>
                <a:tab pos="228600" algn="l"/>
              </a:tabLst>
            </a:pPr>
            <a:r>
              <a:rPr lang="en-US" sz="2800" b="1" kern="1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Extensor indicis.</a:t>
            </a:r>
            <a:endParaRPr lang="en-US" sz="24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marR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endParaRPr lang="en-US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endParaRPr lang="en-US" dirty="0"/>
          </a:p>
        </p:txBody>
      </p:sp>
      <p:pic>
        <p:nvPicPr>
          <p:cNvPr id="10" name="Content Placeholder 9">
            <a:extLst>
              <a:ext uri="{FF2B5EF4-FFF2-40B4-BE49-F238E27FC236}">
                <a16:creationId xmlns:a16="http://schemas.microsoft.com/office/drawing/2014/main" id="{5AC183A8-7CC1-4A0B-89ED-C87B966A9B2B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6626034" y="464024"/>
            <a:ext cx="5195756" cy="62233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699403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28926636-747A-4FEA-A602-A1DA7B963C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3074" name="Picture 2" descr="Deep muscles of the Posterior Forearm - ppt download">
            <a:extLst>
              <a:ext uri="{FF2B5EF4-FFF2-40B4-BE49-F238E27FC236}">
                <a16:creationId xmlns:a16="http://schemas.microsoft.com/office/drawing/2014/main" id="{40D67B52-EEA3-4349-91D5-92ECF6BD3B0F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1354937" cy="67615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8549987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738CE0F9-4759-451F-AB73-FFD6F868C1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558207"/>
            <a:ext cx="4893790" cy="1132481"/>
          </a:xfrm>
        </p:spPr>
        <p:txBody>
          <a:bodyPr/>
          <a:lstStyle/>
          <a:p>
            <a:r>
              <a:rPr lang="en-US" sz="4400" b="1" kern="1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1- Supinator: 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4D81E52-8FF7-43D0-9F79-AA89AA469F2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914400" y="1948455"/>
            <a:ext cx="5181600" cy="4351338"/>
          </a:xfrm>
        </p:spPr>
        <p:txBody>
          <a:bodyPr>
            <a:normAutofit fontScale="92500" lnSpcReduction="20000"/>
          </a:bodyPr>
          <a:lstStyle/>
          <a:p>
            <a:pPr marL="0" marR="0" indent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 kern="1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Origin:</a:t>
            </a:r>
            <a:endParaRPr lang="en-US" sz="2400" dirty="0">
              <a:solidFill>
                <a:srgbClr val="FF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marR="0" lvl="0" indent="-34290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2800" kern="1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Supinator crest and fossa in ulna.</a:t>
            </a:r>
            <a:endParaRPr lang="en-US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marR="0" lvl="0" indent="-34290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2800" kern="1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Lateral epicondyle of humerus.</a:t>
            </a:r>
            <a:endParaRPr lang="en-US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marR="0" lvl="0" indent="-34290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2800" kern="1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Lateral ligament of elbow joint.</a:t>
            </a:r>
            <a:endParaRPr lang="en-US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marR="0" lvl="0" indent="-34290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2800" kern="1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Annular ligament.</a:t>
            </a:r>
            <a:endParaRPr lang="en-US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marR="0" indent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 kern="1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Insertion:</a:t>
            </a:r>
            <a:endParaRPr lang="en-US" sz="2400" dirty="0">
              <a:solidFill>
                <a:srgbClr val="FF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marR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800" kern="1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Upper 1/3 of shaft of radius.</a:t>
            </a:r>
            <a:endParaRPr lang="en-US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marR="0" indent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 kern="1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Nerve supply:</a:t>
            </a:r>
            <a:endParaRPr lang="en-US" sz="2400" dirty="0">
              <a:solidFill>
                <a:srgbClr val="FF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marR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800" kern="1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Posterior interosseous nerve.</a:t>
            </a:r>
            <a:endParaRPr lang="en-US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marR="0" indent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 kern="1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Action:</a:t>
            </a:r>
            <a:endParaRPr lang="en-US" sz="2400" dirty="0">
              <a:solidFill>
                <a:srgbClr val="FF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marR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800" kern="1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Supination of the forearm</a:t>
            </a:r>
            <a:r>
              <a:rPr lang="en-US" sz="2800" b="1" kern="1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.</a:t>
            </a:r>
            <a:endParaRPr lang="en-US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endParaRPr lang="en-US" dirty="0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70BD33F2-4606-40BB-BE1C-487FD03560D2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6096001" y="115697"/>
            <a:ext cx="5636576" cy="63260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9011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B2D699-3444-43DF-9484-ABA3956FCC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C49B9EE7-259B-4560-9D4E-C3B7A04208AD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627797" y="365125"/>
            <a:ext cx="4039738" cy="6638707"/>
          </a:xfrm>
          <a:prstGeom prst="rect">
            <a:avLst/>
          </a:prstGeom>
        </p:spPr>
      </p:pic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EF665866-9293-41A0-B72D-EEB994944AE3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5131559" y="559557"/>
            <a:ext cx="6432644" cy="62429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016181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C747E3-9384-4137-B074-2926B9AA23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4061346" cy="1325563"/>
          </a:xfrm>
        </p:spPr>
        <p:txBody>
          <a:bodyPr/>
          <a:lstStyle/>
          <a:p>
            <a:r>
              <a:rPr lang="en-US" sz="4400" b="1" kern="1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2- Abductor pollicis longus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6EFB743-42C8-46FD-BBEE-FC1ECB7F8553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 fontScale="62500" lnSpcReduction="20000"/>
          </a:bodyPr>
          <a:lstStyle/>
          <a:p>
            <a:pPr marL="0" marR="0" indent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 kern="1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Origin:</a:t>
            </a:r>
            <a:endParaRPr lang="en-US" sz="2400" dirty="0">
              <a:solidFill>
                <a:srgbClr val="FF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marR="0" lvl="0" indent="-34290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2800" kern="1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Posterior surface of ulna.  </a:t>
            </a:r>
            <a:endParaRPr lang="en-US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marR="0" lvl="0" indent="-34290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2800" kern="1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Posterior surface of radius.  </a:t>
            </a:r>
            <a:endParaRPr lang="en-US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marR="0" lvl="0" indent="-34290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2800" kern="1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Interosseous membrane.</a:t>
            </a:r>
            <a:endParaRPr lang="en-US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marR="0" indent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 kern="1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Insertion:</a:t>
            </a:r>
            <a:endParaRPr lang="en-US" sz="2400" dirty="0">
              <a:solidFill>
                <a:srgbClr val="FF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marR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800" kern="1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Posterior surface of the base of 1</a:t>
            </a:r>
            <a:r>
              <a:rPr lang="en-US" sz="2800" kern="100" baseline="30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st</a:t>
            </a:r>
            <a:r>
              <a:rPr lang="en-US" sz="2800" kern="1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metacarpal bone.  </a:t>
            </a:r>
            <a:endParaRPr lang="en-US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marR="0" indent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 kern="1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Nerve supply:</a:t>
            </a:r>
            <a:endParaRPr lang="en-US" sz="2400" dirty="0">
              <a:solidFill>
                <a:srgbClr val="FF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marR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800" kern="1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Posterior interosseous nerve.</a:t>
            </a:r>
            <a:endParaRPr lang="en-US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marR="0" indent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 kern="1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Action:</a:t>
            </a:r>
            <a:endParaRPr lang="en-US" sz="2400" dirty="0">
              <a:solidFill>
                <a:srgbClr val="FF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marR="0" lvl="0" indent="-34290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2800" kern="1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Abduction of the thumb.</a:t>
            </a:r>
          </a:p>
          <a:p>
            <a:pPr marL="342900" marR="0" lvl="0" indent="-34290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endParaRPr lang="en-US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marR="0" lvl="0" indent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kern="1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Helps in Extension of the thumb at the carpometacarpal joint.</a:t>
            </a:r>
            <a:endParaRPr lang="en-US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marR="0" indent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None/>
            </a:pP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 </a:t>
            </a:r>
            <a:endParaRPr lang="en-US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endParaRPr lang="en-US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698DEF65-94A4-4D40-88B4-3278940D7542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6172202" y="365126"/>
            <a:ext cx="5783237" cy="58118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547335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2977CF-BB5F-4647-B3A9-6466D09460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6586182" cy="1325563"/>
          </a:xfrm>
        </p:spPr>
        <p:txBody>
          <a:bodyPr/>
          <a:lstStyle/>
          <a:p>
            <a:r>
              <a:rPr lang="en-US" sz="4400" b="1" kern="1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3- Extensor pollicis brevis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A342327-679B-4852-9A34-FB4F9C484821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20000"/>
          </a:bodyPr>
          <a:lstStyle/>
          <a:p>
            <a:pPr marL="0" marR="0" indent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 kern="1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Origin:</a:t>
            </a:r>
            <a:endParaRPr lang="en-US" sz="2400" dirty="0">
              <a:solidFill>
                <a:srgbClr val="FF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marR="0" lvl="0" indent="-34290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2800" kern="1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Posterior surface of radius</a:t>
            </a:r>
            <a:endParaRPr lang="en-US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marR="0" lvl="0" indent="-34290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2800" kern="1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Interosseous membrane.</a:t>
            </a:r>
            <a:endParaRPr lang="en-US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marR="0" indent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 kern="1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Insertion:</a:t>
            </a:r>
            <a:endParaRPr lang="en-US" sz="2400" dirty="0">
              <a:solidFill>
                <a:srgbClr val="FF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marR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800" kern="1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Proximal phalanx of the thumb.</a:t>
            </a:r>
            <a:endParaRPr lang="en-US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marR="0" indent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 kern="1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Nerve supply:</a:t>
            </a:r>
            <a:endParaRPr lang="en-US" sz="2400" dirty="0">
              <a:solidFill>
                <a:srgbClr val="FF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marR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800" kern="1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Posterior interosseous nerve.</a:t>
            </a:r>
            <a:endParaRPr lang="en-US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marR="0" indent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 kern="1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Action:</a:t>
            </a:r>
            <a:endParaRPr lang="en-US" sz="2400" dirty="0">
              <a:solidFill>
                <a:srgbClr val="FF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r>
              <a:rPr lang="en-US" sz="2800" kern="1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Extension of metacarpophalangeal and carpometacarpal joints of the thumb</a:t>
            </a:r>
            <a:endParaRPr lang="en-US" dirty="0"/>
          </a:p>
        </p:txBody>
      </p:sp>
      <p:pic>
        <p:nvPicPr>
          <p:cNvPr id="10" name="Content Placeholder 9">
            <a:extLst>
              <a:ext uri="{FF2B5EF4-FFF2-40B4-BE49-F238E27FC236}">
                <a16:creationId xmlns:a16="http://schemas.microsoft.com/office/drawing/2014/main" id="{BBAC274C-F93C-41E8-A902-D81D9CB71A7B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7166876" y="365124"/>
            <a:ext cx="4895222" cy="62676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660382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81AF01-F8C8-48F0-A582-89FFA0B859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73080A4-B4CD-4F30-B277-998709C0B40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719D3D2-18A8-4146-A6D4-8CD0569B89A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365125"/>
            <a:ext cx="11351525" cy="59810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537345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3B3AB3-0932-4216-A94E-C066E6A6B5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5903794" cy="1325563"/>
          </a:xfrm>
        </p:spPr>
        <p:txBody>
          <a:bodyPr/>
          <a:lstStyle/>
          <a:p>
            <a:r>
              <a:rPr lang="en-US" sz="4400" b="1" kern="1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4- Extensor pollicis longus</a:t>
            </a:r>
            <a:r>
              <a:rPr lang="en-US" sz="4400" b="1" kern="1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:</a:t>
            </a:r>
            <a:r>
              <a:rPr lang="en-US" sz="4400" kern="1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09BCD83-30DA-443B-A544-765A6EF6403E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/>
          </a:bodyPr>
          <a:lstStyle/>
          <a:p>
            <a:pPr marL="0" marR="0" indent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 kern="1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Origin:</a:t>
            </a:r>
            <a:endParaRPr lang="en-US" sz="2400" dirty="0">
              <a:solidFill>
                <a:srgbClr val="FF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marR="0" lvl="0" indent="-34290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2800" kern="1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Posterior surface of ulna </a:t>
            </a:r>
            <a:endParaRPr lang="en-US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marR="0" lvl="0" indent="-34290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2800" kern="1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Interosseous membrane.</a:t>
            </a:r>
            <a:endParaRPr lang="en-US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marR="0" indent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 kern="1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Insertion:</a:t>
            </a:r>
            <a:endParaRPr lang="en-US" sz="2400" dirty="0">
              <a:solidFill>
                <a:srgbClr val="FF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marR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800" kern="1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Distal phalanx of the thumb.</a:t>
            </a:r>
            <a:endParaRPr lang="en-US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marR="0" indent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 kern="1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Nerve</a:t>
            </a:r>
            <a:r>
              <a:rPr lang="en-US" sz="2800" b="1" kern="1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b="1" kern="1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supply:</a:t>
            </a:r>
            <a:endParaRPr lang="en-US" sz="2400" dirty="0">
              <a:solidFill>
                <a:srgbClr val="FF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marR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800" kern="1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Posterior interosseous nerve.</a:t>
            </a:r>
            <a:endParaRPr lang="en-US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marR="0" indent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 kern="1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Action:</a:t>
            </a:r>
            <a:endParaRPr lang="en-US" sz="2400" dirty="0">
              <a:solidFill>
                <a:srgbClr val="FF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marR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800" kern="1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Extension of all joints of the thumb.</a:t>
            </a:r>
            <a:endParaRPr lang="en-US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endParaRPr lang="en-US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281421F3-FAC7-4EA2-ABCF-D9AD3DC6DFD4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7192371" y="616580"/>
            <a:ext cx="4831307" cy="58762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884587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8CAC14B1-4DD1-4C0C-8E64-91932B8968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b="1" kern="1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5- Extensor indicis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9DFF72FC-05A2-4707-B1A0-F939C347804D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20000"/>
          </a:bodyPr>
          <a:lstStyle/>
          <a:p>
            <a:pPr marL="0" marR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800" b="1" kern="1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Origin:</a:t>
            </a:r>
            <a:endParaRPr lang="en-US" sz="2400" dirty="0">
              <a:solidFill>
                <a:srgbClr val="FF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marR="0" lvl="0" indent="-34290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2800" kern="1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Posterior surface of ulna</a:t>
            </a:r>
            <a:endParaRPr lang="en-US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marR="0" lvl="0" indent="-34290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2800" kern="1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Interosseous membrane.</a:t>
            </a:r>
            <a:endParaRPr lang="en-US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marR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800" b="1" kern="1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Insertion</a:t>
            </a:r>
            <a:r>
              <a:rPr lang="en-US" sz="2800" b="1" kern="1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:</a:t>
            </a:r>
            <a:endParaRPr lang="en-US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marR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800" kern="1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Extensor expansion of the index finger.</a:t>
            </a:r>
            <a:endParaRPr lang="en-US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marR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800" b="1" kern="1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Nerve supply:</a:t>
            </a:r>
            <a:endParaRPr lang="en-US" sz="2400" dirty="0">
              <a:solidFill>
                <a:srgbClr val="FF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marR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800" kern="1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Posterior interosseous nerve.</a:t>
            </a:r>
            <a:endParaRPr lang="en-US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marR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800" b="1" kern="1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Action:</a:t>
            </a:r>
            <a:endParaRPr lang="en-US" sz="2400" dirty="0">
              <a:solidFill>
                <a:srgbClr val="FF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marR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800" kern="1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Extension of all joints of index finger.</a:t>
            </a:r>
            <a:endParaRPr lang="en-US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endParaRPr lang="en-US" dirty="0"/>
          </a:p>
        </p:txBody>
      </p:sp>
      <p:pic>
        <p:nvPicPr>
          <p:cNvPr id="7" name="Content Placeholder 6" descr="extensorindicis">
            <a:extLst>
              <a:ext uri="{FF2B5EF4-FFF2-40B4-BE49-F238E27FC236}">
                <a16:creationId xmlns:a16="http://schemas.microsoft.com/office/drawing/2014/main" id="{3726B0C3-C769-460F-82F0-664F4752FD26}"/>
              </a:ext>
            </a:extLst>
          </p:cNvPr>
          <p:cNvPicPr>
            <a:picLocks noGrp="1"/>
          </p:cNvPicPr>
          <p:nvPr>
            <p:ph sz="half" idx="2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629099" y="723331"/>
            <a:ext cx="3724701" cy="5769544"/>
          </a:xfrm>
          <a:prstGeom prst="rect">
            <a:avLst/>
          </a:prstGeom>
          <a:noFill/>
          <a:ln w="6350">
            <a:solidFill>
              <a:sysClr val="windowText" lastClr="000000"/>
            </a:solidFill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11941301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BAE21F-135E-4E3E-BD10-52DC9190DB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AEFCC606-D958-4748-9B86-C44D28E3C959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0" y="365125"/>
            <a:ext cx="5977933" cy="6127750"/>
          </a:xfrm>
          <a:prstGeom prst="rect">
            <a:avLst/>
          </a:prstGeom>
        </p:spPr>
      </p:pic>
      <p:pic>
        <p:nvPicPr>
          <p:cNvPr id="8194" name="Picture 2" descr="Anatomical Snuff Box - Biology &amp; Zoology | Facebook">
            <a:extLst>
              <a:ext uri="{FF2B5EF4-FFF2-40B4-BE49-F238E27FC236}">
                <a16:creationId xmlns:a16="http://schemas.microsoft.com/office/drawing/2014/main" id="{BA2ADCCB-2388-491A-926C-6E20A1C7D267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21793" y="365125"/>
            <a:ext cx="5641675" cy="60732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523577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6D3F63-9C4A-4974-8034-421E9E287C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B972E61E-924E-4847-884B-48E6FB9CF970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0" y="365125"/>
            <a:ext cx="6096000" cy="5981083"/>
          </a:xfrm>
          <a:prstGeom prst="rect">
            <a:avLst/>
          </a:prstGeom>
        </p:spPr>
      </p:pic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74A6DFA-1603-4A51-87BB-5121BE0AD038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76F861B-7CD0-4099-8239-F33D164A68D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0" y="0"/>
            <a:ext cx="5181600" cy="58707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289356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8B6A4E75-0ABE-4A3B-AB97-7F3647C9E6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6F8F3988-F8A0-499F-BC7C-599D241D731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59307" y="365125"/>
            <a:ext cx="12569589" cy="6127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025799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C00A98-006F-4DFF-933C-3BA7156096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479B8701-9CD6-4681-A194-2E26E6DCAC19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6172202" y="594039"/>
            <a:ext cx="5813867" cy="6066068"/>
          </a:xfrm>
          <a:prstGeom prst="rect">
            <a:avLst/>
          </a:prstGeom>
        </p:spPr>
      </p:pic>
      <p:pic>
        <p:nvPicPr>
          <p:cNvPr id="9" name="Content Placeholder 8">
            <a:extLst>
              <a:ext uri="{FF2B5EF4-FFF2-40B4-BE49-F238E27FC236}">
                <a16:creationId xmlns:a16="http://schemas.microsoft.com/office/drawing/2014/main" id="{25BDC7C1-AF63-4192-841F-02BD74096D9C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3"/>
          <a:stretch>
            <a:fillRect/>
          </a:stretch>
        </p:blipFill>
        <p:spPr>
          <a:xfrm>
            <a:off x="446684" y="837501"/>
            <a:ext cx="5249186" cy="56553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67094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0105D441-01F4-41A9-A230-43446574C8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4620904" cy="1325563"/>
          </a:xfrm>
        </p:spPr>
        <p:txBody>
          <a:bodyPr>
            <a:normAutofit/>
          </a:bodyPr>
          <a:lstStyle/>
          <a:p>
            <a:r>
              <a:rPr lang="en-US" sz="3600" b="1" dirty="0">
                <a:solidFill>
                  <a:srgbClr val="FF0000"/>
                </a:solidFill>
                <a:latin typeface="Arial Black" panose="020B0A04020102020204" pitchFamily="34" charset="0"/>
              </a:rPr>
              <a:t>1- Brachioradialis</a:t>
            </a:r>
            <a:br>
              <a:rPr lang="en-US" b="1" dirty="0"/>
            </a:br>
            <a:endParaRPr lang="en-US" b="1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64DD8613-57B4-400F-BCD2-B327E01B54C8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Origin:</a:t>
            </a:r>
          </a:p>
          <a:p>
            <a:r>
              <a:rPr lang="en-US" dirty="0"/>
              <a:t>Upper 2/3 of lateral supracondylar ridge of the humerus.</a:t>
            </a:r>
          </a:p>
          <a:p>
            <a:r>
              <a:rPr lang="en-US" b="1" dirty="0">
                <a:solidFill>
                  <a:srgbClr val="FF0000"/>
                </a:solidFill>
              </a:rPr>
              <a:t>Insertion:</a:t>
            </a:r>
          </a:p>
          <a:p>
            <a:r>
              <a:rPr lang="en-US" dirty="0"/>
              <a:t>Base of styloid process of radius.</a:t>
            </a:r>
          </a:p>
          <a:p>
            <a:r>
              <a:rPr lang="en-US" b="1" dirty="0">
                <a:solidFill>
                  <a:srgbClr val="FF0000"/>
                </a:solidFill>
              </a:rPr>
              <a:t>Nerve supply</a:t>
            </a:r>
            <a:r>
              <a:rPr lang="en-US" b="1" dirty="0"/>
              <a:t>:</a:t>
            </a:r>
            <a:r>
              <a:rPr lang="en-US" dirty="0"/>
              <a:t>	</a:t>
            </a:r>
          </a:p>
          <a:p>
            <a:r>
              <a:rPr lang="en-US" dirty="0"/>
              <a:t>Radial nerve.</a:t>
            </a:r>
          </a:p>
          <a:p>
            <a:r>
              <a:rPr lang="en-US" b="1" dirty="0">
                <a:solidFill>
                  <a:srgbClr val="FF0000"/>
                </a:solidFill>
              </a:rPr>
              <a:t>Action:</a:t>
            </a:r>
          </a:p>
          <a:p>
            <a:r>
              <a:rPr lang="en-US" dirty="0"/>
              <a:t>Flexion of elbow at midprone position.</a:t>
            </a:r>
          </a:p>
          <a:p>
            <a:endParaRPr lang="en-US" dirty="0"/>
          </a:p>
        </p:txBody>
      </p:sp>
      <p:pic>
        <p:nvPicPr>
          <p:cNvPr id="4098" name="Picture 2" descr="Brachioradialis: Origin, insertion, innervation, action | Kenhub">
            <a:extLst>
              <a:ext uri="{FF2B5EF4-FFF2-40B4-BE49-F238E27FC236}">
                <a16:creationId xmlns:a16="http://schemas.microsoft.com/office/drawing/2014/main" id="{AF24BC3D-D7B4-4D58-8269-A7E3459BBAD9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3" y="230188"/>
            <a:ext cx="6019798" cy="62922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3111273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F31307-333F-4688-9654-5B64D5AD32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5027183" cy="1325563"/>
          </a:xfrm>
        </p:spPr>
        <p:txBody>
          <a:bodyPr>
            <a:normAutofit/>
          </a:bodyPr>
          <a:lstStyle/>
          <a:p>
            <a:r>
              <a:rPr lang="en-US" sz="3600" b="1" dirty="0">
                <a:solidFill>
                  <a:srgbClr val="FF0000"/>
                </a:solidFill>
                <a:latin typeface="Arial Black" panose="020B0A04020102020204" pitchFamily="34" charset="0"/>
              </a:rPr>
              <a:t>2- Extensor carpi radialis </a:t>
            </a:r>
            <a:r>
              <a:rPr lang="en-US" sz="3600" b="1" dirty="0">
                <a:solidFill>
                  <a:schemeClr val="accent1"/>
                </a:solidFill>
                <a:latin typeface="Arial Black" panose="020B0A04020102020204" pitchFamily="34" charset="0"/>
              </a:rPr>
              <a:t>longus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989D3FF-B6E1-413F-8E3E-FCFC9122C00A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10000"/>
          </a:bodyPr>
          <a:lstStyle/>
          <a:p>
            <a:pPr marL="0" marR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800" b="1" kern="1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Origin:</a:t>
            </a:r>
            <a:endParaRPr lang="en-US" sz="2400" dirty="0">
              <a:solidFill>
                <a:srgbClr val="FF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marR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800" kern="1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Lower 1/3 of lateral supracondylar ridge of the humerus. </a:t>
            </a:r>
            <a:endParaRPr lang="en-US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marR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800" b="1" kern="1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Insertion:</a:t>
            </a:r>
            <a:endParaRPr lang="en-US" sz="2400" dirty="0">
              <a:solidFill>
                <a:srgbClr val="FF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marR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800" kern="1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Posterior surface of base of </a:t>
            </a:r>
            <a:r>
              <a:rPr lang="en-US" sz="2800" kern="1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2</a:t>
            </a:r>
            <a:r>
              <a:rPr lang="en-US" sz="2800" kern="100" baseline="300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nd</a:t>
            </a:r>
            <a:r>
              <a:rPr lang="en-US" sz="2800" kern="1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metacarpal bone.</a:t>
            </a:r>
            <a:endParaRPr lang="en-US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marR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800" b="1" kern="1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Nerve supply:</a:t>
            </a:r>
            <a:endParaRPr lang="en-US" sz="2400" dirty="0">
              <a:solidFill>
                <a:srgbClr val="FF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marR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800" kern="1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Radial nerve.</a:t>
            </a:r>
            <a:endParaRPr lang="en-US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marR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800" b="1" kern="1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Action:</a:t>
            </a:r>
            <a:endParaRPr lang="en-US" sz="2400" dirty="0">
              <a:solidFill>
                <a:srgbClr val="FF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marR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800" kern="1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Extension and abduction of wrist.</a:t>
            </a:r>
            <a:endParaRPr lang="en-US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endParaRPr lang="en-US" dirty="0"/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7C6BDCBA-57CD-4341-8322-D6C7D2F2E91E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6326618" y="230187"/>
            <a:ext cx="5587878" cy="62626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073610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ACE5D02D-9D62-4890-810D-EDDB72E426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4176216" cy="1325563"/>
          </a:xfrm>
        </p:spPr>
        <p:txBody>
          <a:bodyPr>
            <a:normAutofit fontScale="90000"/>
          </a:bodyPr>
          <a:lstStyle/>
          <a:p>
            <a:r>
              <a:rPr lang="en-US" sz="4400" b="1" kern="1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3- Extensor carpi radialis </a:t>
            </a:r>
            <a:r>
              <a:rPr lang="en-US" sz="4400" b="1" kern="100" dirty="0">
                <a:solidFill>
                  <a:schemeClr val="accent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brevis</a:t>
            </a:r>
            <a:endParaRPr lang="en-US" dirty="0">
              <a:solidFill>
                <a:schemeClr val="accent1"/>
              </a:solidFill>
            </a:endParaRP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96FA8057-EFA4-406A-81C8-962DEDBB61EE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10000"/>
          </a:bodyPr>
          <a:lstStyle/>
          <a:p>
            <a:pPr marL="0" marR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800" b="1" kern="1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Origin:</a:t>
            </a:r>
            <a:endParaRPr lang="en-US" sz="2400" dirty="0">
              <a:solidFill>
                <a:srgbClr val="FF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marR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800" kern="1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Common extensor origin (</a:t>
            </a:r>
            <a:r>
              <a:rPr lang="en-US" sz="2800" kern="1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front</a:t>
            </a:r>
            <a:r>
              <a:rPr lang="en-US" sz="2800" kern="1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of lateral epicondyle of the humerus).</a:t>
            </a:r>
            <a:endParaRPr lang="en-US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marR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800" b="1" kern="1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Insertion:</a:t>
            </a:r>
            <a:endParaRPr lang="en-US" sz="2400" dirty="0">
              <a:solidFill>
                <a:srgbClr val="FF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marR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800" kern="1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Posterior surface of base of</a:t>
            </a:r>
            <a:r>
              <a:rPr lang="en-US" sz="2800" kern="1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3</a:t>
            </a:r>
            <a:r>
              <a:rPr lang="en-US" sz="2800" kern="100" baseline="300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rd</a:t>
            </a:r>
            <a:r>
              <a:rPr lang="en-US" sz="2800" kern="1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kern="1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metacarpal bone.</a:t>
            </a:r>
            <a:endParaRPr lang="en-US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marR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800" b="1" kern="1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Nerve supply:</a:t>
            </a:r>
            <a:endParaRPr lang="en-US" sz="2400" dirty="0">
              <a:solidFill>
                <a:srgbClr val="FF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marR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800" kern="1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Posterior interosseous nerve.</a:t>
            </a:r>
            <a:endParaRPr lang="en-US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marR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800" b="1" kern="1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Actions:</a:t>
            </a:r>
            <a:endParaRPr lang="en-US" sz="2400" dirty="0">
              <a:solidFill>
                <a:srgbClr val="FF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marR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800" kern="1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Extension and abduction of wrist.</a:t>
            </a:r>
            <a:endParaRPr lang="en-US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endParaRPr lang="en-US" dirty="0"/>
          </a:p>
        </p:txBody>
      </p:sp>
      <p:pic>
        <p:nvPicPr>
          <p:cNvPr id="5122" name="Picture 2" descr="Extensor carpi radialis brevis: Attachments and function | Kenhub">
            <a:extLst>
              <a:ext uri="{FF2B5EF4-FFF2-40B4-BE49-F238E27FC236}">
                <a16:creationId xmlns:a16="http://schemas.microsoft.com/office/drawing/2014/main" id="{831583FB-5BC5-47BB-BB8C-58A5438C17FF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7331" y="204716"/>
            <a:ext cx="5412688" cy="59722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8418703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A2773B46-FBDA-4E8E-8D1A-3E5A06EA00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081538"/>
          </a:xfrm>
        </p:spPr>
        <p:txBody>
          <a:bodyPr/>
          <a:lstStyle/>
          <a:p>
            <a:r>
              <a:rPr lang="en-US" sz="4400" b="1" kern="1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4- Extensor digitorum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D4D8764E-AACF-4D00-8A7A-A4F2BF7D1C34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 fontScale="62500" lnSpcReduction="20000"/>
          </a:bodyPr>
          <a:lstStyle/>
          <a:p>
            <a:pPr marL="0" marR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800" b="1" kern="1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Origin: </a:t>
            </a:r>
            <a:r>
              <a:rPr lang="en-US" sz="2800" kern="1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Common extensor origin.</a:t>
            </a:r>
            <a:endParaRPr lang="en-US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marR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800" b="1" kern="1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Insertion:</a:t>
            </a:r>
            <a:endParaRPr lang="en-US" sz="2400" dirty="0">
              <a:solidFill>
                <a:srgbClr val="FF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marR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800" kern="1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The tendons expands on the posterior surface of proximal phalanges of the medial 4 fingers forming the </a:t>
            </a:r>
            <a:r>
              <a:rPr lang="en-US" sz="2800" kern="1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extensor expansion. </a:t>
            </a:r>
            <a:r>
              <a:rPr lang="en-US" sz="2800" kern="1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Each extensor expansion splits into 3 slips: a central slip inserted into the base of the middle phalanx, and 2 lateral slips which are inserted into the base of distal phalanx. The extensor expansion receives also the insertion of the corresponding lumbrical and interossei muscles</a:t>
            </a:r>
            <a:endParaRPr lang="en-US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marR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800" b="1" kern="1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Nerve supply:</a:t>
            </a:r>
            <a:r>
              <a:rPr lang="en-US" sz="2400" b="1" dirty="0">
                <a:solidFill>
                  <a:srgbClr val="FF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kern="1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Posterior interosseous nerve.</a:t>
            </a:r>
            <a:endParaRPr lang="en-US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marR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800" b="1" kern="1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Actions:</a:t>
            </a:r>
            <a:endParaRPr lang="en-US" sz="2400" dirty="0">
              <a:solidFill>
                <a:srgbClr val="FF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marR="0" lvl="0" indent="-34290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2800" kern="1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Extension of all joints of the medial 4 fingers.</a:t>
            </a:r>
            <a:endParaRPr lang="en-US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marR="0" lvl="0" indent="-34290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2800" kern="1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It helps in extension of the wrist.</a:t>
            </a:r>
            <a:endParaRPr lang="en-US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endParaRPr lang="en-US" dirty="0"/>
          </a:p>
        </p:txBody>
      </p:sp>
      <p:pic>
        <p:nvPicPr>
          <p:cNvPr id="7170" name="Picture 2" descr="Extensor Digitorum Communis - Physiopedia">
            <a:extLst>
              <a:ext uri="{FF2B5EF4-FFF2-40B4-BE49-F238E27FC236}">
                <a16:creationId xmlns:a16="http://schemas.microsoft.com/office/drawing/2014/main" id="{880B3473-A370-4470-B6ED-BAF0A44ED080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1" y="701304"/>
            <a:ext cx="3298206" cy="57915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8453666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956015C9-C0C1-4544-9A05-8B2B8E0FCE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6108510" cy="1325563"/>
          </a:xfrm>
        </p:spPr>
        <p:txBody>
          <a:bodyPr/>
          <a:lstStyle/>
          <a:p>
            <a:r>
              <a:rPr lang="en-US" sz="4400" b="1" kern="1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5- Extensor digiti minimi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D3D77A87-09A8-4786-9609-518774094DBD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10000"/>
          </a:bodyPr>
          <a:lstStyle/>
          <a:p>
            <a:pPr marL="0" marR="0" indent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 kern="1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Origin:</a:t>
            </a:r>
            <a:endParaRPr lang="en-US" sz="2400" dirty="0">
              <a:solidFill>
                <a:srgbClr val="FF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marR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800" kern="1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Common extensor origin.</a:t>
            </a:r>
            <a:endParaRPr lang="en-US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marR="0" indent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 kern="1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Insertion:</a:t>
            </a:r>
            <a:endParaRPr lang="en-US" sz="2400" dirty="0">
              <a:solidFill>
                <a:srgbClr val="FF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marR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800" kern="1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Extensor expansion of the little finger.</a:t>
            </a:r>
            <a:endParaRPr lang="en-US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marR="0" indent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 kern="1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Nerve supply:</a:t>
            </a:r>
            <a:endParaRPr lang="en-US" sz="2400" dirty="0">
              <a:solidFill>
                <a:srgbClr val="FF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marR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800" kern="1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Posterior interosseous nerve.</a:t>
            </a:r>
            <a:endParaRPr lang="en-US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marR="0" indent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 kern="1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Actions:</a:t>
            </a:r>
            <a:endParaRPr lang="en-US" sz="2400" dirty="0">
              <a:solidFill>
                <a:srgbClr val="FF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marR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800" kern="1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Extension of  all joints of little finger + Extension of wrist.</a:t>
            </a:r>
            <a:endParaRPr lang="en-US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endParaRPr lang="en-US" dirty="0"/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A975488C-E3FF-4C66-B64C-8C26A808C403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6172202" y="365125"/>
            <a:ext cx="6019798" cy="58118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087425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AC3F1E-89ED-4C13-9B4C-395374E7D4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0FBA721B-D2B9-47CF-A0D0-8518A142F9A3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166742" y="-1"/>
            <a:ext cx="5853058" cy="6714699"/>
          </a:xfrm>
          <a:prstGeom prst="rect">
            <a:avLst/>
          </a:prstGeom>
        </p:spPr>
      </p:pic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EA17B4B7-F5C9-45E8-B34C-6C5A4EB8ED72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6424543" y="805218"/>
            <a:ext cx="5773667" cy="60527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550931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8FBD877D-489B-498E-B5B4-DB6F7889D5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3DD0830B-17EB-45BB-B265-229C5641C9A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69454" y="1825625"/>
            <a:ext cx="10053091" cy="4351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053414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EB360206BF95B459A374A5B79BB4F6F" ma:contentTypeVersion="2" ma:contentTypeDescription="Create a new document." ma:contentTypeScope="" ma:versionID="88e8acd4abe999bd7175713e3687d927">
  <xsd:schema xmlns:xsd="http://www.w3.org/2001/XMLSchema" xmlns:xs="http://www.w3.org/2001/XMLSchema" xmlns:p="http://schemas.microsoft.com/office/2006/metadata/properties" xmlns:ns2="45470c9e-c72c-460b-9d5f-b80e2a9e7a5a" targetNamespace="http://schemas.microsoft.com/office/2006/metadata/properties" ma:root="true" ma:fieldsID="0fa09ea065c4b498e18a9e412fd13ede" ns2:_="">
    <xsd:import namespace="45470c9e-c72c-460b-9d5f-b80e2a9e7a5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5470c9e-c72c-460b-9d5f-b80e2a9e7a5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726E35EE-E50D-4F03-8EAB-17DE7F551BD3}"/>
</file>

<file path=customXml/itemProps2.xml><?xml version="1.0" encoding="utf-8"?>
<ds:datastoreItem xmlns:ds="http://schemas.openxmlformats.org/officeDocument/2006/customXml" ds:itemID="{E8977143-7FC2-4D1F-8857-B14B5F0FA50B}"/>
</file>

<file path=customXml/itemProps3.xml><?xml version="1.0" encoding="utf-8"?>
<ds:datastoreItem xmlns:ds="http://schemas.openxmlformats.org/officeDocument/2006/customXml" ds:itemID="{DD43EEB5-EB32-482D-8E66-1AE43EA9CA8E}"/>
</file>

<file path=docProps/app.xml><?xml version="1.0" encoding="utf-8"?>
<Properties xmlns="http://schemas.openxmlformats.org/officeDocument/2006/extended-properties" xmlns:vt="http://schemas.openxmlformats.org/officeDocument/2006/docPropsVTypes">
  <TotalTime>1604</TotalTime>
  <Words>599</Words>
  <Application>Microsoft Office PowerPoint</Application>
  <PresentationFormat>Widescreen</PresentationFormat>
  <Paragraphs>125</Paragraphs>
  <Slides>25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32" baseType="lpstr">
      <vt:lpstr>Arial</vt:lpstr>
      <vt:lpstr>Arial Black</vt:lpstr>
      <vt:lpstr>Calibri</vt:lpstr>
      <vt:lpstr>Calibri Light</vt:lpstr>
      <vt:lpstr>Symbol</vt:lpstr>
      <vt:lpstr>Times New Roman</vt:lpstr>
      <vt:lpstr>Office Theme</vt:lpstr>
      <vt:lpstr>PowerPoint Presentation</vt:lpstr>
      <vt:lpstr>PowerPoint Presentation</vt:lpstr>
      <vt:lpstr>1- Brachioradialis </vt:lpstr>
      <vt:lpstr>2- Extensor carpi radialis longus</vt:lpstr>
      <vt:lpstr>3- Extensor carpi radialis brevis</vt:lpstr>
      <vt:lpstr>4- Extensor digitorum</vt:lpstr>
      <vt:lpstr>5- Extensor digiti minimi</vt:lpstr>
      <vt:lpstr>PowerPoint Presentation</vt:lpstr>
      <vt:lpstr>PowerPoint Presentation</vt:lpstr>
      <vt:lpstr>6- Extensor carpi ulnaris: </vt:lpstr>
      <vt:lpstr>7- Anconeus</vt:lpstr>
      <vt:lpstr>PowerPoint Presentation</vt:lpstr>
      <vt:lpstr>PowerPoint Presentation</vt:lpstr>
      <vt:lpstr>PowerPoint Presentation</vt:lpstr>
      <vt:lpstr>PowerPoint Presentation</vt:lpstr>
      <vt:lpstr>1- Supinator: </vt:lpstr>
      <vt:lpstr>PowerPoint Presentation</vt:lpstr>
      <vt:lpstr>2- Abductor pollicis longus</vt:lpstr>
      <vt:lpstr>3- Extensor pollicis brevis</vt:lpstr>
      <vt:lpstr>4- Extensor pollicis longus: </vt:lpstr>
      <vt:lpstr>5- Extensor indicis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Dalia Mahmoud Hasan</dc:creator>
  <cp:lastModifiedBy>Dalia Mahmoud Hasan</cp:lastModifiedBy>
  <cp:revision>8</cp:revision>
  <dcterms:created xsi:type="dcterms:W3CDTF">2022-03-19T15:22:36Z</dcterms:created>
  <dcterms:modified xsi:type="dcterms:W3CDTF">2022-03-28T20:22:35Z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0x0101000EB360206BF95B459A374A5B79BB4F6F</vt:lpwstr>
  </property>
</Properties>
</file>