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4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2.jpg" ContentType="image/jpeg"/>
  <Override PartName="/ppt/notesSlides/notesSlide5.xml" ContentType="application/vnd.openxmlformats-officedocument.presentationml.notesSlide+xml"/>
  <Override PartName="/ppt/media/image23.jp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4.jpg" ContentType="image/jpeg"/>
  <Override PartName="/ppt/notesSlides/notesSlide8.xml" ContentType="application/vnd.openxmlformats-officedocument.presentationml.notesSlide+xml"/>
  <Override PartName="/ppt/media/image25.jpg" ContentType="image/jpeg"/>
  <Override PartName="/ppt/notesSlides/notesSlide9.xml" ContentType="application/vnd.openxmlformats-officedocument.presentationml.notesSlide+xml"/>
  <Override PartName="/ppt/media/image26.jpg" ContentType="image/jpeg"/>
  <Override PartName="/ppt/notesSlides/notesSlide10.xml" ContentType="application/vnd.openxmlformats-officedocument.presentationml.notesSlide+xml"/>
  <Override PartName="/ppt/media/image2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327" r:id="rId29"/>
    <p:sldId id="328" r:id="rId30"/>
    <p:sldId id="329" r:id="rId31"/>
    <p:sldId id="331" r:id="rId32"/>
    <p:sldId id="330" r:id="rId33"/>
    <p:sldId id="295" r:id="rId34"/>
    <p:sldId id="333" r:id="rId35"/>
    <p:sldId id="336" r:id="rId36"/>
    <p:sldId id="337" r:id="rId37"/>
    <p:sldId id="339" r:id="rId38"/>
    <p:sldId id="340" r:id="rId39"/>
    <p:sldId id="305" r:id="rId40"/>
    <p:sldId id="342" r:id="rId41"/>
    <p:sldId id="343" r:id="rId42"/>
    <p:sldId id="344" r:id="rId43"/>
    <p:sldId id="345" r:id="rId44"/>
    <p:sldId id="346" r:id="rId45"/>
    <p:sldId id="347" r:id="rId46"/>
    <p:sldId id="348" r:id="rId47"/>
    <p:sldId id="349" r:id="rId48"/>
    <p:sldId id="350" r:id="rId49"/>
    <p:sldId id="351" r:id="rId50"/>
    <p:sldId id="352" r:id="rId51"/>
    <p:sldId id="353" r:id="rId52"/>
    <p:sldId id="354" r:id="rId53"/>
    <p:sldId id="355" r:id="rId54"/>
    <p:sldId id="356" r:id="rId55"/>
    <p:sldId id="357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281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7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292A6-9FB3-4FD4-8704-DC994531DBF9}" type="datetimeFigureOut">
              <a:rPr lang="en-US" smtClean="0"/>
              <a:t>11/4/24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C0A9D-8915-4FB7-9206-7E207E75A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0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3941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2428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2934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166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562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9064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9623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575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8783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344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67" b="0" i="0">
                <a:solidFill>
                  <a:srgbClr val="33333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882828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679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2E24D-0BAE-F845-BA5C-D88FED8A67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HIRSUTISM</a:t>
            </a:r>
            <a:endParaRPr lang="en-JO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6A7C1-B08B-E245-830A-27D72DDAB3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JO" dirty="0"/>
              <a:t>maddswskddemm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36C67-D75D-2F45-8C81-1D9D00925769}"/>
              </a:ext>
            </a:extLst>
          </p:cNvPr>
          <p:cNvSpPr txBox="1"/>
          <p:nvPr/>
        </p:nvSpPr>
        <p:spPr>
          <a:xfrm>
            <a:off x="4872203" y="4356886"/>
            <a:ext cx="2291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ctr" defTabSz="457200" rtl="1" eaLnBrk="1" latinLnBrk="0" hangingPunct="1"/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Rawashdeh</a:t>
            </a:r>
            <a:r>
              <a:rPr lang="en-US" dirty="0"/>
              <a:t> </a:t>
            </a:r>
          </a:p>
          <a:p>
            <a:pPr marL="0" algn="ctr" defTabSz="457200" rtl="1" eaLnBrk="1" latinLnBrk="0" hangingPunct="1"/>
            <a:r>
              <a:rPr lang="en-US" dirty="0" err="1"/>
              <a:t>Timaa</a:t>
            </a:r>
            <a:r>
              <a:rPr lang="en-US" dirty="0"/>
              <a:t> Ali </a:t>
            </a:r>
          </a:p>
          <a:p>
            <a:pPr marL="0" algn="ctr" defTabSz="457200" rtl="1" eaLnBrk="1" latinLnBrk="0" hangingPunct="1"/>
            <a:r>
              <a:rPr lang="en-US" dirty="0"/>
              <a:t>Mohammad </a:t>
            </a:r>
            <a:r>
              <a:rPr lang="en-US" dirty="0" err="1"/>
              <a:t>Rababaa</a:t>
            </a:r>
            <a:r>
              <a:rPr lang="en-US" dirty="0"/>
              <a:t> </a:t>
            </a:r>
          </a:p>
          <a:p>
            <a:pPr marL="0" algn="ctr" defTabSz="457200" rtl="1" eaLnBrk="1" latinLnBrk="0" hangingPunct="1"/>
            <a:r>
              <a:rPr lang="en-US" dirty="0"/>
              <a:t>Mohammad </a:t>
            </a:r>
            <a:r>
              <a:rPr lang="en-US" dirty="0" err="1"/>
              <a:t>Nawafleh</a:t>
            </a:r>
            <a:r>
              <a:rPr lang="en-US" dirty="0"/>
              <a:t> 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840184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3CD97-55A7-C942-8A24-1C5A7792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CONGENITAL ADRENAL HYPERPLASIA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0CD79-AEDB-C247-AA87-8E318162AEE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97815" marR="82550" lvl="0" indent="-285750" defTabSz="4572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Wingdings"/>
              <a:buChar char=""/>
              <a:tabLst>
                <a:tab pos="299085" algn="l"/>
              </a:tabLst>
            </a:pP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a</a:t>
            </a:r>
            <a:r>
              <a:rPr lang="en-US" sz="1800" b="1" cap="none" spc="-5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group</a:t>
            </a:r>
            <a:r>
              <a:rPr lang="en-US" sz="1800" b="1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sz="1800" b="1" cap="none" spc="-5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autosomal</a:t>
            </a:r>
            <a:r>
              <a:rPr lang="en-US" sz="1800" b="1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recessive</a:t>
            </a:r>
            <a:r>
              <a:rPr lang="en-US" sz="1800" b="1" cap="none" spc="1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disorders,</a:t>
            </a:r>
            <a:r>
              <a:rPr lang="en-US" sz="1800" b="1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each</a:t>
            </a:r>
            <a:r>
              <a:rPr lang="en-US" sz="1800" b="1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sz="1800" b="1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which</a:t>
            </a:r>
            <a:r>
              <a:rPr lang="en-US" sz="1800" b="1" cap="none" spc="-7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involves</a:t>
            </a:r>
            <a:r>
              <a:rPr lang="en-US" sz="1800" b="1" cap="none" spc="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spc="-50" dirty="0">
                <a:latin typeface="Al Nile" pitchFamily="2" charset="-78"/>
                <a:cs typeface="Al Nile" pitchFamily="2" charset="-78"/>
              </a:rPr>
              <a:t>a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deficiency</a:t>
            </a:r>
            <a:r>
              <a:rPr lang="en-US" sz="1800" b="1" cap="none" spc="-5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sz="1800" b="1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an</a:t>
            </a:r>
            <a:r>
              <a:rPr lang="en-US" sz="1800" b="1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enzyme</a:t>
            </a:r>
            <a:r>
              <a:rPr lang="en-US" sz="1800" b="1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involved</a:t>
            </a:r>
            <a:r>
              <a:rPr lang="en-US" sz="1800" b="1" cap="none" spc="1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in</a:t>
            </a:r>
            <a:r>
              <a:rPr lang="en-US" sz="1800" b="1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the</a:t>
            </a:r>
            <a:r>
              <a:rPr lang="en-US" sz="1800" b="1" cap="none" spc="-5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synthesis</a:t>
            </a:r>
            <a:r>
              <a:rPr lang="en-US" sz="1800" b="1" cap="none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spc="-25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sz="180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cortisol,</a:t>
            </a:r>
            <a:r>
              <a:rPr lang="en-US" sz="1800" b="1" cap="none" spc="17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aldosterone,</a:t>
            </a:r>
            <a:r>
              <a:rPr lang="en-US" sz="1800" b="1" cap="none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or</a:t>
            </a:r>
            <a:r>
              <a:rPr lang="en-US" sz="1800" b="1" cap="none" spc="-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spc="-20" dirty="0">
                <a:latin typeface="Al Nile" pitchFamily="2" charset="-78"/>
                <a:cs typeface="Al Nile" pitchFamily="2" charset="-78"/>
              </a:rPr>
              <a:t>both.</a:t>
            </a:r>
          </a:p>
          <a:p>
            <a:pPr marL="297815" marR="82550" lvl="0" indent="-285750" defTabSz="4572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Wingdings"/>
              <a:buChar char=""/>
              <a:tabLst>
                <a:tab pos="299085" algn="l"/>
              </a:tabLst>
            </a:pPr>
            <a:endParaRPr lang="en-US" sz="1800" cap="none" dirty="0">
              <a:latin typeface="Al Nile" pitchFamily="2" charset="-78"/>
              <a:cs typeface="Al Nile" pitchFamily="2" charset="-78"/>
            </a:endParaRPr>
          </a:p>
          <a:p>
            <a:pPr marL="362585" lvl="0" indent="-349885" defTabSz="4572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Wingdings"/>
              <a:buChar char=""/>
              <a:tabLst>
                <a:tab pos="362585" algn="l"/>
                <a:tab pos="5874385" algn="l"/>
              </a:tabLst>
            </a:pP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The</a:t>
            </a:r>
            <a:r>
              <a:rPr lang="en-US" sz="1800" b="1" cap="none" spc="-6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phenotype</a:t>
            </a:r>
            <a:r>
              <a:rPr lang="en-US" sz="1800" b="1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can</a:t>
            </a:r>
            <a:r>
              <a:rPr lang="en-US" sz="1800" b="1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vary</a:t>
            </a:r>
            <a:r>
              <a:rPr lang="en-US" sz="1800" b="1" cap="none" spc="1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from</a:t>
            </a:r>
            <a:r>
              <a:rPr lang="en-US" sz="1800" b="1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u="sng" cap="none" spc="-10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clinically inapparent </a:t>
            </a:r>
            <a:r>
              <a:rPr lang="en-US" sz="1800" b="1" u="sng" cap="none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disease</a:t>
            </a:r>
            <a:r>
              <a:rPr lang="en-US" sz="1800" b="1" u="sng" cap="none" spc="-20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(occult</a:t>
            </a:r>
            <a:r>
              <a:rPr lang="en-US" sz="1800" b="1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spc="-25" dirty="0">
                <a:latin typeface="Al Nile" pitchFamily="2" charset="-78"/>
                <a:cs typeface="Al Nile" pitchFamily="2" charset="-78"/>
              </a:rPr>
              <a:t>or</a:t>
            </a:r>
            <a:r>
              <a:rPr lang="en-US" sz="180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cryptic</a:t>
            </a:r>
            <a:r>
              <a:rPr lang="en-US" sz="1800" b="1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adrenal</a:t>
            </a:r>
            <a:r>
              <a:rPr lang="en-US" sz="1800" b="1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hyperplasia)</a:t>
            </a:r>
            <a:r>
              <a:rPr lang="en-US" sz="1800" b="1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to</a:t>
            </a:r>
            <a:r>
              <a:rPr lang="en-US" sz="1800" b="1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spc="-50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a </a:t>
            </a:r>
            <a:r>
              <a:rPr lang="en-US" sz="1800" b="1" u="sng" cap="none" dirty="0">
                <a:highlight>
                  <a:srgbClr val="FFFF00"/>
                </a:highlight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mild</a:t>
            </a:r>
            <a:r>
              <a:rPr lang="en-US" sz="1800" b="1" u="sng" cap="none" spc="-20" dirty="0">
                <a:highlight>
                  <a:srgbClr val="FFFF00"/>
                </a:highlight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 form</a:t>
            </a:r>
            <a:r>
              <a:rPr lang="en-US" sz="1800" b="1" cap="none" spc="500" dirty="0"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sz="1800" b="1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disease</a:t>
            </a:r>
            <a:r>
              <a:rPr lang="en-US" sz="1800" b="1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that</a:t>
            </a:r>
            <a:r>
              <a:rPr lang="en-US" sz="1800" b="1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spc="-25" dirty="0">
                <a:latin typeface="Al Nile" pitchFamily="2" charset="-78"/>
                <a:cs typeface="Al Nile" pitchFamily="2" charset="-78"/>
              </a:rPr>
              <a:t>is</a:t>
            </a:r>
            <a:r>
              <a:rPr lang="en-US" sz="180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expressed</a:t>
            </a:r>
            <a:r>
              <a:rPr lang="en-US" sz="1800" b="1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in</a:t>
            </a:r>
            <a:r>
              <a:rPr lang="en-US" sz="1800" b="1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adolescence</a:t>
            </a:r>
            <a:r>
              <a:rPr lang="en-US" sz="1800" b="1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or</a:t>
            </a:r>
            <a:r>
              <a:rPr lang="en-US" sz="1800" b="1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adulthood</a:t>
            </a:r>
            <a:r>
              <a:rPr lang="en-US" sz="1800" b="1" cap="none" spc="-6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(</a:t>
            </a:r>
            <a:r>
              <a:rPr lang="en-US" sz="1800" b="1" cap="none" dirty="0" err="1">
                <a:latin typeface="Al Nile" pitchFamily="2" charset="-78"/>
                <a:cs typeface="Al Nile" pitchFamily="2" charset="-78"/>
              </a:rPr>
              <a:t>nonclassic</a:t>
            </a:r>
            <a:r>
              <a:rPr lang="en-US" sz="1800" b="1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spc="-10" dirty="0">
                <a:latin typeface="Al Nile" pitchFamily="2" charset="-78"/>
                <a:cs typeface="Al Nile" pitchFamily="2" charset="-78"/>
              </a:rPr>
              <a:t>adrenal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hyperplasia)</a:t>
            </a:r>
            <a:r>
              <a:rPr lang="en-US" sz="1800" b="1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spc="-25" dirty="0">
                <a:latin typeface="Al Nile" pitchFamily="2" charset="-78"/>
                <a:cs typeface="Al Nile" pitchFamily="2" charset="-78"/>
              </a:rPr>
              <a:t>to </a:t>
            </a:r>
            <a:r>
              <a:rPr lang="en-US" sz="1800" b="1" u="sng" cap="none" spc="-25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sever disease</a:t>
            </a:r>
            <a:r>
              <a:rPr lang="en-US" sz="1800" b="1" u="sng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that</a:t>
            </a:r>
            <a:r>
              <a:rPr lang="en-US" sz="1800" b="1" cap="none" spc="-5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results</a:t>
            </a:r>
            <a:r>
              <a:rPr lang="en-US" sz="1800" b="1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in</a:t>
            </a:r>
            <a:r>
              <a:rPr lang="en-US" sz="1800" b="1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adrenal</a:t>
            </a:r>
            <a:r>
              <a:rPr lang="en-US" sz="1800" b="1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insufficiency</a:t>
            </a:r>
          </a:p>
          <a:p>
            <a:pPr marL="12700" lvl="0" indent="0" defTabSz="4572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None/>
              <a:tabLst>
                <a:tab pos="362585" algn="l"/>
                <a:tab pos="5874385" algn="l"/>
              </a:tabLst>
            </a:pPr>
            <a:r>
              <a:rPr lang="en-US" sz="1800" b="1" cap="none" spc="-40" dirty="0">
                <a:latin typeface="Al Nile" pitchFamily="2" charset="-78"/>
                <a:cs typeface="Al Nile" pitchFamily="2" charset="-78"/>
              </a:rPr>
              <a:t>              ( </a:t>
            </a:r>
            <a:r>
              <a:rPr lang="en-US" sz="1800" b="1" cap="none" dirty="0">
                <a:latin typeface="Al Nile" pitchFamily="2" charset="-78"/>
                <a:cs typeface="Al Nile" pitchFamily="2" charset="-78"/>
              </a:rPr>
              <a:t>classic</a:t>
            </a:r>
            <a:r>
              <a:rPr lang="en-US" sz="1800" b="1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cap="none" spc="-10" dirty="0">
                <a:latin typeface="Al Nile" pitchFamily="2" charset="-78"/>
                <a:cs typeface="Al Nile" pitchFamily="2" charset="-78"/>
              </a:rPr>
              <a:t>adrenal hyperplasia).</a:t>
            </a:r>
            <a:endParaRPr lang="en-US" sz="1800" cap="none" dirty="0">
              <a:latin typeface="Al Nile" pitchFamily="2" charset="-78"/>
              <a:cs typeface="Al Nile" pitchFamily="2" charset="-78"/>
            </a:endParaRPr>
          </a:p>
          <a:p>
            <a:pPr marL="12700" indent="0" defTabSz="457200">
              <a:lnSpc>
                <a:spcPct val="100000"/>
              </a:lnSpc>
              <a:spcBef>
                <a:spcPts val="100"/>
              </a:spcBef>
              <a:buClrTx/>
              <a:buNone/>
            </a:pPr>
            <a:endParaRPr lang="en-US" sz="1800" cap="none" dirty="0">
              <a:solidFill>
                <a:prstClr val="black"/>
              </a:solidFill>
              <a:latin typeface="Arial"/>
              <a:cs typeface="Arial"/>
            </a:endParaRPr>
          </a:p>
          <a:p>
            <a:pPr marL="635" indent="0" defTabSz="457200">
              <a:lnSpc>
                <a:spcPts val="2145"/>
              </a:lnSpc>
              <a:spcBef>
                <a:spcPts val="0"/>
              </a:spcBef>
              <a:buClrTx/>
              <a:buNone/>
            </a:pPr>
            <a:endParaRPr lang="en-US" sz="1800" cap="none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indent="0" defTabSz="457200">
              <a:lnSpc>
                <a:spcPct val="100000"/>
              </a:lnSpc>
              <a:spcBef>
                <a:spcPts val="100"/>
              </a:spcBef>
              <a:buClrTx/>
              <a:buNone/>
            </a:pPr>
            <a:endParaRPr lang="en-US" sz="1800" cap="none" dirty="0">
              <a:solidFill>
                <a:prstClr val="black"/>
              </a:solidFill>
              <a:latin typeface="Arial"/>
              <a:cs typeface="Arial"/>
            </a:endParaRPr>
          </a:p>
          <a:p>
            <a:pPr marL="297815" marR="5080" lvl="0" indent="-285750" defTabSz="4572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Wingdings"/>
              <a:buChar char=""/>
              <a:tabLst>
                <a:tab pos="299085" algn="l"/>
              </a:tabLst>
            </a:pPr>
            <a:endParaRPr lang="en-US" sz="1800" cap="none" dirty="0">
              <a:solidFill>
                <a:prstClr val="black"/>
              </a:solidFill>
              <a:latin typeface="Arial MT"/>
              <a:cs typeface="Arial MT"/>
            </a:endParaRP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64464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EDA24-B5D4-D541-B438-9BDB11973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diagnose late onset CAH ?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DDA67-C3AB-DA48-A854-E2C6993065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676356"/>
          </a:xfrm>
        </p:spPr>
        <p:txBody>
          <a:bodyPr/>
          <a:lstStyle/>
          <a:p>
            <a:pPr marL="12700" indent="0">
              <a:lnSpc>
                <a:spcPct val="100000"/>
              </a:lnSpc>
              <a:spcBef>
                <a:spcPts val="105"/>
              </a:spcBef>
              <a:buClrTx/>
              <a:buNone/>
            </a:pPr>
            <a:r>
              <a:rPr lang="en-US" sz="1800" kern="0" cap="none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The</a:t>
            </a:r>
            <a:r>
              <a:rPr lang="en-US" sz="1800" kern="0" cap="none" spc="-30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classical</a:t>
            </a:r>
            <a:r>
              <a:rPr lang="en-US" sz="1800" kern="0" cap="none" spc="-35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spc="-20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type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the</a:t>
            </a:r>
            <a:r>
              <a:rPr lang="en-US" sz="1800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patient</a:t>
            </a:r>
            <a:r>
              <a:rPr lang="en-US" sz="1800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diagnosed</a:t>
            </a:r>
            <a:r>
              <a:rPr lang="en-US" sz="1800" kern="0" cap="none" spc="-5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early</a:t>
            </a:r>
            <a:r>
              <a:rPr lang="en-US" sz="1800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in</a:t>
            </a:r>
            <a:r>
              <a:rPr lang="en-US" sz="1800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infancy</a:t>
            </a:r>
            <a:r>
              <a:rPr lang="en-US" sz="1800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due</a:t>
            </a:r>
            <a:r>
              <a:rPr lang="en-US" sz="1800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to</a:t>
            </a:r>
            <a:r>
              <a:rPr lang="en-US" sz="1800" kern="0" cap="none" spc="-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 err="1">
                <a:latin typeface="Al Nile" pitchFamily="2" charset="-78"/>
                <a:cs typeface="Al Nile" pitchFamily="2" charset="-78"/>
              </a:rPr>
              <a:t>presense</a:t>
            </a:r>
            <a:r>
              <a:rPr lang="en-US" sz="1800" kern="0" cap="none" spc="-5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sz="1800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ambiguous</a:t>
            </a:r>
            <a:r>
              <a:rPr lang="en-US" sz="1800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spc="-10" dirty="0">
                <a:latin typeface="Al Nile" pitchFamily="2" charset="-78"/>
                <a:cs typeface="Al Nile" pitchFamily="2" charset="-78"/>
              </a:rPr>
              <a:t>genitalia and electrolyte </a:t>
            </a:r>
            <a:r>
              <a:rPr lang="en-US" sz="1800" kern="0" cap="none" spc="-10" dirty="0" err="1">
                <a:latin typeface="Al Nile" pitchFamily="2" charset="-78"/>
                <a:cs typeface="Al Nile" pitchFamily="2" charset="-78"/>
              </a:rPr>
              <a:t>imbalnce</a:t>
            </a:r>
            <a:r>
              <a:rPr lang="en-US" sz="1800" kern="0" cap="none" spc="-10" dirty="0">
                <a:latin typeface="Al Nile" pitchFamily="2" charset="-78"/>
                <a:cs typeface="Al Nile" pitchFamily="2" charset="-78"/>
              </a:rPr>
              <a:t> .</a:t>
            </a:r>
          </a:p>
          <a:p>
            <a:pPr marL="12700" indent="0">
              <a:lnSpc>
                <a:spcPct val="100000"/>
              </a:lnSpc>
              <a:spcBef>
                <a:spcPts val="105"/>
              </a:spcBef>
              <a:buClrTx/>
              <a:buNone/>
            </a:pPr>
            <a:endParaRPr lang="en-US" sz="1800" kern="0" cap="none" spc="-10" dirty="0">
              <a:latin typeface="Al Nile" pitchFamily="2" charset="-78"/>
              <a:cs typeface="Al Nile" pitchFamily="2" charset="-78"/>
            </a:endParaRPr>
          </a:p>
          <a:p>
            <a:pPr marL="12700" indent="0">
              <a:lnSpc>
                <a:spcPct val="100000"/>
              </a:lnSpc>
              <a:spcBef>
                <a:spcPts val="105"/>
              </a:spcBef>
              <a:buClrTx/>
              <a:buNone/>
            </a:pPr>
            <a:r>
              <a:rPr lang="en-US" sz="1800" kern="0" cap="none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The</a:t>
            </a:r>
            <a:r>
              <a:rPr lang="en-US" sz="1800" kern="0" cap="none" spc="-25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non</a:t>
            </a:r>
            <a:r>
              <a:rPr lang="en-US" sz="1800" kern="0" cap="none" spc="-15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classical</a:t>
            </a:r>
            <a:r>
              <a:rPr lang="en-US" sz="1800" kern="0" cap="none" spc="-40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spc="-20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type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will</a:t>
            </a:r>
            <a:r>
              <a:rPr lang="en-US" sz="1800" kern="0" cap="none" spc="-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be</a:t>
            </a:r>
            <a:r>
              <a:rPr lang="en-US" sz="1800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diagnosed</a:t>
            </a:r>
            <a:r>
              <a:rPr lang="en-US" sz="1800" kern="0" cap="none" spc="-6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late</a:t>
            </a:r>
            <a:r>
              <a:rPr lang="en-US" sz="1800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in</a:t>
            </a:r>
            <a:r>
              <a:rPr lang="en-US" sz="1800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adulthood</a:t>
            </a:r>
            <a:r>
              <a:rPr lang="en-US" sz="1800" kern="0" cap="none" spc="-5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in</a:t>
            </a:r>
            <a:r>
              <a:rPr lang="en-US" sz="1800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patients</a:t>
            </a:r>
            <a:r>
              <a:rPr lang="en-US" sz="1800" kern="0" cap="none" spc="-6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who</a:t>
            </a:r>
            <a:r>
              <a:rPr lang="en-US" sz="1800" kern="0" cap="none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have</a:t>
            </a:r>
            <a:r>
              <a:rPr lang="en-US" sz="1800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similar</a:t>
            </a:r>
            <a:r>
              <a:rPr lang="en-US" sz="1800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picture</a:t>
            </a:r>
            <a:r>
              <a:rPr lang="en-US" sz="1800" kern="0" cap="none" spc="-6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spc="-25" dirty="0">
                <a:latin typeface="Al Nile" pitchFamily="2" charset="-78"/>
                <a:cs typeface="Al Nile" pitchFamily="2" charset="-78"/>
              </a:rPr>
              <a:t>to </a:t>
            </a:r>
            <a:r>
              <a:rPr lang="en-US" sz="1800" kern="0" cap="none" dirty="0" err="1">
                <a:latin typeface="Al Nile" pitchFamily="2" charset="-78"/>
                <a:cs typeface="Al Nile" pitchFamily="2" charset="-78"/>
              </a:rPr>
              <a:t>pcos</a:t>
            </a:r>
            <a:r>
              <a:rPr lang="en-US" sz="1800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(hirsutism,</a:t>
            </a:r>
            <a:r>
              <a:rPr lang="en-US" sz="1800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irregular</a:t>
            </a:r>
            <a:r>
              <a:rPr lang="en-US" sz="1800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kern="0" cap="none" spc="-10" dirty="0">
                <a:latin typeface="Al Nile" pitchFamily="2" charset="-78"/>
                <a:cs typeface="Al Nile" pitchFamily="2" charset="-78"/>
              </a:rPr>
              <a:t>cycle).</a:t>
            </a:r>
            <a:endParaRPr lang="en-US" sz="1800" kern="0" cap="none" dirty="0">
              <a:latin typeface="Al Nile" pitchFamily="2" charset="-78"/>
              <a:cs typeface="Al Nile" pitchFamily="2" charset="-78"/>
            </a:endParaRPr>
          </a:p>
          <a:p>
            <a:pPr marL="12700" indent="0">
              <a:lnSpc>
                <a:spcPct val="100000"/>
              </a:lnSpc>
              <a:spcBef>
                <a:spcPts val="100"/>
              </a:spcBef>
              <a:buClrTx/>
              <a:buNone/>
            </a:pPr>
            <a:endParaRPr lang="en-US" sz="1800" kern="0" cap="none" dirty="0">
              <a:latin typeface="Al Nile" pitchFamily="2" charset="-78"/>
              <a:cs typeface="Al Nile" pitchFamily="2" charset="-78"/>
            </a:endParaRPr>
          </a:p>
          <a:p>
            <a:pPr marL="12700" indent="0">
              <a:lnSpc>
                <a:spcPct val="100000"/>
              </a:lnSpc>
              <a:spcBef>
                <a:spcPts val="100"/>
              </a:spcBef>
              <a:buClrTx/>
              <a:buNone/>
            </a:pPr>
            <a:r>
              <a:rPr lang="en-US" sz="1800" kern="0" cap="none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dirty="0">
                <a:latin typeface="Al Nile" pitchFamily="2" charset="-78"/>
                <a:cs typeface="Al Nile" pitchFamily="2" charset="-78"/>
              </a:rPr>
              <a:t>So</a:t>
            </a:r>
            <a:r>
              <a:rPr lang="en-US" sz="1800" b="1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dirty="0">
                <a:latin typeface="Al Nile" pitchFamily="2" charset="-78"/>
                <a:cs typeface="Al Nile" pitchFamily="2" charset="-78"/>
              </a:rPr>
              <a:t>How to</a:t>
            </a:r>
            <a:r>
              <a:rPr lang="en-US" sz="1800" b="1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dirty="0">
                <a:latin typeface="Al Nile" pitchFamily="2" charset="-78"/>
                <a:cs typeface="Al Nile" pitchFamily="2" charset="-78"/>
              </a:rPr>
              <a:t>diagnose</a:t>
            </a:r>
            <a:r>
              <a:rPr lang="en-US" sz="1800" b="1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dirty="0">
                <a:latin typeface="Al Nile" pitchFamily="2" charset="-78"/>
                <a:cs typeface="Al Nile" pitchFamily="2" charset="-78"/>
              </a:rPr>
              <a:t>late</a:t>
            </a:r>
            <a:r>
              <a:rPr lang="en-US" sz="1800" b="1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dirty="0">
                <a:latin typeface="Al Nile" pitchFamily="2" charset="-78"/>
                <a:cs typeface="Al Nile" pitchFamily="2" charset="-78"/>
              </a:rPr>
              <a:t>onset</a:t>
            </a:r>
            <a:r>
              <a:rPr lang="en-US" sz="1800" b="1" spc="-1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dirty="0">
                <a:latin typeface="Al Nile" pitchFamily="2" charset="-78"/>
                <a:cs typeface="Al Nile" pitchFamily="2" charset="-78"/>
              </a:rPr>
              <a:t>CAH</a:t>
            </a:r>
            <a:r>
              <a:rPr lang="en-US" sz="1800" b="1" spc="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spc="-50" dirty="0">
                <a:latin typeface="Al Nile" pitchFamily="2" charset="-78"/>
                <a:cs typeface="Al Nile" pitchFamily="2" charset="-78"/>
              </a:rPr>
              <a:t>?</a:t>
            </a:r>
            <a:endParaRPr lang="en-US" sz="1800" dirty="0">
              <a:latin typeface="Al Nile" pitchFamily="2" charset="-78"/>
              <a:cs typeface="Al Nile" pitchFamily="2" charset="-78"/>
            </a:endParaRPr>
          </a:p>
          <a:p>
            <a:pPr marL="12700" indent="0">
              <a:lnSpc>
                <a:spcPct val="100000"/>
              </a:lnSpc>
              <a:spcBef>
                <a:spcPts val="100"/>
              </a:spcBef>
              <a:buClrTx/>
              <a:buNone/>
            </a:pPr>
            <a:endParaRPr lang="en-US" sz="1800" kern="0" cap="none" dirty="0">
              <a:latin typeface="Al Nile" pitchFamily="2" charset="-78"/>
              <a:cs typeface="Al Nile" pitchFamily="2" charset="-78"/>
            </a:endParaRPr>
          </a:p>
          <a:p>
            <a:pPr marL="299085" lvl="0" indent="-286385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Wingdings"/>
              <a:buChar char=""/>
              <a:tabLst>
                <a:tab pos="299085" algn="l"/>
              </a:tabLst>
            </a:pP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Its</a:t>
            </a:r>
            <a:r>
              <a:rPr lang="en-US" sz="1800" b="1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diagnosed</a:t>
            </a:r>
            <a:r>
              <a:rPr lang="en-US" sz="1800" b="1" kern="0" cap="none" spc="-6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by</a:t>
            </a:r>
            <a:r>
              <a:rPr lang="en-US" sz="1800" b="1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marked</a:t>
            </a:r>
            <a:r>
              <a:rPr lang="en-US" sz="1800" b="1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increase</a:t>
            </a:r>
            <a:r>
              <a:rPr lang="en-US" sz="1800" b="1" kern="0" cap="none" spc="-6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in</a:t>
            </a:r>
            <a:r>
              <a:rPr lang="en-US" sz="1800" b="1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spc="-10" dirty="0">
                <a:latin typeface="Al Nile" pitchFamily="2" charset="-78"/>
                <a:cs typeface="Al Nile" pitchFamily="2" charset="-78"/>
              </a:rPr>
              <a:t>17-hydroxyprogesterone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 greater</a:t>
            </a:r>
            <a:r>
              <a:rPr lang="en-US" sz="1800" b="1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than</a:t>
            </a:r>
            <a:r>
              <a:rPr lang="en-US" sz="1800" b="1" kern="0" cap="none" spc="3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&gt;1000</a:t>
            </a:r>
            <a:r>
              <a:rPr lang="en-US" sz="1800" b="1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spc="-10" dirty="0">
                <a:latin typeface="Al Nile" pitchFamily="2" charset="-78"/>
                <a:cs typeface="Al Nile" pitchFamily="2" charset="-78"/>
              </a:rPr>
              <a:t>ng/dL</a:t>
            </a:r>
            <a:r>
              <a:rPr lang="en-US" sz="1800" kern="0" cap="none" spc="-1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after</a:t>
            </a:r>
            <a:r>
              <a:rPr lang="en-US" sz="1800" b="1" kern="0" cap="none" spc="-6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adrenocorticotropic</a:t>
            </a:r>
            <a:r>
              <a:rPr lang="en-US" sz="1800" b="1" kern="0" cap="none" spc="-8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spc="-10" dirty="0">
                <a:latin typeface="Al Nile" pitchFamily="2" charset="-78"/>
                <a:cs typeface="Al Nile" pitchFamily="2" charset="-78"/>
              </a:rPr>
              <a:t>stimulation</a:t>
            </a:r>
            <a:endParaRPr lang="en-US" sz="1800" kern="0" cap="none" dirty="0">
              <a:latin typeface="Al Nile" pitchFamily="2" charset="-78"/>
              <a:cs typeface="Al Nile" pitchFamily="2" charset="-78"/>
            </a:endParaRPr>
          </a:p>
          <a:p>
            <a:pPr marL="12700" indent="0">
              <a:lnSpc>
                <a:spcPct val="100000"/>
              </a:lnSpc>
              <a:spcBef>
                <a:spcPts val="105"/>
              </a:spcBef>
              <a:buClrTx/>
              <a:buNone/>
            </a:pPr>
            <a:endParaRPr lang="en-US" sz="1800" kern="0" cap="none" spc="-10" dirty="0">
              <a:latin typeface="Al Nile" pitchFamily="2" charset="-78"/>
              <a:cs typeface="Al Nile" pitchFamily="2" charset="-78"/>
            </a:endParaRPr>
          </a:p>
          <a:p>
            <a:pPr marL="12700" indent="0">
              <a:lnSpc>
                <a:spcPct val="100000"/>
              </a:lnSpc>
              <a:spcBef>
                <a:spcPts val="105"/>
              </a:spcBef>
              <a:buClrTx/>
              <a:buNone/>
            </a:pPr>
            <a:endParaRPr lang="en-US" sz="1400" kern="0" cap="none" spc="-10" dirty="0">
              <a:latin typeface="Al Nile" pitchFamily="2" charset="-78"/>
              <a:cs typeface="Al Nile" pitchFamily="2" charset="-78"/>
            </a:endParaRPr>
          </a:p>
          <a:p>
            <a:pPr marL="12700" indent="0">
              <a:lnSpc>
                <a:spcPct val="100000"/>
              </a:lnSpc>
              <a:spcBef>
                <a:spcPts val="105"/>
              </a:spcBef>
              <a:buClrTx/>
              <a:buNone/>
            </a:pPr>
            <a:endParaRPr lang="en-US" sz="1400" kern="0" cap="none" dirty="0">
              <a:latin typeface="Al Nile" pitchFamily="2" charset="-78"/>
              <a:cs typeface="Al Nile" pitchFamily="2" charset="-78"/>
            </a:endParaRP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528887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AF79A-E191-FA4F-8E1F-8DEE5FC7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OVARIAN TUMORS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26713-3451-0347-A98D-2837575E8E5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98450" lvl="0" indent="-2857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Wingdings"/>
              <a:buChar char=""/>
              <a:tabLst>
                <a:tab pos="298450" algn="l"/>
                <a:tab pos="5836285" algn="l"/>
              </a:tabLst>
            </a:pPr>
            <a:r>
              <a:rPr lang="en-US" kern="0" cap="none" dirty="0">
                <a:latin typeface="Al Nile" pitchFamily="2" charset="-78"/>
                <a:cs typeface="Al Nile" pitchFamily="2" charset="-78"/>
              </a:rPr>
              <a:t>Hirsutism</a:t>
            </a:r>
            <a:r>
              <a:rPr lang="en-US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caused</a:t>
            </a:r>
            <a:r>
              <a:rPr lang="en-US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by</a:t>
            </a:r>
            <a:r>
              <a:rPr lang="en-US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spc="-25" dirty="0">
                <a:latin typeface="Al Nile" pitchFamily="2" charset="-78"/>
                <a:cs typeface="Al Nile" pitchFamily="2" charset="-78"/>
              </a:rPr>
              <a:t>an </a:t>
            </a:r>
            <a:r>
              <a:rPr lang="en-US" kern="0" cap="none" spc="-25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androgen-secreting tumor</a:t>
            </a:r>
            <a:r>
              <a:rPr lang="en-US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usually</a:t>
            </a:r>
            <a:r>
              <a:rPr lang="en-US" kern="0" cap="none" spc="-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spc="-10" dirty="0">
                <a:latin typeface="Al Nile" pitchFamily="2" charset="-78"/>
                <a:cs typeface="Al Nile" pitchFamily="2" charset="-78"/>
              </a:rPr>
              <a:t>occurs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later</a:t>
            </a:r>
            <a:r>
              <a:rPr lang="en-US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in</a:t>
            </a:r>
            <a:r>
              <a:rPr lang="en-US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life</a:t>
            </a:r>
            <a:r>
              <a:rPr lang="en-US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and</a:t>
            </a:r>
            <a:r>
              <a:rPr lang="en-US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progresses</a:t>
            </a:r>
            <a:r>
              <a:rPr lang="en-US" kern="0" cap="none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rapidly</a:t>
            </a:r>
            <a:r>
              <a:rPr lang="en-US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when</a:t>
            </a:r>
            <a:r>
              <a:rPr lang="en-US" kern="0" cap="none" spc="-6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compared</a:t>
            </a:r>
            <a:r>
              <a:rPr lang="en-US" kern="0" cap="none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with</a:t>
            </a:r>
            <a:r>
              <a:rPr lang="en-US" kern="0" cap="none" spc="-6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spc="-10" dirty="0">
                <a:latin typeface="Al Nile" pitchFamily="2" charset="-78"/>
                <a:cs typeface="Al Nile" pitchFamily="2" charset="-78"/>
              </a:rPr>
              <a:t>PCOS.</a:t>
            </a:r>
          </a:p>
          <a:p>
            <a:pPr marL="299085" lvl="0" indent="0">
              <a:lnSpc>
                <a:spcPct val="100000"/>
              </a:lnSpc>
              <a:spcBef>
                <a:spcPts val="100"/>
              </a:spcBef>
              <a:buClrTx/>
              <a:buNone/>
            </a:pPr>
            <a:endParaRPr lang="en-US" kern="0" cap="none" dirty="0">
              <a:latin typeface="Al Nile" pitchFamily="2" charset="-78"/>
              <a:cs typeface="Al Nile" pitchFamily="2" charset="-78"/>
            </a:endParaRPr>
          </a:p>
          <a:p>
            <a:pPr marL="298450" lvl="0" indent="-28575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"/>
              <a:tabLst>
                <a:tab pos="298450" algn="l"/>
              </a:tabLst>
            </a:pPr>
            <a:r>
              <a:rPr lang="en-US" kern="0" cap="none" dirty="0">
                <a:latin typeface="Al Nile" pitchFamily="2" charset="-78"/>
                <a:cs typeface="Al Nile" pitchFamily="2" charset="-78"/>
              </a:rPr>
              <a:t>sex</a:t>
            </a:r>
            <a:r>
              <a:rPr lang="en-US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cord</a:t>
            </a:r>
            <a:r>
              <a:rPr lang="en-US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stromal</a:t>
            </a:r>
            <a:r>
              <a:rPr lang="en-US" kern="0" cap="none" spc="-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neoplasia</a:t>
            </a:r>
            <a:r>
              <a:rPr lang="en-US" kern="0" cap="none" spc="-1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spc="-20" dirty="0">
                <a:latin typeface="Al Nile" pitchFamily="2" charset="-78"/>
                <a:cs typeface="Al Nile" pitchFamily="2" charset="-78"/>
              </a:rPr>
              <a:t>:</a:t>
            </a:r>
            <a:r>
              <a:rPr lang="en-US" kern="0" cap="none" spc="-20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Sertoli-</a:t>
            </a:r>
            <a:r>
              <a:rPr lang="en-US" kern="0" cap="none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Leydig</a:t>
            </a:r>
            <a:r>
              <a:rPr lang="en-US" kern="0" cap="none" spc="20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cell</a:t>
            </a:r>
            <a:r>
              <a:rPr lang="en-US" kern="0" cap="none" spc="-10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tumors,</a:t>
            </a:r>
            <a:r>
              <a:rPr lang="en-US" kern="0" cap="none" spc="5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spc="-20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granulosa-</a:t>
            </a:r>
            <a:r>
              <a:rPr lang="en-US" kern="0" cap="none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theca</a:t>
            </a:r>
            <a:r>
              <a:rPr lang="en-US" kern="0" cap="none" spc="5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spc="-20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cell</a:t>
            </a:r>
            <a:r>
              <a:rPr lang="en-JO" kern="0" cap="none" spc="-20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 tumors . </a:t>
            </a:r>
          </a:p>
          <a:p>
            <a:pPr marL="298450" lvl="0" indent="-28575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"/>
              <a:tabLst>
                <a:tab pos="298450" algn="l"/>
              </a:tabLst>
            </a:pPr>
            <a:endParaRPr lang="en-JO" kern="0" cap="none" spc="-20" dirty="0">
              <a:latin typeface="Al Nile" pitchFamily="2" charset="-78"/>
              <a:cs typeface="Al Nile" pitchFamily="2" charset="-78"/>
            </a:endParaRPr>
          </a:p>
          <a:p>
            <a:pPr marL="184785" marR="250190" lvl="0" indent="-172720">
              <a:lnSpc>
                <a:spcPts val="1939"/>
              </a:lnSpc>
              <a:spcBef>
                <a:spcPts val="345"/>
              </a:spcBef>
              <a:buClrTx/>
              <a:buFont typeface="Arial MT"/>
              <a:buChar char="•"/>
              <a:tabLst>
                <a:tab pos="184785" algn="l"/>
              </a:tabLst>
            </a:pPr>
            <a:r>
              <a:rPr lang="en-US" kern="0" cap="none" dirty="0">
                <a:latin typeface="Al Nile" pitchFamily="2" charset="-78"/>
                <a:cs typeface="Al Nile" pitchFamily="2" charset="-78"/>
              </a:rPr>
              <a:t>Androgen</a:t>
            </a:r>
            <a:r>
              <a:rPr lang="en-US" kern="0" cap="none" spc="1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–</a:t>
            </a:r>
            <a:r>
              <a:rPr lang="en-US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secreting</a:t>
            </a:r>
            <a:r>
              <a:rPr lang="en-US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ovarian</a:t>
            </a:r>
            <a:r>
              <a:rPr lang="en-US" kern="0" cap="none" spc="1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tumors</a:t>
            </a:r>
            <a:r>
              <a:rPr lang="en-US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are</a:t>
            </a:r>
            <a:r>
              <a:rPr lang="en-US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rare</a:t>
            </a:r>
            <a:r>
              <a:rPr lang="en-US" kern="0" cap="none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“</a:t>
            </a:r>
            <a:r>
              <a:rPr lang="en-US" kern="0" cap="none" dirty="0">
                <a:solidFill>
                  <a:srgbClr val="FF0000"/>
                </a:solidFill>
                <a:latin typeface="Al Nile" pitchFamily="2" charset="-78"/>
                <a:cs typeface="Al Nile" pitchFamily="2" charset="-78"/>
              </a:rPr>
              <a:t>only</a:t>
            </a:r>
            <a:r>
              <a:rPr lang="en-US" kern="0" cap="none" spc="-40" dirty="0">
                <a:solidFill>
                  <a:srgbClr val="FF0000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solidFill>
                  <a:srgbClr val="FF0000"/>
                </a:solidFill>
                <a:latin typeface="Al Nile" pitchFamily="2" charset="-78"/>
                <a:cs typeface="Al Nile" pitchFamily="2" charset="-78"/>
              </a:rPr>
              <a:t>5%</a:t>
            </a:r>
            <a:r>
              <a:rPr lang="en-US" kern="0" cap="none" spc="-30" dirty="0">
                <a:solidFill>
                  <a:srgbClr val="FF0000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solidFill>
                  <a:srgbClr val="FF0000"/>
                </a:solidFill>
                <a:latin typeface="Al Nile" pitchFamily="2" charset="-78"/>
                <a:cs typeface="Al Nile" pitchFamily="2" charset="-78"/>
              </a:rPr>
              <a:t>of</a:t>
            </a:r>
            <a:r>
              <a:rPr lang="en-US" kern="0" cap="none" spc="-25" dirty="0">
                <a:solidFill>
                  <a:srgbClr val="FF0000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solidFill>
                  <a:srgbClr val="FF0000"/>
                </a:solidFill>
                <a:latin typeface="Al Nile" pitchFamily="2" charset="-78"/>
                <a:cs typeface="Al Nile" pitchFamily="2" charset="-78"/>
              </a:rPr>
              <a:t>all</a:t>
            </a:r>
            <a:r>
              <a:rPr lang="en-US" kern="0" cap="none" spc="-35" dirty="0">
                <a:solidFill>
                  <a:srgbClr val="FF0000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spc="-10" dirty="0">
                <a:solidFill>
                  <a:srgbClr val="FF0000"/>
                </a:solidFill>
                <a:latin typeface="Al Nile" pitchFamily="2" charset="-78"/>
                <a:cs typeface="Al Nile" pitchFamily="2" charset="-78"/>
              </a:rPr>
              <a:t>ovarian </a:t>
            </a:r>
            <a:r>
              <a:rPr lang="en-US" kern="0" cap="none" dirty="0">
                <a:solidFill>
                  <a:srgbClr val="FF0000"/>
                </a:solidFill>
                <a:latin typeface="Al Nile" pitchFamily="2" charset="-78"/>
                <a:cs typeface="Al Nile" pitchFamily="2" charset="-78"/>
              </a:rPr>
              <a:t>tumors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”,</a:t>
            </a:r>
            <a:r>
              <a:rPr lang="en-US" kern="0" cap="none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and</a:t>
            </a:r>
            <a:r>
              <a:rPr lang="en-US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present</a:t>
            </a:r>
            <a:r>
              <a:rPr lang="en-US" kern="0" cap="none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with</a:t>
            </a:r>
            <a:r>
              <a:rPr lang="en-US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hirsutism</a:t>
            </a:r>
            <a:r>
              <a:rPr lang="en-US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and</a:t>
            </a:r>
            <a:r>
              <a:rPr lang="en-US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virilization</a:t>
            </a:r>
            <a:r>
              <a:rPr lang="en-US" kern="0" cap="none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which</a:t>
            </a:r>
            <a:r>
              <a:rPr lang="en-US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spc="-25" dirty="0">
                <a:latin typeface="Al Nile" pitchFamily="2" charset="-78"/>
                <a:cs typeface="Al Nile" pitchFamily="2" charset="-78"/>
              </a:rPr>
              <a:t>may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manifest</a:t>
            </a:r>
            <a:r>
              <a:rPr lang="en-US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as</a:t>
            </a:r>
            <a:r>
              <a:rPr lang="en-US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sever</a:t>
            </a:r>
            <a:r>
              <a:rPr lang="en-US" kern="0" cap="none" spc="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alopecia,</a:t>
            </a:r>
            <a:r>
              <a:rPr lang="en-US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deepening</a:t>
            </a:r>
            <a:r>
              <a:rPr lang="en-US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voice,</a:t>
            </a:r>
            <a:r>
              <a:rPr lang="en-US" kern="0" cap="none" spc="1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and</a:t>
            </a:r>
            <a:r>
              <a:rPr lang="en-US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spc="-10" dirty="0">
                <a:latin typeface="Al Nile" pitchFamily="2" charset="-78"/>
                <a:cs typeface="Al Nile" pitchFamily="2" charset="-78"/>
              </a:rPr>
              <a:t>clitoromegaly.</a:t>
            </a:r>
            <a:endParaRPr lang="en-US" kern="0" cap="none" dirty="0">
              <a:latin typeface="Al Nile" pitchFamily="2" charset="-78"/>
              <a:cs typeface="Al Nile" pitchFamily="2" charset="-78"/>
            </a:endParaRPr>
          </a:p>
          <a:p>
            <a:pPr marL="298450" lvl="0" indent="-28575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"/>
              <a:tabLst>
                <a:tab pos="298450" algn="l"/>
              </a:tabLst>
            </a:pPr>
            <a:endParaRPr lang="en-US" kern="0" cap="none" dirty="0">
              <a:latin typeface="Al Nile" pitchFamily="2" charset="-78"/>
              <a:cs typeface="Al Nile" pitchFamily="2" charset="-78"/>
            </a:endParaRPr>
          </a:p>
          <a:p>
            <a:pPr marL="299085" marR="5080" lvl="0" indent="-287020">
              <a:lnSpc>
                <a:spcPct val="100000"/>
              </a:lnSpc>
              <a:spcBef>
                <a:spcPts val="0"/>
              </a:spcBef>
              <a:buClrTx/>
              <a:buFont typeface="Wingdings"/>
              <a:buChar char=""/>
              <a:tabLst>
                <a:tab pos="299085" algn="l"/>
                <a:tab pos="362585" algn="l"/>
              </a:tabLst>
            </a:pPr>
            <a:r>
              <a:rPr lang="en-US" kern="0" cap="none" dirty="0">
                <a:latin typeface="Al Nile" pitchFamily="2" charset="-78"/>
                <a:cs typeface="Al Nile" pitchFamily="2" charset="-78"/>
              </a:rPr>
              <a:t>Laboratory</a:t>
            </a:r>
            <a:r>
              <a:rPr lang="en-US" kern="0" cap="none" spc="-6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tests:</a:t>
            </a:r>
            <a:r>
              <a:rPr lang="en-US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Testosterone</a:t>
            </a:r>
            <a:r>
              <a:rPr lang="en-US" kern="0" cap="none" spc="-40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level</a:t>
            </a:r>
            <a:r>
              <a:rPr lang="en-US" kern="0" cap="none" spc="-5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is</a:t>
            </a:r>
            <a:r>
              <a:rPr lang="en-US" kern="0" cap="none" spc="-55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markedly</a:t>
            </a:r>
            <a:r>
              <a:rPr lang="en-US" kern="0" cap="none" spc="-30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elevated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.</a:t>
            </a:r>
            <a:r>
              <a:rPr lang="en-US" kern="0" cap="none" spc="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(more</a:t>
            </a:r>
            <a:r>
              <a:rPr lang="en-US" kern="0" cap="none" spc="-5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spc="-20" dirty="0">
                <a:latin typeface="Al Nile" pitchFamily="2" charset="-78"/>
                <a:cs typeface="Al Nile" pitchFamily="2" charset="-78"/>
              </a:rPr>
              <a:t>than </a:t>
            </a:r>
            <a:r>
              <a:rPr lang="en-US" kern="0" cap="none" spc="-10" dirty="0">
                <a:latin typeface="Al Nile" pitchFamily="2" charset="-78"/>
                <a:cs typeface="Al Nile" pitchFamily="2" charset="-78"/>
              </a:rPr>
              <a:t>150ng/dL)</a:t>
            </a:r>
            <a:endParaRPr lang="en-US" kern="0" cap="none" dirty="0">
              <a:latin typeface="Al Nile" pitchFamily="2" charset="-78"/>
              <a:cs typeface="Al Nile" pitchFamily="2" charset="-78"/>
            </a:endParaRPr>
          </a:p>
          <a:p>
            <a:pPr marL="298450" lvl="0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Wingdings"/>
              <a:buChar char=""/>
              <a:tabLst>
                <a:tab pos="298450" algn="l"/>
              </a:tabLst>
            </a:pPr>
            <a:r>
              <a:rPr lang="en-US" kern="0" cap="none" dirty="0">
                <a:latin typeface="Al Nile" pitchFamily="2" charset="-78"/>
                <a:cs typeface="Al Nile" pitchFamily="2" charset="-78"/>
              </a:rPr>
              <a:t>Many</a:t>
            </a:r>
            <a:r>
              <a:rPr lang="en-US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these</a:t>
            </a:r>
            <a:r>
              <a:rPr lang="en-US" kern="0" cap="none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tumors</a:t>
            </a:r>
            <a:r>
              <a:rPr lang="en-US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can</a:t>
            </a:r>
            <a:r>
              <a:rPr lang="en-US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be</a:t>
            </a:r>
            <a:r>
              <a:rPr lang="en-US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identified</a:t>
            </a:r>
            <a:r>
              <a:rPr lang="en-US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by</a:t>
            </a:r>
            <a:r>
              <a:rPr lang="en-US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vaginal</a:t>
            </a:r>
            <a:r>
              <a:rPr lang="en-US" kern="0" cap="none" spc="1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spc="-25" dirty="0">
                <a:latin typeface="Al Nile" pitchFamily="2" charset="-78"/>
                <a:cs typeface="Al Nile" pitchFamily="2" charset="-78"/>
              </a:rPr>
              <a:t>us.</a:t>
            </a:r>
            <a:endParaRPr lang="en-US" kern="0" cap="none" dirty="0">
              <a:latin typeface="Al Nile" pitchFamily="2" charset="-78"/>
              <a:cs typeface="Al Nile" pitchFamily="2" charset="-78"/>
            </a:endParaRPr>
          </a:p>
          <a:p>
            <a:pPr marL="298450" lvl="0" indent="-28575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"/>
              <a:tabLst>
                <a:tab pos="298450" algn="l"/>
              </a:tabLst>
            </a:pPr>
            <a:endParaRPr lang="en-US" sz="1600" kern="0" cap="none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642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E43C-0872-DC42-B42D-3983106E5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ADRENAL TUMORS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04D2D-3ECE-3748-B7B7-4DCE3409347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4370039"/>
          </a:xfrm>
        </p:spPr>
        <p:txBody>
          <a:bodyPr>
            <a:norm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298450" algn="l"/>
              </a:tabLst>
            </a:pP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Rare</a:t>
            </a:r>
            <a:r>
              <a:rPr lang="en-US" sz="1800" b="1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cause</a:t>
            </a:r>
            <a:r>
              <a:rPr lang="en-US" sz="1800" b="1" kern="0" cap="none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sz="1800" b="1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androgen</a:t>
            </a:r>
            <a:r>
              <a:rPr lang="en-US" sz="1800" b="1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spc="-10" dirty="0">
                <a:latin typeface="Al Nile" pitchFamily="2" charset="-78"/>
                <a:cs typeface="Al Nile" pitchFamily="2" charset="-78"/>
              </a:rPr>
              <a:t>excess.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tabLst>
                <a:tab pos="298450" algn="l"/>
              </a:tabLst>
            </a:pP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most are carcinoma that</a:t>
            </a:r>
            <a:r>
              <a:rPr lang="en-US" sz="1800" b="1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often</a:t>
            </a:r>
            <a:r>
              <a:rPr lang="en-US" sz="1800" b="1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secrete not</a:t>
            </a:r>
            <a:r>
              <a:rPr lang="en-US" sz="1800" b="1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only</a:t>
            </a:r>
            <a:r>
              <a:rPr lang="en-US" sz="1800" b="1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spc="-10" dirty="0">
                <a:latin typeface="Al Nile" pitchFamily="2" charset="-78"/>
                <a:cs typeface="Al Nile" pitchFamily="2" charset="-78"/>
              </a:rPr>
              <a:t>androgen (mostly </a:t>
            </a:r>
            <a:r>
              <a:rPr lang="en-US" sz="1800" b="1" kern="0" cap="none" dirty="0" err="1">
                <a:latin typeface="Al Nile" pitchFamily="2" charset="-78"/>
                <a:cs typeface="Al Nile" pitchFamily="2" charset="-78"/>
              </a:rPr>
              <a:t>dhea</a:t>
            </a:r>
            <a:r>
              <a:rPr lang="en-US" sz="1800" b="1" kern="0" cap="none" spc="-1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and</a:t>
            </a:r>
            <a:r>
              <a:rPr lang="en-US" sz="1800" b="1" kern="0" cap="none" spc="-1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spc="-10" dirty="0" err="1">
                <a:latin typeface="Al Nile" pitchFamily="2" charset="-78"/>
                <a:cs typeface="Al Nile" pitchFamily="2" charset="-78"/>
              </a:rPr>
              <a:t>dhea</a:t>
            </a:r>
            <a:r>
              <a:rPr lang="en-US" sz="1800" b="1" kern="0" cap="none" spc="-10" dirty="0">
                <a:latin typeface="Al Nile" pitchFamily="2" charset="-78"/>
                <a:cs typeface="Al Nile" pitchFamily="2" charset="-78"/>
              </a:rPr>
              <a:t>-</a:t>
            </a:r>
            <a:r>
              <a:rPr lang="en-US" sz="1800" b="1" kern="0" cap="none" spc="-25" dirty="0">
                <a:latin typeface="Al Nile" pitchFamily="2" charset="-78"/>
                <a:cs typeface="Al Nile" pitchFamily="2" charset="-78"/>
              </a:rPr>
              <a:t>s)</a:t>
            </a:r>
            <a:endParaRPr lang="en-US" sz="1800" kern="0" cap="none" dirty="0">
              <a:latin typeface="Al Nile" pitchFamily="2" charset="-78"/>
              <a:cs typeface="Al Nile" pitchFamily="2" charset="-78"/>
            </a:endParaRPr>
          </a:p>
          <a:p>
            <a:pPr marL="12700" indent="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None/>
              <a:tabLst>
                <a:tab pos="2635250" algn="l"/>
              </a:tabLst>
            </a:pPr>
            <a:endParaRPr lang="en-US" sz="1800" kern="0" cap="none" dirty="0">
              <a:latin typeface="Al Nile" pitchFamily="2" charset="-78"/>
              <a:cs typeface="Al Nile" pitchFamily="2" charset="-78"/>
            </a:endParaRPr>
          </a:p>
          <a:p>
            <a:pPr marL="298450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tabLst>
                <a:tab pos="298450" algn="l"/>
              </a:tabLst>
            </a:pP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Examination:</a:t>
            </a:r>
            <a:r>
              <a:rPr lang="en-US" sz="1800" b="1" kern="0" cap="none" spc="-5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Physical</a:t>
            </a:r>
            <a:r>
              <a:rPr lang="en-US" sz="1800" b="1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examination</a:t>
            </a:r>
            <a:r>
              <a:rPr lang="en-US" sz="1800" b="1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will</a:t>
            </a:r>
            <a:r>
              <a:rPr lang="en-US" sz="1800" b="1" kern="0" cap="none" spc="-8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show</a:t>
            </a:r>
            <a:r>
              <a:rPr lang="en-US" sz="1800" b="1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evidence of</a:t>
            </a:r>
            <a:r>
              <a:rPr lang="en-US" sz="1800" b="1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spc="-10" dirty="0">
                <a:latin typeface="Al Nile" pitchFamily="2" charset="-78"/>
                <a:cs typeface="Al Nile" pitchFamily="2" charset="-78"/>
              </a:rPr>
              <a:t>virilization.</a:t>
            </a:r>
          </a:p>
          <a:p>
            <a:pPr marL="298450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tabLst>
                <a:tab pos="298450" algn="l"/>
              </a:tabLst>
            </a:pPr>
            <a:endParaRPr lang="en-US" sz="1800" kern="0" cap="none" dirty="0">
              <a:latin typeface="Al Nile" pitchFamily="2" charset="-78"/>
              <a:cs typeface="Al Nile" pitchFamily="2" charset="-78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ClrTx/>
            </a:pP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Laboratory</a:t>
            </a:r>
            <a:r>
              <a:rPr lang="en-US" sz="1800" b="1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spc="-10" dirty="0">
                <a:latin typeface="Al Nile" pitchFamily="2" charset="-78"/>
                <a:cs typeface="Al Nile" pitchFamily="2" charset="-78"/>
              </a:rPr>
              <a:t>tests: </a:t>
            </a:r>
            <a:r>
              <a:rPr lang="en-US" sz="1800" b="1" kern="0" cap="none" spc="-10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elevated serum </a:t>
            </a:r>
            <a:r>
              <a:rPr lang="en-US" sz="1800" b="1" kern="0" cap="none" spc="-10" dirty="0" err="1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dhea</a:t>
            </a:r>
            <a:r>
              <a:rPr lang="en-US" sz="1800" b="1" kern="0" cap="none" spc="-10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-s &gt;700 microgram /dl</a:t>
            </a:r>
            <a:r>
              <a:rPr lang="en-US" sz="1800" b="1" kern="0" cap="none" spc="-1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spc="-25" dirty="0">
                <a:latin typeface="Al Nile" pitchFamily="2" charset="-78"/>
                <a:cs typeface="Al Nile" pitchFamily="2" charset="-78"/>
              </a:rPr>
              <a:t>is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suggestive</a:t>
            </a:r>
            <a:r>
              <a:rPr lang="en-US" sz="1800" b="1" kern="0" cap="none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sz="1800" b="1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an</a:t>
            </a:r>
            <a:r>
              <a:rPr lang="en-US" sz="1800" b="1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adrenal</a:t>
            </a:r>
            <a:r>
              <a:rPr lang="en-US" sz="1800" b="1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spc="-10" dirty="0">
                <a:latin typeface="Al Nile" pitchFamily="2" charset="-78"/>
                <a:cs typeface="Al Nile" pitchFamily="2" charset="-78"/>
              </a:rPr>
              <a:t>tumors.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ClrTx/>
            </a:pPr>
            <a:endParaRPr lang="en-US" sz="1800" b="1" kern="0" cap="none" spc="-10" dirty="0">
              <a:latin typeface="Al Nile" pitchFamily="2" charset="-78"/>
              <a:cs typeface="Al Nile" pitchFamily="2" charset="-78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ClrTx/>
            </a:pPr>
            <a:r>
              <a:rPr lang="en-US" sz="1800" b="1" spc="-10" dirty="0">
                <a:latin typeface="Al Nile" pitchFamily="2" charset="-78"/>
                <a:cs typeface="Al Nile" pitchFamily="2" charset="-78"/>
              </a:rPr>
              <a:t>Imaging: CT OR MRI SCAN </a:t>
            </a:r>
            <a:r>
              <a:rPr lang="en-US" sz="1800" b="1" dirty="0">
                <a:latin typeface="Al Nile" pitchFamily="2" charset="-78"/>
                <a:cs typeface="Al Nile" pitchFamily="2" charset="-78"/>
              </a:rPr>
              <a:t>will</a:t>
            </a:r>
            <a:r>
              <a:rPr lang="en-US" sz="1800" b="1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dirty="0">
                <a:latin typeface="Al Nile" pitchFamily="2" charset="-78"/>
                <a:cs typeface="Al Nile" pitchFamily="2" charset="-78"/>
              </a:rPr>
              <a:t>show an</a:t>
            </a:r>
            <a:r>
              <a:rPr lang="en-US" sz="1800" b="1" spc="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dirty="0">
                <a:latin typeface="Al Nile" pitchFamily="2" charset="-78"/>
                <a:cs typeface="Al Nile" pitchFamily="2" charset="-78"/>
              </a:rPr>
              <a:t>abdominal-flank</a:t>
            </a:r>
            <a:r>
              <a:rPr lang="en-US" sz="1800" b="1" spc="-10" dirty="0">
                <a:latin typeface="Al Nile" pitchFamily="2" charset="-78"/>
                <a:cs typeface="Al Nile" pitchFamily="2" charset="-78"/>
              </a:rPr>
              <a:t> mass.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ClrTx/>
            </a:pPr>
            <a:endParaRPr lang="en-US" sz="1800" b="1" spc="-10" dirty="0">
              <a:latin typeface="Al Nile" pitchFamily="2" charset="-78"/>
              <a:cs typeface="Al Nile" pitchFamily="2" charset="-78"/>
            </a:endParaRPr>
          </a:p>
          <a:p>
            <a:pPr marL="297815" marR="5080" lvl="0" indent="-2857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Wingdings"/>
              <a:buChar char=""/>
              <a:tabLst>
                <a:tab pos="299085" algn="l"/>
              </a:tabLst>
            </a:pP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Picture</a:t>
            </a:r>
            <a:r>
              <a:rPr lang="en-US" sz="1800" b="1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the</a:t>
            </a:r>
            <a:r>
              <a:rPr lang="en-US" sz="1800" b="1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same</a:t>
            </a:r>
            <a:r>
              <a:rPr lang="en-US" sz="1800" b="1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as</a:t>
            </a:r>
            <a:r>
              <a:rPr lang="en-US" sz="1800" b="1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the</a:t>
            </a:r>
            <a:r>
              <a:rPr lang="en-US" sz="1800" b="1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patient</a:t>
            </a:r>
            <a:r>
              <a:rPr lang="en-US" sz="1800" b="1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presented</a:t>
            </a:r>
            <a:r>
              <a:rPr lang="en-US" sz="1800" b="1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with</a:t>
            </a:r>
            <a:r>
              <a:rPr lang="en-US" sz="1800" b="1" kern="0" cap="none" spc="-6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ovarian</a:t>
            </a:r>
            <a:r>
              <a:rPr lang="en-US" sz="1800" b="1" kern="0" cap="none" spc="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tumor</a:t>
            </a:r>
            <a:r>
              <a:rPr lang="en-US" sz="1800" b="1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but</a:t>
            </a:r>
            <a:r>
              <a:rPr lang="en-US" sz="1800" b="1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spc="-25" dirty="0">
                <a:latin typeface="Al Nile" pitchFamily="2" charset="-78"/>
                <a:cs typeface="Al Nile" pitchFamily="2" charset="-78"/>
              </a:rPr>
              <a:t>the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investigation</a:t>
            </a:r>
            <a:r>
              <a:rPr lang="en-US" sz="1800" b="1" kern="0" cap="none" spc="-5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is</a:t>
            </a:r>
            <a:r>
              <a:rPr lang="en-US" sz="1800" b="1" kern="0" cap="none" spc="-7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spc="-10" dirty="0">
                <a:latin typeface="Al Nile" pitchFamily="2" charset="-78"/>
                <a:cs typeface="Al Nile" pitchFamily="2" charset="-78"/>
              </a:rPr>
              <a:t>different.</a:t>
            </a:r>
          </a:p>
          <a:p>
            <a:pPr marL="297815" marR="5080" lvl="0" indent="-2857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Wingdings"/>
              <a:buChar char=""/>
              <a:tabLst>
                <a:tab pos="299085" algn="l"/>
              </a:tabLst>
            </a:pPr>
            <a:endParaRPr lang="en-US" sz="1800" kern="0" cap="none" dirty="0">
              <a:latin typeface="Al Nile" pitchFamily="2" charset="-78"/>
              <a:cs typeface="Al Nile" pitchFamily="2" charset="-78"/>
            </a:endParaRPr>
          </a:p>
          <a:p>
            <a:pPr marL="298450" lvl="0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Wingdings"/>
              <a:buChar char=""/>
              <a:tabLst>
                <a:tab pos="298450" algn="l"/>
              </a:tabLst>
            </a:pP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Many</a:t>
            </a:r>
            <a:r>
              <a:rPr lang="en-US" sz="1800" b="1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sz="1800" b="1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these</a:t>
            </a:r>
            <a:r>
              <a:rPr lang="en-US" sz="1800" b="1" kern="0" cap="none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tumors</a:t>
            </a:r>
            <a:r>
              <a:rPr lang="en-US" sz="1800" b="1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can</a:t>
            </a:r>
            <a:r>
              <a:rPr lang="en-US" sz="1800" b="1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be</a:t>
            </a:r>
            <a:r>
              <a:rPr lang="en-US" sz="1800" b="1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identified</a:t>
            </a:r>
            <a:r>
              <a:rPr lang="en-US" sz="1800" b="1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by</a:t>
            </a:r>
            <a:r>
              <a:rPr lang="en-US" sz="1800" b="1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dirty="0">
                <a:latin typeface="Al Nile" pitchFamily="2" charset="-78"/>
                <a:cs typeface="Al Nile" pitchFamily="2" charset="-78"/>
              </a:rPr>
              <a:t>vaginal</a:t>
            </a:r>
            <a:r>
              <a:rPr lang="en-US" sz="1800" b="1" kern="0" cap="none" spc="1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1800" b="1" kern="0" cap="none" spc="-25" dirty="0">
                <a:latin typeface="Al Nile" pitchFamily="2" charset="-78"/>
                <a:cs typeface="Al Nile" pitchFamily="2" charset="-78"/>
              </a:rPr>
              <a:t>us.</a:t>
            </a:r>
            <a:endParaRPr lang="en-US" sz="1800" kern="0" cap="none" dirty="0">
              <a:latin typeface="Al Nile" pitchFamily="2" charset="-78"/>
              <a:cs typeface="Al Nile" pitchFamily="2" charset="-78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ClrTx/>
            </a:pPr>
            <a:endParaRPr lang="en-US" sz="1800" dirty="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ClrTx/>
            </a:pPr>
            <a:endParaRPr lang="en-US" sz="1800" b="1" kern="0" cap="none" spc="-10" dirty="0">
              <a:solidFill>
                <a:srgbClr val="882828"/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ClrTx/>
            </a:pPr>
            <a:endParaRPr lang="en-US" sz="1800" kern="0" cap="none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362585" indent="-34988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Wingdings"/>
              <a:buChar char=""/>
              <a:tabLst>
                <a:tab pos="362585" algn="l"/>
                <a:tab pos="6923405" algn="l"/>
              </a:tabLst>
            </a:pPr>
            <a:endParaRPr lang="en-US" sz="1800" kern="0" cap="none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98450" lvl="0" indent="-2857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Wingdings"/>
              <a:buChar char=""/>
              <a:tabLst>
                <a:tab pos="298450" algn="l"/>
              </a:tabLst>
            </a:pPr>
            <a:endParaRPr lang="en-US" sz="1800" kern="0" cap="none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899918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09B35-3CEC-A44D-9450-00FDFC94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CUSHING DISEASE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F8F3A-27C2-AB49-906D-DFFEC321C9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83313"/>
            <a:ext cx="10363826" cy="4285956"/>
          </a:xfrm>
        </p:spPr>
        <p:txBody>
          <a:bodyPr>
            <a:normAutofit/>
          </a:bodyPr>
          <a:lstStyle/>
          <a:p>
            <a:pPr marL="584835" marR="166370" indent="-285750">
              <a:lnSpc>
                <a:spcPct val="100000"/>
              </a:lnSpc>
              <a:spcBef>
                <a:spcPts val="95"/>
              </a:spcBef>
              <a:buClrTx/>
            </a:pPr>
            <a:r>
              <a:rPr lang="en-US" kern="0" cap="none" dirty="0">
                <a:latin typeface="Al Nile" pitchFamily="2" charset="-78"/>
                <a:cs typeface="Al Nile" pitchFamily="2" charset="-78"/>
              </a:rPr>
              <a:t>Adrenal</a:t>
            </a:r>
            <a:r>
              <a:rPr lang="en-US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overactivity</a:t>
            </a:r>
            <a:r>
              <a:rPr lang="en-US" kern="0" cap="none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due</a:t>
            </a:r>
            <a:r>
              <a:rPr lang="en-US" kern="0" cap="none" spc="-6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to</a:t>
            </a:r>
            <a:r>
              <a:rPr lang="en-US" kern="0" cap="none" spc="-50" dirty="0">
                <a:latin typeface="Al Nile" pitchFamily="2" charset="-78"/>
                <a:cs typeface="Al Nile" pitchFamily="2" charset="-78"/>
              </a:rPr>
              <a:t> a </a:t>
            </a:r>
            <a:r>
              <a:rPr lang="en-US" kern="0" cap="none" spc="-50" dirty="0" err="1">
                <a:latin typeface="Al Nile" pitchFamily="2" charset="-78"/>
                <a:cs typeface="Al Nile" pitchFamily="2" charset="-78"/>
              </a:rPr>
              <a:t>corticotroph</a:t>
            </a:r>
            <a:r>
              <a:rPr lang="en-US" kern="0" cap="none" spc="-50" dirty="0">
                <a:latin typeface="Al Nile" pitchFamily="2" charset="-78"/>
                <a:cs typeface="Al Nile" pitchFamily="2" charset="-78"/>
              </a:rPr>
              <a:t> adenoma secreting ACTH </a:t>
            </a:r>
            <a:r>
              <a:rPr lang="en-US" kern="0" cap="none" spc="-10" dirty="0">
                <a:latin typeface="Al Nile" pitchFamily="2" charset="-78"/>
                <a:cs typeface="Al Nile" pitchFamily="2" charset="-78"/>
              </a:rPr>
              <a:t>excessively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results</a:t>
            </a:r>
            <a:r>
              <a:rPr lang="en-US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not</a:t>
            </a:r>
            <a:r>
              <a:rPr lang="en-US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only</a:t>
            </a:r>
            <a:r>
              <a:rPr lang="en-US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in</a:t>
            </a:r>
            <a:r>
              <a:rPr lang="en-US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excessive</a:t>
            </a:r>
            <a:r>
              <a:rPr lang="en-US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secretion</a:t>
            </a:r>
            <a:r>
              <a:rPr lang="en-US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cortisol</a:t>
            </a:r>
            <a:r>
              <a:rPr lang="en-US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but</a:t>
            </a:r>
            <a:r>
              <a:rPr lang="en-US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also</a:t>
            </a:r>
            <a:r>
              <a:rPr lang="en-US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kern="0" cap="none" spc="-5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adrenal</a:t>
            </a:r>
            <a:r>
              <a:rPr lang="en-US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spc="-10" dirty="0">
                <a:latin typeface="Al Nile" pitchFamily="2" charset="-78"/>
                <a:cs typeface="Al Nile" pitchFamily="2" charset="-78"/>
              </a:rPr>
              <a:t>androgens,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typically</a:t>
            </a:r>
            <a:r>
              <a:rPr lang="en-US" kern="0" cap="none" spc="-1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resulting</a:t>
            </a:r>
            <a:r>
              <a:rPr lang="en-US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in</a:t>
            </a:r>
            <a:r>
              <a:rPr lang="en-US" kern="0" cap="none" spc="-5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spc="-10" dirty="0">
                <a:latin typeface="Al Nile" pitchFamily="2" charset="-78"/>
                <a:cs typeface="Al Nile" pitchFamily="2" charset="-78"/>
              </a:rPr>
              <a:t>hirsutism.</a:t>
            </a:r>
          </a:p>
          <a:p>
            <a:pPr marL="584835" marR="166370" indent="-285750">
              <a:lnSpc>
                <a:spcPct val="100000"/>
              </a:lnSpc>
              <a:spcBef>
                <a:spcPts val="95"/>
              </a:spcBef>
              <a:buClrTx/>
            </a:pPr>
            <a:endParaRPr lang="en-US" kern="0" cap="none" spc="-10" dirty="0">
              <a:latin typeface="Al Nile" pitchFamily="2" charset="-78"/>
              <a:cs typeface="Al Nile" pitchFamily="2" charset="-78"/>
            </a:endParaRPr>
          </a:p>
          <a:p>
            <a:pPr marL="584835" marR="166370" indent="-285750">
              <a:lnSpc>
                <a:spcPct val="100000"/>
              </a:lnSpc>
              <a:spcBef>
                <a:spcPts val="95"/>
              </a:spcBef>
              <a:buClrTx/>
            </a:pPr>
            <a:r>
              <a:rPr lang="en-US" kern="0" cap="none" dirty="0">
                <a:latin typeface="Al Nile" pitchFamily="2" charset="-78"/>
                <a:cs typeface="Al Nile" pitchFamily="2" charset="-78"/>
              </a:rPr>
              <a:t>   Although</a:t>
            </a:r>
            <a:r>
              <a:rPr lang="en-US" kern="0" cap="none" spc="1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the</a:t>
            </a:r>
            <a:r>
              <a:rPr lang="en-US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majority</a:t>
            </a:r>
            <a:r>
              <a:rPr lang="en-US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women</a:t>
            </a:r>
            <a:r>
              <a:rPr lang="en-US" kern="0" cap="none" spc="-6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who</a:t>
            </a:r>
            <a:r>
              <a:rPr lang="en-US" kern="0" cap="none" spc="-8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have</a:t>
            </a:r>
            <a:r>
              <a:rPr lang="en-US" kern="0" cap="none" spc="-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Cushing's</a:t>
            </a:r>
            <a:r>
              <a:rPr lang="en-US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disease</a:t>
            </a:r>
            <a:r>
              <a:rPr lang="en-US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have</a:t>
            </a:r>
            <a:r>
              <a:rPr lang="en-US" kern="0" cap="none" spc="-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hirsutism,</a:t>
            </a:r>
            <a:r>
              <a:rPr lang="en-US" kern="0" cap="none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spc="-20" dirty="0">
                <a:latin typeface="Al Nile" pitchFamily="2" charset="-78"/>
                <a:cs typeface="Al Nile" pitchFamily="2" charset="-78"/>
              </a:rPr>
              <a:t>only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a</a:t>
            </a:r>
            <a:r>
              <a:rPr lang="en-US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very</a:t>
            </a:r>
            <a:r>
              <a:rPr lang="en-US" kern="0" cap="none" spc="-1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small</a:t>
            </a:r>
            <a:r>
              <a:rPr lang="en-US" kern="0" cap="none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fraction</a:t>
            </a:r>
            <a:r>
              <a:rPr lang="en-US" kern="0" cap="none" spc="-1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women</a:t>
            </a:r>
            <a:r>
              <a:rPr lang="en-US" kern="0" cap="none" spc="-5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with</a:t>
            </a:r>
            <a:r>
              <a:rPr lang="en-US" kern="0" cap="none" spc="-5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hirsutism</a:t>
            </a:r>
            <a:r>
              <a:rPr lang="en-US" kern="0" cap="none" spc="-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have</a:t>
            </a:r>
            <a:r>
              <a:rPr lang="en-US" kern="0" cap="none" spc="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Cushing's</a:t>
            </a:r>
            <a:r>
              <a:rPr lang="en-US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spc="-10" dirty="0">
                <a:latin typeface="Al Nile" pitchFamily="2" charset="-78"/>
                <a:cs typeface="Al Nile" pitchFamily="2" charset="-78"/>
              </a:rPr>
              <a:t>disease.</a:t>
            </a:r>
          </a:p>
          <a:p>
            <a:pPr marL="584835" marR="166370" indent="-285750">
              <a:lnSpc>
                <a:spcPct val="100000"/>
              </a:lnSpc>
              <a:spcBef>
                <a:spcPts val="95"/>
              </a:spcBef>
              <a:buClrTx/>
            </a:pPr>
            <a:endParaRPr lang="en-US" kern="0" cap="none" spc="-10" dirty="0">
              <a:latin typeface="Al Nile" pitchFamily="2" charset="-78"/>
              <a:cs typeface="Al Nile" pitchFamily="2" charset="-78"/>
            </a:endParaRPr>
          </a:p>
          <a:p>
            <a:pPr marL="584835" marR="166370" indent="-285750">
              <a:lnSpc>
                <a:spcPct val="100000"/>
              </a:lnSpc>
              <a:spcBef>
                <a:spcPts val="95"/>
              </a:spcBef>
              <a:buClrTx/>
            </a:pPr>
            <a:r>
              <a:rPr lang="en-US" kern="0" cap="none" dirty="0">
                <a:latin typeface="Al Nile" pitchFamily="2" charset="-78"/>
                <a:cs typeface="Al Nile" pitchFamily="2" charset="-78"/>
              </a:rPr>
              <a:t>Central</a:t>
            </a:r>
            <a:r>
              <a:rPr lang="en-US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obesity</a:t>
            </a:r>
            <a:r>
              <a:rPr lang="en-US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,hirsutism</a:t>
            </a:r>
            <a:r>
              <a:rPr lang="en-US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,moon</a:t>
            </a:r>
            <a:r>
              <a:rPr lang="en-US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face</a:t>
            </a:r>
            <a:r>
              <a:rPr lang="en-US" kern="0" cap="none" spc="-5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,buffalo</a:t>
            </a:r>
            <a:r>
              <a:rPr lang="en-US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hump</a:t>
            </a:r>
            <a:r>
              <a:rPr lang="en-US" kern="0" cap="none" spc="-5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,purple</a:t>
            </a:r>
            <a:r>
              <a:rPr lang="en-US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striae</a:t>
            </a:r>
            <a:r>
              <a:rPr lang="en-US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on</a:t>
            </a:r>
            <a:r>
              <a:rPr lang="en-US" kern="0" cap="none" spc="-6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spc="-10" dirty="0">
                <a:latin typeface="Al Nile" pitchFamily="2" charset="-78"/>
                <a:cs typeface="Al Nile" pitchFamily="2" charset="-78"/>
              </a:rPr>
              <a:t>abdomen</a:t>
            </a:r>
            <a:r>
              <a:rPr lang="en-US" kern="0" cap="none" dirty="0">
                <a:latin typeface="Al Nile" pitchFamily="2" charset="-78"/>
                <a:cs typeface="Al Nile" pitchFamily="2" charset="-78"/>
              </a:rPr>
              <a:t> , </a:t>
            </a:r>
            <a:r>
              <a:rPr lang="en-US" kern="0" cap="none" spc="-10" dirty="0">
                <a:latin typeface="Al Nile" pitchFamily="2" charset="-78"/>
                <a:cs typeface="Al Nile" pitchFamily="2" charset="-78"/>
              </a:rPr>
              <a:t>acne.</a:t>
            </a:r>
          </a:p>
          <a:p>
            <a:pPr marL="584835" marR="166370" indent="-285750">
              <a:lnSpc>
                <a:spcPct val="100000"/>
              </a:lnSpc>
              <a:spcBef>
                <a:spcPts val="95"/>
              </a:spcBef>
              <a:buClrTx/>
            </a:pPr>
            <a:endParaRPr lang="en-US" kern="0" cap="none" spc="-10" dirty="0">
              <a:latin typeface="Al Nile" pitchFamily="2" charset="-78"/>
              <a:cs typeface="Al Nile" pitchFamily="2" charset="-78"/>
            </a:endParaRPr>
          </a:p>
          <a:p>
            <a:pPr marL="584835" marR="166370" indent="-285750">
              <a:lnSpc>
                <a:spcPct val="100000"/>
              </a:lnSpc>
              <a:spcBef>
                <a:spcPts val="95"/>
              </a:spcBef>
              <a:buClrTx/>
            </a:pPr>
            <a:r>
              <a:rPr lang="en-US" kern="0" cap="none" dirty="0">
                <a:latin typeface="Al Nile" pitchFamily="2" charset="-78"/>
                <a:cs typeface="Al Nile" pitchFamily="2" charset="-78"/>
              </a:rPr>
              <a:t>Laboratory</a:t>
            </a:r>
            <a:r>
              <a:rPr lang="en-US" kern="0" cap="none" spc="-6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kern="0" cap="none" spc="-10" dirty="0">
                <a:latin typeface="Al Nile" pitchFamily="2" charset="-78"/>
                <a:cs typeface="Al Nile" pitchFamily="2" charset="-78"/>
              </a:rPr>
              <a:t>tests: blood serum cortisol testing , 24-hour urinary free cortisol testing and dexamethasone suppression test . </a:t>
            </a:r>
          </a:p>
          <a:p>
            <a:pPr marL="584835" marR="166370" indent="-285750">
              <a:lnSpc>
                <a:spcPct val="100000"/>
              </a:lnSpc>
              <a:spcBef>
                <a:spcPts val="95"/>
              </a:spcBef>
              <a:buClrTx/>
            </a:pPr>
            <a:endParaRPr lang="en-US" sz="1600" kern="0" cap="none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84835" marR="166370" indent="-285750">
              <a:lnSpc>
                <a:spcPct val="100000"/>
              </a:lnSpc>
              <a:spcBef>
                <a:spcPts val="95"/>
              </a:spcBef>
              <a:buClrTx/>
            </a:pPr>
            <a:endParaRPr lang="en-US" sz="1600" kern="0" cap="none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84835" marR="166370" indent="-285750">
              <a:lnSpc>
                <a:spcPct val="100000"/>
              </a:lnSpc>
              <a:spcBef>
                <a:spcPts val="95"/>
              </a:spcBef>
              <a:buClrTx/>
            </a:pPr>
            <a:endParaRPr lang="en-US" sz="1600" kern="0" cap="none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584835" marR="166370" indent="-285750">
              <a:lnSpc>
                <a:spcPct val="100000"/>
              </a:lnSpc>
              <a:spcBef>
                <a:spcPts val="95"/>
              </a:spcBef>
              <a:buClrTx/>
            </a:pPr>
            <a:endParaRPr lang="en-US" sz="1600" kern="0" cap="none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Wingdings"/>
              <a:buChar char=""/>
              <a:tabLst>
                <a:tab pos="298450" algn="l"/>
                <a:tab pos="6918959" algn="l"/>
              </a:tabLst>
            </a:pPr>
            <a:endParaRPr lang="en-US" sz="1600" kern="0" cap="none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Wingdings"/>
              <a:buChar char=""/>
              <a:tabLst>
                <a:tab pos="298450" algn="l"/>
                <a:tab pos="6918959" algn="l"/>
              </a:tabLst>
            </a:pPr>
            <a:endParaRPr lang="en-US" sz="1600" kern="0" cap="none" dirty="0">
              <a:solidFill>
                <a:sysClr val="windowText" lastClr="000000"/>
              </a:solidFill>
              <a:latin typeface="Arial"/>
              <a:cs typeface="Arial"/>
            </a:endParaRP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1772534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9D7E-4AC7-384C-B8E6-1E0EE8C4A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CUSHING DISEASE</a:t>
            </a:r>
            <a:endParaRPr lang="en-JO" dirty="0"/>
          </a:p>
        </p:txBody>
      </p:sp>
      <p:pic>
        <p:nvPicPr>
          <p:cNvPr id="4" name="object 19">
            <a:extLst>
              <a:ext uri="{FF2B5EF4-FFF2-40B4-BE49-F238E27FC236}">
                <a16:creationId xmlns:a16="http://schemas.microsoft.com/office/drawing/2014/main" id="{09A5938D-43BE-B749-B5F8-8931F398D710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459420" y="2214694"/>
            <a:ext cx="7273159" cy="403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11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09A0E-156E-5C43-80A0-652587898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IDIOPATHIC HIRSUTISM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31C8C-0BF7-2D4A-BA22-31668DF25D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ts val="2180"/>
              </a:lnSpc>
              <a:spcBef>
                <a:spcPts val="0"/>
              </a:spcBef>
              <a:buClrTx/>
            </a:pP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Idiopathic</a:t>
            </a:r>
            <a:r>
              <a:rPr lang="en-US" sz="2400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hirsutism</a:t>
            </a:r>
            <a:r>
              <a:rPr lang="en-US" sz="2400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10" dirty="0">
                <a:latin typeface="Al Nile" pitchFamily="2" charset="-78"/>
                <a:cs typeface="Al Nile" pitchFamily="2" charset="-78"/>
              </a:rPr>
              <a:t>defines</a:t>
            </a:r>
            <a:r>
              <a:rPr lang="en-JO" sz="2400" kern="0" cap="none" spc="-10" dirty="0">
                <a:latin typeface="Al Nile" pitchFamily="2" charset="-78"/>
                <a:cs typeface="Al Nile" pitchFamily="2" charset="-78"/>
              </a:rPr>
              <a:t> :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the</a:t>
            </a:r>
            <a:r>
              <a:rPr lang="en-US" sz="2400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hirsutism</a:t>
            </a:r>
            <a:r>
              <a:rPr lang="en-US" sz="2400" kern="0" cap="none" spc="-6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that</a:t>
            </a:r>
            <a:r>
              <a:rPr lang="en-US" sz="2400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occurs</a:t>
            </a:r>
            <a:r>
              <a:rPr lang="en-US" sz="2400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35" dirty="0">
                <a:latin typeface="Al Nile" pitchFamily="2" charset="-78"/>
                <a:cs typeface="Al Nile" pitchFamily="2" charset="-78"/>
              </a:rPr>
              <a:t>in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association</a:t>
            </a:r>
            <a:r>
              <a:rPr lang="en-US" sz="2400" kern="0" cap="none" spc="-5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with</a:t>
            </a:r>
            <a:r>
              <a:rPr lang="en-US" sz="2400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regular</a:t>
            </a:r>
            <a:r>
              <a:rPr lang="en-US" sz="2400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menses,</a:t>
            </a:r>
            <a:r>
              <a:rPr lang="en-US" sz="2400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normal</a:t>
            </a:r>
            <a:r>
              <a:rPr lang="en-US" sz="2400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ovarian</a:t>
            </a:r>
            <a:r>
              <a:rPr lang="en-US" sz="2400" kern="0" cap="none" spc="-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10" dirty="0">
                <a:latin typeface="Al Nile" pitchFamily="2" charset="-78"/>
                <a:cs typeface="Al Nile" pitchFamily="2" charset="-78"/>
              </a:rPr>
              <a:t>morphology,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and</a:t>
            </a:r>
            <a:r>
              <a:rPr lang="en-US" sz="2400" kern="0" cap="none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normal</a:t>
            </a:r>
            <a:r>
              <a:rPr lang="en-US" sz="2400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plasmatic</a:t>
            </a:r>
            <a:r>
              <a:rPr lang="en-US" sz="2400" kern="0" cap="none" spc="-5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androgen</a:t>
            </a:r>
            <a:r>
              <a:rPr lang="en-US" sz="2400" kern="0" cap="none" spc="-10" dirty="0">
                <a:latin typeface="Al Nile" pitchFamily="2" charset="-78"/>
                <a:cs typeface="Al Nile" pitchFamily="2" charset="-78"/>
              </a:rPr>
              <a:t> levels.</a:t>
            </a:r>
            <a:endParaRPr lang="en-US" sz="2400" kern="0" cap="none" dirty="0">
              <a:latin typeface="Al Nile" pitchFamily="2" charset="-78"/>
              <a:cs typeface="Al Nile" pitchFamily="2" charset="-78"/>
            </a:endParaRPr>
          </a:p>
          <a:p>
            <a:pPr marL="0" indent="0">
              <a:lnSpc>
                <a:spcPts val="2180"/>
              </a:lnSpc>
              <a:spcBef>
                <a:spcPts val="0"/>
              </a:spcBef>
              <a:buClrTx/>
              <a:buNone/>
            </a:pPr>
            <a:endParaRPr lang="en-US" sz="2400" kern="0" cap="none" dirty="0">
              <a:latin typeface="Al Nile" pitchFamily="2" charset="-78"/>
              <a:cs typeface="Al Nile" pitchFamily="2" charset="-78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tabLst>
                <a:tab pos="298450" algn="l"/>
              </a:tabLst>
            </a:pP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It</a:t>
            </a:r>
            <a:r>
              <a:rPr lang="en-US" sz="2400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is</a:t>
            </a:r>
            <a:r>
              <a:rPr lang="en-US" sz="2400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a</a:t>
            </a:r>
            <a:r>
              <a:rPr lang="en-US" sz="2400" kern="0" cap="none" spc="-2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diagnosis</a:t>
            </a:r>
            <a:r>
              <a:rPr lang="en-US" sz="2400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sz="2400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exclusion</a:t>
            </a:r>
            <a:r>
              <a:rPr lang="en-US" sz="2400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after</a:t>
            </a:r>
            <a:r>
              <a:rPr lang="en-US" sz="2400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elimination</a:t>
            </a:r>
            <a:r>
              <a:rPr lang="en-US" sz="2400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sz="2400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10" dirty="0">
                <a:latin typeface="Al Nile" pitchFamily="2" charset="-78"/>
                <a:cs typeface="Al Nile" pitchFamily="2" charset="-78"/>
              </a:rPr>
              <a:t>other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10" dirty="0">
                <a:latin typeface="Al Nile" pitchFamily="2" charset="-78"/>
                <a:cs typeface="Al Nile" pitchFamily="2" charset="-78"/>
              </a:rPr>
              <a:t>etiologies.</a:t>
            </a:r>
          </a:p>
          <a:p>
            <a:pPr marL="298450" lvl="0" indent="-28575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Wingdings"/>
              <a:buChar char=""/>
              <a:tabLst>
                <a:tab pos="298450" algn="l"/>
              </a:tabLst>
            </a:pPr>
            <a:endParaRPr lang="en-US" sz="2400" kern="0" cap="none" dirty="0">
              <a:latin typeface="Al Nile" pitchFamily="2" charset="-78"/>
              <a:cs typeface="Al Nile" pitchFamily="2" charset="-78"/>
            </a:endParaRPr>
          </a:p>
          <a:p>
            <a:pPr marL="354965" marR="5080" indent="-342900">
              <a:lnSpc>
                <a:spcPct val="100000"/>
              </a:lnSpc>
              <a:spcBef>
                <a:spcPts val="0"/>
              </a:spcBef>
              <a:buClrTx/>
              <a:tabLst>
                <a:tab pos="299085" algn="l"/>
                <a:tab pos="368935" algn="l"/>
              </a:tabLst>
            </a:pP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	It</a:t>
            </a:r>
            <a:r>
              <a:rPr lang="en-US" sz="2400" kern="0" cap="none" spc="-1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represents</a:t>
            </a:r>
            <a:r>
              <a:rPr lang="en-US" sz="2400" kern="0" cap="none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about</a:t>
            </a:r>
            <a:r>
              <a:rPr lang="en-US" sz="2400" kern="0" cap="none" spc="-4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10%</a:t>
            </a:r>
            <a:r>
              <a:rPr lang="en-US" sz="2400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sz="2400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all</a:t>
            </a:r>
            <a:r>
              <a:rPr lang="en-US" sz="2400" kern="0" cap="none" spc="-3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cases</a:t>
            </a:r>
            <a:r>
              <a:rPr lang="en-US" sz="2400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sz="2400" kern="0" cap="none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hirsutism</a:t>
            </a:r>
            <a:r>
              <a:rPr lang="en-US" sz="2400" kern="0" cap="none" spc="-5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and 50%</a:t>
            </a:r>
            <a:r>
              <a:rPr lang="en-US" sz="2400" kern="0" cap="none" spc="-25" dirty="0">
                <a:latin typeface="Al Nile" pitchFamily="2" charset="-78"/>
                <a:cs typeface="Al Nile" pitchFamily="2" charset="-78"/>
              </a:rPr>
              <a:t> of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cases</a:t>
            </a:r>
            <a:r>
              <a:rPr lang="en-US" sz="2400" kern="0" cap="none" spc="-3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sz="2400" kern="0" cap="none" spc="-1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dirty="0">
                <a:latin typeface="Al Nile" pitchFamily="2" charset="-78"/>
                <a:cs typeface="Al Nile" pitchFamily="2" charset="-78"/>
              </a:rPr>
              <a:t>mild</a:t>
            </a:r>
            <a:r>
              <a:rPr lang="en-US" sz="2400" kern="0" cap="none" spc="-10" dirty="0">
                <a:latin typeface="Al Nile" pitchFamily="2" charset="-78"/>
                <a:cs typeface="Al Nile" pitchFamily="2" charset="-78"/>
              </a:rPr>
              <a:t> hirsutism.</a:t>
            </a:r>
            <a:endParaRPr lang="en-US" sz="2400" kern="0" cap="none" dirty="0">
              <a:latin typeface="Al Nile" pitchFamily="2" charset="-78"/>
              <a:cs typeface="Al Nile" pitchFamily="2" charset="-78"/>
            </a:endParaRPr>
          </a:p>
          <a:p>
            <a:pPr marL="0" indent="0">
              <a:lnSpc>
                <a:spcPts val="2180"/>
              </a:lnSpc>
              <a:spcBef>
                <a:spcPts val="0"/>
              </a:spcBef>
              <a:buClrTx/>
              <a:buNone/>
            </a:pPr>
            <a:endParaRPr lang="en-US" kern="0" cap="none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419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4C19F-0DF4-134A-9CD2-F4BB154C1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415786"/>
            <a:ext cx="10364451" cy="1596177"/>
          </a:xfrm>
        </p:spPr>
        <p:txBody>
          <a:bodyPr/>
          <a:lstStyle/>
          <a:p>
            <a:r>
              <a:rPr lang="en-US" dirty="0"/>
              <a:t>HOW TO APPROACH THE</a:t>
            </a:r>
            <a:br>
              <a:rPr lang="en-US" dirty="0"/>
            </a:br>
            <a:r>
              <a:rPr lang="en-US" dirty="0"/>
              <a:t>PATIENT ?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365237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3636412" y="246460"/>
            <a:ext cx="4073313" cy="694207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33"/>
              </a:spcBef>
            </a:pPr>
            <a:r>
              <a:rPr sz="4400" dirty="0">
                <a:solidFill>
                  <a:schemeClr val="tx1"/>
                </a:solidFill>
                <a:latin typeface="+mj-lt"/>
                <a:cs typeface="+mj-cs"/>
              </a:rPr>
              <a:t>HISTORY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27870" y="1205013"/>
            <a:ext cx="10044853" cy="5541475"/>
          </a:xfrm>
          <a:prstGeom prst="rect">
            <a:avLst/>
          </a:prstGeom>
        </p:spPr>
        <p:txBody>
          <a:bodyPr vert="horz" wrap="square" lIns="0" tIns="46567" rIns="0" bIns="0" rtlCol="0">
            <a:spAutoFit/>
          </a:bodyPr>
          <a:lstStyle/>
          <a:p>
            <a:pPr marL="438562" indent="-423323">
              <a:spcBef>
                <a:spcPts val="367"/>
              </a:spcBef>
              <a:buClr>
                <a:srgbClr val="000000"/>
              </a:buClr>
              <a:buSzPct val="96428"/>
              <a:buFont typeface="Wingdings"/>
              <a:buChar char=""/>
              <a:tabLst>
                <a:tab pos="438562" algn="l"/>
              </a:tabLst>
            </a:pPr>
            <a:r>
              <a:rPr sz="2800" cap="all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Age of onset.</a:t>
            </a:r>
            <a:r>
              <a:rPr sz="3200" cap="all" dirty="0">
                <a:latin typeface="+mj-lt"/>
                <a:ea typeface="+mj-ea"/>
                <a:cs typeface="+mj-cs"/>
              </a:rPr>
              <a:t> </a:t>
            </a:r>
            <a:r>
              <a:rPr sz="2400" dirty="0">
                <a:latin typeface="Calibri"/>
                <a:cs typeface="Calibri"/>
              </a:rPr>
              <a:t>PCOS</a:t>
            </a:r>
            <a:r>
              <a:rPr sz="2400" spc="-47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typically</a:t>
            </a:r>
            <a:r>
              <a:rPr sz="2400" spc="-7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5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3" dirty="0">
                <a:latin typeface="Calibri"/>
                <a:cs typeface="Calibri"/>
              </a:rPr>
              <a:t> </a:t>
            </a:r>
            <a:r>
              <a:rPr sz="2400" spc="-13" dirty="0">
                <a:latin typeface="Calibri"/>
                <a:cs typeface="Calibri"/>
              </a:rPr>
              <a:t>peripubertal</a:t>
            </a:r>
            <a:endParaRPr lang="en-US" sz="2400" dirty="0">
              <a:latin typeface="Calibri"/>
              <a:cs typeface="Calibri"/>
            </a:endParaRPr>
          </a:p>
          <a:p>
            <a:pPr marL="398770">
              <a:lnSpc>
                <a:spcPts val="2860"/>
              </a:lnSpc>
              <a:spcBef>
                <a:spcPts val="152"/>
              </a:spcBef>
            </a:pPr>
            <a:r>
              <a:rPr lang="en-US" sz="2400" dirty="0">
                <a:latin typeface="Arial MT"/>
                <a:cs typeface="Arial MT"/>
              </a:rPr>
              <a:t>Androgen</a:t>
            </a:r>
            <a:r>
              <a:rPr lang="en-US" sz="2400" spc="-2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secreting</a:t>
            </a:r>
            <a:r>
              <a:rPr lang="en-US" sz="2400" spc="-4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tumors</a:t>
            </a:r>
            <a:r>
              <a:rPr lang="en-US" sz="2400" spc="-47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usually</a:t>
            </a:r>
            <a:r>
              <a:rPr lang="en-US" sz="2400" spc="-33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occur</a:t>
            </a:r>
            <a:r>
              <a:rPr lang="en-US" sz="2400" spc="-47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late</a:t>
            </a:r>
            <a:r>
              <a:rPr lang="en-US" sz="2400" spc="-40" dirty="0">
                <a:latin typeface="Arial MT"/>
                <a:cs typeface="Arial MT"/>
              </a:rPr>
              <a:t> </a:t>
            </a:r>
            <a:r>
              <a:rPr lang="en-US" sz="2400" dirty="0">
                <a:latin typeface="Arial MT"/>
                <a:cs typeface="Arial MT"/>
              </a:rPr>
              <a:t>in</a:t>
            </a:r>
            <a:r>
              <a:rPr lang="en-US" sz="2400" spc="-53" dirty="0">
                <a:latin typeface="Arial MT"/>
                <a:cs typeface="Arial MT"/>
              </a:rPr>
              <a:t> </a:t>
            </a:r>
            <a:r>
              <a:rPr lang="en-US" sz="2400" spc="-27" dirty="0">
                <a:latin typeface="Arial MT"/>
                <a:cs typeface="Arial MT"/>
              </a:rPr>
              <a:t>life</a:t>
            </a:r>
          </a:p>
          <a:p>
            <a:pPr marL="398770">
              <a:lnSpc>
                <a:spcPts val="2860"/>
              </a:lnSpc>
              <a:spcBef>
                <a:spcPts val="152"/>
              </a:spcBef>
            </a:pPr>
            <a:endParaRPr lang="en-US" sz="2400" dirty="0">
              <a:latin typeface="Arial MT"/>
              <a:cs typeface="Arial MT"/>
            </a:endParaRPr>
          </a:p>
          <a:p>
            <a:pPr marL="398770" marR="775527" indent="-384377">
              <a:lnSpc>
                <a:spcPct val="99200"/>
              </a:lnSpc>
              <a:spcBef>
                <a:spcPts val="13"/>
              </a:spcBef>
              <a:buClr>
                <a:srgbClr val="000000"/>
              </a:buClr>
              <a:buSzPct val="96428"/>
              <a:buFont typeface="Wingdings"/>
              <a:buChar char=""/>
              <a:tabLst>
                <a:tab pos="398770" algn="l"/>
                <a:tab pos="437716" algn="l"/>
              </a:tabLst>
            </a:pPr>
            <a:r>
              <a:rPr sz="3733" b="1" dirty="0">
                <a:solidFill>
                  <a:srgbClr val="882828"/>
                </a:solidFill>
                <a:latin typeface="Arial"/>
                <a:cs typeface="Arial"/>
              </a:rPr>
              <a:t>	</a:t>
            </a:r>
            <a:r>
              <a:rPr sz="2800" cap="all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progression “rapid \ slow” </a:t>
            </a:r>
            <a:r>
              <a:rPr sz="2400" dirty="0">
                <a:latin typeface="Calibri"/>
                <a:cs typeface="Calibri"/>
              </a:rPr>
              <a:t>very</a:t>
            </a:r>
            <a:r>
              <a:rPr sz="2400" spc="-67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rapid</a:t>
            </a:r>
            <a:r>
              <a:rPr sz="2400" spc="-27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3" dirty="0">
                <a:latin typeface="Calibri"/>
                <a:cs typeface="Calibri"/>
              </a:rPr>
              <a:t> </a:t>
            </a:r>
            <a:r>
              <a:rPr sz="2400" spc="-13" dirty="0">
                <a:latin typeface="Calibri"/>
                <a:cs typeface="Calibri"/>
              </a:rPr>
              <a:t>androgen </a:t>
            </a:r>
            <a:r>
              <a:rPr sz="2400" dirty="0">
                <a:latin typeface="Calibri"/>
                <a:cs typeface="Calibri"/>
              </a:rPr>
              <a:t>secreting</a:t>
            </a:r>
            <a:r>
              <a:rPr sz="2400" spc="-127" dirty="0">
                <a:latin typeface="Calibri"/>
                <a:cs typeface="Calibri"/>
              </a:rPr>
              <a:t> </a:t>
            </a:r>
            <a:r>
              <a:rPr sz="2400" spc="-13" dirty="0">
                <a:latin typeface="Calibri"/>
                <a:cs typeface="Calibri"/>
              </a:rPr>
              <a:t>tumors.</a:t>
            </a:r>
            <a:endParaRPr lang="en-US" sz="2400" spc="-13" dirty="0">
              <a:latin typeface="Calibri"/>
              <a:cs typeface="Calibri"/>
            </a:endParaRPr>
          </a:p>
          <a:p>
            <a:pPr marL="14393" marR="775527">
              <a:lnSpc>
                <a:spcPct val="99200"/>
              </a:lnSpc>
              <a:spcBef>
                <a:spcPts val="13"/>
              </a:spcBef>
              <a:buClr>
                <a:srgbClr val="000000"/>
              </a:buClr>
              <a:buSzPct val="96428"/>
              <a:tabLst>
                <a:tab pos="398770" algn="l"/>
                <a:tab pos="437716" algn="l"/>
              </a:tabLst>
            </a:pPr>
            <a:endParaRPr sz="2400" dirty="0">
              <a:latin typeface="Calibri"/>
              <a:cs typeface="Calibri"/>
            </a:endParaRPr>
          </a:p>
          <a:p>
            <a:pPr marL="438562" indent="-423323">
              <a:spcBef>
                <a:spcPts val="33"/>
              </a:spcBef>
              <a:buClr>
                <a:srgbClr val="000000"/>
              </a:buClr>
              <a:buSzPct val="96428"/>
              <a:buFont typeface="Wingdings"/>
              <a:buChar char=""/>
              <a:tabLst>
                <a:tab pos="438562" algn="l"/>
              </a:tabLst>
            </a:pPr>
            <a:r>
              <a:rPr sz="2800" cap="all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Menstrual history</a:t>
            </a:r>
            <a:endParaRPr lang="en-US" sz="2800" cap="all" dirty="0"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marL="438562" indent="-423323">
              <a:spcBef>
                <a:spcPts val="33"/>
              </a:spcBef>
              <a:buClr>
                <a:srgbClr val="000000"/>
              </a:buClr>
              <a:buSzPct val="96428"/>
              <a:buFont typeface="Wingdings"/>
              <a:buChar char=""/>
              <a:tabLst>
                <a:tab pos="438562" algn="l"/>
              </a:tabLst>
            </a:pPr>
            <a:endParaRPr sz="2800" cap="all" dirty="0"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marL="438562" indent="-423323">
              <a:spcBef>
                <a:spcPts val="33"/>
              </a:spcBef>
              <a:buClr>
                <a:srgbClr val="000000"/>
              </a:buClr>
              <a:buSzPct val="96428"/>
              <a:buFont typeface="Wingdings"/>
              <a:buChar char=""/>
              <a:tabLst>
                <a:tab pos="438562" algn="l"/>
              </a:tabLst>
            </a:pPr>
            <a:r>
              <a:rPr sz="2800" cap="all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Drug history</a:t>
            </a:r>
            <a:endParaRPr lang="en-US" sz="2800" cap="all" dirty="0"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marL="438562" indent="-423323">
              <a:spcBef>
                <a:spcPts val="33"/>
              </a:spcBef>
              <a:buClr>
                <a:srgbClr val="000000"/>
              </a:buClr>
              <a:buSzPct val="96428"/>
              <a:buFont typeface="Wingdings"/>
              <a:buChar char=""/>
              <a:tabLst>
                <a:tab pos="438562" algn="l"/>
              </a:tabLst>
            </a:pPr>
            <a:endParaRPr sz="3200" cap="all" dirty="0">
              <a:latin typeface="+mj-lt"/>
              <a:ea typeface="+mj-ea"/>
              <a:cs typeface="+mj-cs"/>
            </a:endParaRPr>
          </a:p>
          <a:p>
            <a:pPr marL="438562" indent="-423323">
              <a:lnSpc>
                <a:spcPts val="4453"/>
              </a:lnSpc>
              <a:buClr>
                <a:srgbClr val="000000"/>
              </a:buClr>
              <a:buSzPct val="96428"/>
              <a:buFont typeface="Wingdings"/>
              <a:buChar char=""/>
              <a:tabLst>
                <a:tab pos="438562" algn="l"/>
              </a:tabLst>
            </a:pPr>
            <a:r>
              <a:rPr sz="2800" cap="all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Family history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27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Several</a:t>
            </a:r>
            <a:r>
              <a:rPr sz="2400" spc="-9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conditions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93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cause</a:t>
            </a:r>
            <a:r>
              <a:rPr sz="2400" spc="-87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hirsutism,</a:t>
            </a:r>
            <a:r>
              <a:rPr sz="2400" spc="-87" dirty="0">
                <a:latin typeface="Calibri"/>
                <a:cs typeface="Calibri"/>
              </a:rPr>
              <a:t> </a:t>
            </a:r>
            <a:r>
              <a:rPr sz="2400" spc="-13" dirty="0">
                <a:latin typeface="Calibri"/>
                <a:cs typeface="Calibri"/>
              </a:rPr>
              <a:t>including</a:t>
            </a:r>
            <a:endParaRPr sz="2400" dirty="0">
              <a:latin typeface="Calibri"/>
              <a:cs typeface="Calibri"/>
            </a:endParaRPr>
          </a:p>
          <a:p>
            <a:pPr marL="398770">
              <a:lnSpc>
                <a:spcPts val="2853"/>
              </a:lnSpc>
            </a:pPr>
            <a:r>
              <a:rPr sz="2400" dirty="0">
                <a:latin typeface="Calibri"/>
                <a:cs typeface="Calibri"/>
              </a:rPr>
              <a:t>congenital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adrenal</a:t>
            </a:r>
            <a:r>
              <a:rPr sz="2400" spc="-53" dirty="0">
                <a:latin typeface="Calibri"/>
                <a:cs typeface="Calibri"/>
              </a:rPr>
              <a:t> </a:t>
            </a:r>
            <a:r>
              <a:rPr sz="2400" spc="-13" dirty="0">
                <a:latin typeface="Calibri"/>
                <a:cs typeface="Calibri"/>
              </a:rPr>
              <a:t>hyperplasia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3" dirty="0">
                <a:latin typeface="Calibri"/>
                <a:cs typeface="Calibri"/>
              </a:rPr>
              <a:t> </a:t>
            </a:r>
            <a:r>
              <a:rPr sz="2400" spc="-13" dirty="0">
                <a:latin typeface="Calibri"/>
                <a:cs typeface="Calibri"/>
              </a:rPr>
              <a:t>polycystic</a:t>
            </a:r>
            <a:r>
              <a:rPr sz="2400" spc="-47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ovary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3" dirty="0">
                <a:latin typeface="Calibri"/>
                <a:cs typeface="Calibri"/>
              </a:rPr>
              <a:t>syndrome,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run</a:t>
            </a:r>
            <a:r>
              <a:rPr sz="2400" spc="-47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7" dirty="0">
                <a:latin typeface="Calibri"/>
                <a:cs typeface="Calibri"/>
              </a:rPr>
              <a:t> </a:t>
            </a:r>
            <a:r>
              <a:rPr sz="2400" spc="-13" dirty="0">
                <a:latin typeface="Calibri"/>
                <a:cs typeface="Calibri"/>
              </a:rPr>
              <a:t>families.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-813634" y="474789"/>
            <a:ext cx="13819268" cy="570242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219281">
              <a:lnSpc>
                <a:spcPct val="100000"/>
              </a:lnSpc>
              <a:spcBef>
                <a:spcPts val="127"/>
              </a:spcBef>
            </a:pPr>
            <a:r>
              <a:rPr sz="3600" dirty="0">
                <a:solidFill>
                  <a:schemeClr val="tx1"/>
                </a:solidFill>
                <a:latin typeface="+mj-lt"/>
                <a:cs typeface="+mj-cs"/>
              </a:rPr>
              <a:t>PHYSICAL EXAMINATION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11387" y="1572090"/>
            <a:ext cx="275167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67" dirty="0">
                <a:latin typeface="Wingdings"/>
                <a:cs typeface="Wingdings"/>
              </a:rPr>
              <a:t></a:t>
            </a:r>
            <a:endParaRPr sz="2133">
              <a:latin typeface="Wingdings"/>
              <a:cs typeface="Wingding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0335" y="1616795"/>
            <a:ext cx="3149600" cy="29495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33"/>
              </a:lnSpc>
            </a:pP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Body</a:t>
            </a:r>
            <a:r>
              <a:rPr sz="2133" b="1" spc="-4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mass</a:t>
            </a:r>
            <a:r>
              <a:rPr sz="2133" b="1" spc="-3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index</a:t>
            </a:r>
            <a:r>
              <a:rPr sz="2133" b="1" spc="-3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spc="-13" dirty="0">
                <a:solidFill>
                  <a:srgbClr val="882828"/>
                </a:solidFill>
                <a:latin typeface="Arial"/>
                <a:cs typeface="Arial"/>
              </a:rPr>
              <a:t>(BMI):</a:t>
            </a:r>
            <a:endParaRPr sz="2133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43848" y="1572090"/>
            <a:ext cx="4929293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obesity</a:t>
            </a:r>
            <a:r>
              <a:rPr sz="2133" b="1" spc="-4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is</a:t>
            </a:r>
            <a:r>
              <a:rPr sz="2133" b="1" spc="-47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a</a:t>
            </a:r>
            <a:r>
              <a:rPr sz="2133" b="1" spc="-5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common</a:t>
            </a:r>
            <a:r>
              <a:rPr sz="2133" b="1" spc="-4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finding</a:t>
            </a:r>
            <a:r>
              <a:rPr sz="2133" b="1" spc="-1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in</a:t>
            </a:r>
            <a:r>
              <a:rPr sz="2133" b="1" spc="-5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spc="-13" dirty="0">
                <a:solidFill>
                  <a:srgbClr val="882828"/>
                </a:solidFill>
                <a:latin typeface="Arial"/>
                <a:cs typeface="Arial"/>
              </a:rPr>
              <a:t>PCOS.</a:t>
            </a:r>
            <a:endParaRPr sz="2133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1387" y="2222331"/>
            <a:ext cx="275167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67" dirty="0">
                <a:latin typeface="Wingdings"/>
                <a:cs typeface="Wingdings"/>
              </a:rPr>
              <a:t></a:t>
            </a:r>
            <a:endParaRPr sz="2133">
              <a:latin typeface="Wingdings"/>
              <a:cs typeface="Wingding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0335" y="2267035"/>
            <a:ext cx="4509347" cy="29495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33"/>
              </a:lnSpc>
            </a:pP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the</a:t>
            </a:r>
            <a:r>
              <a:rPr sz="2133" b="1" spc="-3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pattern of</a:t>
            </a:r>
            <a:r>
              <a:rPr sz="2133" b="1" spc="-27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body</a:t>
            </a:r>
            <a:r>
              <a:rPr sz="2133" b="1" spc="-3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fat</a:t>
            </a:r>
            <a:r>
              <a:rPr sz="2133" b="1" spc="-2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spc="-13" dirty="0">
                <a:solidFill>
                  <a:srgbClr val="882828"/>
                </a:solidFill>
                <a:latin typeface="Arial"/>
                <a:cs typeface="Arial"/>
              </a:rPr>
              <a:t>distribution</a:t>
            </a:r>
            <a:endParaRPr sz="2133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03256" y="2222331"/>
            <a:ext cx="494792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:</a:t>
            </a:r>
            <a:r>
              <a:rPr sz="2133" b="1" spc="-7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(truncal</a:t>
            </a:r>
            <a:r>
              <a:rPr sz="2133" b="1" spc="-47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obesity, a</a:t>
            </a:r>
            <a:r>
              <a:rPr sz="2133" b="1" spc="-87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buffalo</a:t>
            </a:r>
            <a:r>
              <a:rPr sz="2133" b="1" spc="-27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hump,</a:t>
            </a:r>
            <a:r>
              <a:rPr sz="2133" b="1" spc="-6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spc="-33" dirty="0">
                <a:solidFill>
                  <a:srgbClr val="882828"/>
                </a:solidFill>
                <a:latin typeface="Arial"/>
                <a:cs typeface="Arial"/>
              </a:rPr>
              <a:t>and</a:t>
            </a:r>
            <a:endParaRPr sz="2133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3402" y="2547045"/>
            <a:ext cx="8880687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b="1" spc="-13" dirty="0">
                <a:solidFill>
                  <a:srgbClr val="882828"/>
                </a:solidFill>
                <a:latin typeface="Arial"/>
                <a:cs typeface="Arial"/>
              </a:rPr>
              <a:t>supraclavicular</a:t>
            </a:r>
            <a:r>
              <a:rPr sz="2133" b="1" spc="47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fat)</a:t>
            </a:r>
            <a:r>
              <a:rPr sz="2133" b="1" spc="-2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may</a:t>
            </a:r>
            <a:r>
              <a:rPr sz="2133" b="1" spc="-1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suggest</a:t>
            </a:r>
            <a:r>
              <a:rPr sz="2133" b="1" spc="-1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the</a:t>
            </a:r>
            <a:r>
              <a:rPr sz="2133" b="1" spc="-27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presence</a:t>
            </a:r>
            <a:r>
              <a:rPr sz="2133" b="1" spc="-3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of</a:t>
            </a:r>
            <a:r>
              <a:rPr sz="2133" b="1" spc="-1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cushing</a:t>
            </a:r>
            <a:r>
              <a:rPr sz="2133" b="1" spc="-2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spc="-13" dirty="0">
                <a:solidFill>
                  <a:srgbClr val="882828"/>
                </a:solidFill>
                <a:latin typeface="Arial"/>
                <a:cs typeface="Arial"/>
              </a:rPr>
              <a:t>syndrome.</a:t>
            </a:r>
            <a:endParaRPr sz="2133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1387" y="3198030"/>
            <a:ext cx="275167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67" dirty="0">
                <a:latin typeface="Wingdings"/>
                <a:cs typeface="Wingdings"/>
              </a:rPr>
              <a:t></a:t>
            </a:r>
            <a:endParaRPr sz="2133">
              <a:latin typeface="Wingdings"/>
              <a:cs typeface="Wingding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10335" y="3242394"/>
            <a:ext cx="1869440" cy="29495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40"/>
              </a:lnSpc>
            </a:pP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Skin</a:t>
            </a:r>
            <a:r>
              <a:rPr sz="2133" b="1" spc="-3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spc="-13" dirty="0">
                <a:solidFill>
                  <a:srgbClr val="882828"/>
                </a:solidFill>
                <a:latin typeface="Arial"/>
                <a:cs typeface="Arial"/>
              </a:rPr>
              <a:t>findings:</a:t>
            </a:r>
            <a:endParaRPr sz="2133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63180" y="3198030"/>
            <a:ext cx="8559800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Acne,</a:t>
            </a:r>
            <a:r>
              <a:rPr sz="2133" b="1" spc="-1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alopecia</a:t>
            </a:r>
            <a:r>
              <a:rPr sz="2133" b="1" spc="-47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,</a:t>
            </a:r>
            <a:r>
              <a:rPr sz="2133" b="1" spc="-6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acanthosis</a:t>
            </a:r>
            <a:r>
              <a:rPr sz="2133" b="1" spc="-5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nigricans,</a:t>
            </a:r>
            <a:r>
              <a:rPr sz="2133" b="1" spc="-3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striae,</a:t>
            </a:r>
            <a:r>
              <a:rPr sz="2133" b="1" spc="-47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thin</a:t>
            </a:r>
            <a:r>
              <a:rPr sz="2133" b="1" spc="-5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skin</a:t>
            </a:r>
            <a:r>
              <a:rPr sz="2133" b="1" spc="-67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or</a:t>
            </a:r>
            <a:r>
              <a:rPr sz="2133" b="1" spc="-6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spc="-13" dirty="0">
                <a:solidFill>
                  <a:srgbClr val="882828"/>
                </a:solidFill>
                <a:latin typeface="Arial"/>
                <a:cs typeface="Arial"/>
              </a:rPr>
              <a:t>bruising.</a:t>
            </a:r>
            <a:endParaRPr sz="2133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1387" y="3848268"/>
            <a:ext cx="275167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spc="-67" dirty="0">
                <a:latin typeface="Wingdings"/>
                <a:cs typeface="Wingdings"/>
              </a:rPr>
              <a:t></a:t>
            </a:r>
            <a:endParaRPr sz="2133">
              <a:latin typeface="Wingdings"/>
              <a:cs typeface="Wingding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10335" y="3892635"/>
            <a:ext cx="5323839" cy="29495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40"/>
              </a:lnSpc>
            </a:pP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the</a:t>
            </a:r>
            <a:r>
              <a:rPr sz="2133" b="1" spc="-47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location</a:t>
            </a:r>
            <a:r>
              <a:rPr sz="2133" b="1" spc="-2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and</a:t>
            </a:r>
            <a:r>
              <a:rPr sz="2133" b="1" spc="-5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quantity</a:t>
            </a:r>
            <a:r>
              <a:rPr sz="2133" b="1" spc="-2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of</a:t>
            </a:r>
            <a:r>
              <a:rPr sz="2133" b="1" spc="-5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terminal </a:t>
            </a:r>
            <a:r>
              <a:rPr sz="2133" b="1" spc="-27" dirty="0">
                <a:solidFill>
                  <a:srgbClr val="882828"/>
                </a:solidFill>
                <a:latin typeface="Arial"/>
                <a:cs typeface="Arial"/>
              </a:rPr>
              <a:t>hair</a:t>
            </a:r>
            <a:endParaRPr sz="2133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18088" y="3848269"/>
            <a:ext cx="5122333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should</a:t>
            </a:r>
            <a:r>
              <a:rPr sz="2133" b="1" spc="-8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be</a:t>
            </a:r>
            <a:r>
              <a:rPr sz="2133" b="1" spc="-10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determined</a:t>
            </a:r>
            <a:r>
              <a:rPr sz="2133" b="1" spc="-5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objectively</a:t>
            </a:r>
            <a:r>
              <a:rPr sz="2133" b="1" spc="-3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spc="-13" dirty="0">
                <a:solidFill>
                  <a:srgbClr val="882828"/>
                </a:solidFill>
                <a:latin typeface="Arial"/>
                <a:cs typeface="Arial"/>
              </a:rPr>
              <a:t>using</a:t>
            </a:r>
            <a:endParaRPr sz="2133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93402" y="4173897"/>
            <a:ext cx="3621193" cy="344475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the</a:t>
            </a:r>
            <a:r>
              <a:rPr sz="2133" b="1" spc="2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spc="-27" dirty="0">
                <a:solidFill>
                  <a:srgbClr val="882828"/>
                </a:solidFill>
                <a:latin typeface="Arial"/>
                <a:cs typeface="Arial"/>
              </a:rPr>
              <a:t>ferryman-</a:t>
            </a:r>
            <a:r>
              <a:rPr sz="2133" b="1" dirty="0">
                <a:solidFill>
                  <a:srgbClr val="882828"/>
                </a:solidFill>
                <a:latin typeface="Arial"/>
                <a:cs typeface="Arial"/>
              </a:rPr>
              <a:t>gallwey</a:t>
            </a:r>
            <a:r>
              <a:rPr sz="2133" b="1" spc="5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133" b="1" spc="-13" dirty="0">
                <a:solidFill>
                  <a:srgbClr val="882828"/>
                </a:solidFill>
                <a:latin typeface="Arial"/>
                <a:cs typeface="Arial"/>
              </a:rPr>
              <a:t>score.</a:t>
            </a:r>
            <a:endParaRPr sz="21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8">
            <a:extLst>
              <a:ext uri="{FF2B5EF4-FFF2-40B4-BE49-F238E27FC236}">
                <a16:creationId xmlns:a16="http://schemas.microsoft.com/office/drawing/2014/main" id="{2394D664-EF16-4648-910B-681EEB740A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3775" y="1179361"/>
            <a:ext cx="1036445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Al Nile" pitchFamily="2" charset="-78"/>
                <a:cs typeface="Al Nile" pitchFamily="2" charset="-78"/>
              </a:rPr>
              <a:t>Table</a:t>
            </a:r>
            <a:r>
              <a:rPr sz="3000" b="1" spc="195" dirty="0">
                <a:latin typeface="Al Nile" pitchFamily="2" charset="-78"/>
                <a:cs typeface="Al Nile" pitchFamily="2" charset="-78"/>
              </a:rPr>
              <a:t> </a:t>
            </a:r>
            <a:r>
              <a:rPr sz="3000" b="1" spc="85" dirty="0">
                <a:latin typeface="Al Nile" pitchFamily="2" charset="-78"/>
                <a:cs typeface="Al Nile" pitchFamily="2" charset="-78"/>
              </a:rPr>
              <a:t>of</a:t>
            </a:r>
            <a:r>
              <a:rPr sz="3000" b="1" spc="185" dirty="0">
                <a:latin typeface="Al Nile" pitchFamily="2" charset="-78"/>
                <a:cs typeface="Al Nile" pitchFamily="2" charset="-78"/>
              </a:rPr>
              <a:t> </a:t>
            </a:r>
            <a:r>
              <a:rPr sz="3000" b="1" spc="-25" dirty="0">
                <a:latin typeface="Al Nile" pitchFamily="2" charset="-78"/>
                <a:cs typeface="Al Nile" pitchFamily="2" charset="-78"/>
              </a:rPr>
              <a:t>Contents</a:t>
            </a:r>
            <a:endParaRPr sz="3000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7" name="object 19">
            <a:extLst>
              <a:ext uri="{FF2B5EF4-FFF2-40B4-BE49-F238E27FC236}">
                <a16:creationId xmlns:a16="http://schemas.microsoft.com/office/drawing/2014/main" id="{7B376F65-9C3C-DC45-A16D-9465CB48E483}"/>
              </a:ext>
            </a:extLst>
          </p:cNvPr>
          <p:cNvSpPr txBox="1">
            <a:spLocks/>
          </p:cNvSpPr>
          <p:nvPr/>
        </p:nvSpPr>
        <p:spPr>
          <a:xfrm>
            <a:off x="1996068" y="3332571"/>
            <a:ext cx="3702205" cy="1218923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765"/>
              </a:lnSpc>
              <a:spcBef>
                <a:spcPts val="105"/>
              </a:spcBef>
            </a:pPr>
            <a:r>
              <a:rPr lang="en-US" sz="5000" b="1" spc="-390" dirty="0">
                <a:solidFill>
                  <a:srgbClr val="DF9D9D"/>
                </a:solidFill>
                <a:latin typeface="Arial"/>
                <a:cs typeface="Arial"/>
              </a:rPr>
              <a:t>01</a:t>
            </a:r>
            <a:endParaRPr lang="en-US" sz="5000" dirty="0">
              <a:latin typeface="Arial"/>
              <a:cs typeface="Arial"/>
            </a:endParaRPr>
          </a:p>
          <a:p>
            <a:pPr>
              <a:lnSpc>
                <a:spcPts val="3604"/>
              </a:lnSpc>
            </a:pPr>
            <a:r>
              <a:rPr lang="en-US" sz="3200" b="1" spc="-10" dirty="0">
                <a:latin typeface="Al Nile" pitchFamily="2" charset="-78"/>
                <a:cs typeface="Al Nile" pitchFamily="2" charset="-78"/>
              </a:rPr>
              <a:t>Introduction </a:t>
            </a:r>
          </a:p>
        </p:txBody>
      </p:sp>
      <p:sp>
        <p:nvSpPr>
          <p:cNvPr id="8" name="object 20">
            <a:extLst>
              <a:ext uri="{FF2B5EF4-FFF2-40B4-BE49-F238E27FC236}">
                <a16:creationId xmlns:a16="http://schemas.microsoft.com/office/drawing/2014/main" id="{2E051F6F-E8A9-D64B-B0D7-615B5B75F010}"/>
              </a:ext>
            </a:extLst>
          </p:cNvPr>
          <p:cNvSpPr txBox="1"/>
          <p:nvPr/>
        </p:nvSpPr>
        <p:spPr>
          <a:xfrm>
            <a:off x="7576086" y="3381900"/>
            <a:ext cx="2204403" cy="11817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3340" algn="ctr">
              <a:lnSpc>
                <a:spcPts val="5580"/>
              </a:lnSpc>
              <a:spcBef>
                <a:spcPts val="105"/>
              </a:spcBef>
            </a:pPr>
            <a:r>
              <a:rPr sz="5000" b="1" spc="220" dirty="0">
                <a:solidFill>
                  <a:srgbClr val="DF9D9D"/>
                </a:solidFill>
                <a:latin typeface="Arial"/>
                <a:cs typeface="Arial"/>
              </a:rPr>
              <a:t>02</a:t>
            </a:r>
            <a:endParaRPr sz="5000" dirty="0">
              <a:latin typeface="Arial"/>
              <a:cs typeface="Arial"/>
            </a:endParaRPr>
          </a:p>
          <a:p>
            <a:pPr algn="ctr">
              <a:lnSpc>
                <a:spcPts val="3420"/>
              </a:lnSpc>
            </a:pPr>
            <a:r>
              <a:rPr sz="3200" b="1" spc="-90" dirty="0">
                <a:latin typeface="Al Nile" pitchFamily="2" charset="-78"/>
                <a:cs typeface="Al Nile" pitchFamily="2" charset="-78"/>
              </a:rPr>
              <a:t>Causes</a:t>
            </a:r>
            <a:endParaRPr sz="3200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10" name="object 22">
            <a:extLst>
              <a:ext uri="{FF2B5EF4-FFF2-40B4-BE49-F238E27FC236}">
                <a16:creationId xmlns:a16="http://schemas.microsoft.com/office/drawing/2014/main" id="{50E58220-E2ED-E84C-81FF-EB6E1618789A}"/>
              </a:ext>
            </a:extLst>
          </p:cNvPr>
          <p:cNvSpPr txBox="1"/>
          <p:nvPr/>
        </p:nvSpPr>
        <p:spPr>
          <a:xfrm>
            <a:off x="2889272" y="5020283"/>
            <a:ext cx="1915795" cy="1219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775"/>
              </a:lnSpc>
              <a:spcBef>
                <a:spcPts val="105"/>
              </a:spcBef>
            </a:pPr>
            <a:r>
              <a:rPr sz="5000" b="1" spc="85" dirty="0">
                <a:solidFill>
                  <a:srgbClr val="DF9D9D"/>
                </a:solidFill>
                <a:latin typeface="Arial"/>
                <a:cs typeface="Arial"/>
              </a:rPr>
              <a:t>03</a:t>
            </a:r>
            <a:endParaRPr sz="5000" dirty="0">
              <a:latin typeface="Arial"/>
              <a:cs typeface="Arial"/>
            </a:endParaRPr>
          </a:p>
          <a:p>
            <a:pPr algn="ctr">
              <a:lnSpc>
                <a:spcPts val="3615"/>
              </a:lnSpc>
            </a:pPr>
            <a:r>
              <a:rPr sz="3200" b="1" spc="-35" dirty="0">
                <a:latin typeface="Al Nile" pitchFamily="2" charset="-78"/>
                <a:cs typeface="Al Nile" pitchFamily="2" charset="-78"/>
              </a:rPr>
              <a:t>Diagnosis</a:t>
            </a:r>
            <a:endParaRPr sz="3200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11" name="object 22">
            <a:extLst>
              <a:ext uri="{FF2B5EF4-FFF2-40B4-BE49-F238E27FC236}">
                <a16:creationId xmlns:a16="http://schemas.microsoft.com/office/drawing/2014/main" id="{5CD66901-0ECE-724A-8C3A-6B0911653E7E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913774" y="2367092"/>
            <a:ext cx="10363826" cy="6647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indent="0" algn="ctr">
              <a:lnSpc>
                <a:spcPts val="5775"/>
              </a:lnSpc>
              <a:spcBef>
                <a:spcPts val="105"/>
              </a:spcBef>
              <a:buNone/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12" name="object 21">
            <a:extLst>
              <a:ext uri="{FF2B5EF4-FFF2-40B4-BE49-F238E27FC236}">
                <a16:creationId xmlns:a16="http://schemas.microsoft.com/office/drawing/2014/main" id="{9A7521CB-2CA8-D84B-957A-B608D26F5611}"/>
              </a:ext>
            </a:extLst>
          </p:cNvPr>
          <p:cNvSpPr txBox="1"/>
          <p:nvPr/>
        </p:nvSpPr>
        <p:spPr>
          <a:xfrm>
            <a:off x="7656573" y="5020283"/>
            <a:ext cx="2043430" cy="1219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5775"/>
              </a:lnSpc>
              <a:spcBef>
                <a:spcPts val="105"/>
              </a:spcBef>
            </a:pPr>
            <a:r>
              <a:rPr sz="5000" b="1" spc="140" dirty="0">
                <a:solidFill>
                  <a:srgbClr val="DF9D9D"/>
                </a:solidFill>
                <a:latin typeface="Arial"/>
                <a:cs typeface="Arial"/>
              </a:rPr>
              <a:t>04</a:t>
            </a:r>
            <a:endParaRPr sz="5000" dirty="0">
              <a:latin typeface="Arial"/>
              <a:cs typeface="Arial"/>
            </a:endParaRPr>
          </a:p>
          <a:p>
            <a:pPr algn="ctr">
              <a:lnSpc>
                <a:spcPts val="3615"/>
              </a:lnSpc>
            </a:pPr>
            <a:r>
              <a:rPr sz="3200" b="1" spc="-10" dirty="0">
                <a:latin typeface="Al Nile" pitchFamily="2" charset="-78"/>
                <a:cs typeface="Al Nile" pitchFamily="2" charset="-78"/>
              </a:rPr>
              <a:t>Treatment</a:t>
            </a:r>
            <a:endParaRPr sz="3200" dirty="0">
              <a:latin typeface="Al Nile" pitchFamily="2" charset="-78"/>
              <a:cs typeface="Al Nil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561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13645" y="332127"/>
            <a:ext cx="8847667" cy="836918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dirty="0"/>
              <a:t>FERRIMAN-GALLWEY</a:t>
            </a:r>
            <a:r>
              <a:rPr sz="5333" b="1" spc="-27" dirty="0">
                <a:solidFill>
                  <a:srgbClr val="882828"/>
                </a:solidFill>
                <a:latin typeface="Times New Roman"/>
                <a:cs typeface="Times New Roman"/>
              </a:rPr>
              <a:t> </a:t>
            </a:r>
            <a:r>
              <a:rPr dirty="0"/>
              <a:t>SCORE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6136" y="1286253"/>
            <a:ext cx="8250663" cy="48246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13645" y="332127"/>
            <a:ext cx="8847667" cy="836918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3600" dirty="0">
                <a:solidFill>
                  <a:schemeClr val="tx1"/>
                </a:solidFill>
                <a:latin typeface="+mj-lt"/>
                <a:cs typeface="+mj-cs"/>
              </a:rPr>
              <a:t>FERRIMAN-GALLWEY</a:t>
            </a:r>
            <a:r>
              <a:rPr sz="5333" b="1" spc="-27" dirty="0">
                <a:solidFill>
                  <a:srgbClr val="882828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chemeClr val="tx1"/>
                </a:solidFill>
                <a:latin typeface="+mj-lt"/>
                <a:cs typeface="+mj-cs"/>
              </a:rPr>
              <a:t>SCORE</a:t>
            </a:r>
          </a:p>
        </p:txBody>
      </p:sp>
      <p:sp>
        <p:nvSpPr>
          <p:cNvPr id="10" name="object 10"/>
          <p:cNvSpPr/>
          <p:nvPr/>
        </p:nvSpPr>
        <p:spPr>
          <a:xfrm>
            <a:off x="5041392" y="1949703"/>
            <a:ext cx="1859280" cy="342053"/>
          </a:xfrm>
          <a:custGeom>
            <a:avLst/>
            <a:gdLst/>
            <a:ahLst/>
            <a:cxnLst/>
            <a:rect l="l" t="t" r="r" b="b"/>
            <a:pathLst>
              <a:path w="1394460" h="256539">
                <a:moveTo>
                  <a:pt x="1394460" y="0"/>
                </a:moveTo>
                <a:lnTo>
                  <a:pt x="190500" y="0"/>
                </a:lnTo>
                <a:lnTo>
                  <a:pt x="0" y="0"/>
                </a:lnTo>
                <a:lnTo>
                  <a:pt x="0" y="256032"/>
                </a:lnTo>
                <a:lnTo>
                  <a:pt x="190500" y="256032"/>
                </a:lnTo>
                <a:lnTo>
                  <a:pt x="1394460" y="256032"/>
                </a:lnTo>
                <a:lnTo>
                  <a:pt x="139446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1019387" y="1535176"/>
            <a:ext cx="9799320" cy="335390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7077" marR="6773" indent="-380990">
              <a:spcBef>
                <a:spcPts val="133"/>
              </a:spcBef>
              <a:buClr>
                <a:srgbClr val="000000"/>
              </a:buClr>
              <a:buFont typeface="Wingdings"/>
              <a:buChar char=""/>
              <a:tabLst>
                <a:tab pos="398770" algn="l"/>
              </a:tabLst>
            </a:pPr>
            <a:r>
              <a:rPr sz="2400" b="1" dirty="0">
                <a:latin typeface="Al Nile" pitchFamily="2" charset="-78"/>
                <a:cs typeface="Al Nile" pitchFamily="2" charset="-78"/>
              </a:rPr>
              <a:t>Is</a:t>
            </a:r>
            <a:r>
              <a:rPr sz="2400" b="1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the</a:t>
            </a:r>
            <a:r>
              <a:rPr sz="2400" b="1" spc="-33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presence</a:t>
            </a:r>
            <a:r>
              <a:rPr sz="2400" b="1" spc="-13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of</a:t>
            </a:r>
            <a:r>
              <a:rPr sz="2400" b="1" spc="-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terminal</a:t>
            </a:r>
            <a:r>
              <a:rPr sz="2400" b="1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hair</a:t>
            </a:r>
            <a:r>
              <a:rPr sz="2400" b="1" spc="-2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in</a:t>
            </a:r>
            <a:r>
              <a:rPr sz="2400" b="1" spc="-2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a</a:t>
            </a:r>
            <a:r>
              <a:rPr sz="2400" b="1" spc="-13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female</a:t>
            </a:r>
            <a:r>
              <a:rPr sz="2400" b="1" spc="-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body</a:t>
            </a:r>
            <a:r>
              <a:rPr sz="2400" b="1" spc="-33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in</a:t>
            </a:r>
            <a:r>
              <a:rPr sz="2400" b="1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a</a:t>
            </a:r>
            <a:r>
              <a:rPr sz="2400" b="1" spc="-2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spc="-13" dirty="0">
                <a:latin typeface="Al Nile" pitchFamily="2" charset="-78"/>
                <a:cs typeface="Al Nile" pitchFamily="2" charset="-78"/>
              </a:rPr>
              <a:t>male-</a:t>
            </a:r>
            <a:r>
              <a:rPr sz="2400" b="1" spc="-27" dirty="0">
                <a:latin typeface="Al Nile" pitchFamily="2" charset="-78"/>
                <a:cs typeface="Al Nile" pitchFamily="2" charset="-78"/>
              </a:rPr>
              <a:t>type 	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pattern,</a:t>
            </a:r>
            <a:r>
              <a:rPr sz="2400" b="1" spc="-2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includes</a:t>
            </a:r>
            <a:r>
              <a:rPr sz="2400" b="1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hair</a:t>
            </a:r>
            <a:r>
              <a:rPr sz="2400" b="1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on</a:t>
            </a:r>
            <a:r>
              <a:rPr sz="2400" b="1" spc="-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9</a:t>
            </a:r>
            <a:r>
              <a:rPr sz="2400" b="1" spc="-33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body</a:t>
            </a:r>
            <a:r>
              <a:rPr sz="2400" b="1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areas:</a:t>
            </a:r>
            <a:r>
              <a:rPr sz="2400" b="1" spc="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u="sng" dirty="0"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upper</a:t>
            </a:r>
            <a:r>
              <a:rPr sz="2400" b="1" u="sng" spc="-40" dirty="0"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 </a:t>
            </a:r>
            <a:r>
              <a:rPr sz="2400" b="1" u="sng" dirty="0"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lip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,</a:t>
            </a:r>
            <a:r>
              <a:rPr sz="2400" b="1" spc="-53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u="sng" dirty="0"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chin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,</a:t>
            </a:r>
            <a:r>
              <a:rPr sz="2400" b="1" spc="-2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u="sng" spc="-13" dirty="0"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chest</a:t>
            </a:r>
            <a:r>
              <a:rPr sz="2400" b="1" spc="-13" dirty="0">
                <a:latin typeface="Al Nile" pitchFamily="2" charset="-78"/>
                <a:cs typeface="Al Nile" pitchFamily="2" charset="-78"/>
              </a:rPr>
              <a:t>, 	</a:t>
            </a:r>
            <a:r>
              <a:rPr sz="2400" b="1" u="sng" dirty="0"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upper</a:t>
            </a:r>
            <a:r>
              <a:rPr sz="2400" b="1" spc="-33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and</a:t>
            </a:r>
            <a:r>
              <a:rPr sz="2400" b="1" spc="-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u="sng" dirty="0"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lower</a:t>
            </a:r>
            <a:r>
              <a:rPr sz="2400" b="1" u="sng" spc="-67" dirty="0"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 </a:t>
            </a:r>
            <a:r>
              <a:rPr sz="2400" b="1" u="sng" dirty="0"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abdomen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,</a:t>
            </a:r>
            <a:r>
              <a:rPr sz="2400" b="1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u="sng" dirty="0"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upper</a:t>
            </a:r>
            <a:r>
              <a:rPr sz="2400" b="1" spc="-33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and </a:t>
            </a:r>
            <a:r>
              <a:rPr sz="2400" b="1" u="sng" dirty="0"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lower</a:t>
            </a:r>
            <a:r>
              <a:rPr sz="2400" b="1" u="sng" spc="-60" dirty="0"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 </a:t>
            </a:r>
            <a:r>
              <a:rPr sz="2400" b="1" u="sng" dirty="0"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back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,</a:t>
            </a:r>
            <a:r>
              <a:rPr sz="2400" b="1" spc="-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u="sng" dirty="0"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upper</a:t>
            </a:r>
            <a:r>
              <a:rPr sz="2400" b="1" u="sng" spc="-40" dirty="0"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 </a:t>
            </a:r>
            <a:r>
              <a:rPr sz="2400" b="1" u="sng" dirty="0"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arm</a:t>
            </a:r>
            <a:r>
              <a:rPr sz="2400" b="1" u="sng" spc="-13" dirty="0"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 </a:t>
            </a:r>
            <a:r>
              <a:rPr sz="2400" b="1" spc="-33" dirty="0">
                <a:latin typeface="Al Nile" pitchFamily="2" charset="-78"/>
                <a:cs typeface="Al Nile" pitchFamily="2" charset="-78"/>
              </a:rPr>
              <a:t>and 	</a:t>
            </a:r>
            <a:r>
              <a:rPr sz="2400" b="1" u="sng" spc="-13" dirty="0">
                <a:uFill>
                  <a:solidFill>
                    <a:srgbClr val="882828"/>
                  </a:solidFill>
                </a:uFill>
                <a:latin typeface="Al Nile" pitchFamily="2" charset="-78"/>
                <a:cs typeface="Al Nile" pitchFamily="2" charset="-78"/>
              </a:rPr>
              <a:t>thigh.</a:t>
            </a:r>
            <a:endParaRPr sz="2400" dirty="0">
              <a:latin typeface="Al Nile" pitchFamily="2" charset="-78"/>
              <a:cs typeface="Al Nile" pitchFamily="2" charset="-78"/>
            </a:endParaRPr>
          </a:p>
          <a:p>
            <a:pPr>
              <a:spcBef>
                <a:spcPts val="120"/>
              </a:spcBef>
              <a:buFont typeface="Wingdings"/>
              <a:buChar char=""/>
            </a:pPr>
            <a:endParaRPr sz="2400" dirty="0">
              <a:latin typeface="Al Nile" pitchFamily="2" charset="-78"/>
              <a:cs typeface="Al Nile" pitchFamily="2" charset="-78"/>
            </a:endParaRPr>
          </a:p>
          <a:p>
            <a:pPr marL="397923" indent="-380990">
              <a:buClr>
                <a:srgbClr val="000000"/>
              </a:buClr>
              <a:buFont typeface="Wingdings"/>
              <a:buChar char=""/>
              <a:tabLst>
                <a:tab pos="397923" algn="l"/>
              </a:tabLst>
            </a:pPr>
            <a:r>
              <a:rPr sz="2400" b="1" dirty="0">
                <a:latin typeface="Al Nile" pitchFamily="2" charset="-78"/>
                <a:cs typeface="Al Nile" pitchFamily="2" charset="-78"/>
              </a:rPr>
              <a:t>Method</a:t>
            </a:r>
            <a:r>
              <a:rPr sz="2400" b="1" spc="-53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to</a:t>
            </a:r>
            <a:r>
              <a:rPr sz="2400" b="1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determine</a:t>
            </a:r>
            <a:r>
              <a:rPr sz="2400" b="1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presence</a:t>
            </a:r>
            <a:r>
              <a:rPr sz="2400" b="1" spc="-33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of</a:t>
            </a:r>
            <a:r>
              <a:rPr sz="2400" b="1" spc="-4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hirsutism</a:t>
            </a:r>
            <a:r>
              <a:rPr sz="2400" b="1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uses</a:t>
            </a:r>
            <a:r>
              <a:rPr sz="2400" b="1" spc="-4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a</a:t>
            </a:r>
            <a:r>
              <a:rPr sz="2400" b="1" spc="-53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visual</a:t>
            </a:r>
            <a:r>
              <a:rPr sz="2400" b="1" spc="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spc="-13" dirty="0">
                <a:latin typeface="Al Nile" pitchFamily="2" charset="-78"/>
                <a:cs typeface="Al Nile" pitchFamily="2" charset="-78"/>
              </a:rPr>
              <a:t>score,</a:t>
            </a:r>
            <a:endParaRPr sz="2400" dirty="0">
              <a:latin typeface="Al Nile" pitchFamily="2" charset="-78"/>
              <a:cs typeface="Al Nile" pitchFamily="2" charset="-78"/>
            </a:endParaRPr>
          </a:p>
          <a:p>
            <a:pPr marL="398770"/>
            <a:r>
              <a:rPr sz="2400" b="1" dirty="0">
                <a:latin typeface="Al Nile" pitchFamily="2" charset="-78"/>
                <a:cs typeface="Al Nile" pitchFamily="2" charset="-78"/>
              </a:rPr>
              <a:t>most</a:t>
            </a:r>
            <a:r>
              <a:rPr sz="2400" b="1" spc="-13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common is</a:t>
            </a:r>
            <a:r>
              <a:rPr sz="2400" b="1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modified</a:t>
            </a:r>
            <a:r>
              <a:rPr sz="2400" b="1" spc="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spc="-13" dirty="0">
                <a:latin typeface="Al Nile" pitchFamily="2" charset="-78"/>
                <a:cs typeface="Al Nile" pitchFamily="2" charset="-78"/>
              </a:rPr>
              <a:t>Ferriman-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Gallwey</a:t>
            </a:r>
            <a:r>
              <a:rPr sz="2400" b="1" spc="-60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spc="-13" dirty="0">
                <a:latin typeface="Al Nile" pitchFamily="2" charset="-78"/>
                <a:cs typeface="Al Nile" pitchFamily="2" charset="-78"/>
              </a:rPr>
              <a:t>score,</a:t>
            </a:r>
            <a:endParaRPr sz="2400" dirty="0">
              <a:latin typeface="Al Nile" pitchFamily="2" charset="-78"/>
              <a:cs typeface="Al Nile" pitchFamily="2" charset="-78"/>
            </a:endParaRPr>
          </a:p>
          <a:p>
            <a:pPr marL="484281">
              <a:spcBef>
                <a:spcPts val="7"/>
              </a:spcBef>
            </a:pPr>
            <a:r>
              <a:rPr sz="2400" b="1" dirty="0">
                <a:latin typeface="Al Nile" pitchFamily="2" charset="-78"/>
                <a:cs typeface="Al Nile" pitchFamily="2" charset="-78"/>
              </a:rPr>
              <a:t>0</a:t>
            </a:r>
            <a:r>
              <a:rPr sz="2400" b="1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spc="-13" dirty="0">
                <a:latin typeface="Al Nile" pitchFamily="2" charset="-78"/>
                <a:cs typeface="Al Nile" pitchFamily="2" charset="-78"/>
              </a:rPr>
              <a:t>-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-</a:t>
            </a:r>
            <a:r>
              <a:rPr sz="2400" b="1" spc="-4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score</a:t>
            </a:r>
            <a:r>
              <a:rPr sz="2400" b="1" spc="-2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represents</a:t>
            </a:r>
            <a:r>
              <a:rPr sz="2400" b="1" spc="-2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absence</a:t>
            </a:r>
            <a:r>
              <a:rPr sz="2400" b="1" spc="-2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of</a:t>
            </a:r>
            <a:r>
              <a:rPr sz="2400" b="1" spc="-33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terminal</a:t>
            </a:r>
            <a:r>
              <a:rPr sz="2400" b="1" spc="-33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hair</a:t>
            </a:r>
            <a:r>
              <a:rPr sz="2400" b="1" spc="-4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spc="-33" dirty="0">
                <a:latin typeface="Al Nile" pitchFamily="2" charset="-78"/>
                <a:cs typeface="Al Nile" pitchFamily="2" charset="-78"/>
              </a:rPr>
              <a:t>and</a:t>
            </a:r>
            <a:endParaRPr sz="2400" dirty="0">
              <a:latin typeface="Al Nile" pitchFamily="2" charset="-78"/>
              <a:cs typeface="Al Nile" pitchFamily="2" charset="-78"/>
            </a:endParaRPr>
          </a:p>
          <a:p>
            <a:pPr marL="398770">
              <a:tabLst>
                <a:tab pos="738275" algn="l"/>
              </a:tabLst>
            </a:pPr>
            <a:r>
              <a:rPr sz="2400" b="1" spc="-67" dirty="0">
                <a:latin typeface="Al Nile" pitchFamily="2" charset="-78"/>
                <a:cs typeface="Al Nile" pitchFamily="2" charset="-78"/>
              </a:rPr>
              <a:t>4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	</a:t>
            </a:r>
            <a:r>
              <a:rPr sz="2400" b="1" spc="-13" dirty="0">
                <a:latin typeface="Al Nile" pitchFamily="2" charset="-78"/>
                <a:cs typeface="Al Nile" pitchFamily="2" charset="-78"/>
              </a:rPr>
              <a:t>-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-</a:t>
            </a:r>
            <a:r>
              <a:rPr sz="2400" b="1" spc="-60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represents</a:t>
            </a:r>
            <a:r>
              <a:rPr sz="2400" b="1" spc="-2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extensive</a:t>
            </a:r>
            <a:r>
              <a:rPr sz="2400" b="1" spc="13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terminal</a:t>
            </a:r>
            <a:r>
              <a:rPr sz="2400" b="1" spc="-4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hair</a:t>
            </a:r>
            <a:r>
              <a:rPr sz="2400" b="1" spc="-60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spc="-13" dirty="0">
                <a:latin typeface="Al Nile" pitchFamily="2" charset="-78"/>
                <a:cs typeface="Al Nile" pitchFamily="2" charset="-78"/>
              </a:rPr>
              <a:t>growth.</a:t>
            </a:r>
            <a:endParaRPr sz="2400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8336" y="4875785"/>
            <a:ext cx="2130213" cy="3334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33"/>
              </a:lnSpc>
            </a:pPr>
            <a:r>
              <a:rPr sz="2400" b="1" dirty="0">
                <a:solidFill>
                  <a:srgbClr val="882828"/>
                </a:solidFill>
                <a:latin typeface="Arial"/>
                <a:cs typeface="Arial"/>
              </a:rPr>
              <a:t>≥ 6 </a:t>
            </a:r>
            <a:r>
              <a:rPr sz="2400" b="1" spc="-13" dirty="0">
                <a:solidFill>
                  <a:srgbClr val="882828"/>
                </a:solidFill>
                <a:latin typeface="Arial"/>
                <a:cs typeface="Arial"/>
              </a:rPr>
              <a:t>--Hirsutism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9387" y="5193113"/>
            <a:ext cx="8729133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8770" indent="-381837">
              <a:spcBef>
                <a:spcPts val="133"/>
              </a:spcBef>
              <a:buClr>
                <a:srgbClr val="000000"/>
              </a:buClr>
              <a:buFont typeface="Wingdings"/>
              <a:buChar char=""/>
              <a:tabLst>
                <a:tab pos="398770" algn="l"/>
              </a:tabLst>
            </a:pPr>
            <a:r>
              <a:rPr sz="2400" b="1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The</a:t>
            </a:r>
            <a:r>
              <a:rPr sz="2400" b="1" spc="-80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Prevalence</a:t>
            </a:r>
            <a:r>
              <a:rPr sz="2400" b="1" spc="20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of</a:t>
            </a:r>
            <a:r>
              <a:rPr sz="2400" b="1" spc="-53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Hirsutism</a:t>
            </a:r>
            <a:r>
              <a:rPr sz="2400" b="1" spc="-60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varies</a:t>
            </a:r>
            <a:r>
              <a:rPr sz="2400" b="1" spc="7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according</a:t>
            </a:r>
            <a:r>
              <a:rPr sz="2400" b="1" spc="-47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to</a:t>
            </a:r>
            <a:r>
              <a:rPr sz="2400" b="1" spc="-60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race</a:t>
            </a:r>
            <a:r>
              <a:rPr sz="2400" b="1" spc="-33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 and</a:t>
            </a:r>
            <a:endParaRPr sz="2400" dirty="0">
              <a:latin typeface="Al Nile" pitchFamily="2" charset="-78"/>
              <a:cs typeface="Al Nile" pitchFamily="2" charset="-78"/>
            </a:endParaRPr>
          </a:p>
          <a:p>
            <a:pPr marL="398770">
              <a:spcBef>
                <a:spcPts val="7"/>
              </a:spcBef>
            </a:pPr>
            <a:r>
              <a:rPr sz="2400" b="1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ethnicity</a:t>
            </a:r>
            <a:r>
              <a:rPr sz="2400" b="1" spc="-73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of</a:t>
            </a:r>
            <a:r>
              <a:rPr sz="2400" b="1" spc="-40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sz="2400" b="1" spc="-13" dirty="0">
                <a:solidFill>
                  <a:srgbClr val="882828"/>
                </a:solidFill>
                <a:latin typeface="Al Nile" pitchFamily="2" charset="-78"/>
                <a:cs typeface="Al Nile" pitchFamily="2" charset="-78"/>
              </a:rPr>
              <a:t>population</a:t>
            </a:r>
            <a:endParaRPr sz="2400" dirty="0">
              <a:latin typeface="Al Nile" pitchFamily="2" charset="-78"/>
              <a:cs typeface="Al Nile" pitchFamily="2" charset="-78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6792976" y="2109215"/>
            <a:ext cx="5352627" cy="4362872"/>
            <a:chOff x="5094732" y="1581911"/>
            <a:chExt cx="4014470" cy="3272154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47403" y="1581911"/>
              <a:ext cx="99060" cy="990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94732" y="1581911"/>
              <a:ext cx="4014216" cy="327202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33675" y="568304"/>
            <a:ext cx="5245947" cy="570242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3600" dirty="0">
                <a:solidFill>
                  <a:schemeClr val="tx1"/>
                </a:solidFill>
                <a:latin typeface="+mj-lt"/>
                <a:cs typeface="+mj-cs"/>
              </a:rPr>
              <a:t>INVESTIGATIONS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79127" y="1735497"/>
            <a:ext cx="5275580" cy="262807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7077" marR="293786" indent="-380990">
              <a:spcBef>
                <a:spcPts val="133"/>
              </a:spcBef>
              <a:buClr>
                <a:srgbClr val="000000"/>
              </a:buClr>
              <a:buFont typeface="Wingdings"/>
              <a:buChar char=""/>
              <a:tabLst>
                <a:tab pos="398770" algn="l"/>
              </a:tabLst>
            </a:pPr>
            <a:r>
              <a:rPr sz="2400" b="1" dirty="0">
                <a:latin typeface="Al Nile" pitchFamily="2" charset="-78"/>
                <a:cs typeface="Al Nile" pitchFamily="2" charset="-78"/>
              </a:rPr>
              <a:t>Mainly</a:t>
            </a:r>
            <a:r>
              <a:rPr sz="2400" b="1" spc="-53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based</a:t>
            </a:r>
            <a:r>
              <a:rPr sz="2400" b="1" spc="-2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on</a:t>
            </a:r>
            <a:r>
              <a:rPr sz="2400" b="1" spc="-27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your</a:t>
            </a:r>
            <a:r>
              <a:rPr sz="2400" b="1" spc="-13" dirty="0">
                <a:latin typeface="Al Nile" pitchFamily="2" charset="-78"/>
                <a:cs typeface="Al Nile" pitchFamily="2" charset="-78"/>
              </a:rPr>
              <a:t> judgment 	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regarding</a:t>
            </a:r>
            <a:r>
              <a:rPr sz="2400" b="1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dirty="0">
                <a:latin typeface="Al Nile" pitchFamily="2" charset="-78"/>
                <a:cs typeface="Al Nile" pitchFamily="2" charset="-78"/>
              </a:rPr>
              <a:t>history</a:t>
            </a:r>
            <a:r>
              <a:rPr sz="2400" b="1" spc="-40" dirty="0">
                <a:latin typeface="Al Nile" pitchFamily="2" charset="-78"/>
                <a:cs typeface="Al Nile" pitchFamily="2" charset="-78"/>
              </a:rPr>
              <a:t> </a:t>
            </a:r>
            <a:r>
              <a:rPr sz="2400" b="1" spc="-33" dirty="0">
                <a:latin typeface="Al Nile" pitchFamily="2" charset="-78"/>
                <a:cs typeface="Al Nile" pitchFamily="2" charset="-78"/>
              </a:rPr>
              <a:t>and 	</a:t>
            </a:r>
            <a:r>
              <a:rPr sz="2400" b="1" spc="-13" dirty="0">
                <a:latin typeface="Al Nile" pitchFamily="2" charset="-78"/>
                <a:cs typeface="Al Nile" pitchFamily="2" charset="-78"/>
              </a:rPr>
              <a:t>examination.</a:t>
            </a:r>
            <a:endParaRPr sz="2400" dirty="0">
              <a:latin typeface="Al Nile" pitchFamily="2" charset="-78"/>
              <a:cs typeface="Al Nile" pitchFamily="2" charset="-78"/>
            </a:endParaRPr>
          </a:p>
          <a:p>
            <a:pPr>
              <a:lnSpc>
                <a:spcPct val="100000"/>
              </a:lnSpc>
              <a:buFont typeface="Wingdings"/>
              <a:buChar char=""/>
            </a:pPr>
            <a:endParaRPr sz="2400" dirty="0">
              <a:latin typeface="Arial"/>
              <a:cs typeface="Arial"/>
            </a:endParaRPr>
          </a:p>
          <a:p>
            <a:pPr>
              <a:spcBef>
                <a:spcPts val="247"/>
              </a:spcBef>
              <a:buFont typeface="Wingdings"/>
              <a:buChar char=""/>
            </a:pPr>
            <a:endParaRPr sz="2400" dirty="0">
              <a:latin typeface="Arial"/>
              <a:cs typeface="Arial"/>
            </a:endParaRPr>
          </a:p>
          <a:p>
            <a:pPr marL="397077" marR="6773" indent="-380990">
              <a:buClr>
                <a:srgbClr val="000000"/>
              </a:buClr>
              <a:buFont typeface="Wingdings"/>
              <a:buChar char=""/>
              <a:tabLst>
                <a:tab pos="398770" algn="l"/>
              </a:tabLst>
            </a:pPr>
            <a:r>
              <a:rPr sz="2400" b="1" dirty="0">
                <a:latin typeface="Arial"/>
                <a:cs typeface="Arial"/>
              </a:rPr>
              <a:t>What</a:t>
            </a:r>
            <a:r>
              <a:rPr sz="2400" b="1" spc="-53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if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you</a:t>
            </a:r>
            <a:r>
              <a:rPr sz="2400" b="1" spc="-13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Cant</a:t>
            </a:r>
            <a:r>
              <a:rPr sz="2400" b="1" spc="-27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judge</a:t>
            </a:r>
            <a:r>
              <a:rPr sz="2400" b="1" spc="-47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by</a:t>
            </a:r>
            <a:r>
              <a:rPr sz="2400" b="1" spc="-53" dirty="0">
                <a:latin typeface="Arial"/>
                <a:cs typeface="Arial"/>
              </a:rPr>
              <a:t> </a:t>
            </a:r>
            <a:r>
              <a:rPr sz="2400" b="1" spc="-13" dirty="0">
                <a:latin typeface="Arial"/>
                <a:cs typeface="Arial"/>
              </a:rPr>
              <a:t>clinical 	picture?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927636" y="4126500"/>
            <a:ext cx="1659467" cy="237067"/>
            <a:chOff x="2197861" y="3322573"/>
            <a:chExt cx="1244600" cy="177800"/>
          </a:xfrm>
        </p:grpSpPr>
        <p:sp>
          <p:nvSpPr>
            <p:cNvPr id="14" name="object 14"/>
            <p:cNvSpPr/>
            <p:nvPr/>
          </p:nvSpPr>
          <p:spPr>
            <a:xfrm>
              <a:off x="2210561" y="3335273"/>
              <a:ext cx="1219200" cy="152400"/>
            </a:xfrm>
            <a:custGeom>
              <a:avLst/>
              <a:gdLst/>
              <a:ahLst/>
              <a:cxnLst/>
              <a:rect l="l" t="t" r="r" b="b"/>
              <a:pathLst>
                <a:path w="1219200" h="152400">
                  <a:moveTo>
                    <a:pt x="1143000" y="0"/>
                  </a:moveTo>
                  <a:lnTo>
                    <a:pt x="1143000" y="38100"/>
                  </a:lnTo>
                  <a:lnTo>
                    <a:pt x="0" y="38100"/>
                  </a:lnTo>
                  <a:lnTo>
                    <a:pt x="0" y="114300"/>
                  </a:lnTo>
                  <a:lnTo>
                    <a:pt x="1143000" y="114300"/>
                  </a:lnTo>
                  <a:lnTo>
                    <a:pt x="1143000" y="152400"/>
                  </a:lnTo>
                  <a:lnTo>
                    <a:pt x="1219200" y="76200"/>
                  </a:lnTo>
                  <a:lnTo>
                    <a:pt x="1143000" y="0"/>
                  </a:lnTo>
                  <a:close/>
                </a:path>
              </a:pathLst>
            </a:custGeom>
            <a:solidFill>
              <a:srgbClr val="88282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2210561" y="3335273"/>
              <a:ext cx="1219200" cy="152400"/>
            </a:xfrm>
            <a:custGeom>
              <a:avLst/>
              <a:gdLst/>
              <a:ahLst/>
              <a:cxnLst/>
              <a:rect l="l" t="t" r="r" b="b"/>
              <a:pathLst>
                <a:path w="1219200" h="152400">
                  <a:moveTo>
                    <a:pt x="0" y="38100"/>
                  </a:moveTo>
                  <a:lnTo>
                    <a:pt x="1143000" y="38100"/>
                  </a:lnTo>
                  <a:lnTo>
                    <a:pt x="1143000" y="0"/>
                  </a:lnTo>
                  <a:lnTo>
                    <a:pt x="1219200" y="76200"/>
                  </a:lnTo>
                  <a:lnTo>
                    <a:pt x="1143000" y="152400"/>
                  </a:lnTo>
                  <a:lnTo>
                    <a:pt x="1143000" y="114300"/>
                  </a:lnTo>
                  <a:lnTo>
                    <a:pt x="0" y="114300"/>
                  </a:lnTo>
                  <a:lnTo>
                    <a:pt x="0" y="38100"/>
                  </a:lnTo>
                  <a:close/>
                </a:path>
              </a:pathLst>
            </a:custGeom>
            <a:ln w="25400">
              <a:solidFill>
                <a:srgbClr val="621A1A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34397" y="607110"/>
            <a:ext cx="5245947" cy="693353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4400" dirty="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INVESTIGATIONS</a:t>
            </a:r>
          </a:p>
        </p:txBody>
      </p:sp>
      <p:sp>
        <p:nvSpPr>
          <p:cNvPr id="10" name="object 10"/>
          <p:cNvSpPr/>
          <p:nvPr/>
        </p:nvSpPr>
        <p:spPr>
          <a:xfrm>
            <a:off x="1536733" y="2515954"/>
            <a:ext cx="4265507" cy="342053"/>
          </a:xfrm>
          <a:custGeom>
            <a:avLst/>
            <a:gdLst/>
            <a:ahLst/>
            <a:cxnLst/>
            <a:rect l="l" t="t" r="r" b="b"/>
            <a:pathLst>
              <a:path w="3199129" h="256539">
                <a:moveTo>
                  <a:pt x="3198850" y="0"/>
                </a:moveTo>
                <a:lnTo>
                  <a:pt x="3198850" y="0"/>
                </a:lnTo>
                <a:lnTo>
                  <a:pt x="0" y="0"/>
                </a:lnTo>
                <a:lnTo>
                  <a:pt x="0" y="256032"/>
                </a:lnTo>
                <a:lnTo>
                  <a:pt x="3198850" y="256032"/>
                </a:lnTo>
                <a:lnTo>
                  <a:pt x="319885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1477806" y="1784434"/>
            <a:ext cx="2676313" cy="3334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27"/>
              </a:lnSpc>
            </a:pPr>
            <a:r>
              <a:rPr sz="2400" b="1" dirty="0">
                <a:solidFill>
                  <a:srgbClr val="882828"/>
                </a:solidFill>
                <a:latin typeface="Arial"/>
                <a:cs typeface="Arial"/>
              </a:rPr>
              <a:t>Elevated</a:t>
            </a:r>
            <a:r>
              <a:rPr sz="2400" b="1" spc="-67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82828"/>
                </a:solidFill>
                <a:latin typeface="Arial"/>
                <a:cs typeface="Arial"/>
              </a:rPr>
              <a:t>DHEAS</a:t>
            </a:r>
            <a:r>
              <a:rPr sz="2400" b="1" spc="-47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400" b="1" spc="-67" dirty="0">
                <a:solidFill>
                  <a:srgbClr val="882828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9127" y="1735496"/>
            <a:ext cx="637540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075016" indent="-3058084">
              <a:spcBef>
                <a:spcPts val="133"/>
              </a:spcBef>
              <a:buClr>
                <a:srgbClr val="000000"/>
              </a:buClr>
              <a:buFont typeface="Wingdings"/>
              <a:buChar char=""/>
              <a:tabLst>
                <a:tab pos="3075016" algn="l"/>
              </a:tabLst>
            </a:pPr>
            <a:r>
              <a:rPr sz="2400" dirty="0">
                <a:latin typeface="Calibri"/>
                <a:cs typeface="Calibri"/>
              </a:rPr>
              <a:t>suggest adrenal cause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33127" y="2101595"/>
            <a:ext cx="8677487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202348" indent="-185415">
              <a:spcBef>
                <a:spcPts val="133"/>
              </a:spcBef>
              <a:buChar char="-"/>
              <a:tabLst>
                <a:tab pos="202348" algn="l"/>
              </a:tabLst>
            </a:pPr>
            <a:r>
              <a:rPr sz="2400" dirty="0">
                <a:latin typeface="Calibri"/>
                <a:cs typeface="Calibri"/>
              </a:rPr>
              <a:t>Next step: Abdominal CT/MRI.</a:t>
            </a:r>
          </a:p>
          <a:p>
            <a:pPr marL="201502" marR="6773" indent="-185415">
              <a:buChar char="-"/>
              <a:tabLst>
                <a:tab pos="237907" algn="l"/>
              </a:tabLst>
            </a:pPr>
            <a:r>
              <a:rPr sz="2400" dirty="0">
                <a:latin typeface="Calibri"/>
                <a:cs typeface="Calibri"/>
              </a:rPr>
              <a:t>Elevated 17-OH progesterone: suggest Congenital adrenal 	hyperplasia.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9127" y="3198470"/>
            <a:ext cx="306493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spc="-67" dirty="0">
                <a:latin typeface="Wingdings"/>
                <a:cs typeface="Wingdings"/>
              </a:rPr>
              <a:t></a:t>
            </a:r>
            <a:endParaRPr sz="2400">
              <a:latin typeface="Wingdings"/>
              <a:cs typeface="Wingding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77805" y="3247474"/>
            <a:ext cx="3251200" cy="3334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33"/>
              </a:lnSpc>
            </a:pPr>
            <a:r>
              <a:rPr sz="2400" b="1" dirty="0">
                <a:solidFill>
                  <a:srgbClr val="882828"/>
                </a:solidFill>
                <a:latin typeface="Arial"/>
                <a:cs typeface="Arial"/>
              </a:rPr>
              <a:t>Elevated</a:t>
            </a:r>
            <a:r>
              <a:rPr sz="2400" b="1" spc="-67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882828"/>
                </a:solidFill>
                <a:latin typeface="Arial"/>
                <a:cs typeface="Arial"/>
              </a:rPr>
              <a:t>testosterone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88338" y="3189251"/>
            <a:ext cx="6463242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2400" dirty="0">
                <a:latin typeface="Calibri"/>
                <a:cs typeface="Calibri"/>
              </a:rPr>
              <a:t>(more than 150ng/dL): suggest ovarian</a:t>
            </a:r>
            <a:r>
              <a:rPr lang="en-US" sz="2400" dirty="0">
                <a:latin typeface="Calibri"/>
                <a:cs typeface="Calibri"/>
              </a:rPr>
              <a:t> tumor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18472" y="3565143"/>
            <a:ext cx="4417905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/>
            <a:r>
              <a:rPr sz="2400" dirty="0">
                <a:latin typeface="Calibri"/>
                <a:cs typeface="Calibri"/>
              </a:rPr>
              <a:t>- Next step: pelvic Ultrasound.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477805" y="4344754"/>
            <a:ext cx="3251200" cy="3334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33"/>
              </a:lnSpc>
            </a:pPr>
            <a:r>
              <a:rPr sz="2400" b="1" dirty="0">
                <a:solidFill>
                  <a:srgbClr val="882828"/>
                </a:solidFill>
                <a:latin typeface="Arial"/>
                <a:cs typeface="Arial"/>
              </a:rPr>
              <a:t>Elevated</a:t>
            </a:r>
            <a:r>
              <a:rPr sz="2400" b="1" spc="-7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882828"/>
                </a:solidFill>
                <a:latin typeface="Arial"/>
                <a:cs typeface="Arial"/>
              </a:rPr>
              <a:t>testosterone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79127" y="4296664"/>
            <a:ext cx="9001760" cy="38643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649889" indent="-3632956">
              <a:spcBef>
                <a:spcPts val="133"/>
              </a:spcBef>
              <a:buClr>
                <a:srgbClr val="000000"/>
              </a:buClr>
              <a:buFont typeface="Wingdings"/>
              <a:buChar char=""/>
              <a:tabLst>
                <a:tab pos="3649889" algn="l"/>
              </a:tabLst>
            </a:pPr>
            <a:r>
              <a:rPr sz="2400" dirty="0">
                <a:latin typeface="Calibri"/>
                <a:cs typeface="Calibri"/>
              </a:rPr>
              <a:t>(less than 150ng/dL): suggest PCOS.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079127" y="4662018"/>
            <a:ext cx="7914640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439409">
              <a:spcBef>
                <a:spcPts val="133"/>
              </a:spcBef>
            </a:pPr>
            <a:r>
              <a:rPr sz="2400" dirty="0">
                <a:latin typeface="Calibri"/>
                <a:cs typeface="Calibri"/>
              </a:rPr>
              <a:t>- Next step: Ultrasound + LH/FSH ratio.</a:t>
            </a:r>
          </a:p>
          <a:p>
            <a:pPr marL="397923" indent="-380990">
              <a:spcBef>
                <a:spcPts val="7"/>
              </a:spcBef>
              <a:buClr>
                <a:srgbClr val="000000"/>
              </a:buClr>
              <a:buFont typeface="Wingdings"/>
              <a:buChar char=""/>
              <a:tabLst>
                <a:tab pos="397923" algn="l"/>
              </a:tabLst>
            </a:pPr>
            <a:r>
              <a:rPr sz="2400" dirty="0">
                <a:latin typeface="Calibri"/>
                <a:cs typeface="Calibri"/>
              </a:rPr>
              <a:t>All 3 tests are normal: suggest idiopathic hirsutism.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1079" y="2169971"/>
            <a:ext cx="6834293" cy="571096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2819330" marR="6773" indent="-2803243">
              <a:lnSpc>
                <a:spcPct val="100000"/>
              </a:lnSpc>
              <a:spcBef>
                <a:spcPts val="133"/>
              </a:spcBef>
            </a:pPr>
            <a:r>
              <a:rPr dirty="0"/>
              <a:t>MANAGEMENT OF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03501" y="2856382"/>
            <a:ext cx="5016500" cy="571096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sz="3600" cap="all" dirty="0">
                <a:latin typeface="+mj-lt"/>
                <a:ea typeface="+mj-ea"/>
                <a:cs typeface="+mj-cs"/>
              </a:rPr>
              <a:t>HIRSUTISM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5533" y="1229870"/>
            <a:ext cx="3791711" cy="43952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960624" y="4448047"/>
            <a:ext cx="85513" cy="477520"/>
          </a:xfrm>
          <a:custGeom>
            <a:avLst/>
            <a:gdLst/>
            <a:ahLst/>
            <a:cxnLst/>
            <a:rect l="l" t="t" r="r" b="b"/>
            <a:pathLst>
              <a:path w="64135" h="358139">
                <a:moveTo>
                  <a:pt x="64007" y="0"/>
                </a:moveTo>
                <a:lnTo>
                  <a:pt x="0" y="0"/>
                </a:lnTo>
                <a:lnTo>
                  <a:pt x="0" y="358139"/>
                </a:lnTo>
                <a:lnTo>
                  <a:pt x="64007" y="358139"/>
                </a:lnTo>
                <a:lnTo>
                  <a:pt x="64007" y="0"/>
                </a:lnTo>
                <a:close/>
              </a:path>
            </a:pathLst>
          </a:custGeom>
          <a:solidFill>
            <a:srgbClr val="681A1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5025137" y="2806192"/>
            <a:ext cx="85513" cy="475827"/>
          </a:xfrm>
          <a:custGeom>
            <a:avLst/>
            <a:gdLst/>
            <a:ahLst/>
            <a:cxnLst/>
            <a:rect l="l" t="t" r="r" b="b"/>
            <a:pathLst>
              <a:path w="64135" h="356869">
                <a:moveTo>
                  <a:pt x="64008" y="0"/>
                </a:moveTo>
                <a:lnTo>
                  <a:pt x="0" y="0"/>
                </a:lnTo>
                <a:lnTo>
                  <a:pt x="0" y="356615"/>
                </a:lnTo>
                <a:lnTo>
                  <a:pt x="64008" y="356615"/>
                </a:lnTo>
                <a:lnTo>
                  <a:pt x="64008" y="0"/>
                </a:lnTo>
                <a:close/>
              </a:path>
            </a:pathLst>
          </a:custGeom>
          <a:solidFill>
            <a:srgbClr val="681A1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7083553" y="4448047"/>
            <a:ext cx="85513" cy="477520"/>
          </a:xfrm>
          <a:custGeom>
            <a:avLst/>
            <a:gdLst/>
            <a:ahLst/>
            <a:cxnLst/>
            <a:rect l="l" t="t" r="r" b="b"/>
            <a:pathLst>
              <a:path w="64135" h="358139">
                <a:moveTo>
                  <a:pt x="64008" y="0"/>
                </a:moveTo>
                <a:lnTo>
                  <a:pt x="0" y="0"/>
                </a:lnTo>
                <a:lnTo>
                  <a:pt x="0" y="358139"/>
                </a:lnTo>
                <a:lnTo>
                  <a:pt x="64008" y="358139"/>
                </a:lnTo>
                <a:lnTo>
                  <a:pt x="64008" y="0"/>
                </a:lnTo>
                <a:close/>
              </a:path>
            </a:pathLst>
          </a:custGeom>
          <a:solidFill>
            <a:srgbClr val="681A1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9144001" y="2806192"/>
            <a:ext cx="83820" cy="475827"/>
          </a:xfrm>
          <a:custGeom>
            <a:avLst/>
            <a:gdLst/>
            <a:ahLst/>
            <a:cxnLst/>
            <a:rect l="l" t="t" r="r" b="b"/>
            <a:pathLst>
              <a:path w="62865" h="356869">
                <a:moveTo>
                  <a:pt x="62483" y="0"/>
                </a:moveTo>
                <a:lnTo>
                  <a:pt x="0" y="0"/>
                </a:lnTo>
                <a:lnTo>
                  <a:pt x="0" y="356615"/>
                </a:lnTo>
                <a:lnTo>
                  <a:pt x="62483" y="356615"/>
                </a:lnTo>
                <a:lnTo>
                  <a:pt x="62483" y="0"/>
                </a:lnTo>
                <a:close/>
              </a:path>
            </a:pathLst>
          </a:custGeom>
          <a:solidFill>
            <a:srgbClr val="681A1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1722119" y="4941959"/>
            <a:ext cx="2644140" cy="1248397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086" marR="6773" indent="3387" algn="ctr">
              <a:spcBef>
                <a:spcPts val="133"/>
              </a:spcBef>
            </a:pPr>
            <a:r>
              <a:rPr sz="2667" b="1" dirty="0">
                <a:solidFill>
                  <a:srgbClr val="882828"/>
                </a:solidFill>
                <a:latin typeface="Arial"/>
                <a:cs typeface="Arial"/>
              </a:rPr>
              <a:t>-</a:t>
            </a:r>
            <a:r>
              <a:rPr sz="2667" b="1" spc="-5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667" b="1" dirty="0">
                <a:solidFill>
                  <a:srgbClr val="882828"/>
                </a:solidFill>
                <a:latin typeface="Arial"/>
                <a:cs typeface="Arial"/>
              </a:rPr>
              <a:t>remove</a:t>
            </a:r>
            <a:r>
              <a:rPr sz="2667" b="1" spc="-5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667" b="1" spc="-33" dirty="0">
                <a:solidFill>
                  <a:srgbClr val="882828"/>
                </a:solidFill>
                <a:latin typeface="Arial"/>
                <a:cs typeface="Arial"/>
              </a:rPr>
              <a:t>the </a:t>
            </a:r>
            <a:r>
              <a:rPr sz="2667" b="1" spc="-80" dirty="0">
                <a:solidFill>
                  <a:srgbClr val="882828"/>
                </a:solidFill>
                <a:latin typeface="Arial"/>
                <a:cs typeface="Arial"/>
              </a:rPr>
              <a:t>source</a:t>
            </a:r>
            <a:r>
              <a:rPr sz="2667" b="1" spc="2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667" b="1" spc="73" dirty="0">
                <a:solidFill>
                  <a:srgbClr val="882828"/>
                </a:solidFill>
                <a:latin typeface="Arial"/>
                <a:cs typeface="Arial"/>
              </a:rPr>
              <a:t>of</a:t>
            </a:r>
            <a:r>
              <a:rPr sz="2667" b="1" spc="5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667" b="1" spc="-152" dirty="0">
                <a:solidFill>
                  <a:srgbClr val="882828"/>
                </a:solidFill>
                <a:latin typeface="Arial"/>
                <a:cs typeface="Arial"/>
              </a:rPr>
              <a:t>excess </a:t>
            </a:r>
            <a:r>
              <a:rPr sz="2667" b="1" spc="-13" dirty="0">
                <a:solidFill>
                  <a:srgbClr val="882828"/>
                </a:solidFill>
                <a:latin typeface="Arial"/>
                <a:cs typeface="Arial"/>
              </a:rPr>
              <a:t>androgen</a:t>
            </a:r>
            <a:endParaRPr sz="2667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69419" y="1679448"/>
            <a:ext cx="1973580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75351" marR="6773" indent="-59265">
              <a:spcBef>
                <a:spcPts val="133"/>
              </a:spcBef>
            </a:pPr>
            <a:r>
              <a:rPr sz="3200" b="1" dirty="0">
                <a:solidFill>
                  <a:srgbClr val="882828"/>
                </a:solidFill>
                <a:latin typeface="Arial"/>
                <a:cs typeface="Arial"/>
              </a:rPr>
              <a:t>-</a:t>
            </a:r>
            <a:r>
              <a:rPr sz="3200" b="1" spc="47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3200" b="1" spc="-113" dirty="0">
                <a:solidFill>
                  <a:srgbClr val="882828"/>
                </a:solidFill>
                <a:latin typeface="Arial"/>
                <a:cs typeface="Arial"/>
              </a:rPr>
              <a:t>Systemic </a:t>
            </a:r>
            <a:r>
              <a:rPr sz="3200" b="1" spc="-13" dirty="0">
                <a:solidFill>
                  <a:srgbClr val="882828"/>
                </a:solidFill>
                <a:latin typeface="Arial"/>
                <a:cs typeface="Arial"/>
              </a:rPr>
              <a:t>therapies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01005" y="4889941"/>
            <a:ext cx="2076873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indent="135463">
              <a:spcBef>
                <a:spcPts val="133"/>
              </a:spcBef>
            </a:pPr>
            <a:r>
              <a:rPr sz="3600" b="1" dirty="0">
                <a:solidFill>
                  <a:srgbClr val="882828"/>
                </a:solidFill>
                <a:latin typeface="Arial"/>
                <a:cs typeface="Arial"/>
              </a:rPr>
              <a:t>-</a:t>
            </a:r>
            <a:r>
              <a:rPr sz="3600" b="1" spc="5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3600" b="1" spc="-13" dirty="0">
                <a:solidFill>
                  <a:srgbClr val="882828"/>
                </a:solidFill>
                <a:latin typeface="Arial"/>
                <a:cs typeface="Arial"/>
              </a:rPr>
              <a:t>topical therapies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26476" y="1751754"/>
            <a:ext cx="2035387" cy="100198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05831" marR="6773" indent="-89744">
              <a:spcBef>
                <a:spcPts val="133"/>
              </a:spcBef>
            </a:pPr>
            <a:r>
              <a:rPr sz="3200" b="1" dirty="0">
                <a:solidFill>
                  <a:srgbClr val="882828"/>
                </a:solidFill>
                <a:latin typeface="Arial"/>
                <a:cs typeface="Arial"/>
              </a:rPr>
              <a:t>-</a:t>
            </a:r>
            <a:r>
              <a:rPr sz="3200" b="1" spc="47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3200" b="1" spc="-100" dirty="0">
                <a:solidFill>
                  <a:srgbClr val="882828"/>
                </a:solidFill>
                <a:latin typeface="Arial"/>
                <a:cs typeface="Arial"/>
              </a:rPr>
              <a:t>Cosmetic </a:t>
            </a:r>
            <a:r>
              <a:rPr sz="3200" b="1" spc="-13" dirty="0">
                <a:solidFill>
                  <a:srgbClr val="882828"/>
                </a:solidFill>
                <a:latin typeface="Arial"/>
                <a:cs typeface="Arial"/>
              </a:rPr>
              <a:t>therapies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885356" y="2806192"/>
            <a:ext cx="8422640" cy="2214880"/>
            <a:chOff x="1414017" y="2104644"/>
            <a:chExt cx="6316980" cy="1661160"/>
          </a:xfrm>
        </p:grpSpPr>
        <p:sp>
          <p:nvSpPr>
            <p:cNvPr id="18" name="object 18"/>
            <p:cNvSpPr/>
            <p:nvPr/>
          </p:nvSpPr>
          <p:spPr>
            <a:xfrm>
              <a:off x="1414018" y="2104643"/>
              <a:ext cx="6316980" cy="1661160"/>
            </a:xfrm>
            <a:custGeom>
              <a:avLst/>
              <a:gdLst/>
              <a:ahLst/>
              <a:cxnLst/>
              <a:rect l="l" t="t" r="r" b="b"/>
              <a:pathLst>
                <a:path w="6316980" h="1661160">
                  <a:moveTo>
                    <a:pt x="6316980" y="818388"/>
                  </a:moveTo>
                  <a:lnTo>
                    <a:pt x="6177407" y="818388"/>
                  </a:lnTo>
                  <a:lnTo>
                    <a:pt x="6175781" y="866470"/>
                  </a:lnTo>
                  <a:lnTo>
                    <a:pt x="6170981" y="913676"/>
                  </a:lnTo>
                  <a:lnTo>
                    <a:pt x="6163119" y="959929"/>
                  </a:lnTo>
                  <a:lnTo>
                    <a:pt x="6152286" y="1005103"/>
                  </a:lnTo>
                  <a:lnTo>
                    <a:pt x="6138596" y="1049108"/>
                  </a:lnTo>
                  <a:lnTo>
                    <a:pt x="6122162" y="1091819"/>
                  </a:lnTo>
                  <a:lnTo>
                    <a:pt x="6103074" y="1133157"/>
                  </a:lnTo>
                  <a:lnTo>
                    <a:pt x="6081446" y="1172997"/>
                  </a:lnTo>
                  <a:lnTo>
                    <a:pt x="6057366" y="1211237"/>
                  </a:lnTo>
                  <a:lnTo>
                    <a:pt x="6030976" y="1247775"/>
                  </a:lnTo>
                  <a:lnTo>
                    <a:pt x="6002350" y="1282509"/>
                  </a:lnTo>
                  <a:lnTo>
                    <a:pt x="5971603" y="1315326"/>
                  </a:lnTo>
                  <a:lnTo>
                    <a:pt x="5938837" y="1346123"/>
                  </a:lnTo>
                  <a:lnTo>
                    <a:pt x="5904154" y="1374800"/>
                  </a:lnTo>
                  <a:lnTo>
                    <a:pt x="5867679" y="1401241"/>
                  </a:lnTo>
                  <a:lnTo>
                    <a:pt x="5829490" y="1425346"/>
                  </a:lnTo>
                  <a:lnTo>
                    <a:pt x="5789714" y="1447012"/>
                  </a:lnTo>
                  <a:lnTo>
                    <a:pt x="5748452" y="1466138"/>
                  </a:lnTo>
                  <a:lnTo>
                    <a:pt x="5705805" y="1482598"/>
                  </a:lnTo>
                  <a:lnTo>
                    <a:pt x="5661876" y="1496314"/>
                  </a:lnTo>
                  <a:lnTo>
                    <a:pt x="5616765" y="1507159"/>
                  </a:lnTo>
                  <a:lnTo>
                    <a:pt x="5570601" y="1515033"/>
                  </a:lnTo>
                  <a:lnTo>
                    <a:pt x="5523458" y="1519847"/>
                  </a:lnTo>
                  <a:lnTo>
                    <a:pt x="5475478" y="1521460"/>
                  </a:lnTo>
                  <a:lnTo>
                    <a:pt x="5427446" y="1519847"/>
                  </a:lnTo>
                  <a:lnTo>
                    <a:pt x="5380279" y="1515033"/>
                  </a:lnTo>
                  <a:lnTo>
                    <a:pt x="5334076" y="1507159"/>
                  </a:lnTo>
                  <a:lnTo>
                    <a:pt x="5288953" y="1496314"/>
                  </a:lnTo>
                  <a:lnTo>
                    <a:pt x="5244998" y="1482598"/>
                  </a:lnTo>
                  <a:lnTo>
                    <a:pt x="5202326" y="1466138"/>
                  </a:lnTo>
                  <a:lnTo>
                    <a:pt x="5161038" y="1447012"/>
                  </a:lnTo>
                  <a:lnTo>
                    <a:pt x="5121237" y="1425346"/>
                  </a:lnTo>
                  <a:lnTo>
                    <a:pt x="5083035" y="1401241"/>
                  </a:lnTo>
                  <a:lnTo>
                    <a:pt x="5046535" y="1374800"/>
                  </a:lnTo>
                  <a:lnTo>
                    <a:pt x="5011839" y="1346123"/>
                  </a:lnTo>
                  <a:lnTo>
                    <a:pt x="4979060" y="1315326"/>
                  </a:lnTo>
                  <a:lnTo>
                    <a:pt x="4948301" y="1282509"/>
                  </a:lnTo>
                  <a:lnTo>
                    <a:pt x="4919662" y="1247775"/>
                  </a:lnTo>
                  <a:lnTo>
                    <a:pt x="4893246" y="1211237"/>
                  </a:lnTo>
                  <a:lnTo>
                    <a:pt x="4869167" y="1172997"/>
                  </a:lnTo>
                  <a:lnTo>
                    <a:pt x="4847526" y="1133157"/>
                  </a:lnTo>
                  <a:lnTo>
                    <a:pt x="4828425" y="1091819"/>
                  </a:lnTo>
                  <a:lnTo>
                    <a:pt x="4811979" y="1049108"/>
                  </a:lnTo>
                  <a:lnTo>
                    <a:pt x="4798288" y="1005103"/>
                  </a:lnTo>
                  <a:lnTo>
                    <a:pt x="4787455" y="959929"/>
                  </a:lnTo>
                  <a:lnTo>
                    <a:pt x="4779581" y="913676"/>
                  </a:lnTo>
                  <a:lnTo>
                    <a:pt x="4774781" y="866470"/>
                  </a:lnTo>
                  <a:lnTo>
                    <a:pt x="4773168" y="818388"/>
                  </a:lnTo>
                  <a:lnTo>
                    <a:pt x="4770920" y="818388"/>
                  </a:lnTo>
                  <a:lnTo>
                    <a:pt x="4765929" y="744689"/>
                  </a:lnTo>
                  <a:lnTo>
                    <a:pt x="4758804" y="696150"/>
                  </a:lnTo>
                  <a:lnTo>
                    <a:pt x="4748847" y="648144"/>
                  </a:lnTo>
                  <a:lnTo>
                    <a:pt x="4736058" y="600773"/>
                  </a:lnTo>
                  <a:lnTo>
                    <a:pt x="4720450" y="554189"/>
                  </a:lnTo>
                  <a:lnTo>
                    <a:pt x="4702048" y="508508"/>
                  </a:lnTo>
                  <a:lnTo>
                    <a:pt x="4681385" y="464502"/>
                  </a:lnTo>
                  <a:lnTo>
                    <a:pt x="4658309" y="421919"/>
                  </a:lnTo>
                  <a:lnTo>
                    <a:pt x="4632896" y="380847"/>
                  </a:lnTo>
                  <a:lnTo>
                    <a:pt x="4605236" y="341376"/>
                  </a:lnTo>
                  <a:lnTo>
                    <a:pt x="4575416" y="303606"/>
                  </a:lnTo>
                  <a:lnTo>
                    <a:pt x="4543539" y="267614"/>
                  </a:lnTo>
                  <a:lnTo>
                    <a:pt x="4509681" y="233502"/>
                  </a:lnTo>
                  <a:lnTo>
                    <a:pt x="4473943" y="201345"/>
                  </a:lnTo>
                  <a:lnTo>
                    <a:pt x="4436402" y="171246"/>
                  </a:lnTo>
                  <a:lnTo>
                    <a:pt x="4397159" y="143294"/>
                  </a:lnTo>
                  <a:lnTo>
                    <a:pt x="4356303" y="117576"/>
                  </a:lnTo>
                  <a:lnTo>
                    <a:pt x="4313910" y="94183"/>
                  </a:lnTo>
                  <a:lnTo>
                    <a:pt x="4270095" y="73202"/>
                  </a:lnTo>
                  <a:lnTo>
                    <a:pt x="4224921" y="54724"/>
                  </a:lnTo>
                  <a:lnTo>
                    <a:pt x="4178490" y="38849"/>
                  </a:lnTo>
                  <a:lnTo>
                    <a:pt x="4130903" y="25654"/>
                  </a:lnTo>
                  <a:lnTo>
                    <a:pt x="4082224" y="15240"/>
                  </a:lnTo>
                  <a:lnTo>
                    <a:pt x="4032567" y="7683"/>
                  </a:lnTo>
                  <a:lnTo>
                    <a:pt x="3982008" y="3086"/>
                  </a:lnTo>
                  <a:lnTo>
                    <a:pt x="3930650" y="1524"/>
                  </a:lnTo>
                  <a:lnTo>
                    <a:pt x="3879240" y="3086"/>
                  </a:lnTo>
                  <a:lnTo>
                    <a:pt x="3828656" y="7683"/>
                  </a:lnTo>
                  <a:lnTo>
                    <a:pt x="3778974" y="15240"/>
                  </a:lnTo>
                  <a:lnTo>
                    <a:pt x="3730282" y="25654"/>
                  </a:lnTo>
                  <a:lnTo>
                    <a:pt x="3682669" y="38849"/>
                  </a:lnTo>
                  <a:lnTo>
                    <a:pt x="3636226" y="54724"/>
                  </a:lnTo>
                  <a:lnTo>
                    <a:pt x="3591039" y="73190"/>
                  </a:lnTo>
                  <a:lnTo>
                    <a:pt x="3547211" y="94170"/>
                  </a:lnTo>
                  <a:lnTo>
                    <a:pt x="3504819" y="117551"/>
                  </a:lnTo>
                  <a:lnTo>
                    <a:pt x="3463950" y="143268"/>
                  </a:lnTo>
                  <a:lnTo>
                    <a:pt x="3424707" y="171208"/>
                  </a:lnTo>
                  <a:lnTo>
                    <a:pt x="3387166" y="201295"/>
                  </a:lnTo>
                  <a:lnTo>
                    <a:pt x="3351415" y="233426"/>
                  </a:lnTo>
                  <a:lnTo>
                    <a:pt x="3317557" y="267525"/>
                  </a:lnTo>
                  <a:lnTo>
                    <a:pt x="3285667" y="303491"/>
                  </a:lnTo>
                  <a:lnTo>
                    <a:pt x="3255848" y="341249"/>
                  </a:lnTo>
                  <a:lnTo>
                    <a:pt x="3228175" y="380695"/>
                  </a:lnTo>
                  <a:lnTo>
                    <a:pt x="3202762" y="421728"/>
                  </a:lnTo>
                  <a:lnTo>
                    <a:pt x="3179661" y="464286"/>
                  </a:lnTo>
                  <a:lnTo>
                    <a:pt x="3158998" y="508254"/>
                  </a:lnTo>
                  <a:lnTo>
                    <a:pt x="3140659" y="553847"/>
                  </a:lnTo>
                  <a:lnTo>
                    <a:pt x="3125089" y="600367"/>
                  </a:lnTo>
                  <a:lnTo>
                    <a:pt x="3112300" y="647725"/>
                  </a:lnTo>
                  <a:lnTo>
                    <a:pt x="3102318" y="695756"/>
                  </a:lnTo>
                  <a:lnTo>
                    <a:pt x="3095155" y="744372"/>
                  </a:lnTo>
                  <a:lnTo>
                    <a:pt x="3090837" y="793419"/>
                  </a:lnTo>
                  <a:lnTo>
                    <a:pt x="3090100" y="818388"/>
                  </a:lnTo>
                  <a:lnTo>
                    <a:pt x="3088640" y="818388"/>
                  </a:lnTo>
                  <a:lnTo>
                    <a:pt x="3087014" y="866470"/>
                  </a:lnTo>
                  <a:lnTo>
                    <a:pt x="3082213" y="913676"/>
                  </a:lnTo>
                  <a:lnTo>
                    <a:pt x="3074352" y="959929"/>
                  </a:lnTo>
                  <a:lnTo>
                    <a:pt x="3063519" y="1005103"/>
                  </a:lnTo>
                  <a:lnTo>
                    <a:pt x="3049841" y="1049108"/>
                  </a:lnTo>
                  <a:lnTo>
                    <a:pt x="3033395" y="1091819"/>
                  </a:lnTo>
                  <a:lnTo>
                    <a:pt x="3014319" y="1133157"/>
                  </a:lnTo>
                  <a:lnTo>
                    <a:pt x="2992691" y="1172997"/>
                  </a:lnTo>
                  <a:lnTo>
                    <a:pt x="2968625" y="1211237"/>
                  </a:lnTo>
                  <a:lnTo>
                    <a:pt x="2942234" y="1247775"/>
                  </a:lnTo>
                  <a:lnTo>
                    <a:pt x="2913621" y="1282509"/>
                  </a:lnTo>
                  <a:lnTo>
                    <a:pt x="2882874" y="1315326"/>
                  </a:lnTo>
                  <a:lnTo>
                    <a:pt x="2850121" y="1346123"/>
                  </a:lnTo>
                  <a:lnTo>
                    <a:pt x="2815463" y="1374800"/>
                  </a:lnTo>
                  <a:lnTo>
                    <a:pt x="2779001" y="1401241"/>
                  </a:lnTo>
                  <a:lnTo>
                    <a:pt x="2740837" y="1425346"/>
                  </a:lnTo>
                  <a:lnTo>
                    <a:pt x="2701086" y="1447012"/>
                  </a:lnTo>
                  <a:lnTo>
                    <a:pt x="2659850" y="1466138"/>
                  </a:lnTo>
                  <a:lnTo>
                    <a:pt x="2617228" y="1482598"/>
                  </a:lnTo>
                  <a:lnTo>
                    <a:pt x="2573324" y="1496314"/>
                  </a:lnTo>
                  <a:lnTo>
                    <a:pt x="2528265" y="1507159"/>
                  </a:lnTo>
                  <a:lnTo>
                    <a:pt x="2482126" y="1515033"/>
                  </a:lnTo>
                  <a:lnTo>
                    <a:pt x="2435034" y="1519847"/>
                  </a:lnTo>
                  <a:lnTo>
                    <a:pt x="2387092" y="1521460"/>
                  </a:lnTo>
                  <a:lnTo>
                    <a:pt x="2339111" y="1519847"/>
                  </a:lnTo>
                  <a:lnTo>
                    <a:pt x="2291994" y="1515033"/>
                  </a:lnTo>
                  <a:lnTo>
                    <a:pt x="2245830" y="1507159"/>
                  </a:lnTo>
                  <a:lnTo>
                    <a:pt x="2200745" y="1496314"/>
                  </a:lnTo>
                  <a:lnTo>
                    <a:pt x="2156828" y="1482598"/>
                  </a:lnTo>
                  <a:lnTo>
                    <a:pt x="2114194" y="1466138"/>
                  </a:lnTo>
                  <a:lnTo>
                    <a:pt x="2072944" y="1447012"/>
                  </a:lnTo>
                  <a:lnTo>
                    <a:pt x="2033181" y="1425346"/>
                  </a:lnTo>
                  <a:lnTo>
                    <a:pt x="1995017" y="1401241"/>
                  </a:lnTo>
                  <a:lnTo>
                    <a:pt x="1958543" y="1374800"/>
                  </a:lnTo>
                  <a:lnTo>
                    <a:pt x="1923884" y="1346123"/>
                  </a:lnTo>
                  <a:lnTo>
                    <a:pt x="1891131" y="1315326"/>
                  </a:lnTo>
                  <a:lnTo>
                    <a:pt x="1860397" y="1282509"/>
                  </a:lnTo>
                  <a:lnTo>
                    <a:pt x="1831784" y="1247775"/>
                  </a:lnTo>
                  <a:lnTo>
                    <a:pt x="1805393" y="1211237"/>
                  </a:lnTo>
                  <a:lnTo>
                    <a:pt x="1781327" y="1172997"/>
                  </a:lnTo>
                  <a:lnTo>
                    <a:pt x="1759712" y="1133157"/>
                  </a:lnTo>
                  <a:lnTo>
                    <a:pt x="1740623" y="1091819"/>
                  </a:lnTo>
                  <a:lnTo>
                    <a:pt x="1724190" y="1049108"/>
                  </a:lnTo>
                  <a:lnTo>
                    <a:pt x="1710512" y="1005103"/>
                  </a:lnTo>
                  <a:lnTo>
                    <a:pt x="1699691" y="959929"/>
                  </a:lnTo>
                  <a:lnTo>
                    <a:pt x="1691830" y="913676"/>
                  </a:lnTo>
                  <a:lnTo>
                    <a:pt x="1687029" y="866470"/>
                  </a:lnTo>
                  <a:lnTo>
                    <a:pt x="1685417" y="818388"/>
                  </a:lnTo>
                  <a:lnTo>
                    <a:pt x="1683346" y="818388"/>
                  </a:lnTo>
                  <a:lnTo>
                    <a:pt x="1677962" y="740613"/>
                  </a:lnTo>
                  <a:lnTo>
                    <a:pt x="1670672" y="692086"/>
                  </a:lnTo>
                  <a:lnTo>
                    <a:pt x="1660563" y="644055"/>
                  </a:lnTo>
                  <a:lnTo>
                    <a:pt x="1647647" y="596658"/>
                  </a:lnTo>
                  <a:lnTo>
                    <a:pt x="1631962" y="550049"/>
                  </a:lnTo>
                  <a:lnTo>
                    <a:pt x="1613535" y="504317"/>
                  </a:lnTo>
                  <a:lnTo>
                    <a:pt x="1592732" y="460540"/>
                  </a:lnTo>
                  <a:lnTo>
                    <a:pt x="1569529" y="418172"/>
                  </a:lnTo>
                  <a:lnTo>
                    <a:pt x="1544002" y="377317"/>
                  </a:lnTo>
                  <a:lnTo>
                    <a:pt x="1516253" y="338048"/>
                  </a:lnTo>
                  <a:lnTo>
                    <a:pt x="1486369" y="300469"/>
                  </a:lnTo>
                  <a:lnTo>
                    <a:pt x="1454429" y="264668"/>
                  </a:lnTo>
                  <a:lnTo>
                    <a:pt x="1420533" y="230733"/>
                  </a:lnTo>
                  <a:lnTo>
                    <a:pt x="1384769" y="198755"/>
                  </a:lnTo>
                  <a:lnTo>
                    <a:pt x="1347228" y="168808"/>
                  </a:lnTo>
                  <a:lnTo>
                    <a:pt x="1307985" y="141008"/>
                  </a:lnTo>
                  <a:lnTo>
                    <a:pt x="1267142" y="115430"/>
                  </a:lnTo>
                  <a:lnTo>
                    <a:pt x="1224775" y="92151"/>
                  </a:lnTo>
                  <a:lnTo>
                    <a:pt x="1180998" y="71285"/>
                  </a:lnTo>
                  <a:lnTo>
                    <a:pt x="1135875" y="52920"/>
                  </a:lnTo>
                  <a:lnTo>
                    <a:pt x="1089520" y="37122"/>
                  </a:lnTo>
                  <a:lnTo>
                    <a:pt x="1041996" y="24003"/>
                  </a:lnTo>
                  <a:lnTo>
                    <a:pt x="993406" y="13639"/>
                  </a:lnTo>
                  <a:lnTo>
                    <a:pt x="943838" y="6121"/>
                  </a:lnTo>
                  <a:lnTo>
                    <a:pt x="893381" y="1549"/>
                  </a:lnTo>
                  <a:lnTo>
                    <a:pt x="842137" y="0"/>
                  </a:lnTo>
                  <a:lnTo>
                    <a:pt x="791895" y="1473"/>
                  </a:lnTo>
                  <a:lnTo>
                    <a:pt x="744893" y="5562"/>
                  </a:lnTo>
                  <a:lnTo>
                    <a:pt x="698665" y="12192"/>
                  </a:lnTo>
                  <a:lnTo>
                    <a:pt x="653275" y="21310"/>
                  </a:lnTo>
                  <a:lnTo>
                    <a:pt x="608787" y="32829"/>
                  </a:lnTo>
                  <a:lnTo>
                    <a:pt x="565289" y="46672"/>
                  </a:lnTo>
                  <a:lnTo>
                    <a:pt x="522833" y="62788"/>
                  </a:lnTo>
                  <a:lnTo>
                    <a:pt x="481507" y="81089"/>
                  </a:lnTo>
                  <a:lnTo>
                    <a:pt x="441388" y="101511"/>
                  </a:lnTo>
                  <a:lnTo>
                    <a:pt x="402526" y="123990"/>
                  </a:lnTo>
                  <a:lnTo>
                    <a:pt x="364998" y="148424"/>
                  </a:lnTo>
                  <a:lnTo>
                    <a:pt x="328891" y="174764"/>
                  </a:lnTo>
                  <a:lnTo>
                    <a:pt x="294259" y="202946"/>
                  </a:lnTo>
                  <a:lnTo>
                    <a:pt x="261175" y="232879"/>
                  </a:lnTo>
                  <a:lnTo>
                    <a:pt x="229730" y="264502"/>
                  </a:lnTo>
                  <a:lnTo>
                    <a:pt x="199974" y="297738"/>
                  </a:lnTo>
                  <a:lnTo>
                    <a:pt x="171983" y="332511"/>
                  </a:lnTo>
                  <a:lnTo>
                    <a:pt x="145834" y="368757"/>
                  </a:lnTo>
                  <a:lnTo>
                    <a:pt x="121589" y="406412"/>
                  </a:lnTo>
                  <a:lnTo>
                    <a:pt x="99339" y="445389"/>
                  </a:lnTo>
                  <a:lnTo>
                    <a:pt x="79133" y="485622"/>
                  </a:lnTo>
                  <a:lnTo>
                    <a:pt x="61048" y="527037"/>
                  </a:lnTo>
                  <a:lnTo>
                    <a:pt x="45173" y="569556"/>
                  </a:lnTo>
                  <a:lnTo>
                    <a:pt x="31559" y="613130"/>
                  </a:lnTo>
                  <a:lnTo>
                    <a:pt x="20281" y="657656"/>
                  </a:lnTo>
                  <a:lnTo>
                    <a:pt x="11417" y="703097"/>
                  </a:lnTo>
                  <a:lnTo>
                    <a:pt x="5029" y="749350"/>
                  </a:lnTo>
                  <a:lnTo>
                    <a:pt x="1193" y="796353"/>
                  </a:lnTo>
                  <a:lnTo>
                    <a:pt x="0" y="844042"/>
                  </a:lnTo>
                  <a:lnTo>
                    <a:pt x="139573" y="843915"/>
                  </a:lnTo>
                  <a:lnTo>
                    <a:pt x="141084" y="795909"/>
                  </a:lnTo>
                  <a:lnTo>
                    <a:pt x="145770" y="748741"/>
                  </a:lnTo>
                  <a:lnTo>
                    <a:pt x="153530" y="702538"/>
                  </a:lnTo>
                  <a:lnTo>
                    <a:pt x="164261" y="657377"/>
                  </a:lnTo>
                  <a:lnTo>
                    <a:pt x="177850" y="613397"/>
                  </a:lnTo>
                  <a:lnTo>
                    <a:pt x="194195" y="570687"/>
                  </a:lnTo>
                  <a:lnTo>
                    <a:pt x="213194" y="529348"/>
                  </a:lnTo>
                  <a:lnTo>
                    <a:pt x="234734" y="489496"/>
                  </a:lnTo>
                  <a:lnTo>
                    <a:pt x="258711" y="451231"/>
                  </a:lnTo>
                  <a:lnTo>
                    <a:pt x="285038" y="414655"/>
                  </a:lnTo>
                  <a:lnTo>
                    <a:pt x="313588" y="379869"/>
                  </a:lnTo>
                  <a:lnTo>
                    <a:pt x="344258" y="347002"/>
                  </a:lnTo>
                  <a:lnTo>
                    <a:pt x="376948" y="316141"/>
                  </a:lnTo>
                  <a:lnTo>
                    <a:pt x="411568" y="287388"/>
                  </a:lnTo>
                  <a:lnTo>
                    <a:pt x="447979" y="260870"/>
                  </a:lnTo>
                  <a:lnTo>
                    <a:pt x="486105" y="236664"/>
                  </a:lnTo>
                  <a:lnTo>
                    <a:pt x="525830" y="214896"/>
                  </a:lnTo>
                  <a:lnTo>
                    <a:pt x="567042" y="195656"/>
                  </a:lnTo>
                  <a:lnTo>
                    <a:pt x="609650" y="179070"/>
                  </a:lnTo>
                  <a:lnTo>
                    <a:pt x="653542" y="165227"/>
                  </a:lnTo>
                  <a:lnTo>
                    <a:pt x="698614" y="154241"/>
                  </a:lnTo>
                  <a:lnTo>
                    <a:pt x="744753" y="146215"/>
                  </a:lnTo>
                  <a:lnTo>
                    <a:pt x="791870" y="141249"/>
                  </a:lnTo>
                  <a:lnTo>
                    <a:pt x="842391" y="139446"/>
                  </a:lnTo>
                  <a:lnTo>
                    <a:pt x="890257" y="141071"/>
                  </a:lnTo>
                  <a:lnTo>
                    <a:pt x="937272" y="145846"/>
                  </a:lnTo>
                  <a:lnTo>
                    <a:pt x="983348" y="153682"/>
                  </a:lnTo>
                  <a:lnTo>
                    <a:pt x="1028357" y="164465"/>
                  </a:lnTo>
                  <a:lnTo>
                    <a:pt x="1072197" y="178104"/>
                  </a:lnTo>
                  <a:lnTo>
                    <a:pt x="1114780" y="194475"/>
                  </a:lnTo>
                  <a:lnTo>
                    <a:pt x="1155979" y="213487"/>
                  </a:lnTo>
                  <a:lnTo>
                    <a:pt x="1195705" y="235038"/>
                  </a:lnTo>
                  <a:lnTo>
                    <a:pt x="1233843" y="259016"/>
                  </a:lnTo>
                  <a:lnTo>
                    <a:pt x="1270304" y="285318"/>
                  </a:lnTo>
                  <a:lnTo>
                    <a:pt x="1304963" y="313842"/>
                  </a:lnTo>
                  <a:lnTo>
                    <a:pt x="1337716" y="344474"/>
                  </a:lnTo>
                  <a:lnTo>
                    <a:pt x="1368475" y="377126"/>
                  </a:lnTo>
                  <a:lnTo>
                    <a:pt x="1397114" y="411670"/>
                  </a:lnTo>
                  <a:lnTo>
                    <a:pt x="1423543" y="448030"/>
                  </a:lnTo>
                  <a:lnTo>
                    <a:pt x="1447660" y="486079"/>
                  </a:lnTo>
                  <a:lnTo>
                    <a:pt x="1469339" y="525716"/>
                  </a:lnTo>
                  <a:lnTo>
                    <a:pt x="1488503" y="566839"/>
                  </a:lnTo>
                  <a:lnTo>
                    <a:pt x="1505026" y="609358"/>
                  </a:lnTo>
                  <a:lnTo>
                    <a:pt x="1518805" y="653135"/>
                  </a:lnTo>
                  <a:lnTo>
                    <a:pt x="1529740" y="698106"/>
                  </a:lnTo>
                  <a:lnTo>
                    <a:pt x="1537728" y="744131"/>
                  </a:lnTo>
                  <a:lnTo>
                    <a:pt x="1542669" y="791121"/>
                  </a:lnTo>
                  <a:lnTo>
                    <a:pt x="1544447" y="838962"/>
                  </a:lnTo>
                  <a:lnTo>
                    <a:pt x="1546428" y="838962"/>
                  </a:lnTo>
                  <a:lnTo>
                    <a:pt x="1551546" y="916711"/>
                  </a:lnTo>
                  <a:lnTo>
                    <a:pt x="1558671" y="965352"/>
                  </a:lnTo>
                  <a:lnTo>
                    <a:pt x="1568627" y="1013485"/>
                  </a:lnTo>
                  <a:lnTo>
                    <a:pt x="1581416" y="1060983"/>
                  </a:lnTo>
                  <a:lnTo>
                    <a:pt x="1597025" y="1107719"/>
                  </a:lnTo>
                  <a:lnTo>
                    <a:pt x="1615440" y="1153541"/>
                  </a:lnTo>
                  <a:lnTo>
                    <a:pt x="1636141" y="1197648"/>
                  </a:lnTo>
                  <a:lnTo>
                    <a:pt x="1659267" y="1240320"/>
                  </a:lnTo>
                  <a:lnTo>
                    <a:pt x="1684718" y="1281455"/>
                  </a:lnTo>
                  <a:lnTo>
                    <a:pt x="1712404" y="1320990"/>
                  </a:lnTo>
                  <a:lnTo>
                    <a:pt x="1742236" y="1358823"/>
                  </a:lnTo>
                  <a:lnTo>
                    <a:pt x="1774139" y="1394866"/>
                  </a:lnTo>
                  <a:lnTo>
                    <a:pt x="1807997" y="1429029"/>
                  </a:lnTo>
                  <a:lnTo>
                    <a:pt x="1843747" y="1461211"/>
                  </a:lnTo>
                  <a:lnTo>
                    <a:pt x="1881289" y="1491348"/>
                  </a:lnTo>
                  <a:lnTo>
                    <a:pt x="1920532" y="1519326"/>
                  </a:lnTo>
                  <a:lnTo>
                    <a:pt x="1961400" y="1545069"/>
                  </a:lnTo>
                  <a:lnTo>
                    <a:pt x="2003780" y="1568475"/>
                  </a:lnTo>
                  <a:lnTo>
                    <a:pt x="2047595" y="1589468"/>
                  </a:lnTo>
                  <a:lnTo>
                    <a:pt x="2092769" y="1607947"/>
                  </a:lnTo>
                  <a:lnTo>
                    <a:pt x="2139200" y="1623834"/>
                  </a:lnTo>
                  <a:lnTo>
                    <a:pt x="2186787" y="1637042"/>
                  </a:lnTo>
                  <a:lnTo>
                    <a:pt x="2235466" y="1647456"/>
                  </a:lnTo>
                  <a:lnTo>
                    <a:pt x="2285136" y="1655013"/>
                  </a:lnTo>
                  <a:lnTo>
                    <a:pt x="2335707" y="1659610"/>
                  </a:lnTo>
                  <a:lnTo>
                    <a:pt x="2387092" y="1661160"/>
                  </a:lnTo>
                  <a:lnTo>
                    <a:pt x="2438463" y="1659610"/>
                  </a:lnTo>
                  <a:lnTo>
                    <a:pt x="2489022" y="1655013"/>
                  </a:lnTo>
                  <a:lnTo>
                    <a:pt x="2538679" y="1647456"/>
                  </a:lnTo>
                  <a:lnTo>
                    <a:pt x="2587333" y="1637042"/>
                  </a:lnTo>
                  <a:lnTo>
                    <a:pt x="2634907" y="1623847"/>
                  </a:lnTo>
                  <a:lnTo>
                    <a:pt x="2681313" y="1607959"/>
                  </a:lnTo>
                  <a:lnTo>
                    <a:pt x="2726448" y="1589481"/>
                  </a:lnTo>
                  <a:lnTo>
                    <a:pt x="2770238" y="1568500"/>
                  </a:lnTo>
                  <a:lnTo>
                    <a:pt x="2812592" y="1545094"/>
                  </a:lnTo>
                  <a:lnTo>
                    <a:pt x="2853410" y="1519364"/>
                  </a:lnTo>
                  <a:lnTo>
                    <a:pt x="2892615" y="1491411"/>
                  </a:lnTo>
                  <a:lnTo>
                    <a:pt x="2930118" y="1461300"/>
                  </a:lnTo>
                  <a:lnTo>
                    <a:pt x="2965831" y="1429131"/>
                  </a:lnTo>
                  <a:lnTo>
                    <a:pt x="2999651" y="1394993"/>
                  </a:lnTo>
                  <a:lnTo>
                    <a:pt x="3031502" y="1358988"/>
                  </a:lnTo>
                  <a:lnTo>
                    <a:pt x="3061297" y="1321193"/>
                  </a:lnTo>
                  <a:lnTo>
                    <a:pt x="3088944" y="1281696"/>
                  </a:lnTo>
                  <a:lnTo>
                    <a:pt x="3114357" y="1240586"/>
                  </a:lnTo>
                  <a:lnTo>
                    <a:pt x="3137433" y="1197978"/>
                  </a:lnTo>
                  <a:lnTo>
                    <a:pt x="3158109" y="1153922"/>
                  </a:lnTo>
                  <a:lnTo>
                    <a:pt x="3176435" y="1108011"/>
                  </a:lnTo>
                  <a:lnTo>
                    <a:pt x="3192030" y="1061224"/>
                  </a:lnTo>
                  <a:lnTo>
                    <a:pt x="3204845" y="1013701"/>
                  </a:lnTo>
                  <a:lnTo>
                    <a:pt x="3214865" y="965530"/>
                  </a:lnTo>
                  <a:lnTo>
                    <a:pt x="3222040" y="916851"/>
                  </a:lnTo>
                  <a:lnTo>
                    <a:pt x="3226371" y="867765"/>
                  </a:lnTo>
                  <a:lnTo>
                    <a:pt x="3227108" y="842772"/>
                  </a:lnTo>
                  <a:lnTo>
                    <a:pt x="3228467" y="842772"/>
                  </a:lnTo>
                  <a:lnTo>
                    <a:pt x="3230080" y="794829"/>
                  </a:lnTo>
                  <a:lnTo>
                    <a:pt x="3234880" y="747737"/>
                  </a:lnTo>
                  <a:lnTo>
                    <a:pt x="3242754" y="701611"/>
                  </a:lnTo>
                  <a:lnTo>
                    <a:pt x="3253587" y="656539"/>
                  </a:lnTo>
                  <a:lnTo>
                    <a:pt x="3267291" y="612648"/>
                  </a:lnTo>
                  <a:lnTo>
                    <a:pt x="3283737" y="570039"/>
                  </a:lnTo>
                  <a:lnTo>
                    <a:pt x="3302838" y="528802"/>
                  </a:lnTo>
                  <a:lnTo>
                    <a:pt x="3324491" y="489051"/>
                  </a:lnTo>
                  <a:lnTo>
                    <a:pt x="3348571" y="450900"/>
                  </a:lnTo>
                  <a:lnTo>
                    <a:pt x="3374987" y="414451"/>
                  </a:lnTo>
                  <a:lnTo>
                    <a:pt x="3403625" y="379793"/>
                  </a:lnTo>
                  <a:lnTo>
                    <a:pt x="3434397" y="347052"/>
                  </a:lnTo>
                  <a:lnTo>
                    <a:pt x="3467176" y="316318"/>
                  </a:lnTo>
                  <a:lnTo>
                    <a:pt x="3501860" y="287705"/>
                  </a:lnTo>
                  <a:lnTo>
                    <a:pt x="3538359" y="261327"/>
                  </a:lnTo>
                  <a:lnTo>
                    <a:pt x="3576548" y="237274"/>
                  </a:lnTo>
                  <a:lnTo>
                    <a:pt x="3616337" y="215646"/>
                  </a:lnTo>
                  <a:lnTo>
                    <a:pt x="3657625" y="196570"/>
                  </a:lnTo>
                  <a:lnTo>
                    <a:pt x="3700284" y="180136"/>
                  </a:lnTo>
                  <a:lnTo>
                    <a:pt x="3744226" y="166458"/>
                  </a:lnTo>
                  <a:lnTo>
                    <a:pt x="3789337" y="155638"/>
                  </a:lnTo>
                  <a:lnTo>
                    <a:pt x="3835514" y="147777"/>
                  </a:lnTo>
                  <a:lnTo>
                    <a:pt x="3882644" y="142976"/>
                  </a:lnTo>
                  <a:lnTo>
                    <a:pt x="3930650" y="141351"/>
                  </a:lnTo>
                  <a:lnTo>
                    <a:pt x="3978592" y="142976"/>
                  </a:lnTo>
                  <a:lnTo>
                    <a:pt x="4025684" y="147777"/>
                  </a:lnTo>
                  <a:lnTo>
                    <a:pt x="4071823" y="155638"/>
                  </a:lnTo>
                  <a:lnTo>
                    <a:pt x="4116882" y="166458"/>
                  </a:lnTo>
                  <a:lnTo>
                    <a:pt x="4160786" y="180136"/>
                  </a:lnTo>
                  <a:lnTo>
                    <a:pt x="4203408" y="196570"/>
                  </a:lnTo>
                  <a:lnTo>
                    <a:pt x="4244645" y="215646"/>
                  </a:lnTo>
                  <a:lnTo>
                    <a:pt x="4284396" y="237274"/>
                  </a:lnTo>
                  <a:lnTo>
                    <a:pt x="4322559" y="261327"/>
                  </a:lnTo>
                  <a:lnTo>
                    <a:pt x="4359021" y="287705"/>
                  </a:lnTo>
                  <a:lnTo>
                    <a:pt x="4393679" y="316318"/>
                  </a:lnTo>
                  <a:lnTo>
                    <a:pt x="4426432" y="347052"/>
                  </a:lnTo>
                  <a:lnTo>
                    <a:pt x="4457179" y="379793"/>
                  </a:lnTo>
                  <a:lnTo>
                    <a:pt x="4485792" y="414451"/>
                  </a:lnTo>
                  <a:lnTo>
                    <a:pt x="4512183" y="450900"/>
                  </a:lnTo>
                  <a:lnTo>
                    <a:pt x="4536249" y="489051"/>
                  </a:lnTo>
                  <a:lnTo>
                    <a:pt x="4557877" y="528802"/>
                  </a:lnTo>
                  <a:lnTo>
                    <a:pt x="4576953" y="570039"/>
                  </a:lnTo>
                  <a:lnTo>
                    <a:pt x="4593399" y="612648"/>
                  </a:lnTo>
                  <a:lnTo>
                    <a:pt x="4607077" y="656539"/>
                  </a:lnTo>
                  <a:lnTo>
                    <a:pt x="4617910" y="701611"/>
                  </a:lnTo>
                  <a:lnTo>
                    <a:pt x="4625772" y="747737"/>
                  </a:lnTo>
                  <a:lnTo>
                    <a:pt x="4630572" y="794829"/>
                  </a:lnTo>
                  <a:lnTo>
                    <a:pt x="4632198" y="842772"/>
                  </a:lnTo>
                  <a:lnTo>
                    <a:pt x="4634179" y="842772"/>
                  </a:lnTo>
                  <a:lnTo>
                    <a:pt x="4639259" y="916711"/>
                  </a:lnTo>
                  <a:lnTo>
                    <a:pt x="4646447" y="965352"/>
                  </a:lnTo>
                  <a:lnTo>
                    <a:pt x="4656442" y="1013485"/>
                  </a:lnTo>
                  <a:lnTo>
                    <a:pt x="4669218" y="1060983"/>
                  </a:lnTo>
                  <a:lnTo>
                    <a:pt x="4684725" y="1107719"/>
                  </a:lnTo>
                  <a:lnTo>
                    <a:pt x="4702937" y="1153541"/>
                  </a:lnTo>
                  <a:lnTo>
                    <a:pt x="4723689" y="1197648"/>
                  </a:lnTo>
                  <a:lnTo>
                    <a:pt x="4746866" y="1240320"/>
                  </a:lnTo>
                  <a:lnTo>
                    <a:pt x="4772368" y="1281455"/>
                  </a:lnTo>
                  <a:lnTo>
                    <a:pt x="4800104" y="1320990"/>
                  </a:lnTo>
                  <a:lnTo>
                    <a:pt x="4829975" y="1358823"/>
                  </a:lnTo>
                  <a:lnTo>
                    <a:pt x="4861915" y="1394866"/>
                  </a:lnTo>
                  <a:lnTo>
                    <a:pt x="4895824" y="1429029"/>
                  </a:lnTo>
                  <a:lnTo>
                    <a:pt x="4931613" y="1461211"/>
                  </a:lnTo>
                  <a:lnTo>
                    <a:pt x="4969192" y="1491348"/>
                  </a:lnTo>
                  <a:lnTo>
                    <a:pt x="5008473" y="1519326"/>
                  </a:lnTo>
                  <a:lnTo>
                    <a:pt x="5049380" y="1545069"/>
                  </a:lnTo>
                  <a:lnTo>
                    <a:pt x="5091798" y="1568475"/>
                  </a:lnTo>
                  <a:lnTo>
                    <a:pt x="5135664" y="1589468"/>
                  </a:lnTo>
                  <a:lnTo>
                    <a:pt x="5180863" y="1607947"/>
                  </a:lnTo>
                  <a:lnTo>
                    <a:pt x="5227332" y="1623834"/>
                  </a:lnTo>
                  <a:lnTo>
                    <a:pt x="5274970" y="1637042"/>
                  </a:lnTo>
                  <a:lnTo>
                    <a:pt x="5323700" y="1647456"/>
                  </a:lnTo>
                  <a:lnTo>
                    <a:pt x="5373408" y="1655013"/>
                  </a:lnTo>
                  <a:lnTo>
                    <a:pt x="5424030" y="1659610"/>
                  </a:lnTo>
                  <a:lnTo>
                    <a:pt x="5475478" y="1661160"/>
                  </a:lnTo>
                  <a:lnTo>
                    <a:pt x="5523166" y="1659826"/>
                  </a:lnTo>
                  <a:lnTo>
                    <a:pt x="5570169" y="1655864"/>
                  </a:lnTo>
                  <a:lnTo>
                    <a:pt x="5616422" y="1649349"/>
                  </a:lnTo>
                  <a:lnTo>
                    <a:pt x="5661825" y="1640344"/>
                  </a:lnTo>
                  <a:lnTo>
                    <a:pt x="5706326" y="1628940"/>
                  </a:lnTo>
                  <a:lnTo>
                    <a:pt x="5749861" y="1615186"/>
                  </a:lnTo>
                  <a:lnTo>
                    <a:pt x="5792343" y="1599158"/>
                  </a:lnTo>
                  <a:lnTo>
                    <a:pt x="5833694" y="1580946"/>
                  </a:lnTo>
                  <a:lnTo>
                    <a:pt x="5873864" y="1560614"/>
                  </a:lnTo>
                  <a:lnTo>
                    <a:pt x="5912764" y="1538224"/>
                  </a:lnTo>
                  <a:lnTo>
                    <a:pt x="5950331" y="1513852"/>
                  </a:lnTo>
                  <a:lnTo>
                    <a:pt x="5986500" y="1487563"/>
                  </a:lnTo>
                  <a:lnTo>
                    <a:pt x="6021184" y="1459458"/>
                  </a:lnTo>
                  <a:lnTo>
                    <a:pt x="6054331" y="1429575"/>
                  </a:lnTo>
                  <a:lnTo>
                    <a:pt x="6085840" y="1398003"/>
                  </a:lnTo>
                  <a:lnTo>
                    <a:pt x="6115672" y="1364805"/>
                  </a:lnTo>
                  <a:lnTo>
                    <a:pt x="6143739" y="1330058"/>
                  </a:lnTo>
                  <a:lnTo>
                    <a:pt x="6169965" y="1293837"/>
                  </a:lnTo>
                  <a:lnTo>
                    <a:pt x="6194285" y="1256207"/>
                  </a:lnTo>
                  <a:lnTo>
                    <a:pt x="6216637" y="1217244"/>
                  </a:lnTo>
                  <a:lnTo>
                    <a:pt x="6236932" y="1177023"/>
                  </a:lnTo>
                  <a:lnTo>
                    <a:pt x="6255105" y="1135608"/>
                  </a:lnTo>
                  <a:lnTo>
                    <a:pt x="6271095" y="1093076"/>
                  </a:lnTo>
                  <a:lnTo>
                    <a:pt x="6284811" y="1049489"/>
                  </a:lnTo>
                  <a:lnTo>
                    <a:pt x="6296203" y="1004938"/>
                  </a:lnTo>
                  <a:lnTo>
                    <a:pt x="6305181" y="959472"/>
                  </a:lnTo>
                  <a:lnTo>
                    <a:pt x="6311684" y="913180"/>
                  </a:lnTo>
                  <a:lnTo>
                    <a:pt x="6315634" y="866127"/>
                  </a:lnTo>
                  <a:lnTo>
                    <a:pt x="6316980" y="818388"/>
                  </a:lnTo>
                  <a:close/>
                </a:path>
              </a:pathLst>
            </a:custGeom>
            <a:solidFill>
              <a:srgbClr val="DF9D9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7924" y="2368295"/>
              <a:ext cx="5788660" cy="1155700"/>
            </a:xfrm>
            <a:custGeom>
              <a:avLst/>
              <a:gdLst/>
              <a:ahLst/>
              <a:cxnLst/>
              <a:rect l="l" t="t" r="r" b="b"/>
              <a:pathLst>
                <a:path w="5788659" h="1155700">
                  <a:moveTo>
                    <a:pt x="1155192" y="577596"/>
                  </a:moveTo>
                  <a:lnTo>
                    <a:pt x="1153274" y="530225"/>
                  </a:lnTo>
                  <a:lnTo>
                    <a:pt x="1147622" y="483908"/>
                  </a:lnTo>
                  <a:lnTo>
                    <a:pt x="1138402" y="438785"/>
                  </a:lnTo>
                  <a:lnTo>
                    <a:pt x="1125740" y="395020"/>
                  </a:lnTo>
                  <a:lnTo>
                    <a:pt x="1109802" y="352767"/>
                  </a:lnTo>
                  <a:lnTo>
                    <a:pt x="1090726" y="312153"/>
                  </a:lnTo>
                  <a:lnTo>
                    <a:pt x="1068654" y="273342"/>
                  </a:lnTo>
                  <a:lnTo>
                    <a:pt x="1043749" y="236474"/>
                  </a:lnTo>
                  <a:lnTo>
                    <a:pt x="1016152" y="201701"/>
                  </a:lnTo>
                  <a:lnTo>
                    <a:pt x="986028" y="169164"/>
                  </a:lnTo>
                  <a:lnTo>
                    <a:pt x="953490" y="139039"/>
                  </a:lnTo>
                  <a:lnTo>
                    <a:pt x="918718" y="111442"/>
                  </a:lnTo>
                  <a:lnTo>
                    <a:pt x="881849" y="86537"/>
                  </a:lnTo>
                  <a:lnTo>
                    <a:pt x="843038" y="64465"/>
                  </a:lnTo>
                  <a:lnTo>
                    <a:pt x="802424" y="45389"/>
                  </a:lnTo>
                  <a:lnTo>
                    <a:pt x="760171" y="29451"/>
                  </a:lnTo>
                  <a:lnTo>
                    <a:pt x="716407" y="16789"/>
                  </a:lnTo>
                  <a:lnTo>
                    <a:pt x="671283" y="7569"/>
                  </a:lnTo>
                  <a:lnTo>
                    <a:pt x="624967" y="1917"/>
                  </a:lnTo>
                  <a:lnTo>
                    <a:pt x="577596" y="0"/>
                  </a:lnTo>
                  <a:lnTo>
                    <a:pt x="530212" y="1917"/>
                  </a:lnTo>
                  <a:lnTo>
                    <a:pt x="483895" y="7569"/>
                  </a:lnTo>
                  <a:lnTo>
                    <a:pt x="438772" y="16789"/>
                  </a:lnTo>
                  <a:lnTo>
                    <a:pt x="395020" y="29451"/>
                  </a:lnTo>
                  <a:lnTo>
                    <a:pt x="352755" y="45389"/>
                  </a:lnTo>
                  <a:lnTo>
                    <a:pt x="312140" y="64465"/>
                  </a:lnTo>
                  <a:lnTo>
                    <a:pt x="273329" y="86537"/>
                  </a:lnTo>
                  <a:lnTo>
                    <a:pt x="236461" y="111442"/>
                  </a:lnTo>
                  <a:lnTo>
                    <a:pt x="201688" y="139039"/>
                  </a:lnTo>
                  <a:lnTo>
                    <a:pt x="169151" y="169164"/>
                  </a:lnTo>
                  <a:lnTo>
                    <a:pt x="139026" y="201701"/>
                  </a:lnTo>
                  <a:lnTo>
                    <a:pt x="111429" y="236474"/>
                  </a:lnTo>
                  <a:lnTo>
                    <a:pt x="86525" y="273342"/>
                  </a:lnTo>
                  <a:lnTo>
                    <a:pt x="64452" y="312153"/>
                  </a:lnTo>
                  <a:lnTo>
                    <a:pt x="45377" y="352767"/>
                  </a:lnTo>
                  <a:lnTo>
                    <a:pt x="29438" y="395020"/>
                  </a:lnTo>
                  <a:lnTo>
                    <a:pt x="16776" y="438785"/>
                  </a:lnTo>
                  <a:lnTo>
                    <a:pt x="7556" y="483908"/>
                  </a:lnTo>
                  <a:lnTo>
                    <a:pt x="1905" y="530225"/>
                  </a:lnTo>
                  <a:lnTo>
                    <a:pt x="0" y="577596"/>
                  </a:lnTo>
                  <a:lnTo>
                    <a:pt x="1905" y="624979"/>
                  </a:lnTo>
                  <a:lnTo>
                    <a:pt x="7556" y="671296"/>
                  </a:lnTo>
                  <a:lnTo>
                    <a:pt x="16776" y="716419"/>
                  </a:lnTo>
                  <a:lnTo>
                    <a:pt x="29438" y="760171"/>
                  </a:lnTo>
                  <a:lnTo>
                    <a:pt x="45377" y="802436"/>
                  </a:lnTo>
                  <a:lnTo>
                    <a:pt x="64452" y="843051"/>
                  </a:lnTo>
                  <a:lnTo>
                    <a:pt x="86525" y="881862"/>
                  </a:lnTo>
                  <a:lnTo>
                    <a:pt x="111429" y="918730"/>
                  </a:lnTo>
                  <a:lnTo>
                    <a:pt x="139026" y="953503"/>
                  </a:lnTo>
                  <a:lnTo>
                    <a:pt x="169151" y="986028"/>
                  </a:lnTo>
                  <a:lnTo>
                    <a:pt x="201688" y="1016165"/>
                  </a:lnTo>
                  <a:lnTo>
                    <a:pt x="236461" y="1043762"/>
                  </a:lnTo>
                  <a:lnTo>
                    <a:pt x="273329" y="1068666"/>
                  </a:lnTo>
                  <a:lnTo>
                    <a:pt x="312140" y="1090726"/>
                  </a:lnTo>
                  <a:lnTo>
                    <a:pt x="352755" y="1109814"/>
                  </a:lnTo>
                  <a:lnTo>
                    <a:pt x="395020" y="1125753"/>
                  </a:lnTo>
                  <a:lnTo>
                    <a:pt x="438772" y="1138415"/>
                  </a:lnTo>
                  <a:lnTo>
                    <a:pt x="483895" y="1147635"/>
                  </a:lnTo>
                  <a:lnTo>
                    <a:pt x="530212" y="1153287"/>
                  </a:lnTo>
                  <a:lnTo>
                    <a:pt x="577596" y="1155192"/>
                  </a:lnTo>
                  <a:lnTo>
                    <a:pt x="624967" y="1153287"/>
                  </a:lnTo>
                  <a:lnTo>
                    <a:pt x="671283" y="1147635"/>
                  </a:lnTo>
                  <a:lnTo>
                    <a:pt x="716407" y="1138415"/>
                  </a:lnTo>
                  <a:lnTo>
                    <a:pt x="760171" y="1125753"/>
                  </a:lnTo>
                  <a:lnTo>
                    <a:pt x="802424" y="1109814"/>
                  </a:lnTo>
                  <a:lnTo>
                    <a:pt x="843038" y="1090739"/>
                  </a:lnTo>
                  <a:lnTo>
                    <a:pt x="881849" y="1068666"/>
                  </a:lnTo>
                  <a:lnTo>
                    <a:pt x="918718" y="1043762"/>
                  </a:lnTo>
                  <a:lnTo>
                    <a:pt x="953490" y="1016165"/>
                  </a:lnTo>
                  <a:lnTo>
                    <a:pt x="986028" y="986040"/>
                  </a:lnTo>
                  <a:lnTo>
                    <a:pt x="1016152" y="953503"/>
                  </a:lnTo>
                  <a:lnTo>
                    <a:pt x="1043749" y="918730"/>
                  </a:lnTo>
                  <a:lnTo>
                    <a:pt x="1068654" y="881862"/>
                  </a:lnTo>
                  <a:lnTo>
                    <a:pt x="1090726" y="843051"/>
                  </a:lnTo>
                  <a:lnTo>
                    <a:pt x="1109802" y="802436"/>
                  </a:lnTo>
                  <a:lnTo>
                    <a:pt x="1125740" y="760171"/>
                  </a:lnTo>
                  <a:lnTo>
                    <a:pt x="1138402" y="716419"/>
                  </a:lnTo>
                  <a:lnTo>
                    <a:pt x="1147622" y="671296"/>
                  </a:lnTo>
                  <a:lnTo>
                    <a:pt x="1153274" y="624979"/>
                  </a:lnTo>
                  <a:lnTo>
                    <a:pt x="1155192" y="577596"/>
                  </a:lnTo>
                  <a:close/>
                </a:path>
                <a:path w="5788659" h="1155700">
                  <a:moveTo>
                    <a:pt x="2699004" y="577596"/>
                  </a:moveTo>
                  <a:lnTo>
                    <a:pt x="2697086" y="530225"/>
                  </a:lnTo>
                  <a:lnTo>
                    <a:pt x="2691447" y="483908"/>
                  </a:lnTo>
                  <a:lnTo>
                    <a:pt x="2682227" y="438785"/>
                  </a:lnTo>
                  <a:lnTo>
                    <a:pt x="2669590" y="395020"/>
                  </a:lnTo>
                  <a:lnTo>
                    <a:pt x="2653665" y="352767"/>
                  </a:lnTo>
                  <a:lnTo>
                    <a:pt x="2634602" y="312153"/>
                  </a:lnTo>
                  <a:lnTo>
                    <a:pt x="2612555" y="273342"/>
                  </a:lnTo>
                  <a:lnTo>
                    <a:pt x="2587688" y="236474"/>
                  </a:lnTo>
                  <a:lnTo>
                    <a:pt x="2560129" y="201701"/>
                  </a:lnTo>
                  <a:lnTo>
                    <a:pt x="2530030" y="169164"/>
                  </a:lnTo>
                  <a:lnTo>
                    <a:pt x="2497531" y="139039"/>
                  </a:lnTo>
                  <a:lnTo>
                    <a:pt x="2462809" y="111442"/>
                  </a:lnTo>
                  <a:lnTo>
                    <a:pt x="2425992" y="86537"/>
                  </a:lnTo>
                  <a:lnTo>
                    <a:pt x="2387219" y="64465"/>
                  </a:lnTo>
                  <a:lnTo>
                    <a:pt x="2346668" y="45389"/>
                  </a:lnTo>
                  <a:lnTo>
                    <a:pt x="2304465" y="29451"/>
                  </a:lnTo>
                  <a:lnTo>
                    <a:pt x="2260765" y="16789"/>
                  </a:lnTo>
                  <a:lnTo>
                    <a:pt x="2215718" y="7569"/>
                  </a:lnTo>
                  <a:lnTo>
                    <a:pt x="2169464" y="1917"/>
                  </a:lnTo>
                  <a:lnTo>
                    <a:pt x="2122170" y="0"/>
                  </a:lnTo>
                  <a:lnTo>
                    <a:pt x="2074862" y="1917"/>
                  </a:lnTo>
                  <a:lnTo>
                    <a:pt x="2028609" y="7569"/>
                  </a:lnTo>
                  <a:lnTo>
                    <a:pt x="1983562" y="16789"/>
                  </a:lnTo>
                  <a:lnTo>
                    <a:pt x="1939861" y="29451"/>
                  </a:lnTo>
                  <a:lnTo>
                    <a:pt x="1897659" y="45389"/>
                  </a:lnTo>
                  <a:lnTo>
                    <a:pt x="1857108" y="64465"/>
                  </a:lnTo>
                  <a:lnTo>
                    <a:pt x="1818335" y="86537"/>
                  </a:lnTo>
                  <a:lnTo>
                    <a:pt x="1781517" y="111442"/>
                  </a:lnTo>
                  <a:lnTo>
                    <a:pt x="1746796" y="139039"/>
                  </a:lnTo>
                  <a:lnTo>
                    <a:pt x="1714309" y="169164"/>
                  </a:lnTo>
                  <a:lnTo>
                    <a:pt x="1684210" y="201701"/>
                  </a:lnTo>
                  <a:lnTo>
                    <a:pt x="1656638" y="236474"/>
                  </a:lnTo>
                  <a:lnTo>
                    <a:pt x="1631772" y="273342"/>
                  </a:lnTo>
                  <a:lnTo>
                    <a:pt x="1609725" y="312153"/>
                  </a:lnTo>
                  <a:lnTo>
                    <a:pt x="1590675" y="352767"/>
                  </a:lnTo>
                  <a:lnTo>
                    <a:pt x="1574749" y="395020"/>
                  </a:lnTo>
                  <a:lnTo>
                    <a:pt x="1562100" y="438785"/>
                  </a:lnTo>
                  <a:lnTo>
                    <a:pt x="1552879" y="483908"/>
                  </a:lnTo>
                  <a:lnTo>
                    <a:pt x="1547241" y="530225"/>
                  </a:lnTo>
                  <a:lnTo>
                    <a:pt x="1545336" y="577596"/>
                  </a:lnTo>
                  <a:lnTo>
                    <a:pt x="1547241" y="624979"/>
                  </a:lnTo>
                  <a:lnTo>
                    <a:pt x="1552879" y="671296"/>
                  </a:lnTo>
                  <a:lnTo>
                    <a:pt x="1562100" y="716419"/>
                  </a:lnTo>
                  <a:lnTo>
                    <a:pt x="1574736" y="760171"/>
                  </a:lnTo>
                  <a:lnTo>
                    <a:pt x="1590662" y="802436"/>
                  </a:lnTo>
                  <a:lnTo>
                    <a:pt x="1609725" y="843051"/>
                  </a:lnTo>
                  <a:lnTo>
                    <a:pt x="1631772" y="881862"/>
                  </a:lnTo>
                  <a:lnTo>
                    <a:pt x="1656638" y="918730"/>
                  </a:lnTo>
                  <a:lnTo>
                    <a:pt x="1684197" y="953503"/>
                  </a:lnTo>
                  <a:lnTo>
                    <a:pt x="1714296" y="986028"/>
                  </a:lnTo>
                  <a:lnTo>
                    <a:pt x="1746796" y="1016165"/>
                  </a:lnTo>
                  <a:lnTo>
                    <a:pt x="1781517" y="1043762"/>
                  </a:lnTo>
                  <a:lnTo>
                    <a:pt x="1818335" y="1068666"/>
                  </a:lnTo>
                  <a:lnTo>
                    <a:pt x="1857095" y="1090726"/>
                  </a:lnTo>
                  <a:lnTo>
                    <a:pt x="1897659" y="1109814"/>
                  </a:lnTo>
                  <a:lnTo>
                    <a:pt x="1939861" y="1125753"/>
                  </a:lnTo>
                  <a:lnTo>
                    <a:pt x="1983562" y="1138415"/>
                  </a:lnTo>
                  <a:lnTo>
                    <a:pt x="2028609" y="1147635"/>
                  </a:lnTo>
                  <a:lnTo>
                    <a:pt x="2074862" y="1153287"/>
                  </a:lnTo>
                  <a:lnTo>
                    <a:pt x="2122170" y="1155192"/>
                  </a:lnTo>
                  <a:lnTo>
                    <a:pt x="2169464" y="1153287"/>
                  </a:lnTo>
                  <a:lnTo>
                    <a:pt x="2215718" y="1147635"/>
                  </a:lnTo>
                  <a:lnTo>
                    <a:pt x="2260765" y="1138415"/>
                  </a:lnTo>
                  <a:lnTo>
                    <a:pt x="2304465" y="1125753"/>
                  </a:lnTo>
                  <a:lnTo>
                    <a:pt x="2346668" y="1109814"/>
                  </a:lnTo>
                  <a:lnTo>
                    <a:pt x="2387219" y="1090739"/>
                  </a:lnTo>
                  <a:lnTo>
                    <a:pt x="2425992" y="1068666"/>
                  </a:lnTo>
                  <a:lnTo>
                    <a:pt x="2462809" y="1043762"/>
                  </a:lnTo>
                  <a:lnTo>
                    <a:pt x="2497531" y="1016165"/>
                  </a:lnTo>
                  <a:lnTo>
                    <a:pt x="2530017" y="986040"/>
                  </a:lnTo>
                  <a:lnTo>
                    <a:pt x="2560116" y="953503"/>
                  </a:lnTo>
                  <a:lnTo>
                    <a:pt x="2587688" y="918730"/>
                  </a:lnTo>
                  <a:lnTo>
                    <a:pt x="2612555" y="881862"/>
                  </a:lnTo>
                  <a:lnTo>
                    <a:pt x="2634602" y="843051"/>
                  </a:lnTo>
                  <a:lnTo>
                    <a:pt x="2653652" y="802436"/>
                  </a:lnTo>
                  <a:lnTo>
                    <a:pt x="2669578" y="760171"/>
                  </a:lnTo>
                  <a:lnTo>
                    <a:pt x="2682227" y="716419"/>
                  </a:lnTo>
                  <a:lnTo>
                    <a:pt x="2691447" y="671296"/>
                  </a:lnTo>
                  <a:lnTo>
                    <a:pt x="2697086" y="624979"/>
                  </a:lnTo>
                  <a:lnTo>
                    <a:pt x="2699004" y="577596"/>
                  </a:lnTo>
                  <a:close/>
                </a:path>
                <a:path w="5788659" h="1155700">
                  <a:moveTo>
                    <a:pt x="4244340" y="577596"/>
                  </a:moveTo>
                  <a:lnTo>
                    <a:pt x="4242422" y="530225"/>
                  </a:lnTo>
                  <a:lnTo>
                    <a:pt x="4236771" y="483908"/>
                  </a:lnTo>
                  <a:lnTo>
                    <a:pt x="4227550" y="438785"/>
                  </a:lnTo>
                  <a:lnTo>
                    <a:pt x="4214888" y="395020"/>
                  </a:lnTo>
                  <a:lnTo>
                    <a:pt x="4198950" y="352767"/>
                  </a:lnTo>
                  <a:lnTo>
                    <a:pt x="4179874" y="312153"/>
                  </a:lnTo>
                  <a:lnTo>
                    <a:pt x="4157802" y="273342"/>
                  </a:lnTo>
                  <a:lnTo>
                    <a:pt x="4132897" y="236474"/>
                  </a:lnTo>
                  <a:lnTo>
                    <a:pt x="4105300" y="201701"/>
                  </a:lnTo>
                  <a:lnTo>
                    <a:pt x="4075163" y="169164"/>
                  </a:lnTo>
                  <a:lnTo>
                    <a:pt x="4042638" y="139039"/>
                  </a:lnTo>
                  <a:lnTo>
                    <a:pt x="4007866" y="111442"/>
                  </a:lnTo>
                  <a:lnTo>
                    <a:pt x="3970998" y="86537"/>
                  </a:lnTo>
                  <a:lnTo>
                    <a:pt x="3932186" y="64465"/>
                  </a:lnTo>
                  <a:lnTo>
                    <a:pt x="3891572" y="45389"/>
                  </a:lnTo>
                  <a:lnTo>
                    <a:pt x="3849306" y="29451"/>
                  </a:lnTo>
                  <a:lnTo>
                    <a:pt x="3805555" y="16789"/>
                  </a:lnTo>
                  <a:lnTo>
                    <a:pt x="3760432" y="7569"/>
                  </a:lnTo>
                  <a:lnTo>
                    <a:pt x="3714115" y="1917"/>
                  </a:lnTo>
                  <a:lnTo>
                    <a:pt x="3666744" y="0"/>
                  </a:lnTo>
                  <a:lnTo>
                    <a:pt x="3619360" y="1917"/>
                  </a:lnTo>
                  <a:lnTo>
                    <a:pt x="3573043" y="7569"/>
                  </a:lnTo>
                  <a:lnTo>
                    <a:pt x="3527920" y="16789"/>
                  </a:lnTo>
                  <a:lnTo>
                    <a:pt x="3484168" y="29451"/>
                  </a:lnTo>
                  <a:lnTo>
                    <a:pt x="3441903" y="45389"/>
                  </a:lnTo>
                  <a:lnTo>
                    <a:pt x="3401288" y="64465"/>
                  </a:lnTo>
                  <a:lnTo>
                    <a:pt x="3362477" y="86537"/>
                  </a:lnTo>
                  <a:lnTo>
                    <a:pt x="3325609" y="111442"/>
                  </a:lnTo>
                  <a:lnTo>
                    <a:pt x="3290836" y="139039"/>
                  </a:lnTo>
                  <a:lnTo>
                    <a:pt x="3258312" y="169164"/>
                  </a:lnTo>
                  <a:lnTo>
                    <a:pt x="3228175" y="201701"/>
                  </a:lnTo>
                  <a:lnTo>
                    <a:pt x="3200577" y="236474"/>
                  </a:lnTo>
                  <a:lnTo>
                    <a:pt x="3175673" y="273342"/>
                  </a:lnTo>
                  <a:lnTo>
                    <a:pt x="3153613" y="312153"/>
                  </a:lnTo>
                  <a:lnTo>
                    <a:pt x="3134525" y="352767"/>
                  </a:lnTo>
                  <a:lnTo>
                    <a:pt x="3118586" y="395020"/>
                  </a:lnTo>
                  <a:lnTo>
                    <a:pt x="3105924" y="438785"/>
                  </a:lnTo>
                  <a:lnTo>
                    <a:pt x="3096704" y="483908"/>
                  </a:lnTo>
                  <a:lnTo>
                    <a:pt x="3091053" y="530225"/>
                  </a:lnTo>
                  <a:lnTo>
                    <a:pt x="3089148" y="577596"/>
                  </a:lnTo>
                  <a:lnTo>
                    <a:pt x="3091053" y="624979"/>
                  </a:lnTo>
                  <a:lnTo>
                    <a:pt x="3096704" y="671296"/>
                  </a:lnTo>
                  <a:lnTo>
                    <a:pt x="3105924" y="716419"/>
                  </a:lnTo>
                  <a:lnTo>
                    <a:pt x="3118586" y="760171"/>
                  </a:lnTo>
                  <a:lnTo>
                    <a:pt x="3134525" y="802436"/>
                  </a:lnTo>
                  <a:lnTo>
                    <a:pt x="3153613" y="843051"/>
                  </a:lnTo>
                  <a:lnTo>
                    <a:pt x="3175673" y="881862"/>
                  </a:lnTo>
                  <a:lnTo>
                    <a:pt x="3200577" y="918730"/>
                  </a:lnTo>
                  <a:lnTo>
                    <a:pt x="3228175" y="953503"/>
                  </a:lnTo>
                  <a:lnTo>
                    <a:pt x="3258312" y="986028"/>
                  </a:lnTo>
                  <a:lnTo>
                    <a:pt x="3290836" y="1016165"/>
                  </a:lnTo>
                  <a:lnTo>
                    <a:pt x="3325609" y="1043762"/>
                  </a:lnTo>
                  <a:lnTo>
                    <a:pt x="3362477" y="1068666"/>
                  </a:lnTo>
                  <a:lnTo>
                    <a:pt x="3401288" y="1090726"/>
                  </a:lnTo>
                  <a:lnTo>
                    <a:pt x="3441903" y="1109814"/>
                  </a:lnTo>
                  <a:lnTo>
                    <a:pt x="3484168" y="1125753"/>
                  </a:lnTo>
                  <a:lnTo>
                    <a:pt x="3527920" y="1138415"/>
                  </a:lnTo>
                  <a:lnTo>
                    <a:pt x="3573043" y="1147635"/>
                  </a:lnTo>
                  <a:lnTo>
                    <a:pt x="3619360" y="1153287"/>
                  </a:lnTo>
                  <a:lnTo>
                    <a:pt x="3666744" y="1155192"/>
                  </a:lnTo>
                  <a:lnTo>
                    <a:pt x="3714115" y="1153287"/>
                  </a:lnTo>
                  <a:lnTo>
                    <a:pt x="3760432" y="1147635"/>
                  </a:lnTo>
                  <a:lnTo>
                    <a:pt x="3805555" y="1138415"/>
                  </a:lnTo>
                  <a:lnTo>
                    <a:pt x="3849306" y="1125753"/>
                  </a:lnTo>
                  <a:lnTo>
                    <a:pt x="3891572" y="1109814"/>
                  </a:lnTo>
                  <a:lnTo>
                    <a:pt x="3932186" y="1090739"/>
                  </a:lnTo>
                  <a:lnTo>
                    <a:pt x="3970998" y="1068666"/>
                  </a:lnTo>
                  <a:lnTo>
                    <a:pt x="4007866" y="1043762"/>
                  </a:lnTo>
                  <a:lnTo>
                    <a:pt x="4042638" y="1016165"/>
                  </a:lnTo>
                  <a:lnTo>
                    <a:pt x="4075163" y="986040"/>
                  </a:lnTo>
                  <a:lnTo>
                    <a:pt x="4105300" y="953503"/>
                  </a:lnTo>
                  <a:lnTo>
                    <a:pt x="4132897" y="918730"/>
                  </a:lnTo>
                  <a:lnTo>
                    <a:pt x="4157802" y="881862"/>
                  </a:lnTo>
                  <a:lnTo>
                    <a:pt x="4179862" y="843051"/>
                  </a:lnTo>
                  <a:lnTo>
                    <a:pt x="4198950" y="802436"/>
                  </a:lnTo>
                  <a:lnTo>
                    <a:pt x="4214888" y="760171"/>
                  </a:lnTo>
                  <a:lnTo>
                    <a:pt x="4227550" y="716419"/>
                  </a:lnTo>
                  <a:lnTo>
                    <a:pt x="4236771" y="671296"/>
                  </a:lnTo>
                  <a:lnTo>
                    <a:pt x="4242422" y="624979"/>
                  </a:lnTo>
                  <a:lnTo>
                    <a:pt x="4244340" y="577596"/>
                  </a:lnTo>
                  <a:close/>
                </a:path>
                <a:path w="5788659" h="1155700">
                  <a:moveTo>
                    <a:pt x="5788152" y="577596"/>
                  </a:moveTo>
                  <a:lnTo>
                    <a:pt x="5786234" y="530225"/>
                  </a:lnTo>
                  <a:lnTo>
                    <a:pt x="5780595" y="483908"/>
                  </a:lnTo>
                  <a:lnTo>
                    <a:pt x="5771375" y="438785"/>
                  </a:lnTo>
                  <a:lnTo>
                    <a:pt x="5758739" y="395020"/>
                  </a:lnTo>
                  <a:lnTo>
                    <a:pt x="5742813" y="352767"/>
                  </a:lnTo>
                  <a:lnTo>
                    <a:pt x="5723750" y="312153"/>
                  </a:lnTo>
                  <a:lnTo>
                    <a:pt x="5701703" y="273342"/>
                  </a:lnTo>
                  <a:lnTo>
                    <a:pt x="5676836" y="236474"/>
                  </a:lnTo>
                  <a:lnTo>
                    <a:pt x="5649265" y="201701"/>
                  </a:lnTo>
                  <a:lnTo>
                    <a:pt x="5619166" y="169164"/>
                  </a:lnTo>
                  <a:lnTo>
                    <a:pt x="5586679" y="139039"/>
                  </a:lnTo>
                  <a:lnTo>
                    <a:pt x="5551957" y="111442"/>
                  </a:lnTo>
                  <a:lnTo>
                    <a:pt x="5515140" y="86537"/>
                  </a:lnTo>
                  <a:lnTo>
                    <a:pt x="5476379" y="64465"/>
                  </a:lnTo>
                  <a:lnTo>
                    <a:pt x="5435816" y="45389"/>
                  </a:lnTo>
                  <a:lnTo>
                    <a:pt x="5393614" y="29451"/>
                  </a:lnTo>
                  <a:lnTo>
                    <a:pt x="5349913" y="16789"/>
                  </a:lnTo>
                  <a:lnTo>
                    <a:pt x="5304866" y="7569"/>
                  </a:lnTo>
                  <a:lnTo>
                    <a:pt x="5258613" y="1917"/>
                  </a:lnTo>
                  <a:lnTo>
                    <a:pt x="5211318" y="0"/>
                  </a:lnTo>
                  <a:lnTo>
                    <a:pt x="5164010" y="1917"/>
                  </a:lnTo>
                  <a:lnTo>
                    <a:pt x="5117757" y="7569"/>
                  </a:lnTo>
                  <a:lnTo>
                    <a:pt x="5072710" y="16789"/>
                  </a:lnTo>
                  <a:lnTo>
                    <a:pt x="5029009" y="29451"/>
                  </a:lnTo>
                  <a:lnTo>
                    <a:pt x="4986807" y="45389"/>
                  </a:lnTo>
                  <a:lnTo>
                    <a:pt x="4946256" y="64465"/>
                  </a:lnTo>
                  <a:lnTo>
                    <a:pt x="4907483" y="86537"/>
                  </a:lnTo>
                  <a:lnTo>
                    <a:pt x="4870666" y="111442"/>
                  </a:lnTo>
                  <a:lnTo>
                    <a:pt x="4835944" y="139039"/>
                  </a:lnTo>
                  <a:lnTo>
                    <a:pt x="4803457" y="169164"/>
                  </a:lnTo>
                  <a:lnTo>
                    <a:pt x="4773358" y="201701"/>
                  </a:lnTo>
                  <a:lnTo>
                    <a:pt x="4745787" y="236474"/>
                  </a:lnTo>
                  <a:lnTo>
                    <a:pt x="4720920" y="273342"/>
                  </a:lnTo>
                  <a:lnTo>
                    <a:pt x="4698873" y="312153"/>
                  </a:lnTo>
                  <a:lnTo>
                    <a:pt x="4679823" y="352767"/>
                  </a:lnTo>
                  <a:lnTo>
                    <a:pt x="4663897" y="395020"/>
                  </a:lnTo>
                  <a:lnTo>
                    <a:pt x="4651248" y="438785"/>
                  </a:lnTo>
                  <a:lnTo>
                    <a:pt x="4642028" y="483908"/>
                  </a:lnTo>
                  <a:lnTo>
                    <a:pt x="4636389" y="530225"/>
                  </a:lnTo>
                  <a:lnTo>
                    <a:pt x="4634484" y="577596"/>
                  </a:lnTo>
                  <a:lnTo>
                    <a:pt x="4636389" y="624979"/>
                  </a:lnTo>
                  <a:lnTo>
                    <a:pt x="4642028" y="671296"/>
                  </a:lnTo>
                  <a:lnTo>
                    <a:pt x="4651248" y="716419"/>
                  </a:lnTo>
                  <a:lnTo>
                    <a:pt x="4663897" y="760171"/>
                  </a:lnTo>
                  <a:lnTo>
                    <a:pt x="4679823" y="802436"/>
                  </a:lnTo>
                  <a:lnTo>
                    <a:pt x="4698873" y="843051"/>
                  </a:lnTo>
                  <a:lnTo>
                    <a:pt x="4720920" y="881862"/>
                  </a:lnTo>
                  <a:lnTo>
                    <a:pt x="4745787" y="918730"/>
                  </a:lnTo>
                  <a:lnTo>
                    <a:pt x="4773358" y="953503"/>
                  </a:lnTo>
                  <a:lnTo>
                    <a:pt x="4803457" y="986028"/>
                  </a:lnTo>
                  <a:lnTo>
                    <a:pt x="4835944" y="1016165"/>
                  </a:lnTo>
                  <a:lnTo>
                    <a:pt x="4870666" y="1043762"/>
                  </a:lnTo>
                  <a:lnTo>
                    <a:pt x="4907483" y="1068666"/>
                  </a:lnTo>
                  <a:lnTo>
                    <a:pt x="4946256" y="1090726"/>
                  </a:lnTo>
                  <a:lnTo>
                    <a:pt x="4986807" y="1109814"/>
                  </a:lnTo>
                  <a:lnTo>
                    <a:pt x="5029009" y="1125753"/>
                  </a:lnTo>
                  <a:lnTo>
                    <a:pt x="5072710" y="1138415"/>
                  </a:lnTo>
                  <a:lnTo>
                    <a:pt x="5117757" y="1147635"/>
                  </a:lnTo>
                  <a:lnTo>
                    <a:pt x="5164010" y="1153287"/>
                  </a:lnTo>
                  <a:lnTo>
                    <a:pt x="5211318" y="1155192"/>
                  </a:lnTo>
                  <a:lnTo>
                    <a:pt x="5258613" y="1153287"/>
                  </a:lnTo>
                  <a:lnTo>
                    <a:pt x="5304866" y="1147635"/>
                  </a:lnTo>
                  <a:lnTo>
                    <a:pt x="5349913" y="1138415"/>
                  </a:lnTo>
                  <a:lnTo>
                    <a:pt x="5393614" y="1125753"/>
                  </a:lnTo>
                  <a:lnTo>
                    <a:pt x="5435816" y="1109814"/>
                  </a:lnTo>
                  <a:lnTo>
                    <a:pt x="5476379" y="1090739"/>
                  </a:lnTo>
                  <a:lnTo>
                    <a:pt x="5515140" y="1068666"/>
                  </a:lnTo>
                  <a:lnTo>
                    <a:pt x="5551957" y="1043762"/>
                  </a:lnTo>
                  <a:lnTo>
                    <a:pt x="5586679" y="1016165"/>
                  </a:lnTo>
                  <a:lnTo>
                    <a:pt x="5619166" y="986040"/>
                  </a:lnTo>
                  <a:lnTo>
                    <a:pt x="5649265" y="953503"/>
                  </a:lnTo>
                  <a:lnTo>
                    <a:pt x="5676836" y="918730"/>
                  </a:lnTo>
                  <a:lnTo>
                    <a:pt x="5701703" y="881862"/>
                  </a:lnTo>
                  <a:lnTo>
                    <a:pt x="5723750" y="843051"/>
                  </a:lnTo>
                  <a:lnTo>
                    <a:pt x="5742813" y="802436"/>
                  </a:lnTo>
                  <a:lnTo>
                    <a:pt x="5758739" y="760171"/>
                  </a:lnTo>
                  <a:lnTo>
                    <a:pt x="5771375" y="716419"/>
                  </a:lnTo>
                  <a:lnTo>
                    <a:pt x="5780595" y="671296"/>
                  </a:lnTo>
                  <a:lnTo>
                    <a:pt x="5786234" y="624979"/>
                  </a:lnTo>
                  <a:lnTo>
                    <a:pt x="5788152" y="577596"/>
                  </a:lnTo>
                  <a:close/>
                </a:path>
              </a:pathLst>
            </a:custGeom>
            <a:solidFill>
              <a:srgbClr val="681A1A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912872" y="3617467"/>
            <a:ext cx="179493" cy="52914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3333" b="1" spc="-793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333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28615" y="3617467"/>
            <a:ext cx="281093" cy="52914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3333" b="1" spc="7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333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97869" y="3617467"/>
            <a:ext cx="257387" cy="52914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3333" b="1" spc="-67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333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53576" y="3617467"/>
            <a:ext cx="268393" cy="529141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>
              <a:spcBef>
                <a:spcPts val="127"/>
              </a:spcBef>
            </a:pPr>
            <a:r>
              <a:rPr sz="3333" b="1" spc="-67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333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460611" y="0"/>
            <a:ext cx="3732107" cy="2035387"/>
            <a:chOff x="6345458" y="0"/>
            <a:chExt cx="2799080" cy="1526540"/>
          </a:xfrm>
        </p:grpSpPr>
        <p:sp>
          <p:nvSpPr>
            <p:cNvPr id="3" name="object 3"/>
            <p:cNvSpPr/>
            <p:nvPr/>
          </p:nvSpPr>
          <p:spPr>
            <a:xfrm>
              <a:off x="6345458" y="0"/>
              <a:ext cx="2799080" cy="1526540"/>
            </a:xfrm>
            <a:custGeom>
              <a:avLst/>
              <a:gdLst/>
              <a:ahLst/>
              <a:cxnLst/>
              <a:rect l="l" t="t" r="r" b="b"/>
              <a:pathLst>
                <a:path w="2799079" h="1526540">
                  <a:moveTo>
                    <a:pt x="2798542" y="532002"/>
                  </a:moveTo>
                  <a:lnTo>
                    <a:pt x="1823182" y="532002"/>
                  </a:lnTo>
                  <a:lnTo>
                    <a:pt x="1862744" y="534384"/>
                  </a:lnTo>
                  <a:lnTo>
                    <a:pt x="1901842" y="541527"/>
                  </a:lnTo>
                  <a:lnTo>
                    <a:pt x="1939964" y="553434"/>
                  </a:lnTo>
                  <a:lnTo>
                    <a:pt x="1976598" y="570102"/>
                  </a:lnTo>
                  <a:lnTo>
                    <a:pt x="2016767" y="596534"/>
                  </a:lnTo>
                  <a:lnTo>
                    <a:pt x="2051056" y="627353"/>
                  </a:lnTo>
                  <a:lnTo>
                    <a:pt x="2080179" y="662033"/>
                  </a:lnTo>
                  <a:lnTo>
                    <a:pt x="2104849" y="700047"/>
                  </a:lnTo>
                  <a:lnTo>
                    <a:pt x="2125777" y="740868"/>
                  </a:lnTo>
                  <a:lnTo>
                    <a:pt x="2143677" y="783970"/>
                  </a:lnTo>
                  <a:lnTo>
                    <a:pt x="2159262" y="828825"/>
                  </a:lnTo>
                  <a:lnTo>
                    <a:pt x="2173244" y="874908"/>
                  </a:lnTo>
                  <a:lnTo>
                    <a:pt x="2186336" y="921690"/>
                  </a:lnTo>
                  <a:lnTo>
                    <a:pt x="2199251" y="968645"/>
                  </a:lnTo>
                  <a:lnTo>
                    <a:pt x="2212701" y="1015246"/>
                  </a:lnTo>
                  <a:lnTo>
                    <a:pt x="2227400" y="1060967"/>
                  </a:lnTo>
                  <a:lnTo>
                    <a:pt x="2244060" y="1105280"/>
                  </a:lnTo>
                  <a:lnTo>
                    <a:pt x="2264223" y="1148083"/>
                  </a:lnTo>
                  <a:lnTo>
                    <a:pt x="2287333" y="1189179"/>
                  </a:lnTo>
                  <a:lnTo>
                    <a:pt x="2313255" y="1228475"/>
                  </a:lnTo>
                  <a:lnTo>
                    <a:pt x="2341856" y="1265878"/>
                  </a:lnTo>
                  <a:lnTo>
                    <a:pt x="2373000" y="1301295"/>
                  </a:lnTo>
                  <a:lnTo>
                    <a:pt x="2406555" y="1334633"/>
                  </a:lnTo>
                  <a:lnTo>
                    <a:pt x="2442386" y="1365798"/>
                  </a:lnTo>
                  <a:lnTo>
                    <a:pt x="2480359" y="1394698"/>
                  </a:lnTo>
                  <a:lnTo>
                    <a:pt x="2520339" y="1421238"/>
                  </a:lnTo>
                  <a:lnTo>
                    <a:pt x="2562193" y="1445327"/>
                  </a:lnTo>
                  <a:lnTo>
                    <a:pt x="2605787" y="1466870"/>
                  </a:lnTo>
                  <a:lnTo>
                    <a:pt x="2650985" y="1485774"/>
                  </a:lnTo>
                  <a:lnTo>
                    <a:pt x="2697655" y="1501947"/>
                  </a:lnTo>
                  <a:lnTo>
                    <a:pt x="2745662" y="1515295"/>
                  </a:lnTo>
                  <a:lnTo>
                    <a:pt x="2794872" y="1525725"/>
                  </a:lnTo>
                  <a:lnTo>
                    <a:pt x="2798542" y="1526267"/>
                  </a:lnTo>
                  <a:lnTo>
                    <a:pt x="2798542" y="532002"/>
                  </a:lnTo>
                  <a:close/>
                </a:path>
                <a:path w="2799079" h="1526540">
                  <a:moveTo>
                    <a:pt x="2798542" y="0"/>
                  </a:moveTo>
                  <a:lnTo>
                    <a:pt x="0" y="0"/>
                  </a:lnTo>
                  <a:lnTo>
                    <a:pt x="43881" y="21708"/>
                  </a:lnTo>
                  <a:lnTo>
                    <a:pt x="88794" y="47389"/>
                  </a:lnTo>
                  <a:lnTo>
                    <a:pt x="131796" y="75533"/>
                  </a:lnTo>
                  <a:lnTo>
                    <a:pt x="172765" y="106026"/>
                  </a:lnTo>
                  <a:lnTo>
                    <a:pt x="211582" y="138755"/>
                  </a:lnTo>
                  <a:lnTo>
                    <a:pt x="248128" y="173609"/>
                  </a:lnTo>
                  <a:lnTo>
                    <a:pt x="291103" y="223633"/>
                  </a:lnTo>
                  <a:lnTo>
                    <a:pt x="334317" y="285677"/>
                  </a:lnTo>
                  <a:lnTo>
                    <a:pt x="356369" y="320256"/>
                  </a:lnTo>
                  <a:lnTo>
                    <a:pt x="378906" y="356701"/>
                  </a:lnTo>
                  <a:lnTo>
                    <a:pt x="426009" y="433670"/>
                  </a:lnTo>
                  <a:lnTo>
                    <a:pt x="450859" y="473434"/>
                  </a:lnTo>
                  <a:lnTo>
                    <a:pt x="476763" y="513545"/>
                  </a:lnTo>
                  <a:lnTo>
                    <a:pt x="503864" y="553623"/>
                  </a:lnTo>
                  <a:lnTo>
                    <a:pt x="532304" y="593289"/>
                  </a:lnTo>
                  <a:lnTo>
                    <a:pt x="562225" y="632164"/>
                  </a:lnTo>
                  <a:lnTo>
                    <a:pt x="593770" y="669866"/>
                  </a:lnTo>
                  <a:lnTo>
                    <a:pt x="627080" y="706018"/>
                  </a:lnTo>
                  <a:lnTo>
                    <a:pt x="662299" y="740238"/>
                  </a:lnTo>
                  <a:lnTo>
                    <a:pt x="699567" y="772148"/>
                  </a:lnTo>
                  <a:lnTo>
                    <a:pt x="739027" y="801368"/>
                  </a:lnTo>
                  <a:lnTo>
                    <a:pt x="780822" y="827518"/>
                  </a:lnTo>
                  <a:lnTo>
                    <a:pt x="825093" y="850218"/>
                  </a:lnTo>
                  <a:lnTo>
                    <a:pt x="871983" y="869089"/>
                  </a:lnTo>
                  <a:lnTo>
                    <a:pt x="921633" y="883752"/>
                  </a:lnTo>
                  <a:lnTo>
                    <a:pt x="974187" y="893826"/>
                  </a:lnTo>
                  <a:lnTo>
                    <a:pt x="1019460" y="897755"/>
                  </a:lnTo>
                  <a:lnTo>
                    <a:pt x="1034385" y="898016"/>
                  </a:lnTo>
                  <a:lnTo>
                    <a:pt x="1089804" y="894668"/>
                  </a:lnTo>
                  <a:lnTo>
                    <a:pt x="1144121" y="885170"/>
                  </a:lnTo>
                  <a:lnTo>
                    <a:pt x="1197142" y="870343"/>
                  </a:lnTo>
                  <a:lnTo>
                    <a:pt x="1248672" y="851005"/>
                  </a:lnTo>
                  <a:lnTo>
                    <a:pt x="1298516" y="827978"/>
                  </a:lnTo>
                  <a:lnTo>
                    <a:pt x="1346482" y="802082"/>
                  </a:lnTo>
                  <a:lnTo>
                    <a:pt x="1392373" y="774135"/>
                  </a:lnTo>
                  <a:lnTo>
                    <a:pt x="1435995" y="744960"/>
                  </a:lnTo>
                  <a:lnTo>
                    <a:pt x="1477155" y="715374"/>
                  </a:lnTo>
                  <a:lnTo>
                    <a:pt x="1515658" y="686199"/>
                  </a:lnTo>
                  <a:lnTo>
                    <a:pt x="1551309" y="658255"/>
                  </a:lnTo>
                  <a:lnTo>
                    <a:pt x="1583915" y="632361"/>
                  </a:lnTo>
                  <a:lnTo>
                    <a:pt x="1613280" y="609338"/>
                  </a:lnTo>
                  <a:lnTo>
                    <a:pt x="1661511" y="575183"/>
                  </a:lnTo>
                  <a:lnTo>
                    <a:pt x="1699577" y="556327"/>
                  </a:lnTo>
                  <a:lnTo>
                    <a:pt x="1739632" y="542829"/>
                  </a:lnTo>
                  <a:lnTo>
                    <a:pt x="1781043" y="534713"/>
                  </a:lnTo>
                  <a:lnTo>
                    <a:pt x="1823182" y="532002"/>
                  </a:lnTo>
                  <a:lnTo>
                    <a:pt x="2798542" y="532002"/>
                  </a:lnTo>
                  <a:lnTo>
                    <a:pt x="2798542" y="0"/>
                  </a:lnTo>
                  <a:close/>
                </a:path>
              </a:pathLst>
            </a:custGeom>
            <a:solidFill>
              <a:srgbClr val="F0E3E3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4" name="object 4"/>
            <p:cNvSpPr/>
            <p:nvPr/>
          </p:nvSpPr>
          <p:spPr>
            <a:xfrm>
              <a:off x="6993329" y="0"/>
              <a:ext cx="2150745" cy="962025"/>
            </a:xfrm>
            <a:custGeom>
              <a:avLst/>
              <a:gdLst/>
              <a:ahLst/>
              <a:cxnLst/>
              <a:rect l="l" t="t" r="r" b="b"/>
              <a:pathLst>
                <a:path w="2150745" h="962025">
                  <a:moveTo>
                    <a:pt x="2150669" y="257555"/>
                  </a:moveTo>
                  <a:lnTo>
                    <a:pt x="917627" y="257555"/>
                  </a:lnTo>
                  <a:lnTo>
                    <a:pt x="966597" y="258820"/>
                  </a:lnTo>
                  <a:lnTo>
                    <a:pt x="1015544" y="262905"/>
                  </a:lnTo>
                  <a:lnTo>
                    <a:pt x="1064395" y="270254"/>
                  </a:lnTo>
                  <a:lnTo>
                    <a:pt x="1113080" y="281304"/>
                  </a:lnTo>
                  <a:lnTo>
                    <a:pt x="1153953" y="294499"/>
                  </a:lnTo>
                  <a:lnTo>
                    <a:pt x="1189695" y="310631"/>
                  </a:lnTo>
                  <a:lnTo>
                    <a:pt x="1248254" y="350899"/>
                  </a:lnTo>
                  <a:lnTo>
                    <a:pt x="1293691" y="400493"/>
                  </a:lnTo>
                  <a:lnTo>
                    <a:pt x="1330941" y="457796"/>
                  </a:lnTo>
                  <a:lnTo>
                    <a:pt x="1364937" y="521192"/>
                  </a:lnTo>
                  <a:lnTo>
                    <a:pt x="1382257" y="554669"/>
                  </a:lnTo>
                  <a:lnTo>
                    <a:pt x="1400613" y="589064"/>
                  </a:lnTo>
                  <a:lnTo>
                    <a:pt x="1420623" y="624174"/>
                  </a:lnTo>
                  <a:lnTo>
                    <a:pt x="1442904" y="659797"/>
                  </a:lnTo>
                  <a:lnTo>
                    <a:pt x="1468071" y="695731"/>
                  </a:lnTo>
                  <a:lnTo>
                    <a:pt x="1496742" y="731775"/>
                  </a:lnTo>
                  <a:lnTo>
                    <a:pt x="1529534" y="767725"/>
                  </a:lnTo>
                  <a:lnTo>
                    <a:pt x="1567063" y="803380"/>
                  </a:lnTo>
                  <a:lnTo>
                    <a:pt x="1609945" y="838538"/>
                  </a:lnTo>
                  <a:lnTo>
                    <a:pt x="1658799" y="872998"/>
                  </a:lnTo>
                  <a:lnTo>
                    <a:pt x="1708972" y="902230"/>
                  </a:lnTo>
                  <a:lnTo>
                    <a:pt x="1759360" y="924992"/>
                  </a:lnTo>
                  <a:lnTo>
                    <a:pt x="1809691" y="941800"/>
                  </a:lnTo>
                  <a:lnTo>
                    <a:pt x="1859694" y="953167"/>
                  </a:lnTo>
                  <a:lnTo>
                    <a:pt x="1909098" y="959610"/>
                  </a:lnTo>
                  <a:lnTo>
                    <a:pt x="1957630" y="961644"/>
                  </a:lnTo>
                  <a:lnTo>
                    <a:pt x="2126542" y="939061"/>
                  </a:lnTo>
                  <a:lnTo>
                    <a:pt x="2150669" y="930403"/>
                  </a:lnTo>
                  <a:lnTo>
                    <a:pt x="2150669" y="257555"/>
                  </a:lnTo>
                  <a:close/>
                </a:path>
                <a:path w="2150745" h="962025">
                  <a:moveTo>
                    <a:pt x="2150669" y="0"/>
                  </a:moveTo>
                  <a:lnTo>
                    <a:pt x="0" y="0"/>
                  </a:lnTo>
                  <a:lnTo>
                    <a:pt x="19211" y="43937"/>
                  </a:lnTo>
                  <a:lnTo>
                    <a:pt x="45058" y="92478"/>
                  </a:lnTo>
                  <a:lnTo>
                    <a:pt x="72592" y="134846"/>
                  </a:lnTo>
                  <a:lnTo>
                    <a:pt x="101740" y="171413"/>
                  </a:lnTo>
                  <a:lnTo>
                    <a:pt x="132428" y="202550"/>
                  </a:lnTo>
                  <a:lnTo>
                    <a:pt x="164581" y="228631"/>
                  </a:lnTo>
                  <a:lnTo>
                    <a:pt x="198125" y="250027"/>
                  </a:lnTo>
                  <a:lnTo>
                    <a:pt x="232988" y="267111"/>
                  </a:lnTo>
                  <a:lnTo>
                    <a:pt x="269095" y="280254"/>
                  </a:lnTo>
                  <a:lnTo>
                    <a:pt x="306372" y="289828"/>
                  </a:lnTo>
                  <a:lnTo>
                    <a:pt x="344746" y="296206"/>
                  </a:lnTo>
                  <a:lnTo>
                    <a:pt x="384142" y="299761"/>
                  </a:lnTo>
                  <a:lnTo>
                    <a:pt x="424486" y="300863"/>
                  </a:lnTo>
                  <a:lnTo>
                    <a:pt x="470581" y="299650"/>
                  </a:lnTo>
                  <a:lnTo>
                    <a:pt x="517664" y="296359"/>
                  </a:lnTo>
                  <a:lnTo>
                    <a:pt x="565633" y="291508"/>
                  </a:lnTo>
                  <a:lnTo>
                    <a:pt x="764319" y="266910"/>
                  </a:lnTo>
                  <a:lnTo>
                    <a:pt x="815183" y="262059"/>
                  </a:lnTo>
                  <a:lnTo>
                    <a:pt x="866320" y="258768"/>
                  </a:lnTo>
                  <a:lnTo>
                    <a:pt x="917627" y="257555"/>
                  </a:lnTo>
                  <a:lnTo>
                    <a:pt x="2150669" y="257555"/>
                  </a:lnTo>
                  <a:lnTo>
                    <a:pt x="2150669" y="0"/>
                  </a:lnTo>
                  <a:close/>
                </a:path>
              </a:pathLst>
            </a:custGeom>
            <a:solidFill>
              <a:srgbClr val="DF9D9D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5" name="object 5"/>
            <p:cNvSpPr/>
            <p:nvPr/>
          </p:nvSpPr>
          <p:spPr>
            <a:xfrm>
              <a:off x="8007196" y="0"/>
              <a:ext cx="1137285" cy="500380"/>
            </a:xfrm>
            <a:custGeom>
              <a:avLst/>
              <a:gdLst/>
              <a:ahLst/>
              <a:cxnLst/>
              <a:rect l="l" t="t" r="r" b="b"/>
              <a:pathLst>
                <a:path w="1137284" h="500380">
                  <a:moveTo>
                    <a:pt x="1136803" y="0"/>
                  </a:moveTo>
                  <a:lnTo>
                    <a:pt x="4075" y="0"/>
                  </a:lnTo>
                  <a:lnTo>
                    <a:pt x="163" y="42941"/>
                  </a:lnTo>
                  <a:lnTo>
                    <a:pt x="0" y="85012"/>
                  </a:lnTo>
                  <a:lnTo>
                    <a:pt x="3455" y="123951"/>
                  </a:lnTo>
                  <a:lnTo>
                    <a:pt x="12760" y="168972"/>
                  </a:lnTo>
                  <a:lnTo>
                    <a:pt x="27467" y="212873"/>
                  </a:lnTo>
                  <a:lnTo>
                    <a:pt x="47098" y="255220"/>
                  </a:lnTo>
                  <a:lnTo>
                    <a:pt x="71174" y="295576"/>
                  </a:lnTo>
                  <a:lnTo>
                    <a:pt x="99220" y="333504"/>
                  </a:lnTo>
                  <a:lnTo>
                    <a:pt x="130757" y="368569"/>
                  </a:lnTo>
                  <a:lnTo>
                    <a:pt x="165307" y="400335"/>
                  </a:lnTo>
                  <a:lnTo>
                    <a:pt x="202394" y="428366"/>
                  </a:lnTo>
                  <a:lnTo>
                    <a:pt x="241538" y="452225"/>
                  </a:lnTo>
                  <a:lnTo>
                    <a:pt x="282264" y="471476"/>
                  </a:lnTo>
                  <a:lnTo>
                    <a:pt x="324093" y="485683"/>
                  </a:lnTo>
                  <a:lnTo>
                    <a:pt x="366548" y="494411"/>
                  </a:lnTo>
                  <a:lnTo>
                    <a:pt x="433842" y="499808"/>
                  </a:lnTo>
                  <a:lnTo>
                    <a:pt x="466007" y="499590"/>
                  </a:lnTo>
                  <a:lnTo>
                    <a:pt x="549489" y="490277"/>
                  </a:lnTo>
                  <a:lnTo>
                    <a:pt x="599362" y="478655"/>
                  </a:lnTo>
                  <a:lnTo>
                    <a:pt x="647134" y="463391"/>
                  </a:lnTo>
                  <a:lnTo>
                    <a:pt x="693085" y="445156"/>
                  </a:lnTo>
                  <a:lnTo>
                    <a:pt x="737496" y="424622"/>
                  </a:lnTo>
                  <a:lnTo>
                    <a:pt x="780650" y="402459"/>
                  </a:lnTo>
                  <a:lnTo>
                    <a:pt x="822829" y="379341"/>
                  </a:lnTo>
                  <a:lnTo>
                    <a:pt x="905383" y="332920"/>
                  </a:lnTo>
                  <a:lnTo>
                    <a:pt x="946322" y="310961"/>
                  </a:lnTo>
                  <a:lnTo>
                    <a:pt x="987411" y="290732"/>
                  </a:lnTo>
                  <a:lnTo>
                    <a:pt x="1028932" y="272903"/>
                  </a:lnTo>
                  <a:lnTo>
                    <a:pt x="1071167" y="258147"/>
                  </a:lnTo>
                  <a:lnTo>
                    <a:pt x="1114396" y="247135"/>
                  </a:lnTo>
                  <a:lnTo>
                    <a:pt x="1136803" y="243813"/>
                  </a:lnTo>
                  <a:lnTo>
                    <a:pt x="1136803" y="0"/>
                  </a:lnTo>
                  <a:close/>
                </a:path>
              </a:pathLst>
            </a:custGeom>
            <a:solidFill>
              <a:srgbClr val="88282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22236" y="458723"/>
              <a:ext cx="163068" cy="1630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7784" y="696468"/>
              <a:ext cx="97536" cy="9906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929872" y="2109215"/>
            <a:ext cx="132080" cy="13208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61081" y="7515"/>
            <a:ext cx="4564380" cy="836918"/>
          </a:xfrm>
          <a:prstGeom prst="rect">
            <a:avLst/>
          </a:prstGeom>
        </p:spPr>
        <p:txBody>
          <a:bodyPr vert="horz" wrap="square" lIns="0" tIns="16087" rIns="0" bIns="0" rtlCol="0" anchor="ctr">
            <a:spAutoFit/>
          </a:bodyPr>
          <a:lstStyle/>
          <a:p>
            <a:pPr marL="16933">
              <a:lnSpc>
                <a:spcPct val="100000"/>
              </a:lnSpc>
              <a:spcBef>
                <a:spcPts val="127"/>
              </a:spcBef>
            </a:pPr>
            <a:r>
              <a:rPr sz="5333" b="1" spc="-513" dirty="0">
                <a:solidFill>
                  <a:srgbClr val="882828"/>
                </a:solidFill>
                <a:latin typeface="Times New Roman"/>
                <a:cs typeface="Times New Roman"/>
              </a:rPr>
              <a:t>MANAGEMENT</a:t>
            </a:r>
            <a:endParaRPr sz="5333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4587" y="1128776"/>
            <a:ext cx="5555827" cy="521339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7923" indent="-380990">
              <a:spcBef>
                <a:spcPts val="133"/>
              </a:spcBef>
              <a:buClr>
                <a:srgbClr val="000000"/>
              </a:buClr>
              <a:buFont typeface="Wingdings"/>
              <a:buChar char=""/>
              <a:tabLst>
                <a:tab pos="397923" algn="l"/>
              </a:tabLst>
            </a:pPr>
            <a:r>
              <a:rPr sz="2400" b="1" dirty="0">
                <a:solidFill>
                  <a:srgbClr val="882828"/>
                </a:solidFill>
                <a:latin typeface="Arial"/>
                <a:cs typeface="Arial"/>
              </a:rPr>
              <a:t>Systemic</a:t>
            </a:r>
            <a:r>
              <a:rPr sz="2400" b="1" spc="-4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82828"/>
                </a:solidFill>
                <a:latin typeface="Arial"/>
                <a:cs typeface="Arial"/>
              </a:rPr>
              <a:t>therapy</a:t>
            </a:r>
            <a:r>
              <a:rPr sz="2400" b="1" spc="-53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400" b="1" spc="-33" dirty="0">
                <a:solidFill>
                  <a:srgbClr val="882828"/>
                </a:solidFill>
                <a:latin typeface="Arial"/>
                <a:cs typeface="Arial"/>
              </a:rPr>
              <a:t>:-</a:t>
            </a:r>
            <a:endParaRPr sz="2400">
              <a:latin typeface="Arial"/>
              <a:cs typeface="Arial"/>
            </a:endParaRPr>
          </a:p>
          <a:p>
            <a:pPr marL="473275" indent="-456342">
              <a:buClr>
                <a:srgbClr val="000000"/>
              </a:buClr>
              <a:buFont typeface="Wingdings"/>
              <a:buChar char=""/>
              <a:tabLst>
                <a:tab pos="473275" algn="l"/>
              </a:tabLst>
            </a:pPr>
            <a:r>
              <a:rPr sz="2400" b="1" dirty="0">
                <a:solidFill>
                  <a:srgbClr val="882828"/>
                </a:solidFill>
                <a:latin typeface="Arial"/>
                <a:cs typeface="Arial"/>
              </a:rPr>
              <a:t>Oral</a:t>
            </a:r>
            <a:r>
              <a:rPr sz="2400" b="1" spc="-6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82828"/>
                </a:solidFill>
                <a:latin typeface="Arial"/>
                <a:cs typeface="Arial"/>
              </a:rPr>
              <a:t>contraceptive</a:t>
            </a:r>
            <a:r>
              <a:rPr sz="2400" b="1" spc="-7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400" b="1" spc="-27" dirty="0">
                <a:solidFill>
                  <a:srgbClr val="882828"/>
                </a:solidFill>
                <a:latin typeface="Arial"/>
                <a:cs typeface="Arial"/>
              </a:rPr>
              <a:t>drug</a:t>
            </a:r>
            <a:endParaRPr sz="2400">
              <a:latin typeface="Arial"/>
              <a:cs typeface="Arial"/>
            </a:endParaRPr>
          </a:p>
          <a:p>
            <a:pPr marL="473275" indent="-456342">
              <a:buClr>
                <a:srgbClr val="000000"/>
              </a:buClr>
              <a:buFont typeface="Wingdings"/>
              <a:buChar char=""/>
              <a:tabLst>
                <a:tab pos="473275" algn="l"/>
              </a:tabLst>
            </a:pPr>
            <a:r>
              <a:rPr sz="2400" b="1" dirty="0">
                <a:solidFill>
                  <a:srgbClr val="882828"/>
                </a:solidFill>
                <a:latin typeface="Arial"/>
                <a:cs typeface="Arial"/>
              </a:rPr>
              <a:t>Spironolactone</a:t>
            </a:r>
            <a:r>
              <a:rPr sz="2400" b="1" spc="-47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400" b="1" spc="-27" dirty="0">
                <a:solidFill>
                  <a:srgbClr val="882828"/>
                </a:solidFill>
                <a:latin typeface="Arial"/>
                <a:cs typeface="Arial"/>
              </a:rPr>
              <a:t>(50-</a:t>
            </a:r>
            <a:r>
              <a:rPr sz="2400" b="1" dirty="0">
                <a:solidFill>
                  <a:srgbClr val="882828"/>
                </a:solidFill>
                <a:latin typeface="Arial"/>
                <a:cs typeface="Arial"/>
              </a:rPr>
              <a:t>200)mg</a:t>
            </a:r>
            <a:r>
              <a:rPr sz="2400" b="1" spc="2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882828"/>
                </a:solidFill>
                <a:latin typeface="Arial"/>
                <a:cs typeface="Arial"/>
              </a:rPr>
              <a:t>daily</a:t>
            </a:r>
            <a:endParaRPr sz="2400">
              <a:latin typeface="Arial"/>
              <a:cs typeface="Arial"/>
            </a:endParaRPr>
          </a:p>
          <a:p>
            <a:pPr marL="473275" indent="-456342">
              <a:buClr>
                <a:srgbClr val="000000"/>
              </a:buClr>
              <a:buFont typeface="Wingdings"/>
              <a:buChar char=""/>
              <a:tabLst>
                <a:tab pos="473275" algn="l"/>
              </a:tabLst>
            </a:pPr>
            <a:r>
              <a:rPr sz="2400" b="1" spc="-13" dirty="0">
                <a:solidFill>
                  <a:srgbClr val="882828"/>
                </a:solidFill>
                <a:latin typeface="Arial"/>
                <a:cs typeface="Arial"/>
              </a:rPr>
              <a:t>Finasteride</a:t>
            </a:r>
            <a:endParaRPr sz="2400">
              <a:latin typeface="Arial"/>
              <a:cs typeface="Arial"/>
            </a:endParaRPr>
          </a:p>
          <a:p>
            <a:pPr marL="473275" indent="-456342">
              <a:buClr>
                <a:srgbClr val="000000"/>
              </a:buClr>
              <a:buFont typeface="Wingdings"/>
              <a:buChar char=""/>
              <a:tabLst>
                <a:tab pos="473275" algn="l"/>
              </a:tabLst>
            </a:pPr>
            <a:r>
              <a:rPr sz="2400" b="1" spc="-13" dirty="0">
                <a:solidFill>
                  <a:srgbClr val="882828"/>
                </a:solidFill>
                <a:latin typeface="Arial"/>
                <a:cs typeface="Arial"/>
              </a:rPr>
              <a:t>Flutamide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120"/>
              </a:spcBef>
            </a:pPr>
            <a:endParaRPr sz="2400">
              <a:latin typeface="Arial"/>
              <a:cs typeface="Arial"/>
            </a:endParaRPr>
          </a:p>
          <a:p>
            <a:pPr marL="473275" indent="-456342">
              <a:buClr>
                <a:srgbClr val="000000"/>
              </a:buClr>
              <a:buFont typeface="Wingdings"/>
              <a:buChar char=""/>
              <a:tabLst>
                <a:tab pos="473275" algn="l"/>
              </a:tabLst>
            </a:pPr>
            <a:r>
              <a:rPr sz="2400" b="1" dirty="0">
                <a:solidFill>
                  <a:srgbClr val="882828"/>
                </a:solidFill>
                <a:latin typeface="Arial"/>
                <a:cs typeface="Arial"/>
              </a:rPr>
              <a:t>Topical</a:t>
            </a:r>
            <a:r>
              <a:rPr sz="2400" b="1" spc="-47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82828"/>
                </a:solidFill>
                <a:latin typeface="Arial"/>
                <a:cs typeface="Arial"/>
              </a:rPr>
              <a:t>therapy</a:t>
            </a:r>
            <a:r>
              <a:rPr sz="2400" b="1" spc="-4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400" b="1" spc="-33" dirty="0">
                <a:solidFill>
                  <a:srgbClr val="882828"/>
                </a:solidFill>
                <a:latin typeface="Arial"/>
                <a:cs typeface="Arial"/>
              </a:rPr>
              <a:t>:-</a:t>
            </a:r>
            <a:endParaRPr sz="2400">
              <a:latin typeface="Arial"/>
              <a:cs typeface="Arial"/>
            </a:endParaRPr>
          </a:p>
          <a:p>
            <a:pPr marL="473275" indent="-456342">
              <a:buClr>
                <a:srgbClr val="000000"/>
              </a:buClr>
              <a:buFont typeface="Wingdings"/>
              <a:buChar char=""/>
              <a:tabLst>
                <a:tab pos="473275" algn="l"/>
              </a:tabLst>
            </a:pPr>
            <a:r>
              <a:rPr sz="2400" b="1" dirty="0">
                <a:solidFill>
                  <a:srgbClr val="882828"/>
                </a:solidFill>
                <a:latin typeface="Arial"/>
                <a:cs typeface="Arial"/>
              </a:rPr>
              <a:t>Vaniqa</a:t>
            </a:r>
            <a:r>
              <a:rPr sz="2400" b="1" spc="-47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82828"/>
                </a:solidFill>
                <a:latin typeface="Arial"/>
                <a:cs typeface="Arial"/>
              </a:rPr>
              <a:t>(eflornithine</a:t>
            </a:r>
            <a:r>
              <a:rPr sz="2400" b="1" spc="-2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400" b="1" spc="-13" dirty="0">
                <a:solidFill>
                  <a:srgbClr val="882828"/>
                </a:solidFill>
                <a:latin typeface="Arial"/>
                <a:cs typeface="Arial"/>
              </a:rPr>
              <a:t>hydrochloride)</a:t>
            </a:r>
            <a:endParaRPr sz="2400">
              <a:latin typeface="Arial"/>
              <a:cs typeface="Arial"/>
            </a:endParaRPr>
          </a:p>
          <a:p>
            <a:pPr>
              <a:spcBef>
                <a:spcPts val="120"/>
              </a:spcBef>
            </a:pPr>
            <a:endParaRPr sz="2400">
              <a:latin typeface="Arial"/>
              <a:cs typeface="Arial"/>
            </a:endParaRPr>
          </a:p>
          <a:p>
            <a:pPr marL="473275" indent="-456342">
              <a:spcBef>
                <a:spcPts val="7"/>
              </a:spcBef>
              <a:buClr>
                <a:srgbClr val="000000"/>
              </a:buClr>
              <a:buFont typeface="Wingdings"/>
              <a:buChar char=""/>
              <a:tabLst>
                <a:tab pos="473275" algn="l"/>
              </a:tabLst>
            </a:pPr>
            <a:r>
              <a:rPr sz="2400" b="1" dirty="0">
                <a:solidFill>
                  <a:srgbClr val="882828"/>
                </a:solidFill>
                <a:latin typeface="Arial"/>
                <a:cs typeface="Arial"/>
              </a:rPr>
              <a:t>Cosmotic</a:t>
            </a:r>
            <a:r>
              <a:rPr sz="2400" b="1" spc="-6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882828"/>
                </a:solidFill>
                <a:latin typeface="Arial"/>
                <a:cs typeface="Arial"/>
              </a:rPr>
              <a:t>therapy</a:t>
            </a:r>
            <a:r>
              <a:rPr sz="2400" b="1" spc="-40" dirty="0">
                <a:solidFill>
                  <a:srgbClr val="882828"/>
                </a:solidFill>
                <a:latin typeface="Arial"/>
                <a:cs typeface="Arial"/>
              </a:rPr>
              <a:t> </a:t>
            </a:r>
            <a:r>
              <a:rPr sz="2400" b="1" spc="-67" dirty="0">
                <a:solidFill>
                  <a:srgbClr val="882828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473275" indent="-456342">
              <a:buClr>
                <a:srgbClr val="000000"/>
              </a:buClr>
              <a:buFont typeface="Wingdings"/>
              <a:buChar char=""/>
              <a:tabLst>
                <a:tab pos="473275" algn="l"/>
              </a:tabLst>
            </a:pPr>
            <a:r>
              <a:rPr sz="2400" b="1" spc="-13" dirty="0">
                <a:solidFill>
                  <a:srgbClr val="882828"/>
                </a:solidFill>
                <a:latin typeface="Arial"/>
                <a:cs typeface="Arial"/>
              </a:rPr>
              <a:t>Bleaching</a:t>
            </a:r>
            <a:endParaRPr sz="2400">
              <a:latin typeface="Arial"/>
              <a:cs typeface="Arial"/>
            </a:endParaRPr>
          </a:p>
          <a:p>
            <a:pPr marL="473275" indent="-456342">
              <a:buClr>
                <a:srgbClr val="000000"/>
              </a:buClr>
              <a:buFont typeface="Wingdings"/>
              <a:buChar char=""/>
              <a:tabLst>
                <a:tab pos="473275" algn="l"/>
              </a:tabLst>
            </a:pPr>
            <a:r>
              <a:rPr sz="2400" b="1" spc="-13" dirty="0">
                <a:solidFill>
                  <a:srgbClr val="882828"/>
                </a:solidFill>
                <a:latin typeface="Arial"/>
                <a:cs typeface="Arial"/>
              </a:rPr>
              <a:t>Shaving</a:t>
            </a:r>
            <a:endParaRPr sz="2400">
              <a:latin typeface="Arial"/>
              <a:cs typeface="Arial"/>
            </a:endParaRPr>
          </a:p>
          <a:p>
            <a:pPr marL="473275" indent="-456342">
              <a:buClr>
                <a:srgbClr val="000000"/>
              </a:buClr>
              <a:buFont typeface="Wingdings"/>
              <a:buChar char=""/>
              <a:tabLst>
                <a:tab pos="473275" algn="l"/>
              </a:tabLst>
            </a:pPr>
            <a:r>
              <a:rPr sz="2400" b="1" spc="-13" dirty="0">
                <a:solidFill>
                  <a:srgbClr val="882828"/>
                </a:solidFill>
                <a:latin typeface="Arial"/>
                <a:cs typeface="Arial"/>
              </a:rPr>
              <a:t>Waxing</a:t>
            </a:r>
            <a:endParaRPr sz="2400">
              <a:latin typeface="Arial"/>
              <a:cs typeface="Arial"/>
            </a:endParaRPr>
          </a:p>
          <a:p>
            <a:pPr marL="473275" indent="-456342">
              <a:buClr>
                <a:srgbClr val="000000"/>
              </a:buClr>
              <a:buFont typeface="Wingdings"/>
              <a:buChar char=""/>
              <a:tabLst>
                <a:tab pos="473275" algn="l"/>
              </a:tabLst>
            </a:pPr>
            <a:r>
              <a:rPr sz="2400" b="1" spc="-13" dirty="0">
                <a:solidFill>
                  <a:srgbClr val="882828"/>
                </a:solidFill>
                <a:latin typeface="Arial"/>
                <a:cs typeface="Arial"/>
              </a:rPr>
              <a:t>laser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28560" y="381875"/>
            <a:ext cx="293793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4800" b="1" spc="133" dirty="0">
                <a:solidFill>
                  <a:srgbClr val="681A1A"/>
                </a:solidFill>
                <a:latin typeface="Arial"/>
                <a:cs typeface="Arial"/>
              </a:rPr>
              <a:t>Defini</a:t>
            </a:r>
            <a:r>
              <a:rPr sz="4800" b="1" spc="73" dirty="0">
                <a:solidFill>
                  <a:srgbClr val="681A1A"/>
                </a:solidFill>
                <a:latin typeface="Arial"/>
                <a:cs typeface="Arial"/>
              </a:rPr>
              <a:t>t</a:t>
            </a:r>
            <a:r>
              <a:rPr sz="4800" b="1" spc="-100" dirty="0">
                <a:solidFill>
                  <a:srgbClr val="681A1A"/>
                </a:solidFill>
                <a:latin typeface="Arial"/>
                <a:cs typeface="Arial"/>
              </a:rPr>
              <a:t>ion</a:t>
            </a:r>
            <a:endParaRPr sz="4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1201" y="1803400"/>
            <a:ext cx="10652169" cy="28198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96789" indent="-457189">
              <a:lnSpc>
                <a:spcPct val="104700"/>
              </a:lnSpc>
              <a:buClr>
                <a:srgbClr val="882828"/>
              </a:buClr>
              <a:buFont typeface="Arial" panose="020B0604020202020204" pitchFamily="34" charset="0"/>
              <a:buChar char="•"/>
              <a:tabLst>
                <a:tab pos="222668" algn="l"/>
              </a:tabLst>
            </a:pPr>
            <a:r>
              <a:rPr lang="en-US" sz="2933" dirty="0"/>
              <a:t>Ιnfаոtѕ born with genitals that do not appear typically male or female, or that have an appearance discordant with the chromosomal sex are classified as having a </a:t>
            </a:r>
            <a:r>
              <a:rPr lang="en-US" sz="2933" b="1" u="sng" dirty="0"/>
              <a:t>difference (or disorder) of sex development (DЅD</a:t>
            </a:r>
            <a:r>
              <a:rPr lang="en-US" sz="2933" dirty="0"/>
              <a:t>.</a:t>
            </a:r>
          </a:p>
          <a:p>
            <a:pPr marL="474121" marR="696789" indent="-457189">
              <a:lnSpc>
                <a:spcPct val="104700"/>
              </a:lnSpc>
              <a:buClr>
                <a:srgbClr val="882828"/>
              </a:buClr>
              <a:buFont typeface="Arial" panose="020B0604020202020204" pitchFamily="34" charset="0"/>
              <a:buChar char="•"/>
              <a:tabLst>
                <a:tab pos="222668" algn="l"/>
              </a:tabLst>
            </a:pPr>
            <a:r>
              <a:rPr lang="en-US" sz="2933" dirty="0"/>
              <a:t>DSDs with a genital appearance that is sufficiently atypical to prompt evaluation occur in approximately 1 in 4500 live births</a:t>
            </a:r>
            <a:endParaRPr sz="2933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09-Disorders-of-Sex-Development-O-Warda-9-2048.jpg"/>
          <p:cNvPicPr>
            <a:picLocks noChangeAspect="1"/>
          </p:cNvPicPr>
          <p:nvPr/>
        </p:nvPicPr>
        <p:blipFill rotWithShape="1">
          <a:blip r:embed="rId2"/>
          <a:srcRect l="9351" t="6234" r="8442" b="8571"/>
          <a:stretch/>
        </p:blipFill>
        <p:spPr>
          <a:xfrm>
            <a:off x="1320800" y="1"/>
            <a:ext cx="8432800" cy="655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609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228" y="0"/>
            <a:ext cx="6489545" cy="68580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28" y="0"/>
            <a:ext cx="6489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A3663-3E2F-CC49-99B7-B74665CE6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HIRSUTISM ?</a:t>
            </a:r>
            <a:endParaRPr lang="en-JO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3ACA9-5CEE-7343-8065-54008743DA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82226" cy="3424107"/>
          </a:xfrm>
        </p:spPr>
        <p:txBody>
          <a:bodyPr>
            <a:normAutofit/>
          </a:bodyPr>
          <a:lstStyle/>
          <a:p>
            <a:r>
              <a:rPr lang="en-US" sz="2800" kern="0" cap="none" spc="-114" dirty="0">
                <a:latin typeface="Al Nile" pitchFamily="2" charset="-78"/>
                <a:ea typeface="+mj-ea"/>
                <a:cs typeface="Al Nile" pitchFamily="2" charset="-78"/>
              </a:rPr>
              <a:t>a</a:t>
            </a:r>
            <a:r>
              <a:rPr lang="en-US" sz="2800" kern="0" cap="none" spc="-105" dirty="0">
                <a:latin typeface="Al Nile" pitchFamily="2" charset="-78"/>
                <a:ea typeface="+mj-ea"/>
                <a:cs typeface="Al Nile" pitchFamily="2" charset="-78"/>
              </a:rPr>
              <a:t> </a:t>
            </a:r>
            <a:r>
              <a:rPr lang="en-US" sz="2800" kern="0" cap="none" spc="-80" dirty="0">
                <a:latin typeface="Al Nile" pitchFamily="2" charset="-78"/>
                <a:ea typeface="+mj-ea"/>
                <a:cs typeface="Al Nile" pitchFamily="2" charset="-78"/>
              </a:rPr>
              <a:t>condition</a:t>
            </a:r>
            <a:r>
              <a:rPr lang="en-US" sz="2800" kern="0" cap="none" spc="-75" dirty="0">
                <a:latin typeface="Al Nile" pitchFamily="2" charset="-78"/>
                <a:ea typeface="+mj-ea"/>
                <a:cs typeface="Al Nile" pitchFamily="2" charset="-78"/>
              </a:rPr>
              <a:t> </a:t>
            </a:r>
            <a:r>
              <a:rPr lang="en-US" sz="2800" kern="0" cap="none" spc="-45" dirty="0">
                <a:latin typeface="Al Nile" pitchFamily="2" charset="-78"/>
                <a:ea typeface="+mj-ea"/>
                <a:cs typeface="Al Nile" pitchFamily="2" charset="-78"/>
              </a:rPr>
              <a:t>in</a:t>
            </a:r>
            <a:r>
              <a:rPr lang="en-US" sz="2800" kern="0" cap="none" spc="-120" dirty="0">
                <a:latin typeface="Al Nile" pitchFamily="2" charset="-78"/>
                <a:ea typeface="+mj-ea"/>
                <a:cs typeface="Al Nile" pitchFamily="2" charset="-78"/>
              </a:rPr>
              <a:t> </a:t>
            </a:r>
            <a:r>
              <a:rPr lang="en-US" sz="2800" kern="0" cap="none" spc="-90" dirty="0">
                <a:latin typeface="Al Nile" pitchFamily="2" charset="-78"/>
                <a:ea typeface="+mj-ea"/>
                <a:cs typeface="Al Nile" pitchFamily="2" charset="-78"/>
              </a:rPr>
              <a:t>women </a:t>
            </a:r>
            <a:r>
              <a:rPr lang="en-US" sz="2800" kern="0" cap="none" spc="-50" dirty="0">
                <a:latin typeface="Al Nile" pitchFamily="2" charset="-78"/>
                <a:ea typeface="+mj-ea"/>
                <a:cs typeface="Al Nile" pitchFamily="2" charset="-78"/>
              </a:rPr>
              <a:t>that</a:t>
            </a:r>
            <a:r>
              <a:rPr lang="en-US" sz="2800" kern="0" cap="none" spc="-75" dirty="0">
                <a:latin typeface="Al Nile" pitchFamily="2" charset="-78"/>
                <a:ea typeface="+mj-ea"/>
                <a:cs typeface="Al Nile" pitchFamily="2" charset="-78"/>
              </a:rPr>
              <a:t> </a:t>
            </a:r>
            <a:r>
              <a:rPr lang="en-US" sz="2800" kern="0" cap="none" spc="-85" dirty="0">
                <a:latin typeface="Al Nile" pitchFamily="2" charset="-78"/>
                <a:ea typeface="+mj-ea"/>
                <a:cs typeface="Al Nile" pitchFamily="2" charset="-78"/>
              </a:rPr>
              <a:t>results</a:t>
            </a:r>
            <a:r>
              <a:rPr lang="en-US" sz="2800" kern="0" cap="none" spc="-70" dirty="0">
                <a:latin typeface="Al Nile" pitchFamily="2" charset="-78"/>
                <a:ea typeface="+mj-ea"/>
                <a:cs typeface="Al Nile" pitchFamily="2" charset="-78"/>
              </a:rPr>
              <a:t> </a:t>
            </a:r>
            <a:r>
              <a:rPr lang="en-US" sz="2800" kern="0" cap="none" spc="-45" dirty="0">
                <a:latin typeface="Al Nile" pitchFamily="2" charset="-78"/>
                <a:ea typeface="+mj-ea"/>
                <a:cs typeface="Al Nile" pitchFamily="2" charset="-78"/>
              </a:rPr>
              <a:t>in</a:t>
            </a:r>
            <a:r>
              <a:rPr lang="en-US" sz="2800" kern="0" cap="none" spc="-114" dirty="0">
                <a:latin typeface="Al Nile" pitchFamily="2" charset="-78"/>
                <a:ea typeface="+mj-ea"/>
                <a:cs typeface="Al Nile" pitchFamily="2" charset="-78"/>
              </a:rPr>
              <a:t> </a:t>
            </a:r>
            <a:r>
              <a:rPr lang="en-US" sz="2800" kern="0" cap="none" spc="-125" dirty="0">
                <a:latin typeface="Al Nile" pitchFamily="2" charset="-78"/>
                <a:ea typeface="+mj-ea"/>
                <a:cs typeface="Al Nile" pitchFamily="2" charset="-78"/>
              </a:rPr>
              <a:t>excessive </a:t>
            </a:r>
            <a:r>
              <a:rPr lang="en-US" sz="2800" kern="0" cap="none" spc="-80" dirty="0">
                <a:latin typeface="Al Nile" pitchFamily="2" charset="-78"/>
                <a:ea typeface="+mj-ea"/>
                <a:cs typeface="Al Nile" pitchFamily="2" charset="-78"/>
              </a:rPr>
              <a:t>growth</a:t>
            </a:r>
            <a:r>
              <a:rPr lang="en-US" sz="2800" kern="0" cap="none" spc="-95" dirty="0">
                <a:latin typeface="Al Nile" pitchFamily="2" charset="-78"/>
                <a:ea typeface="+mj-ea"/>
                <a:cs typeface="Al Nile" pitchFamily="2" charset="-78"/>
              </a:rPr>
              <a:t> </a:t>
            </a:r>
            <a:r>
              <a:rPr lang="en-US" sz="2800" kern="0" cap="none" spc="-45" dirty="0">
                <a:latin typeface="Al Nile" pitchFamily="2" charset="-78"/>
                <a:ea typeface="+mj-ea"/>
                <a:cs typeface="Al Nile" pitchFamily="2" charset="-78"/>
              </a:rPr>
              <a:t>of</a:t>
            </a:r>
            <a:r>
              <a:rPr lang="en-US" sz="2800" kern="0" cap="none" spc="-100" dirty="0">
                <a:latin typeface="Al Nile" pitchFamily="2" charset="-78"/>
                <a:ea typeface="+mj-ea"/>
                <a:cs typeface="Al Nile" pitchFamily="2" charset="-78"/>
              </a:rPr>
              <a:t> </a:t>
            </a:r>
            <a:r>
              <a:rPr lang="en-US" sz="2800" kern="0" cap="none" spc="-125" dirty="0">
                <a:latin typeface="Al Nile" pitchFamily="2" charset="-78"/>
                <a:ea typeface="+mj-ea"/>
                <a:cs typeface="Al Nile" pitchFamily="2" charset="-78"/>
              </a:rPr>
              <a:t>coarse</a:t>
            </a:r>
            <a:r>
              <a:rPr lang="en-US" sz="2800" kern="0" cap="none" spc="-70" dirty="0">
                <a:latin typeface="Al Nile" pitchFamily="2" charset="-78"/>
                <a:ea typeface="+mj-ea"/>
                <a:cs typeface="Al Nile" pitchFamily="2" charset="-78"/>
              </a:rPr>
              <a:t> </a:t>
            </a:r>
            <a:r>
              <a:rPr lang="en-US" sz="2800" kern="0" cap="none" spc="-55" dirty="0">
                <a:latin typeface="Al Nile" pitchFamily="2" charset="-78"/>
                <a:ea typeface="+mj-ea"/>
                <a:cs typeface="Al Nile" pitchFamily="2" charset="-78"/>
              </a:rPr>
              <a:t>terminal</a:t>
            </a:r>
            <a:r>
              <a:rPr lang="en-US" sz="2800" kern="0" cap="none" spc="-80" dirty="0">
                <a:latin typeface="Al Nile" pitchFamily="2" charset="-78"/>
                <a:ea typeface="+mj-ea"/>
                <a:cs typeface="Al Nile" pitchFamily="2" charset="-78"/>
              </a:rPr>
              <a:t> </a:t>
            </a:r>
            <a:r>
              <a:rPr lang="en-US" sz="2800" kern="0" cap="none" spc="-50" dirty="0">
                <a:latin typeface="Al Nile" pitchFamily="2" charset="-78"/>
                <a:ea typeface="+mj-ea"/>
                <a:cs typeface="Al Nile" pitchFamily="2" charset="-78"/>
              </a:rPr>
              <a:t>hair</a:t>
            </a:r>
            <a:r>
              <a:rPr lang="en-US" sz="2800" kern="0" cap="none" spc="-105" dirty="0">
                <a:latin typeface="Al Nile" pitchFamily="2" charset="-78"/>
                <a:ea typeface="+mj-ea"/>
                <a:cs typeface="Al Nile" pitchFamily="2" charset="-78"/>
              </a:rPr>
              <a:t> </a:t>
            </a:r>
            <a:r>
              <a:rPr lang="en-US" sz="2800" kern="0" cap="none" spc="-45" dirty="0">
                <a:latin typeface="Al Nile" pitchFamily="2" charset="-78"/>
                <a:ea typeface="+mj-ea"/>
                <a:cs typeface="Al Nile" pitchFamily="2" charset="-78"/>
              </a:rPr>
              <a:t>in</a:t>
            </a:r>
            <a:r>
              <a:rPr lang="en-US" sz="2800" kern="0" cap="none" spc="-120" dirty="0">
                <a:latin typeface="Al Nile" pitchFamily="2" charset="-78"/>
                <a:ea typeface="+mj-ea"/>
                <a:cs typeface="Al Nile" pitchFamily="2" charset="-78"/>
              </a:rPr>
              <a:t> </a:t>
            </a:r>
            <a:r>
              <a:rPr lang="en-US" sz="2800" kern="0" cap="none" spc="-114" dirty="0">
                <a:latin typeface="Al Nile" pitchFamily="2" charset="-78"/>
                <a:ea typeface="+mj-ea"/>
                <a:cs typeface="Al Nile" pitchFamily="2" charset="-78"/>
              </a:rPr>
              <a:t>a</a:t>
            </a:r>
            <a:r>
              <a:rPr lang="en-US" sz="2800" kern="0" cap="none" spc="-105" dirty="0">
                <a:latin typeface="Al Nile" pitchFamily="2" charset="-78"/>
                <a:ea typeface="+mj-ea"/>
                <a:cs typeface="Al Nile" pitchFamily="2" charset="-78"/>
              </a:rPr>
              <a:t> </a:t>
            </a:r>
            <a:r>
              <a:rPr lang="en-US" sz="2800" kern="0" cap="none" spc="-75" dirty="0">
                <a:latin typeface="Al Nile" pitchFamily="2" charset="-78"/>
                <a:ea typeface="+mj-ea"/>
                <a:cs typeface="Al Nile" pitchFamily="2" charset="-78"/>
              </a:rPr>
              <a:t>male-</a:t>
            </a:r>
            <a:r>
              <a:rPr lang="en-US" sz="2800" kern="0" cap="none" spc="-20" dirty="0">
                <a:latin typeface="Al Nile" pitchFamily="2" charset="-78"/>
                <a:ea typeface="+mj-ea"/>
                <a:cs typeface="Al Nile" pitchFamily="2" charset="-78"/>
              </a:rPr>
              <a:t>like </a:t>
            </a:r>
            <a:r>
              <a:rPr lang="en-US" sz="2800" kern="0" cap="none" spc="-45" dirty="0">
                <a:latin typeface="Al Nile" pitchFamily="2" charset="-78"/>
                <a:ea typeface="+mj-ea"/>
                <a:cs typeface="Al Nile" pitchFamily="2" charset="-78"/>
              </a:rPr>
              <a:t>pattern.</a:t>
            </a:r>
          </a:p>
          <a:p>
            <a:r>
              <a:rPr lang="en-US" sz="2800" kern="0" cap="none" spc="-45" dirty="0">
                <a:latin typeface="Al Nile" pitchFamily="2" charset="-78"/>
                <a:ea typeface="+mj-ea"/>
                <a:cs typeface="Al Nile" pitchFamily="2" charset="-78"/>
              </a:rPr>
              <a:t>(face,</a:t>
            </a:r>
            <a:r>
              <a:rPr lang="en-US" sz="2800" kern="0" cap="none" spc="40" dirty="0">
                <a:latin typeface="Al Nile" pitchFamily="2" charset="-78"/>
                <a:ea typeface="+mj-ea"/>
                <a:cs typeface="Al Nile" pitchFamily="2" charset="-78"/>
              </a:rPr>
              <a:t> </a:t>
            </a:r>
            <a:r>
              <a:rPr lang="en-US" sz="2800" kern="0" cap="none" dirty="0">
                <a:latin typeface="Al Nile" pitchFamily="2" charset="-78"/>
                <a:ea typeface="+mj-ea"/>
                <a:cs typeface="Al Nile" pitchFamily="2" charset="-78"/>
              </a:rPr>
              <a:t>chest</a:t>
            </a:r>
            <a:r>
              <a:rPr lang="en-US" sz="2800" kern="0" cap="none" spc="25" dirty="0">
                <a:latin typeface="Al Nile" pitchFamily="2" charset="-78"/>
                <a:ea typeface="+mj-ea"/>
                <a:cs typeface="Al Nile" pitchFamily="2" charset="-78"/>
              </a:rPr>
              <a:t> </a:t>
            </a:r>
            <a:r>
              <a:rPr lang="en-US" sz="2800" kern="0" cap="none" spc="50" dirty="0">
                <a:latin typeface="Al Nile" pitchFamily="2" charset="-78"/>
                <a:ea typeface="+mj-ea"/>
                <a:cs typeface="Al Nile" pitchFamily="2" charset="-78"/>
              </a:rPr>
              <a:t>and</a:t>
            </a:r>
            <a:r>
              <a:rPr lang="en-US" sz="2800" kern="0" cap="none" spc="15" dirty="0">
                <a:latin typeface="Al Nile" pitchFamily="2" charset="-78"/>
                <a:ea typeface="+mj-ea"/>
                <a:cs typeface="Al Nile" pitchFamily="2" charset="-78"/>
              </a:rPr>
              <a:t> </a:t>
            </a:r>
            <a:r>
              <a:rPr lang="en-US" sz="2800" kern="0" cap="none" spc="-10" dirty="0">
                <a:latin typeface="Al Nile" pitchFamily="2" charset="-78"/>
                <a:ea typeface="+mj-ea"/>
                <a:cs typeface="Al Nile" pitchFamily="2" charset="-78"/>
              </a:rPr>
              <a:t>back)</a:t>
            </a:r>
            <a:endParaRPr lang="en-JO" sz="2800" dirty="0">
              <a:latin typeface="Al Nile" pitchFamily="2" charset="-78"/>
              <a:cs typeface="Al Nile" pitchFamily="2" charset="-78"/>
            </a:endParaRPr>
          </a:p>
        </p:txBody>
      </p:sp>
      <p:pic>
        <p:nvPicPr>
          <p:cNvPr id="4" name="object 19">
            <a:extLst>
              <a:ext uri="{FF2B5EF4-FFF2-40B4-BE49-F238E27FC236}">
                <a16:creationId xmlns:a16="http://schemas.microsoft.com/office/drawing/2014/main" id="{BC5A7978-B81D-8041-A379-3A8979ECF36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7073" y="2214694"/>
            <a:ext cx="4170555" cy="320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78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0-Disorders-of-Sex-Development-O-Warda-10-2048.jpg"/>
          <p:cNvPicPr>
            <a:picLocks noChangeAspect="1"/>
          </p:cNvPicPr>
          <p:nvPr/>
        </p:nvPicPr>
        <p:blipFill rotWithShape="1">
          <a:blip r:embed="rId2"/>
          <a:srcRect l="9481" t="8830" r="1689" b="24613"/>
          <a:stretch/>
        </p:blipFill>
        <p:spPr>
          <a:xfrm>
            <a:off x="508000" y="177800"/>
            <a:ext cx="11390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951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16-Disorders-of-Sex-Development-O-Warda-16-2048.jpg"/>
          <p:cNvPicPr>
            <a:picLocks noChangeAspect="1"/>
          </p:cNvPicPr>
          <p:nvPr/>
        </p:nvPicPr>
        <p:blipFill rotWithShape="1">
          <a:blip r:embed="rId2"/>
          <a:srcRect l="13333" r="6875" b="7472"/>
          <a:stretch/>
        </p:blipFill>
        <p:spPr>
          <a:xfrm>
            <a:off x="2133600" y="0"/>
            <a:ext cx="7680877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3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20-Disorders-of-Sex-Development-O-Warda-20-2048.jpg"/>
          <p:cNvPicPr>
            <a:picLocks noChangeAspect="1"/>
          </p:cNvPicPr>
          <p:nvPr/>
        </p:nvPicPr>
        <p:blipFill rotWithShape="1">
          <a:blip r:embed="rId2"/>
          <a:srcRect l="11039" t="3661" r="1429" b="11077"/>
          <a:stretch/>
        </p:blipFill>
        <p:spPr>
          <a:xfrm>
            <a:off x="1524000" y="177800"/>
            <a:ext cx="8940800" cy="64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52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2032"/>
            <a:ext cx="12191999" cy="6855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1" y="-1494"/>
            <a:ext cx="12191999" cy="68594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1" y="381875"/>
            <a:ext cx="10448968" cy="1025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algn="ctr"/>
            <a:r>
              <a:rPr lang="en-US" sz="3333" b="1" dirty="0">
                <a:solidFill>
                  <a:srgbClr val="FF0000"/>
                </a:solidFill>
              </a:rPr>
              <a:t>Classic congenital adrenal hyperplasia due to 21-hydroxylase deficiency</a:t>
            </a:r>
            <a:endParaRPr sz="3333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2801" y="1701801"/>
            <a:ext cx="10652169" cy="4513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933" dirty="0"/>
              <a:t>accounts for approximately </a:t>
            </a:r>
            <a:r>
              <a:rPr lang="en-US" sz="2933" b="1" dirty="0"/>
              <a:t>95 percent of СΑН </a:t>
            </a:r>
            <a:r>
              <a:rPr lang="en-US" sz="2933" dirty="0"/>
              <a:t>and is the most frequent cause of atypical genital appearance in general.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933" dirty="0"/>
              <a:t>can be diagnosed based on </a:t>
            </a:r>
            <a:r>
              <a:rPr lang="en-US" sz="2933" b="1" dirty="0"/>
              <a:t>elevated serum 17-ՕΗΡ</a:t>
            </a:r>
            <a:r>
              <a:rPr lang="en-US" sz="2933" dirty="0"/>
              <a:t>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933" dirty="0"/>
              <a:t>Decreased activity of 21-hydroxylase results in </a:t>
            </a:r>
            <a:r>
              <a:rPr lang="en-US" sz="2933" b="1" dirty="0"/>
              <a:t>decreased production of </a:t>
            </a:r>
            <a:r>
              <a:rPr lang="en-US" sz="2933" b="1" dirty="0" err="1"/>
              <a:t>ϲοrtisol</a:t>
            </a:r>
            <a:r>
              <a:rPr lang="en-US" sz="2933" b="1" dirty="0"/>
              <a:t> and aldosterone</a:t>
            </a:r>
            <a:r>
              <a:rPr lang="en-US" sz="2933" dirty="0"/>
              <a:t> and </a:t>
            </a:r>
            <a:r>
              <a:rPr lang="en-US" sz="2933" b="1" dirty="0"/>
              <a:t>overproduction of adrenal androgens.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933" dirty="0"/>
              <a:t>Affected infants with 21-hydroxylase deficiency often have </a:t>
            </a:r>
            <a:r>
              <a:rPr lang="en-US" sz="2933" b="1" dirty="0"/>
              <a:t>salt wasting</a:t>
            </a:r>
            <a:r>
              <a:rPr lang="en-US" sz="2933" dirty="0"/>
              <a:t>, which causes hyponatremia with hyperkalemia, dehydration, and hypotension, and they are at risk for the life-threatening complication of adrenal crisis.</a:t>
            </a:r>
          </a:p>
        </p:txBody>
      </p:sp>
    </p:spTree>
    <p:extLst>
      <p:ext uri="{BB962C8B-B14F-4D97-AF65-F5344CB8AC3E}">
        <p14:creationId xmlns:p14="http://schemas.microsoft.com/office/powerpoint/2010/main" val="1116116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77800"/>
            <a:ext cx="1044896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algn="ctr"/>
            <a:r>
              <a:rPr lang="en-US" sz="4000" b="1" dirty="0"/>
              <a:t>Other types of congenital adrenal hyperplasia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4" name="Picture 1" descr="24-Disorders-of-Sex-Development-O-Warda-24-2048.jpg"/>
          <p:cNvPicPr>
            <a:picLocks noChangeAspect="1"/>
          </p:cNvPicPr>
          <p:nvPr/>
        </p:nvPicPr>
        <p:blipFill rotWithShape="1">
          <a:blip r:embed="rId3"/>
          <a:srcRect l="12195" t="21138" r="3171" b="11707"/>
          <a:stretch/>
        </p:blipFill>
        <p:spPr>
          <a:xfrm>
            <a:off x="1470428" y="1092200"/>
            <a:ext cx="9336912" cy="555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21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0" y="177800"/>
            <a:ext cx="1044896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algn="ctr"/>
            <a:r>
              <a:rPr lang="en-US" sz="4000" b="1" dirty="0"/>
              <a:t>Other types of congenital adrenal hyperplasia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5" name="Picture 1" descr="25-Disorders-of-Sex-Development-O-Warda-25-2048.jpg"/>
          <p:cNvPicPr>
            <a:picLocks noChangeAspect="1"/>
          </p:cNvPicPr>
          <p:nvPr/>
        </p:nvPicPr>
        <p:blipFill rotWithShape="1">
          <a:blip r:embed="rId3"/>
          <a:srcRect l="12927" t="21464" b="8781"/>
          <a:stretch/>
        </p:blipFill>
        <p:spPr>
          <a:xfrm>
            <a:off x="1487010" y="889001"/>
            <a:ext cx="9303749" cy="559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220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401" y="381876"/>
            <a:ext cx="1044896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algn="ctr"/>
            <a:r>
              <a:rPr lang="en-US" sz="4000" b="1" dirty="0"/>
              <a:t>CAD - diagnosis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2801" y="1193801"/>
            <a:ext cx="10652169" cy="514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marR="6773" indent="-457189">
              <a:lnSpc>
                <a:spcPct val="104900"/>
              </a:lnSpc>
              <a:buClr>
                <a:srgbClr val="882828"/>
              </a:buClr>
              <a:buSzPct val="105882"/>
              <a:buFont typeface="Arial" panose="020B0604020202020204" pitchFamily="34" charset="0"/>
              <a:buChar char="•"/>
              <a:tabLst>
                <a:tab pos="474121" algn="l"/>
              </a:tabLst>
            </a:pPr>
            <a:r>
              <a:rPr lang="en-US" sz="3200" b="1" spc="-152" dirty="0">
                <a:solidFill>
                  <a:srgbClr val="323232"/>
                </a:solidFill>
                <a:latin typeface="+mj-lt"/>
                <a:cs typeface="Century"/>
              </a:rPr>
              <a:t>Prenatal</a:t>
            </a:r>
            <a:r>
              <a:rPr lang="en-US" sz="3200" spc="-152" dirty="0">
                <a:solidFill>
                  <a:srgbClr val="323232"/>
                </a:solidFill>
                <a:latin typeface="+mj-lt"/>
                <a:cs typeface="Century"/>
              </a:rPr>
              <a:t>:</a:t>
            </a:r>
          </a:p>
          <a:p>
            <a:pPr marL="1083706" marR="6773" lvl="1" indent="-457189">
              <a:lnSpc>
                <a:spcPct val="104900"/>
              </a:lnSpc>
              <a:buClr>
                <a:srgbClr val="882828"/>
              </a:buClr>
              <a:buSzPct val="105882"/>
              <a:buFont typeface="Arial" panose="020B0604020202020204" pitchFamily="34" charset="0"/>
              <a:buChar char="•"/>
              <a:tabLst>
                <a:tab pos="474121" algn="l"/>
              </a:tabLst>
            </a:pPr>
            <a:r>
              <a:rPr lang="en-US" sz="3200" spc="-152" dirty="0">
                <a:solidFill>
                  <a:srgbClr val="323232"/>
                </a:solidFill>
                <a:latin typeface="+mj-lt"/>
                <a:cs typeface="Century"/>
              </a:rPr>
              <a:t>Detection of elevated amniotic fluid level of </a:t>
            </a:r>
            <a:r>
              <a:rPr lang="en-US" sz="3200" b="1" u="sng" spc="-152" dirty="0">
                <a:solidFill>
                  <a:srgbClr val="323232"/>
                </a:solidFill>
                <a:latin typeface="+mj-lt"/>
                <a:cs typeface="Century"/>
              </a:rPr>
              <a:t>17-OHP, 21 </a:t>
            </a:r>
            <a:r>
              <a:rPr lang="en-US" sz="3200" b="1" u="sng" spc="-152" dirty="0" err="1">
                <a:solidFill>
                  <a:srgbClr val="323232"/>
                </a:solidFill>
                <a:latin typeface="+mj-lt"/>
                <a:cs typeface="Century"/>
              </a:rPr>
              <a:t>deoxycortisol</a:t>
            </a:r>
            <a:r>
              <a:rPr lang="en-US" sz="3200" b="1" u="sng" spc="-152" dirty="0">
                <a:solidFill>
                  <a:srgbClr val="323232"/>
                </a:solidFill>
                <a:latin typeface="+mj-lt"/>
                <a:cs typeface="Century"/>
              </a:rPr>
              <a:t> &amp; </a:t>
            </a:r>
            <a:r>
              <a:rPr lang="en-US" sz="3200" b="1" u="sng" spc="-152" dirty="0" err="1">
                <a:solidFill>
                  <a:srgbClr val="323232"/>
                </a:solidFill>
                <a:latin typeface="+mj-lt"/>
                <a:cs typeface="Century"/>
              </a:rPr>
              <a:t>androstendione</a:t>
            </a:r>
            <a:r>
              <a:rPr lang="en-US" sz="3200" b="1" u="sng" spc="-152" dirty="0">
                <a:solidFill>
                  <a:srgbClr val="323232"/>
                </a:solidFill>
                <a:latin typeface="+mj-lt"/>
                <a:cs typeface="Century"/>
              </a:rPr>
              <a:t>.</a:t>
            </a:r>
          </a:p>
          <a:p>
            <a:pPr marL="1083706" marR="6773" lvl="1" indent="-457189">
              <a:lnSpc>
                <a:spcPct val="104900"/>
              </a:lnSpc>
              <a:buClr>
                <a:srgbClr val="882828"/>
              </a:buClr>
              <a:buSzPct val="105882"/>
              <a:buFont typeface="Arial" panose="020B0604020202020204" pitchFamily="34" charset="0"/>
              <a:buChar char="•"/>
              <a:tabLst>
                <a:tab pos="474121" algn="l"/>
              </a:tabLst>
            </a:pPr>
            <a:r>
              <a:rPr lang="en-US" sz="3200" b="1" spc="-113" dirty="0">
                <a:solidFill>
                  <a:srgbClr val="FF0000"/>
                </a:solidFill>
                <a:latin typeface="+mj-lt"/>
                <a:cs typeface="Tahoma"/>
              </a:rPr>
              <a:t>fir</a:t>
            </a:r>
            <a:r>
              <a:rPr lang="en-US" sz="3200" b="1" spc="-167" dirty="0">
                <a:solidFill>
                  <a:srgbClr val="FF0000"/>
                </a:solidFill>
                <a:latin typeface="+mj-lt"/>
                <a:cs typeface="Tahoma"/>
              </a:rPr>
              <a:t>s</a:t>
            </a:r>
            <a:r>
              <a:rPr lang="en-US" sz="3200" b="1" spc="-107" dirty="0">
                <a:solidFill>
                  <a:srgbClr val="FF0000"/>
                </a:solidFill>
                <a:latin typeface="+mj-lt"/>
                <a:cs typeface="Tahoma"/>
              </a:rPr>
              <a:t>t</a:t>
            </a:r>
            <a:r>
              <a:rPr lang="en-US" sz="3200" b="1" spc="7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en-US" sz="3200" b="1" spc="-160" dirty="0">
                <a:solidFill>
                  <a:srgbClr val="FF0000"/>
                </a:solidFill>
                <a:latin typeface="+mj-lt"/>
                <a:cs typeface="Tahoma"/>
              </a:rPr>
              <a:t>trim</a:t>
            </a:r>
            <a:r>
              <a:rPr lang="en-US" sz="3200" b="1" spc="-140" dirty="0">
                <a:solidFill>
                  <a:srgbClr val="FF0000"/>
                </a:solidFill>
                <a:latin typeface="+mj-lt"/>
                <a:cs typeface="Tahoma"/>
              </a:rPr>
              <a:t>ester</a:t>
            </a:r>
            <a:r>
              <a:rPr lang="en-US" sz="3200" b="1" spc="-7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en-US" sz="3200" b="1" spc="-127" dirty="0">
                <a:solidFill>
                  <a:srgbClr val="FF0000"/>
                </a:solidFill>
                <a:latin typeface="+mj-lt"/>
                <a:cs typeface="Tahoma"/>
              </a:rPr>
              <a:t>chori</a:t>
            </a:r>
            <a:r>
              <a:rPr lang="en-US" sz="3200" b="1" spc="-152" dirty="0">
                <a:solidFill>
                  <a:srgbClr val="FF0000"/>
                </a:solidFill>
                <a:latin typeface="+mj-lt"/>
                <a:cs typeface="Tahoma"/>
              </a:rPr>
              <a:t>o</a:t>
            </a:r>
            <a:r>
              <a:rPr lang="en-US" sz="3200" b="1" spc="-133" dirty="0">
                <a:solidFill>
                  <a:srgbClr val="FF0000"/>
                </a:solidFill>
                <a:latin typeface="+mj-lt"/>
                <a:cs typeface="Tahoma"/>
              </a:rPr>
              <a:t>nic</a:t>
            </a:r>
            <a:r>
              <a:rPr lang="en-US" sz="3200" b="1" spc="-7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en-US" sz="3200" b="1" spc="-127" dirty="0">
                <a:solidFill>
                  <a:srgbClr val="FF0000"/>
                </a:solidFill>
                <a:latin typeface="+mj-lt"/>
                <a:cs typeface="Tahoma"/>
              </a:rPr>
              <a:t>vil</a:t>
            </a:r>
            <a:r>
              <a:rPr lang="en-US" sz="3200" b="1" spc="-113" dirty="0">
                <a:solidFill>
                  <a:srgbClr val="FF0000"/>
                </a:solidFill>
                <a:latin typeface="+mj-lt"/>
                <a:cs typeface="Tahoma"/>
              </a:rPr>
              <a:t>l</a:t>
            </a:r>
            <a:r>
              <a:rPr lang="en-US" sz="3200" b="1" spc="-173" dirty="0">
                <a:solidFill>
                  <a:srgbClr val="FF0000"/>
                </a:solidFill>
                <a:latin typeface="+mj-lt"/>
                <a:cs typeface="Tahoma"/>
              </a:rPr>
              <a:t>us</a:t>
            </a:r>
            <a:r>
              <a:rPr lang="en-US" sz="3200" b="1" spc="13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en-US" sz="3200" b="1" spc="-187" dirty="0">
                <a:solidFill>
                  <a:srgbClr val="FF0000"/>
                </a:solidFill>
                <a:latin typeface="+mj-lt"/>
                <a:cs typeface="Tahoma"/>
              </a:rPr>
              <a:t>s</a:t>
            </a:r>
            <a:r>
              <a:rPr lang="en-US" sz="3200" b="1" spc="-220" dirty="0">
                <a:solidFill>
                  <a:srgbClr val="FF0000"/>
                </a:solidFill>
                <a:latin typeface="+mj-lt"/>
                <a:cs typeface="Tahoma"/>
              </a:rPr>
              <a:t>a</a:t>
            </a:r>
            <a:r>
              <a:rPr lang="en-US" sz="3200" b="1" spc="-287" dirty="0">
                <a:solidFill>
                  <a:srgbClr val="FF0000"/>
                </a:solidFill>
                <a:latin typeface="+mj-lt"/>
                <a:cs typeface="Tahoma"/>
              </a:rPr>
              <a:t>m</a:t>
            </a:r>
            <a:r>
              <a:rPr lang="en-US" sz="3200" b="1" spc="-160" dirty="0">
                <a:solidFill>
                  <a:srgbClr val="FF0000"/>
                </a:solidFill>
                <a:latin typeface="+mj-lt"/>
                <a:cs typeface="Tahoma"/>
              </a:rPr>
              <a:t>pling</a:t>
            </a:r>
            <a:r>
              <a:rPr lang="en-US" sz="3200" b="1" spc="-33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en-US" sz="3200" b="1" spc="-220" dirty="0">
                <a:solidFill>
                  <a:srgbClr val="FF0000"/>
                </a:solidFill>
                <a:latin typeface="+mj-lt"/>
                <a:cs typeface="Tahoma"/>
              </a:rPr>
              <a:t>a</a:t>
            </a:r>
            <a:r>
              <a:rPr lang="en-US" sz="3200" b="1" spc="-160" dirty="0">
                <a:solidFill>
                  <a:srgbClr val="FF0000"/>
                </a:solidFill>
                <a:latin typeface="+mj-lt"/>
                <a:cs typeface="Tahoma"/>
              </a:rPr>
              <a:t>nd</a:t>
            </a:r>
            <a:r>
              <a:rPr lang="en-US" sz="3200" b="1" spc="-13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en-US" sz="3200" b="1" spc="-140" dirty="0">
                <a:solidFill>
                  <a:srgbClr val="FF0000"/>
                </a:solidFill>
                <a:latin typeface="+mj-lt"/>
                <a:cs typeface="Tahoma"/>
              </a:rPr>
              <a:t>te</a:t>
            </a:r>
            <a:r>
              <a:rPr lang="en-US" sz="3200" b="1" spc="-152" dirty="0">
                <a:solidFill>
                  <a:srgbClr val="FF0000"/>
                </a:solidFill>
                <a:latin typeface="+mj-lt"/>
                <a:cs typeface="Tahoma"/>
              </a:rPr>
              <a:t>s</a:t>
            </a:r>
            <a:r>
              <a:rPr lang="en-US" sz="3200" b="1" spc="-160" dirty="0">
                <a:solidFill>
                  <a:srgbClr val="FF0000"/>
                </a:solidFill>
                <a:latin typeface="+mj-lt"/>
                <a:cs typeface="Tahoma"/>
              </a:rPr>
              <a:t>ting</a:t>
            </a:r>
            <a:r>
              <a:rPr lang="en-US" sz="3200" b="1" spc="7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en-US" sz="3200" b="1" spc="-140" dirty="0">
                <a:solidFill>
                  <a:srgbClr val="FF0000"/>
                </a:solidFill>
                <a:latin typeface="+mj-lt"/>
                <a:cs typeface="Tahoma"/>
              </a:rPr>
              <a:t>the</a:t>
            </a:r>
            <a:r>
              <a:rPr lang="en-US" sz="3200" b="1" spc="-7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en-US" sz="3200" b="1" spc="-120" dirty="0">
                <a:solidFill>
                  <a:srgbClr val="FF0000"/>
                </a:solidFill>
                <a:latin typeface="+mj-lt"/>
                <a:cs typeface="Tahoma"/>
              </a:rPr>
              <a:t>fet</a:t>
            </a:r>
            <a:r>
              <a:rPr lang="en-US" sz="3200" b="1" spc="-160" dirty="0">
                <a:solidFill>
                  <a:srgbClr val="FF0000"/>
                </a:solidFill>
                <a:latin typeface="+mj-lt"/>
                <a:cs typeface="Tahoma"/>
              </a:rPr>
              <a:t>a</a:t>
            </a:r>
            <a:r>
              <a:rPr lang="en-US" sz="3200" b="1" spc="-127" dirty="0">
                <a:solidFill>
                  <a:srgbClr val="FF0000"/>
                </a:solidFill>
                <a:latin typeface="+mj-lt"/>
                <a:cs typeface="Tahoma"/>
              </a:rPr>
              <a:t>l</a:t>
            </a:r>
            <a:r>
              <a:rPr lang="en-US" sz="3200" b="1" spc="-27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+mj-lt"/>
                <a:cs typeface="Tahoma"/>
              </a:rPr>
              <a:t>D</a:t>
            </a:r>
            <a:r>
              <a:rPr lang="en-US" sz="3200" b="1" spc="-13" dirty="0">
                <a:solidFill>
                  <a:srgbClr val="FF0000"/>
                </a:solidFill>
                <a:latin typeface="+mj-lt"/>
                <a:cs typeface="Tahoma"/>
              </a:rPr>
              <a:t>N</a:t>
            </a:r>
            <a:r>
              <a:rPr lang="en-US" sz="3200" b="1" spc="13" dirty="0">
                <a:solidFill>
                  <a:srgbClr val="FF0000"/>
                </a:solidFill>
                <a:latin typeface="+mj-lt"/>
                <a:cs typeface="Tahoma"/>
              </a:rPr>
              <a:t>A</a:t>
            </a:r>
            <a:r>
              <a:rPr lang="en-US" sz="3200" b="1" spc="-13" dirty="0">
                <a:solidFill>
                  <a:srgbClr val="FF0000"/>
                </a:solidFill>
                <a:latin typeface="+mj-lt"/>
                <a:cs typeface="Times New Roman"/>
              </a:rPr>
              <a:t> </a:t>
            </a:r>
            <a:r>
              <a:rPr lang="en-US" sz="3200" spc="33" dirty="0">
                <a:solidFill>
                  <a:srgbClr val="323232"/>
                </a:solidFill>
                <a:latin typeface="+mj-lt"/>
                <a:cs typeface="Century"/>
              </a:rPr>
              <a:t>f</a:t>
            </a:r>
            <a:r>
              <a:rPr lang="en-US" sz="3200" spc="152" dirty="0">
                <a:solidFill>
                  <a:srgbClr val="323232"/>
                </a:solidFill>
                <a:latin typeface="+mj-lt"/>
                <a:cs typeface="Century"/>
              </a:rPr>
              <a:t>o</a:t>
            </a:r>
            <a:r>
              <a:rPr lang="en-US" sz="3200" spc="-187" dirty="0">
                <a:solidFill>
                  <a:srgbClr val="323232"/>
                </a:solidFill>
                <a:latin typeface="+mj-lt"/>
                <a:cs typeface="Century"/>
              </a:rPr>
              <a:t>r</a:t>
            </a:r>
            <a:r>
              <a:rPr lang="en-US" sz="3200" spc="13" dirty="0">
                <a:solidFill>
                  <a:srgbClr val="323232"/>
                </a:solidFill>
                <a:latin typeface="+mj-lt"/>
                <a:cs typeface="Times New Roman"/>
              </a:rPr>
              <a:t> </a:t>
            </a:r>
            <a:r>
              <a:rPr lang="en-US" sz="3200" spc="-140" dirty="0">
                <a:solidFill>
                  <a:srgbClr val="323232"/>
                </a:solidFill>
                <a:latin typeface="+mj-lt"/>
                <a:cs typeface="Century"/>
              </a:rPr>
              <a:t>a</a:t>
            </a:r>
            <a:r>
              <a:rPr lang="en-US" sz="3200" spc="-67" dirty="0">
                <a:solidFill>
                  <a:srgbClr val="323232"/>
                </a:solidFill>
                <a:latin typeface="+mj-lt"/>
                <a:cs typeface="Times New Roman"/>
              </a:rPr>
              <a:t> </a:t>
            </a:r>
            <a:r>
              <a:rPr lang="en-US" sz="3200" spc="-93" dirty="0">
                <a:solidFill>
                  <a:srgbClr val="323232"/>
                </a:solidFill>
                <a:latin typeface="+mj-lt"/>
                <a:cs typeface="Century"/>
              </a:rPr>
              <a:t>p</a:t>
            </a:r>
            <a:r>
              <a:rPr lang="en-US" sz="3200" spc="-87" dirty="0">
                <a:solidFill>
                  <a:srgbClr val="323232"/>
                </a:solidFill>
                <a:latin typeface="+mj-lt"/>
                <a:cs typeface="Century"/>
              </a:rPr>
              <a:t>a</a:t>
            </a:r>
            <a:r>
              <a:rPr lang="en-US" sz="3200" spc="-93" dirty="0">
                <a:solidFill>
                  <a:srgbClr val="323232"/>
                </a:solidFill>
                <a:latin typeface="+mj-lt"/>
                <a:cs typeface="Century"/>
              </a:rPr>
              <a:t>rtic</a:t>
            </a:r>
            <a:r>
              <a:rPr lang="en-US" sz="3200" spc="-213" dirty="0">
                <a:solidFill>
                  <a:srgbClr val="323232"/>
                </a:solidFill>
                <a:latin typeface="+mj-lt"/>
                <a:cs typeface="Century"/>
              </a:rPr>
              <a:t>u</a:t>
            </a:r>
            <a:r>
              <a:rPr lang="en-US" sz="3200" spc="-107" dirty="0">
                <a:solidFill>
                  <a:srgbClr val="323232"/>
                </a:solidFill>
                <a:latin typeface="+mj-lt"/>
                <a:cs typeface="Century"/>
              </a:rPr>
              <a:t>l</a:t>
            </a:r>
            <a:r>
              <a:rPr lang="en-US" sz="3200" spc="-160" dirty="0">
                <a:solidFill>
                  <a:srgbClr val="323232"/>
                </a:solidFill>
                <a:latin typeface="+mj-lt"/>
                <a:cs typeface="Century"/>
              </a:rPr>
              <a:t>ar</a:t>
            </a:r>
            <a:r>
              <a:rPr lang="en-US" sz="3200" dirty="0">
                <a:solidFill>
                  <a:srgbClr val="323232"/>
                </a:solidFill>
                <a:latin typeface="+mj-lt"/>
                <a:cs typeface="Times New Roman"/>
              </a:rPr>
              <a:t> </a:t>
            </a:r>
            <a:r>
              <a:rPr lang="en-US" sz="3200" spc="-140" dirty="0">
                <a:solidFill>
                  <a:srgbClr val="323232"/>
                </a:solidFill>
                <a:latin typeface="+mj-lt"/>
                <a:cs typeface="Century"/>
              </a:rPr>
              <a:t>CAH</a:t>
            </a:r>
            <a:r>
              <a:rPr lang="en-US" sz="3200" spc="7" dirty="0">
                <a:solidFill>
                  <a:srgbClr val="323232"/>
                </a:solidFill>
                <a:latin typeface="+mj-lt"/>
                <a:cs typeface="Times New Roman"/>
              </a:rPr>
              <a:t> </a:t>
            </a:r>
            <a:r>
              <a:rPr lang="en-US" sz="3200" spc="-13" dirty="0">
                <a:solidFill>
                  <a:srgbClr val="323232"/>
                </a:solidFill>
                <a:latin typeface="+mj-lt"/>
                <a:cs typeface="Century"/>
              </a:rPr>
              <a:t>gene</a:t>
            </a:r>
            <a:r>
              <a:rPr lang="en-US" sz="3200" spc="13" dirty="0">
                <a:solidFill>
                  <a:srgbClr val="323232"/>
                </a:solidFill>
                <a:latin typeface="+mj-lt"/>
                <a:cs typeface="Times New Roman"/>
              </a:rPr>
              <a:t> </a:t>
            </a:r>
            <a:r>
              <a:rPr lang="en-US" sz="3200" spc="-167" dirty="0">
                <a:solidFill>
                  <a:srgbClr val="323232"/>
                </a:solidFill>
                <a:latin typeface="+mj-lt"/>
                <a:cs typeface="Century"/>
              </a:rPr>
              <a:t>m</a:t>
            </a:r>
            <a:r>
              <a:rPr lang="en-US" sz="3200" spc="-107" dirty="0">
                <a:solidFill>
                  <a:srgbClr val="323232"/>
                </a:solidFill>
                <a:latin typeface="+mj-lt"/>
                <a:cs typeface="Century"/>
              </a:rPr>
              <a:t>uta</a:t>
            </a:r>
            <a:r>
              <a:rPr lang="en-US" sz="3200" spc="-33" dirty="0">
                <a:solidFill>
                  <a:srgbClr val="323232"/>
                </a:solidFill>
                <a:latin typeface="+mj-lt"/>
                <a:cs typeface="Century"/>
              </a:rPr>
              <a:t>tio</a:t>
            </a:r>
            <a:r>
              <a:rPr lang="en-US" sz="3200" spc="-127" dirty="0">
                <a:solidFill>
                  <a:srgbClr val="323232"/>
                </a:solidFill>
                <a:latin typeface="+mj-lt"/>
                <a:cs typeface="Century"/>
              </a:rPr>
              <a:t>n</a:t>
            </a:r>
            <a:r>
              <a:rPr lang="en-US" sz="3200" dirty="0">
                <a:solidFill>
                  <a:srgbClr val="323232"/>
                </a:solidFill>
                <a:latin typeface="+mj-lt"/>
                <a:cs typeface="Times New Roman"/>
              </a:rPr>
              <a:t> </a:t>
            </a:r>
            <a:r>
              <a:rPr lang="en-US" sz="3200" spc="-40" dirty="0">
                <a:solidFill>
                  <a:srgbClr val="323232"/>
                </a:solidFill>
                <a:latin typeface="+mj-lt"/>
                <a:cs typeface="Century"/>
              </a:rPr>
              <a:t>kno</a:t>
            </a:r>
            <a:r>
              <a:rPr lang="en-US" sz="3200" spc="-47" dirty="0">
                <a:solidFill>
                  <a:srgbClr val="323232"/>
                </a:solidFill>
                <a:latin typeface="+mj-lt"/>
                <a:cs typeface="Century"/>
              </a:rPr>
              <a:t>w</a:t>
            </a:r>
            <a:r>
              <a:rPr lang="en-US" sz="3200" spc="-127" dirty="0">
                <a:solidFill>
                  <a:srgbClr val="323232"/>
                </a:solidFill>
                <a:latin typeface="+mj-lt"/>
                <a:cs typeface="Century"/>
              </a:rPr>
              <a:t>n</a:t>
            </a:r>
            <a:r>
              <a:rPr lang="en-US" sz="3200" spc="-13" dirty="0">
                <a:solidFill>
                  <a:srgbClr val="323232"/>
                </a:solidFill>
                <a:latin typeface="+mj-lt"/>
                <a:cs typeface="Times New Roman"/>
              </a:rPr>
              <a:t> </a:t>
            </a:r>
            <a:r>
              <a:rPr lang="en-US" sz="3200" spc="40" dirty="0">
                <a:solidFill>
                  <a:srgbClr val="323232"/>
                </a:solidFill>
                <a:latin typeface="+mj-lt"/>
                <a:cs typeface="Century"/>
              </a:rPr>
              <a:t>to</a:t>
            </a:r>
            <a:r>
              <a:rPr lang="en-US" sz="3200" spc="20" dirty="0">
                <a:solidFill>
                  <a:srgbClr val="323232"/>
                </a:solidFill>
                <a:latin typeface="+mj-lt"/>
                <a:cs typeface="Times New Roman"/>
              </a:rPr>
              <a:t> </a:t>
            </a:r>
            <a:r>
              <a:rPr lang="en-US" sz="3200" spc="107" dirty="0">
                <a:solidFill>
                  <a:srgbClr val="323232"/>
                </a:solidFill>
                <a:latin typeface="+mj-lt"/>
                <a:cs typeface="Century"/>
              </a:rPr>
              <a:t>oc</a:t>
            </a:r>
            <a:r>
              <a:rPr lang="en-US" sz="3200" spc="67" dirty="0">
                <a:solidFill>
                  <a:srgbClr val="323232"/>
                </a:solidFill>
                <a:latin typeface="+mj-lt"/>
                <a:cs typeface="Century"/>
              </a:rPr>
              <a:t>c</a:t>
            </a:r>
            <a:r>
              <a:rPr lang="en-US" sz="3200" spc="-160" dirty="0">
                <a:solidFill>
                  <a:srgbClr val="323232"/>
                </a:solidFill>
                <a:latin typeface="+mj-lt"/>
                <a:cs typeface="Century"/>
              </a:rPr>
              <a:t>ur</a:t>
            </a:r>
            <a:r>
              <a:rPr lang="en-US" sz="3200" spc="-7" dirty="0">
                <a:solidFill>
                  <a:srgbClr val="323232"/>
                </a:solidFill>
                <a:latin typeface="+mj-lt"/>
                <a:cs typeface="Times New Roman"/>
              </a:rPr>
              <a:t> </a:t>
            </a:r>
            <a:r>
              <a:rPr lang="en-US" sz="3200" spc="-152" dirty="0">
                <a:solidFill>
                  <a:srgbClr val="323232"/>
                </a:solidFill>
                <a:latin typeface="+mj-lt"/>
                <a:cs typeface="Century"/>
              </a:rPr>
              <a:t>in</a:t>
            </a:r>
            <a:r>
              <a:rPr lang="en-US" sz="3200" spc="13" dirty="0">
                <a:solidFill>
                  <a:srgbClr val="323232"/>
                </a:solidFill>
                <a:latin typeface="+mj-lt"/>
                <a:cs typeface="Times New Roman"/>
              </a:rPr>
              <a:t> </a:t>
            </a:r>
            <a:r>
              <a:rPr lang="en-US" sz="3200" spc="-47" dirty="0">
                <a:solidFill>
                  <a:srgbClr val="323232"/>
                </a:solidFill>
                <a:latin typeface="+mj-lt"/>
                <a:cs typeface="Century"/>
              </a:rPr>
              <a:t>the</a:t>
            </a:r>
            <a:r>
              <a:rPr lang="en-US" sz="3200" spc="20" dirty="0">
                <a:solidFill>
                  <a:srgbClr val="323232"/>
                </a:solidFill>
                <a:latin typeface="+mj-lt"/>
                <a:cs typeface="Times New Roman"/>
              </a:rPr>
              <a:t> </a:t>
            </a:r>
            <a:r>
              <a:rPr lang="en-US" sz="3200" spc="33" dirty="0">
                <a:solidFill>
                  <a:srgbClr val="323232"/>
                </a:solidFill>
                <a:latin typeface="+mj-lt"/>
                <a:cs typeface="Century"/>
              </a:rPr>
              <a:t>f</a:t>
            </a:r>
            <a:r>
              <a:rPr lang="en-US" sz="3200" spc="-133" dirty="0">
                <a:solidFill>
                  <a:srgbClr val="323232"/>
                </a:solidFill>
                <a:latin typeface="+mj-lt"/>
                <a:cs typeface="Century"/>
              </a:rPr>
              <a:t>a</a:t>
            </a:r>
            <a:r>
              <a:rPr lang="en-US" sz="3200" spc="-167" dirty="0">
                <a:solidFill>
                  <a:srgbClr val="323232"/>
                </a:solidFill>
                <a:latin typeface="+mj-lt"/>
                <a:cs typeface="Century"/>
              </a:rPr>
              <a:t>m</a:t>
            </a:r>
            <a:r>
              <a:rPr lang="en-US" sz="3200" spc="-180" dirty="0">
                <a:solidFill>
                  <a:srgbClr val="323232"/>
                </a:solidFill>
                <a:latin typeface="+mj-lt"/>
                <a:cs typeface="Century"/>
              </a:rPr>
              <a:t>i</a:t>
            </a:r>
            <a:r>
              <a:rPr lang="en-US" sz="3200" spc="-173" dirty="0">
                <a:solidFill>
                  <a:srgbClr val="323232"/>
                </a:solidFill>
                <a:latin typeface="+mj-lt"/>
                <a:cs typeface="Century"/>
              </a:rPr>
              <a:t>l</a:t>
            </a:r>
            <a:r>
              <a:rPr lang="en-US" sz="3200" spc="-80" dirty="0">
                <a:solidFill>
                  <a:srgbClr val="323232"/>
                </a:solidFill>
                <a:latin typeface="+mj-lt"/>
                <a:cs typeface="Century"/>
              </a:rPr>
              <a:t>y (most accurate).</a:t>
            </a:r>
          </a:p>
          <a:p>
            <a:pPr marL="474121" marR="6773" indent="-457189">
              <a:lnSpc>
                <a:spcPct val="104900"/>
              </a:lnSpc>
              <a:buClr>
                <a:srgbClr val="882828"/>
              </a:buClr>
              <a:buSzPct val="105882"/>
              <a:buFont typeface="Arial" panose="020B0604020202020204" pitchFamily="34" charset="0"/>
              <a:buChar char="•"/>
              <a:tabLst>
                <a:tab pos="474121" algn="l"/>
              </a:tabLst>
            </a:pPr>
            <a:r>
              <a:rPr lang="en-US" sz="3200" b="1" dirty="0">
                <a:latin typeface="+mj-lt"/>
                <a:cs typeface="Century"/>
              </a:rPr>
              <a:t>Postnatal</a:t>
            </a:r>
            <a:r>
              <a:rPr lang="en-US" sz="3200" dirty="0">
                <a:latin typeface="+mj-lt"/>
                <a:cs typeface="Century"/>
              </a:rPr>
              <a:t>:</a:t>
            </a:r>
          </a:p>
          <a:p>
            <a:pPr marL="1083706" marR="6773" lvl="1" indent="-457189">
              <a:lnSpc>
                <a:spcPct val="104900"/>
              </a:lnSpc>
              <a:buClr>
                <a:srgbClr val="882828"/>
              </a:buClr>
              <a:buSzPct val="105882"/>
              <a:buFont typeface="Arial" panose="020B0604020202020204" pitchFamily="34" charset="0"/>
              <a:buChar char="•"/>
              <a:tabLst>
                <a:tab pos="474121" algn="l"/>
              </a:tabLst>
            </a:pPr>
            <a:r>
              <a:rPr lang="en-US" sz="3200" spc="-80" dirty="0">
                <a:solidFill>
                  <a:srgbClr val="323232"/>
                </a:solidFill>
                <a:latin typeface="+mj-lt"/>
                <a:cs typeface="Century"/>
              </a:rPr>
              <a:t>Clinically- ambiguous genitalia</a:t>
            </a:r>
          </a:p>
          <a:p>
            <a:pPr marL="1083706" marR="6773" lvl="1" indent="-457189">
              <a:lnSpc>
                <a:spcPct val="104900"/>
              </a:lnSpc>
              <a:buClr>
                <a:srgbClr val="882828"/>
              </a:buClr>
              <a:buSzPct val="105882"/>
              <a:buFont typeface="Arial" panose="020B0604020202020204" pitchFamily="34" charset="0"/>
              <a:buChar char="•"/>
              <a:tabLst>
                <a:tab pos="474121" algn="l"/>
              </a:tabLst>
            </a:pPr>
            <a:r>
              <a:rPr lang="en-US" sz="3200" spc="-152" dirty="0">
                <a:solidFill>
                  <a:srgbClr val="323232"/>
                </a:solidFill>
                <a:cs typeface="Century"/>
              </a:rPr>
              <a:t>Levels of 17-OHP, 21 </a:t>
            </a:r>
            <a:r>
              <a:rPr lang="en-US" sz="3200" spc="-152" dirty="0" err="1">
                <a:solidFill>
                  <a:srgbClr val="323232"/>
                </a:solidFill>
                <a:cs typeface="Century"/>
              </a:rPr>
              <a:t>deoxycortisol</a:t>
            </a:r>
            <a:r>
              <a:rPr lang="en-US" sz="3200" spc="-152" dirty="0">
                <a:solidFill>
                  <a:srgbClr val="323232"/>
                </a:solidFill>
                <a:cs typeface="Century"/>
              </a:rPr>
              <a:t>, </a:t>
            </a:r>
            <a:r>
              <a:rPr lang="en-US" sz="3200" spc="-152" dirty="0" err="1">
                <a:solidFill>
                  <a:srgbClr val="323232"/>
                </a:solidFill>
                <a:cs typeface="Century"/>
              </a:rPr>
              <a:t>androstendione</a:t>
            </a:r>
            <a:r>
              <a:rPr lang="en-US" sz="3200" spc="-152" dirty="0">
                <a:solidFill>
                  <a:srgbClr val="323232"/>
                </a:solidFill>
                <a:cs typeface="Century"/>
              </a:rPr>
              <a:t>, cortisol</a:t>
            </a:r>
          </a:p>
          <a:p>
            <a:pPr marL="1083706" marR="6773" lvl="1" indent="-457189">
              <a:lnSpc>
                <a:spcPct val="104900"/>
              </a:lnSpc>
              <a:buClr>
                <a:srgbClr val="882828"/>
              </a:buClr>
              <a:buSzPct val="105882"/>
              <a:buFont typeface="Arial" panose="020B0604020202020204" pitchFamily="34" charset="0"/>
              <a:buChar char="•"/>
              <a:tabLst>
                <a:tab pos="474121" algn="l"/>
              </a:tabLst>
            </a:pPr>
            <a:r>
              <a:rPr lang="en-US" sz="3200" spc="-152" dirty="0">
                <a:solidFill>
                  <a:srgbClr val="323232"/>
                </a:solidFill>
                <a:latin typeface="+mj-lt"/>
                <a:cs typeface="Century"/>
              </a:rPr>
              <a:t>Electrolyte disturbance</a:t>
            </a:r>
            <a:endParaRPr lang="en-US" sz="3200" spc="-80" dirty="0">
              <a:solidFill>
                <a:srgbClr val="323232"/>
              </a:solidFill>
              <a:latin typeface="+mj-lt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71007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31-Disorders-of-Sex-Development-O-Warda-31-2048.jpg"/>
          <p:cNvPicPr>
            <a:picLocks noChangeAspect="1"/>
          </p:cNvPicPr>
          <p:nvPr/>
        </p:nvPicPr>
        <p:blipFill rotWithShape="1">
          <a:blip r:embed="rId3"/>
          <a:srcRect l="6666" t="5278" r="5000" b="8055"/>
          <a:stretch/>
        </p:blipFill>
        <p:spPr>
          <a:xfrm>
            <a:off x="2235200" y="279400"/>
            <a:ext cx="8229600" cy="605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40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0821" y="381001"/>
            <a:ext cx="5743959" cy="656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algn="ctr"/>
            <a:r>
              <a:rPr lang="en-US" sz="4000" b="1" spc="-33" dirty="0">
                <a:solidFill>
                  <a:srgbClr val="323232"/>
                </a:solidFill>
                <a:latin typeface="+mj-lt"/>
                <a:cs typeface="Tahoma"/>
              </a:rPr>
              <a:t>CAH - </a:t>
            </a:r>
            <a:r>
              <a:rPr lang="en-US" sz="4267" b="1" spc="-33" dirty="0">
                <a:solidFill>
                  <a:srgbClr val="323232"/>
                </a:solidFill>
                <a:latin typeface="+mj-lt"/>
                <a:cs typeface="Tahoma"/>
              </a:rPr>
              <a:t>Treatment</a:t>
            </a:r>
            <a:endParaRPr sz="4267" dirty="0">
              <a:latin typeface="+mj-lt"/>
              <a:cs typeface="Tahoma"/>
            </a:endParaRPr>
          </a:p>
        </p:txBody>
      </p:sp>
      <p:pic>
        <p:nvPicPr>
          <p:cNvPr id="10" name="Picture 1" descr="32-Disorders-of-Sex-Development-O-Warda-32-2048.jpg"/>
          <p:cNvPicPr>
            <a:picLocks noChangeAspect="1"/>
          </p:cNvPicPr>
          <p:nvPr/>
        </p:nvPicPr>
        <p:blipFill rotWithShape="1">
          <a:blip r:embed="rId3"/>
          <a:srcRect l="14166" t="23056" r="2500" b="10278"/>
          <a:stretch/>
        </p:blipFill>
        <p:spPr>
          <a:xfrm>
            <a:off x="1625599" y="1397000"/>
            <a:ext cx="8534400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6BE49-F5AD-6E4F-BEB1-A4F373FAF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19E92-0CD5-274C-A204-B03F67871D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7382733" cy="3424107"/>
          </a:xfrm>
        </p:spPr>
        <p:txBody>
          <a:bodyPr>
            <a:normAutofit fontScale="92500" lnSpcReduction="20000"/>
          </a:bodyPr>
          <a:lstStyle/>
          <a:p>
            <a:pPr marL="12700" marR="5080" lvl="0" indent="0">
              <a:lnSpc>
                <a:spcPct val="100000"/>
              </a:lnSpc>
              <a:spcBef>
                <a:spcPts val="105"/>
              </a:spcBef>
              <a:buClrTx/>
              <a:buNone/>
            </a:pPr>
            <a:r>
              <a:rPr lang="en-US" sz="2400" spc="-100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Vellus</a:t>
            </a:r>
            <a:r>
              <a:rPr lang="en-US" sz="2400" spc="-75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spc="-20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hair:</a:t>
            </a:r>
            <a:r>
              <a:rPr lang="en-US" sz="2400" spc="-2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65" dirty="0">
                <a:latin typeface="Al Nile" pitchFamily="2" charset="-78"/>
                <a:cs typeface="Al Nile" pitchFamily="2" charset="-78"/>
              </a:rPr>
              <a:t>Soft fine NOT PIGMENTED (colorless) and</a:t>
            </a:r>
            <a:r>
              <a:rPr lang="en-US" sz="2400" kern="0" cap="none" spc="-8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70" dirty="0">
                <a:latin typeface="Al Nile" pitchFamily="2" charset="-78"/>
                <a:cs typeface="Al Nile" pitchFamily="2" charset="-78"/>
              </a:rPr>
              <a:t>usually</a:t>
            </a:r>
            <a:r>
              <a:rPr lang="en-US" sz="2400" kern="0" cap="none" spc="-9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65" dirty="0">
                <a:latin typeface="Al Nile" pitchFamily="2" charset="-78"/>
                <a:cs typeface="Al Nile" pitchFamily="2" charset="-78"/>
              </a:rPr>
              <a:t>short.</a:t>
            </a:r>
            <a:r>
              <a:rPr lang="en-US" sz="2400" kern="0" cap="none" spc="-8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95" dirty="0">
                <a:latin typeface="Al Nile" pitchFamily="2" charset="-78"/>
                <a:cs typeface="Al Nile" pitchFamily="2" charset="-78"/>
              </a:rPr>
              <a:t>Grow</a:t>
            </a:r>
            <a:r>
              <a:rPr lang="en-US" sz="2400" kern="0" cap="none" spc="-85" dirty="0">
                <a:latin typeface="Al Nile" pitchFamily="2" charset="-78"/>
                <a:cs typeface="Al Nile" pitchFamily="2" charset="-78"/>
              </a:rPr>
              <a:t>         </a:t>
            </a:r>
            <a:r>
              <a:rPr lang="en-US" sz="2400" kern="0" cap="none" spc="-55" dirty="0">
                <a:latin typeface="Al Nile" pitchFamily="2" charset="-78"/>
                <a:cs typeface="Al Nile" pitchFamily="2" charset="-78"/>
              </a:rPr>
              <a:t>on</a:t>
            </a:r>
            <a:r>
              <a:rPr lang="en-US" sz="2400" kern="0" cap="none" spc="-7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55" dirty="0">
                <a:latin typeface="Al Nile" pitchFamily="2" charset="-78"/>
                <a:cs typeface="Al Nile" pitchFamily="2" charset="-78"/>
              </a:rPr>
              <a:t>the</a:t>
            </a:r>
            <a:r>
              <a:rPr lang="en-US" sz="2400" kern="0" cap="none" spc="-8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114" dirty="0">
                <a:latin typeface="Al Nile" pitchFamily="2" charset="-78"/>
                <a:cs typeface="Al Nile" pitchFamily="2" charset="-78"/>
              </a:rPr>
              <a:t>face</a:t>
            </a:r>
            <a:r>
              <a:rPr lang="en-US" sz="2400" kern="0" cap="none" spc="-8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65" dirty="0">
                <a:latin typeface="Al Nile" pitchFamily="2" charset="-78"/>
                <a:cs typeface="Al Nile" pitchFamily="2" charset="-78"/>
              </a:rPr>
              <a:t>,</a:t>
            </a:r>
            <a:r>
              <a:rPr lang="en-US" sz="2400" kern="0" cap="none" spc="-8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114" dirty="0">
                <a:latin typeface="Al Nile" pitchFamily="2" charset="-78"/>
                <a:cs typeface="Al Nile" pitchFamily="2" charset="-78"/>
              </a:rPr>
              <a:t>chest</a:t>
            </a:r>
            <a:r>
              <a:rPr lang="en-US" sz="2400" kern="0" cap="none" spc="-8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65" dirty="0">
                <a:latin typeface="Al Nile" pitchFamily="2" charset="-78"/>
                <a:cs typeface="Al Nile" pitchFamily="2" charset="-78"/>
              </a:rPr>
              <a:t>,</a:t>
            </a:r>
            <a:r>
              <a:rPr lang="en-US" sz="2400" kern="0" cap="none" spc="-8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25" dirty="0">
                <a:latin typeface="Al Nile" pitchFamily="2" charset="-78"/>
                <a:cs typeface="Al Nile" pitchFamily="2" charset="-78"/>
              </a:rPr>
              <a:t>and </a:t>
            </a:r>
            <a:r>
              <a:rPr lang="en-US" sz="2400" kern="0" cap="none" spc="-125" dirty="0">
                <a:latin typeface="Al Nile" pitchFamily="2" charset="-78"/>
                <a:cs typeface="Al Nile" pitchFamily="2" charset="-78"/>
              </a:rPr>
              <a:t>back</a:t>
            </a:r>
            <a:r>
              <a:rPr lang="en-US" sz="2400" kern="0" cap="none" spc="-9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65" dirty="0">
                <a:latin typeface="Al Nile" pitchFamily="2" charset="-78"/>
                <a:cs typeface="Al Nile" pitchFamily="2" charset="-78"/>
              </a:rPr>
              <a:t>and</a:t>
            </a:r>
            <a:r>
              <a:rPr lang="en-US" sz="2400" kern="0" cap="none" spc="-8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95" dirty="0">
                <a:latin typeface="Al Nile" pitchFamily="2" charset="-78"/>
                <a:cs typeface="Al Nile" pitchFamily="2" charset="-78"/>
              </a:rPr>
              <a:t>give</a:t>
            </a:r>
            <a:r>
              <a:rPr lang="en-US" sz="2400" kern="0" cap="none" spc="-9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55" dirty="0">
                <a:latin typeface="Al Nile" pitchFamily="2" charset="-78"/>
                <a:cs typeface="Al Nile" pitchFamily="2" charset="-78"/>
              </a:rPr>
              <a:t>the</a:t>
            </a:r>
            <a:r>
              <a:rPr lang="en-US" sz="2400" kern="0" cap="none" spc="-8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75" dirty="0">
                <a:latin typeface="Al Nile" pitchFamily="2" charset="-78"/>
                <a:cs typeface="Al Nile" pitchFamily="2" charset="-78"/>
              </a:rPr>
              <a:t>impression</a:t>
            </a:r>
            <a:r>
              <a:rPr lang="en-US" sz="2400" kern="0" cap="none" spc="-10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55" dirty="0">
                <a:latin typeface="Al Nile" pitchFamily="2" charset="-78"/>
                <a:cs typeface="Al Nile" pitchFamily="2" charset="-78"/>
              </a:rPr>
              <a:t>of</a:t>
            </a:r>
            <a:r>
              <a:rPr lang="en-US" sz="2400" kern="0" cap="none" spc="-85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75" dirty="0">
                <a:latin typeface="Al Nile" pitchFamily="2" charset="-78"/>
                <a:cs typeface="Al Nile" pitchFamily="2" charset="-78"/>
              </a:rPr>
              <a:t>(hairless</a:t>
            </a:r>
            <a:r>
              <a:rPr lang="en-US" sz="2400" b="1" i="1" kern="0" cap="none" spc="-75" dirty="0">
                <a:latin typeface="Al Nile" pitchFamily="2" charset="-78"/>
                <a:cs typeface="Al Nile" pitchFamily="2" charset="-78"/>
              </a:rPr>
              <a:t>) </a:t>
            </a:r>
            <a:r>
              <a:rPr lang="en-US" sz="2400" kern="0" cap="none" spc="-10" dirty="0">
                <a:latin typeface="Al Nile" pitchFamily="2" charset="-78"/>
                <a:cs typeface="Al Nile" pitchFamily="2" charset="-78"/>
              </a:rPr>
              <a:t>skin.</a:t>
            </a:r>
          </a:p>
          <a:p>
            <a:pPr marL="12700" marR="5080" lvl="0" indent="0">
              <a:lnSpc>
                <a:spcPct val="100000"/>
              </a:lnSpc>
              <a:spcBef>
                <a:spcPts val="105"/>
              </a:spcBef>
              <a:buClrTx/>
              <a:buNone/>
            </a:pPr>
            <a:endParaRPr lang="en-US" sz="2400" kern="0" cap="none" spc="-10" dirty="0">
              <a:latin typeface="Al Nile" pitchFamily="2" charset="-78"/>
              <a:cs typeface="Al Nile" pitchFamily="2" charset="-78"/>
            </a:endParaRPr>
          </a:p>
          <a:p>
            <a:pPr marL="12700" marR="5080" indent="0">
              <a:lnSpc>
                <a:spcPct val="100000"/>
              </a:lnSpc>
              <a:spcBef>
                <a:spcPts val="105"/>
              </a:spcBef>
              <a:buClrTx/>
              <a:buNone/>
            </a:pPr>
            <a:r>
              <a:rPr lang="en-US" sz="2400" spc="-100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Terminal hair:</a:t>
            </a:r>
            <a:r>
              <a:rPr lang="en-US" sz="2400" spc="-100" dirty="0">
                <a:latin typeface="Al Nile" pitchFamily="2" charset="-78"/>
                <a:cs typeface="Al Nile" pitchFamily="2" charset="-78"/>
              </a:rPr>
              <a:t> </a:t>
            </a:r>
            <a:r>
              <a:rPr lang="en-US" sz="2400" kern="0" cap="none" spc="-65" dirty="0">
                <a:latin typeface="Al Nile" pitchFamily="2" charset="-78"/>
                <a:cs typeface="Al Nile" pitchFamily="2" charset="-78"/>
              </a:rPr>
              <a:t>longer coarser darker hair that grows on the scalp ,pubic ,and armpit areas in both adult men and women.</a:t>
            </a:r>
          </a:p>
          <a:p>
            <a:pPr marL="12700" marR="5080" indent="0">
              <a:lnSpc>
                <a:spcPct val="100000"/>
              </a:lnSpc>
              <a:spcBef>
                <a:spcPts val="105"/>
              </a:spcBef>
              <a:buClrTx/>
              <a:buNone/>
            </a:pPr>
            <a:endParaRPr lang="en-US" sz="2400" kern="0" cap="none" spc="-65" dirty="0">
              <a:latin typeface="Al Nile" pitchFamily="2" charset="-78"/>
              <a:cs typeface="Al Nile" pitchFamily="2" charset="-78"/>
            </a:endParaRPr>
          </a:p>
          <a:p>
            <a:pPr marL="12700" marR="5080" indent="0">
              <a:lnSpc>
                <a:spcPct val="100000"/>
              </a:lnSpc>
              <a:spcBef>
                <a:spcPts val="105"/>
              </a:spcBef>
              <a:buClrTx/>
              <a:buNone/>
            </a:pPr>
            <a:endParaRPr lang="en-US" sz="2400" kern="0" cap="none" spc="-65" dirty="0">
              <a:latin typeface="Al Nile" pitchFamily="2" charset="-78"/>
              <a:cs typeface="Al Nile" pitchFamily="2" charset="-78"/>
            </a:endParaRPr>
          </a:p>
          <a:p>
            <a:pPr marL="12700" marR="5080" indent="0">
              <a:lnSpc>
                <a:spcPct val="100000"/>
              </a:lnSpc>
              <a:spcBef>
                <a:spcPts val="105"/>
              </a:spcBef>
              <a:buClrTx/>
              <a:buNone/>
            </a:pPr>
            <a:r>
              <a:rPr lang="en-US" sz="2400" spc="-55" dirty="0">
                <a:solidFill>
                  <a:srgbClr val="882828"/>
                </a:solidFill>
                <a:latin typeface="Arial Black"/>
                <a:cs typeface="Arial Black"/>
              </a:rPr>
              <a:t>In</a:t>
            </a:r>
            <a:r>
              <a:rPr lang="en-US" sz="2400" spc="-80" dirty="0">
                <a:solidFill>
                  <a:srgbClr val="882828"/>
                </a:solidFill>
                <a:latin typeface="Arial Black"/>
                <a:cs typeface="Arial Black"/>
              </a:rPr>
              <a:t> </a:t>
            </a:r>
            <a:r>
              <a:rPr lang="en-US" sz="2400" spc="-65" dirty="0">
                <a:solidFill>
                  <a:srgbClr val="882828"/>
                </a:solidFill>
                <a:latin typeface="Arial Black"/>
                <a:cs typeface="Arial Black"/>
              </a:rPr>
              <a:t>hirsutism</a:t>
            </a:r>
            <a:r>
              <a:rPr lang="en-US" sz="2400" spc="-95" dirty="0">
                <a:solidFill>
                  <a:srgbClr val="882828"/>
                </a:solidFill>
                <a:latin typeface="Arial Black"/>
                <a:cs typeface="Arial Black"/>
              </a:rPr>
              <a:t> </a:t>
            </a:r>
            <a:r>
              <a:rPr lang="en-US" sz="2400" spc="-120" dirty="0">
                <a:solidFill>
                  <a:srgbClr val="882828"/>
                </a:solidFill>
                <a:latin typeface="Arial Black"/>
                <a:cs typeface="Arial Black"/>
              </a:rPr>
              <a:t>The</a:t>
            </a:r>
            <a:r>
              <a:rPr lang="en-US" sz="2400" spc="-85" dirty="0">
                <a:solidFill>
                  <a:srgbClr val="882828"/>
                </a:solidFill>
                <a:latin typeface="Arial Black"/>
                <a:cs typeface="Arial Black"/>
              </a:rPr>
              <a:t> </a:t>
            </a:r>
            <a:r>
              <a:rPr lang="en-US" sz="2400" spc="-40" dirty="0">
                <a:solidFill>
                  <a:srgbClr val="882828"/>
                </a:solidFill>
                <a:latin typeface="Arial Black"/>
                <a:cs typeface="Arial Black"/>
              </a:rPr>
              <a:t>hair</a:t>
            </a:r>
            <a:r>
              <a:rPr lang="en-US" sz="2400" spc="-80" dirty="0">
                <a:solidFill>
                  <a:srgbClr val="882828"/>
                </a:solidFill>
                <a:latin typeface="Arial Black"/>
                <a:cs typeface="Arial Black"/>
              </a:rPr>
              <a:t> </a:t>
            </a:r>
            <a:r>
              <a:rPr lang="en-US" sz="2400" spc="-105" dirty="0">
                <a:solidFill>
                  <a:srgbClr val="882828"/>
                </a:solidFill>
                <a:latin typeface="Arial Black"/>
                <a:cs typeface="Arial Black"/>
              </a:rPr>
              <a:t>is</a:t>
            </a:r>
            <a:r>
              <a:rPr lang="en-US" sz="2400" spc="-80" dirty="0">
                <a:solidFill>
                  <a:srgbClr val="882828"/>
                </a:solidFill>
                <a:latin typeface="Arial Black"/>
                <a:cs typeface="Arial Black"/>
              </a:rPr>
              <a:t> </a:t>
            </a:r>
            <a:r>
              <a:rPr lang="en-US" sz="2400" spc="-60" dirty="0">
                <a:solidFill>
                  <a:srgbClr val="882828"/>
                </a:solidFill>
                <a:latin typeface="Arial Black"/>
                <a:cs typeface="Arial Black"/>
              </a:rPr>
              <a:t>often</a:t>
            </a:r>
            <a:r>
              <a:rPr lang="en-US" sz="2400" spc="-80" dirty="0">
                <a:solidFill>
                  <a:srgbClr val="882828"/>
                </a:solidFill>
                <a:latin typeface="Arial Black"/>
                <a:cs typeface="Arial Black"/>
              </a:rPr>
              <a:t> </a:t>
            </a:r>
            <a:r>
              <a:rPr lang="en-US" sz="2400" spc="-65" dirty="0">
                <a:solidFill>
                  <a:srgbClr val="882828"/>
                </a:solidFill>
                <a:latin typeface="Arial Black"/>
                <a:cs typeface="Arial Black"/>
              </a:rPr>
              <a:t>dark</a:t>
            </a:r>
            <a:r>
              <a:rPr lang="en-US" sz="2400" spc="-95" dirty="0">
                <a:solidFill>
                  <a:srgbClr val="882828"/>
                </a:solidFill>
                <a:latin typeface="Arial Black"/>
                <a:cs typeface="Arial Black"/>
              </a:rPr>
              <a:t> </a:t>
            </a:r>
            <a:r>
              <a:rPr lang="en-US" sz="2400" spc="-60" dirty="0">
                <a:solidFill>
                  <a:srgbClr val="882828"/>
                </a:solidFill>
                <a:latin typeface="Arial Black"/>
                <a:cs typeface="Arial Black"/>
              </a:rPr>
              <a:t>and</a:t>
            </a:r>
            <a:r>
              <a:rPr lang="en-US" sz="2400" spc="-80" dirty="0">
                <a:solidFill>
                  <a:srgbClr val="882828"/>
                </a:solidFill>
                <a:latin typeface="Arial Black"/>
                <a:cs typeface="Arial Black"/>
              </a:rPr>
              <a:t> </a:t>
            </a:r>
            <a:r>
              <a:rPr lang="en-US" sz="2400" spc="-10" dirty="0">
                <a:solidFill>
                  <a:srgbClr val="882828"/>
                </a:solidFill>
                <a:latin typeface="Arial Black"/>
                <a:cs typeface="Arial Black"/>
              </a:rPr>
              <a:t>coarse</a:t>
            </a:r>
            <a:endParaRPr lang="en-US" sz="2400" dirty="0">
              <a:latin typeface="Arial Black"/>
              <a:cs typeface="Arial Black"/>
            </a:endParaRPr>
          </a:p>
          <a:p>
            <a:pPr marL="12700" marR="5080" indent="0">
              <a:lnSpc>
                <a:spcPct val="100000"/>
              </a:lnSpc>
              <a:spcBef>
                <a:spcPts val="105"/>
              </a:spcBef>
              <a:buClrTx/>
              <a:buNone/>
            </a:pPr>
            <a:r>
              <a:rPr lang="en-US" sz="2400" spc="-75" dirty="0">
                <a:solidFill>
                  <a:srgbClr val="882828"/>
                </a:solidFill>
                <a:latin typeface="Arial Black"/>
                <a:cs typeface="Arial Black"/>
              </a:rPr>
              <a:t>instead </a:t>
            </a:r>
            <a:r>
              <a:rPr lang="en-US" sz="2400" spc="-55" dirty="0">
                <a:solidFill>
                  <a:srgbClr val="882828"/>
                </a:solidFill>
                <a:latin typeface="Arial Black"/>
                <a:cs typeface="Arial Black"/>
              </a:rPr>
              <a:t>of</a:t>
            </a:r>
            <a:r>
              <a:rPr lang="en-US" sz="2400" spc="-90" dirty="0">
                <a:solidFill>
                  <a:srgbClr val="882828"/>
                </a:solidFill>
                <a:latin typeface="Arial Black"/>
                <a:cs typeface="Arial Black"/>
              </a:rPr>
              <a:t> </a:t>
            </a:r>
            <a:r>
              <a:rPr lang="en-US" sz="2400" spc="-50" dirty="0">
                <a:solidFill>
                  <a:srgbClr val="882828"/>
                </a:solidFill>
                <a:latin typeface="Arial Black"/>
                <a:cs typeface="Arial Black"/>
              </a:rPr>
              <a:t>the</a:t>
            </a:r>
            <a:r>
              <a:rPr lang="en-US" sz="2400" spc="-65" dirty="0">
                <a:solidFill>
                  <a:srgbClr val="882828"/>
                </a:solidFill>
                <a:latin typeface="Arial Black"/>
                <a:cs typeface="Arial Black"/>
              </a:rPr>
              <a:t> </a:t>
            </a:r>
            <a:r>
              <a:rPr lang="en-US" sz="2400" spc="-60" dirty="0">
                <a:solidFill>
                  <a:srgbClr val="882828"/>
                </a:solidFill>
                <a:latin typeface="Arial Black"/>
                <a:cs typeface="Arial Black"/>
              </a:rPr>
              <a:t>light,</a:t>
            </a:r>
            <a:r>
              <a:rPr lang="en-US" sz="2400" spc="-100" dirty="0">
                <a:solidFill>
                  <a:srgbClr val="882828"/>
                </a:solidFill>
                <a:latin typeface="Arial Black"/>
                <a:cs typeface="Arial Black"/>
              </a:rPr>
              <a:t> </a:t>
            </a:r>
            <a:r>
              <a:rPr lang="en-US" sz="2400" spc="-60" dirty="0">
                <a:solidFill>
                  <a:srgbClr val="882828"/>
                </a:solidFill>
                <a:latin typeface="Arial Black"/>
                <a:cs typeface="Arial Black"/>
              </a:rPr>
              <a:t>fine,</a:t>
            </a:r>
            <a:r>
              <a:rPr lang="en-US" sz="2400" spc="-100" dirty="0">
                <a:solidFill>
                  <a:srgbClr val="882828"/>
                </a:solidFill>
                <a:latin typeface="Arial Black"/>
                <a:cs typeface="Arial Black"/>
              </a:rPr>
              <a:t> </a:t>
            </a:r>
            <a:r>
              <a:rPr lang="en-US" sz="2400" spc="-110" dirty="0">
                <a:solidFill>
                  <a:srgbClr val="882828"/>
                </a:solidFill>
                <a:latin typeface="Arial Black"/>
                <a:cs typeface="Arial Black"/>
              </a:rPr>
              <a:t>colorless</a:t>
            </a:r>
            <a:r>
              <a:rPr lang="en-US" sz="2400" spc="-80" dirty="0">
                <a:solidFill>
                  <a:srgbClr val="882828"/>
                </a:solidFill>
                <a:latin typeface="Arial Black"/>
                <a:cs typeface="Arial Black"/>
              </a:rPr>
              <a:t> </a:t>
            </a:r>
            <a:r>
              <a:rPr lang="en-US" sz="2400" spc="-40" dirty="0">
                <a:solidFill>
                  <a:srgbClr val="882828"/>
                </a:solidFill>
                <a:latin typeface="Arial Black"/>
                <a:cs typeface="Arial Black"/>
              </a:rPr>
              <a:t>hair</a:t>
            </a:r>
            <a:r>
              <a:rPr lang="en-US" sz="2400" spc="-70" dirty="0">
                <a:solidFill>
                  <a:srgbClr val="882828"/>
                </a:solidFill>
                <a:latin typeface="Arial Black"/>
                <a:cs typeface="Arial Black"/>
              </a:rPr>
              <a:t> </a:t>
            </a:r>
            <a:r>
              <a:rPr lang="en-US" sz="2400" spc="-50" dirty="0">
                <a:solidFill>
                  <a:srgbClr val="882828"/>
                </a:solidFill>
                <a:latin typeface="Arial Black"/>
                <a:cs typeface="Arial Black"/>
              </a:rPr>
              <a:t>.</a:t>
            </a:r>
            <a:endParaRPr lang="en-US" sz="2400" dirty="0">
              <a:latin typeface="Arial Black"/>
              <a:cs typeface="Arial Black"/>
            </a:endParaRPr>
          </a:p>
          <a:p>
            <a:pPr marL="12700" marR="5080" indent="0">
              <a:lnSpc>
                <a:spcPct val="100000"/>
              </a:lnSpc>
              <a:spcBef>
                <a:spcPts val="105"/>
              </a:spcBef>
              <a:buClrTx/>
              <a:buNone/>
            </a:pPr>
            <a:endParaRPr lang="en-US" sz="2400" kern="0" cap="none" spc="-65" dirty="0">
              <a:latin typeface="Al Nile" pitchFamily="2" charset="-78"/>
              <a:cs typeface="Al Nile" pitchFamily="2" charset="-78"/>
            </a:endParaRPr>
          </a:p>
          <a:p>
            <a:pPr marL="12700" marR="5080" indent="0">
              <a:lnSpc>
                <a:spcPct val="100000"/>
              </a:lnSpc>
              <a:spcBef>
                <a:spcPts val="105"/>
              </a:spcBef>
              <a:buClrTx/>
              <a:buNone/>
            </a:pPr>
            <a:endParaRPr lang="en-US" sz="2400" kern="0" cap="none" spc="-65" dirty="0">
              <a:latin typeface="Al Nile" pitchFamily="2" charset="-78"/>
              <a:cs typeface="Al Nile" pitchFamily="2" charset="-78"/>
            </a:endParaRPr>
          </a:p>
          <a:p>
            <a:pPr marL="12700" marR="5080" indent="0">
              <a:lnSpc>
                <a:spcPct val="100000"/>
              </a:lnSpc>
              <a:spcBef>
                <a:spcPts val="105"/>
              </a:spcBef>
              <a:buClrTx/>
              <a:buNone/>
            </a:pPr>
            <a:endParaRPr lang="en-US" sz="2400" dirty="0">
              <a:latin typeface="Arial Black"/>
              <a:cs typeface="Arial Black"/>
            </a:endParaRPr>
          </a:p>
          <a:p>
            <a:pPr marL="12700" marR="5080" lvl="0" indent="0">
              <a:lnSpc>
                <a:spcPct val="100000"/>
              </a:lnSpc>
              <a:spcBef>
                <a:spcPts val="105"/>
              </a:spcBef>
              <a:buClrTx/>
              <a:buNone/>
            </a:pPr>
            <a:endParaRPr lang="en-US" sz="2400" kern="0" cap="none" dirty="0">
              <a:latin typeface="Al Nile" pitchFamily="2" charset="-78"/>
              <a:cs typeface="Al Nile" pitchFamily="2" charset="-78"/>
            </a:endParaRPr>
          </a:p>
          <a:p>
            <a:endParaRPr lang="en-US" dirty="0">
              <a:latin typeface="Al Nile" pitchFamily="2" charset="-78"/>
              <a:cs typeface="Al Nile" pitchFamily="2" charset="-78"/>
            </a:endParaRPr>
          </a:p>
          <a:p>
            <a:endParaRPr lang="en-US" dirty="0">
              <a:latin typeface="Al Nile" pitchFamily="2" charset="-78"/>
              <a:cs typeface="Al Nile" pitchFamily="2" charset="-78"/>
            </a:endParaRPr>
          </a:p>
          <a:p>
            <a:endParaRPr lang="en-US" dirty="0">
              <a:latin typeface="Arial Black"/>
              <a:cs typeface="Arial Black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AF60AD-3474-824C-A716-59A5C152368D}"/>
              </a:ext>
            </a:extLst>
          </p:cNvPr>
          <p:cNvSpPr txBox="1"/>
          <p:nvPr/>
        </p:nvSpPr>
        <p:spPr>
          <a:xfrm>
            <a:off x="5664820" y="36687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JO" dirty="0"/>
          </a:p>
        </p:txBody>
      </p:sp>
      <p:pic>
        <p:nvPicPr>
          <p:cNvPr id="5" name="object 9">
            <a:extLst>
              <a:ext uri="{FF2B5EF4-FFF2-40B4-BE49-F238E27FC236}">
                <a16:creationId xmlns:a16="http://schemas.microsoft.com/office/drawing/2014/main" id="{D872F8D9-4E7C-C140-A0E2-802280F1137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96464" y="2283179"/>
            <a:ext cx="2883408" cy="395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875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0821" y="381001"/>
            <a:ext cx="5743959" cy="656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algn="ctr"/>
            <a:r>
              <a:rPr lang="en-US" sz="4000" b="1" spc="-33" dirty="0">
                <a:solidFill>
                  <a:srgbClr val="323232"/>
                </a:solidFill>
                <a:latin typeface="+mj-lt"/>
                <a:cs typeface="Tahoma"/>
              </a:rPr>
              <a:t>CAH - </a:t>
            </a:r>
            <a:r>
              <a:rPr lang="en-US" sz="4267" b="1" spc="-33" dirty="0">
                <a:solidFill>
                  <a:srgbClr val="323232"/>
                </a:solidFill>
                <a:latin typeface="+mj-lt"/>
                <a:cs typeface="Tahoma"/>
              </a:rPr>
              <a:t>Treatment</a:t>
            </a:r>
            <a:endParaRPr sz="4267" dirty="0">
              <a:latin typeface="+mj-lt"/>
              <a:cs typeface="Tahoma"/>
            </a:endParaRPr>
          </a:p>
        </p:txBody>
      </p:sp>
      <p:pic>
        <p:nvPicPr>
          <p:cNvPr id="4" name="Picture 1" descr="33-Disorders-of-Sex-Development-O-Warda-33-2048.jpg"/>
          <p:cNvPicPr>
            <a:picLocks noChangeAspect="1"/>
          </p:cNvPicPr>
          <p:nvPr/>
        </p:nvPicPr>
        <p:blipFill rotWithShape="1">
          <a:blip r:embed="rId3"/>
          <a:srcRect l="15001" t="21945" r="4999" b="10278"/>
          <a:stretch/>
        </p:blipFill>
        <p:spPr>
          <a:xfrm>
            <a:off x="1655579" y="1037591"/>
            <a:ext cx="847444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91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20821" y="381001"/>
            <a:ext cx="5743959" cy="656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algn="ctr"/>
            <a:r>
              <a:rPr lang="en-US" sz="4000" b="1" spc="-33" dirty="0">
                <a:solidFill>
                  <a:srgbClr val="323232"/>
                </a:solidFill>
                <a:latin typeface="+mj-lt"/>
                <a:cs typeface="Tahoma"/>
              </a:rPr>
              <a:t>CAH - </a:t>
            </a:r>
            <a:r>
              <a:rPr lang="en-US" sz="4267" b="1" spc="-33" dirty="0">
                <a:solidFill>
                  <a:srgbClr val="323232"/>
                </a:solidFill>
                <a:latin typeface="+mj-lt"/>
                <a:cs typeface="Tahoma"/>
              </a:rPr>
              <a:t>Treatment</a:t>
            </a:r>
            <a:endParaRPr sz="4267" dirty="0">
              <a:latin typeface="+mj-lt"/>
              <a:cs typeface="Tahoma"/>
            </a:endParaRPr>
          </a:p>
        </p:txBody>
      </p:sp>
      <p:pic>
        <p:nvPicPr>
          <p:cNvPr id="5" name="Picture 1" descr="34-Disorders-of-Sex-Development-O-Warda-34-2048.jpg"/>
          <p:cNvPicPr>
            <a:picLocks noChangeAspect="1"/>
          </p:cNvPicPr>
          <p:nvPr/>
        </p:nvPicPr>
        <p:blipFill rotWithShape="1">
          <a:blip r:embed="rId3"/>
          <a:srcRect l="12500" t="21945" r="2500" b="8056"/>
          <a:stretch/>
        </p:blipFill>
        <p:spPr>
          <a:xfrm>
            <a:off x="1571715" y="1193801"/>
            <a:ext cx="8642168" cy="533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84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0255" y="2470785"/>
            <a:ext cx="8090752" cy="1719131"/>
          </a:xfrm>
          <a:prstGeom prst="rect">
            <a:avLst/>
          </a:prstGeom>
        </p:spPr>
        <p:txBody>
          <a:bodyPr vert="horz" wrap="square" lIns="0" tIns="86684" rIns="0" bIns="0" rtlCol="0">
            <a:spAutoFit/>
          </a:bodyPr>
          <a:lstStyle/>
          <a:p>
            <a:pPr marL="471026" indent="-455683">
              <a:spcBef>
                <a:spcPts val="683"/>
              </a:spcBef>
              <a:buClr>
                <a:srgbClr val="892828"/>
              </a:buClr>
              <a:buSzPct val="73584"/>
              <a:buFont typeface="Arial MT"/>
              <a:buChar char="●"/>
              <a:tabLst>
                <a:tab pos="470259" algn="l"/>
                <a:tab pos="471026" algn="l"/>
              </a:tabLst>
            </a:pPr>
            <a:r>
              <a:rPr sz="3201" b="1" spc="-103" dirty="0">
                <a:latin typeface="Tahoma"/>
                <a:cs typeface="Tahoma"/>
              </a:rPr>
              <a:t>T</a:t>
            </a:r>
            <a:r>
              <a:rPr sz="3201" b="1" spc="-115" dirty="0">
                <a:latin typeface="Tahoma"/>
                <a:cs typeface="Tahoma"/>
              </a:rPr>
              <a:t>U</a:t>
            </a:r>
            <a:r>
              <a:rPr sz="3201" b="1" spc="-290" dirty="0">
                <a:latin typeface="Tahoma"/>
                <a:cs typeface="Tahoma"/>
              </a:rPr>
              <a:t>R</a:t>
            </a:r>
            <a:r>
              <a:rPr sz="3201" b="1" spc="60" dirty="0">
                <a:latin typeface="Tahoma"/>
                <a:cs typeface="Tahoma"/>
              </a:rPr>
              <a:t>N</a:t>
            </a:r>
            <a:r>
              <a:rPr sz="3201" b="1" spc="-254" dirty="0">
                <a:latin typeface="Tahoma"/>
                <a:cs typeface="Tahoma"/>
              </a:rPr>
              <a:t>E</a:t>
            </a:r>
            <a:r>
              <a:rPr sz="3201" b="1" spc="-290" dirty="0">
                <a:latin typeface="Tahoma"/>
                <a:cs typeface="Tahoma"/>
              </a:rPr>
              <a:t>R</a:t>
            </a:r>
            <a:r>
              <a:rPr sz="3201" b="1" i="1" spc="-272" dirty="0">
                <a:latin typeface="Arial"/>
                <a:cs typeface="Arial"/>
              </a:rPr>
              <a:t>’</a:t>
            </a:r>
            <a:r>
              <a:rPr sz="3201" b="1" spc="-272" dirty="0">
                <a:latin typeface="Tahoma"/>
                <a:cs typeface="Tahoma"/>
              </a:rPr>
              <a:t>S</a:t>
            </a:r>
            <a:r>
              <a:rPr sz="3201" b="1" spc="-175" dirty="0">
                <a:latin typeface="Tahoma"/>
                <a:cs typeface="Tahoma"/>
              </a:rPr>
              <a:t> </a:t>
            </a:r>
            <a:r>
              <a:rPr sz="3201" b="1" spc="-332" dirty="0">
                <a:latin typeface="Tahoma"/>
                <a:cs typeface="Tahoma"/>
              </a:rPr>
              <a:t>S</a:t>
            </a:r>
            <a:r>
              <a:rPr sz="3201" b="1" spc="-217" dirty="0">
                <a:latin typeface="Tahoma"/>
                <a:cs typeface="Tahoma"/>
              </a:rPr>
              <a:t>Y</a:t>
            </a:r>
            <a:r>
              <a:rPr sz="3201" b="1" spc="66" dirty="0">
                <a:latin typeface="Tahoma"/>
                <a:cs typeface="Tahoma"/>
              </a:rPr>
              <a:t>N</a:t>
            </a:r>
            <a:r>
              <a:rPr sz="3201" b="1" spc="-133" dirty="0">
                <a:latin typeface="Tahoma"/>
                <a:cs typeface="Tahoma"/>
              </a:rPr>
              <a:t>D</a:t>
            </a:r>
            <a:r>
              <a:rPr sz="3201" b="1" spc="-290" dirty="0">
                <a:latin typeface="Tahoma"/>
                <a:cs typeface="Tahoma"/>
              </a:rPr>
              <a:t>R</a:t>
            </a:r>
            <a:r>
              <a:rPr sz="3201" b="1" spc="6" dirty="0">
                <a:latin typeface="Tahoma"/>
                <a:cs typeface="Tahoma"/>
              </a:rPr>
              <a:t>O</a:t>
            </a:r>
            <a:r>
              <a:rPr sz="3201" b="1" spc="91" dirty="0">
                <a:latin typeface="Tahoma"/>
                <a:cs typeface="Tahoma"/>
              </a:rPr>
              <a:t>M</a:t>
            </a:r>
            <a:r>
              <a:rPr sz="3201" b="1" spc="-187" dirty="0">
                <a:latin typeface="Tahoma"/>
                <a:cs typeface="Tahoma"/>
              </a:rPr>
              <a:t>E</a:t>
            </a:r>
            <a:endParaRPr sz="3201" dirty="0">
              <a:latin typeface="Tahoma"/>
              <a:cs typeface="Tahoma"/>
            </a:endParaRPr>
          </a:p>
          <a:p>
            <a:pPr marL="471026" indent="-455683">
              <a:spcBef>
                <a:spcPts val="555"/>
              </a:spcBef>
              <a:buClr>
                <a:srgbClr val="892828"/>
              </a:buClr>
              <a:buSzPct val="73584"/>
              <a:buFont typeface="Arial MT"/>
              <a:buChar char="●"/>
              <a:tabLst>
                <a:tab pos="470259" algn="l"/>
                <a:tab pos="471026" algn="l"/>
              </a:tabLst>
            </a:pPr>
            <a:r>
              <a:rPr sz="3201" b="1" spc="-12" dirty="0">
                <a:latin typeface="Tahoma"/>
                <a:cs typeface="Tahoma"/>
              </a:rPr>
              <a:t>Androgen</a:t>
            </a:r>
            <a:r>
              <a:rPr sz="3201" b="1" spc="-115" dirty="0">
                <a:latin typeface="Tahoma"/>
                <a:cs typeface="Tahoma"/>
              </a:rPr>
              <a:t> </a:t>
            </a:r>
            <a:r>
              <a:rPr sz="3201" b="1" spc="-48" dirty="0">
                <a:latin typeface="Tahoma"/>
                <a:cs typeface="Tahoma"/>
              </a:rPr>
              <a:t>Insensitivity</a:t>
            </a:r>
            <a:r>
              <a:rPr sz="3201" b="1" spc="-91" dirty="0">
                <a:latin typeface="Tahoma"/>
                <a:cs typeface="Tahoma"/>
              </a:rPr>
              <a:t> </a:t>
            </a:r>
            <a:r>
              <a:rPr sz="3201" b="1" spc="-121" dirty="0">
                <a:latin typeface="Tahoma"/>
                <a:cs typeface="Tahoma"/>
              </a:rPr>
              <a:t>syndrome(AIS)</a:t>
            </a:r>
            <a:endParaRPr sz="3201" dirty="0">
              <a:latin typeface="Tahoma"/>
              <a:cs typeface="Tahoma"/>
            </a:endParaRPr>
          </a:p>
          <a:p>
            <a:pPr marL="471026" indent="-455683">
              <a:spcBef>
                <a:spcPts val="562"/>
              </a:spcBef>
              <a:buClr>
                <a:srgbClr val="892828"/>
              </a:buClr>
              <a:buSzPct val="73584"/>
              <a:buFont typeface="Arial MT"/>
              <a:buChar char="●"/>
              <a:tabLst>
                <a:tab pos="470259" algn="l"/>
                <a:tab pos="471026" algn="l"/>
              </a:tabLst>
            </a:pPr>
            <a:r>
              <a:rPr sz="3201" b="1" spc="-163" dirty="0">
                <a:latin typeface="Tahoma"/>
                <a:cs typeface="Tahoma"/>
              </a:rPr>
              <a:t>S</a:t>
            </a:r>
            <a:r>
              <a:rPr sz="3201" b="1" spc="-242" dirty="0">
                <a:latin typeface="Tahoma"/>
                <a:cs typeface="Tahoma"/>
              </a:rPr>
              <a:t>w</a:t>
            </a:r>
            <a:r>
              <a:rPr sz="3201" b="1" spc="6" dirty="0">
                <a:latin typeface="Tahoma"/>
                <a:cs typeface="Tahoma"/>
              </a:rPr>
              <a:t>yer</a:t>
            </a:r>
            <a:r>
              <a:rPr sz="3201" b="1" spc="-133" dirty="0">
                <a:latin typeface="Tahoma"/>
                <a:cs typeface="Tahoma"/>
              </a:rPr>
              <a:t> </a:t>
            </a:r>
            <a:r>
              <a:rPr sz="3201" b="1" spc="-24" dirty="0">
                <a:latin typeface="Tahoma"/>
                <a:cs typeface="Tahoma"/>
              </a:rPr>
              <a:t>sy</a:t>
            </a:r>
            <a:r>
              <a:rPr sz="3201" b="1" spc="-36" dirty="0">
                <a:latin typeface="Tahoma"/>
                <a:cs typeface="Tahoma"/>
              </a:rPr>
              <a:t>n</a:t>
            </a:r>
            <a:r>
              <a:rPr sz="3201" b="1" spc="24" dirty="0">
                <a:latin typeface="Tahoma"/>
                <a:cs typeface="Tahoma"/>
              </a:rPr>
              <a:t>drome</a:t>
            </a:r>
            <a:endParaRPr sz="3201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4349" y="560735"/>
            <a:ext cx="5692754" cy="629058"/>
          </a:xfrm>
          <a:prstGeom prst="rect">
            <a:avLst/>
          </a:prstGeom>
        </p:spPr>
        <p:txBody>
          <a:bodyPr vert="horz" wrap="square" lIns="0" tIns="15342" rIns="0" bIns="0" rtlCol="0" anchor="ctr">
            <a:spAutoFit/>
          </a:bodyPr>
          <a:lstStyle/>
          <a:p>
            <a:pPr marL="15343">
              <a:lnSpc>
                <a:spcPct val="100000"/>
              </a:lnSpc>
              <a:spcBef>
                <a:spcPts val="121"/>
              </a:spcBef>
            </a:pPr>
            <a:r>
              <a:rPr sz="3987" b="1" spc="-109" dirty="0">
                <a:solidFill>
                  <a:srgbClr val="681A1A"/>
                </a:solidFill>
                <a:latin typeface="Arial"/>
                <a:cs typeface="Arial"/>
              </a:rPr>
              <a:t>TURNER’S</a:t>
            </a:r>
            <a:r>
              <a:rPr sz="3987" b="1" spc="42" dirty="0">
                <a:solidFill>
                  <a:srgbClr val="681A1A"/>
                </a:solidFill>
                <a:latin typeface="Arial"/>
                <a:cs typeface="Arial"/>
              </a:rPr>
              <a:t> </a:t>
            </a:r>
            <a:r>
              <a:rPr sz="3987" b="1" spc="91" dirty="0">
                <a:solidFill>
                  <a:srgbClr val="681A1A"/>
                </a:solidFill>
                <a:latin typeface="Arial"/>
                <a:cs typeface="Arial"/>
              </a:rPr>
              <a:t>SYNDROME</a:t>
            </a:r>
            <a:endParaRPr sz="3987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1104" y="1362399"/>
            <a:ext cx="7316868" cy="1195302"/>
          </a:xfrm>
          <a:prstGeom prst="rect">
            <a:avLst/>
          </a:prstGeom>
        </p:spPr>
        <p:txBody>
          <a:bodyPr vert="horz" wrap="square" lIns="0" tIns="129642" rIns="0" bIns="0" rtlCol="0">
            <a:spAutoFit/>
          </a:bodyPr>
          <a:lstStyle/>
          <a:p>
            <a:pPr marL="471026" indent="-456450">
              <a:spcBef>
                <a:spcPts val="1021"/>
              </a:spcBef>
              <a:buClr>
                <a:srgbClr val="892828"/>
              </a:buClr>
              <a:buSzPct val="139285"/>
              <a:buChar char="●"/>
              <a:tabLst>
                <a:tab pos="471026" algn="l"/>
                <a:tab pos="471793" algn="l"/>
              </a:tabLst>
            </a:pPr>
            <a:r>
              <a:rPr sz="2000" spc="6" dirty="0">
                <a:solidFill>
                  <a:srgbClr val="892828"/>
                </a:solidFill>
                <a:latin typeface="Arial MT"/>
              </a:rPr>
              <a:t>Gonadal dysgenesis,,, chromosomal abnormality</a:t>
            </a:r>
          </a:p>
          <a:p>
            <a:pPr marL="471026" indent="-456450">
              <a:lnSpc>
                <a:spcPts val="1993"/>
              </a:lnSpc>
              <a:spcBef>
                <a:spcPts val="1909"/>
              </a:spcBef>
              <a:buSzPct val="139285"/>
              <a:buChar char="●"/>
              <a:tabLst>
                <a:tab pos="471026" algn="l"/>
                <a:tab pos="471793" algn="l"/>
              </a:tabLst>
            </a:pPr>
            <a:r>
              <a:rPr sz="2000" spc="6" dirty="0">
                <a:solidFill>
                  <a:srgbClr val="892828"/>
                </a:solidFill>
                <a:latin typeface="Arial MT"/>
              </a:rPr>
              <a:t>phenotype is female</a:t>
            </a:r>
          </a:p>
          <a:p>
            <a:pPr marL="471026" indent="-456450">
              <a:lnSpc>
                <a:spcPts val="1993"/>
              </a:lnSpc>
              <a:buSzPct val="139285"/>
              <a:buChar char="●"/>
              <a:tabLst>
                <a:tab pos="471026" algn="l"/>
                <a:tab pos="471793" algn="l"/>
              </a:tabLst>
            </a:pPr>
            <a:r>
              <a:rPr sz="2000" spc="6" dirty="0">
                <a:solidFill>
                  <a:srgbClr val="892828"/>
                </a:solidFill>
                <a:latin typeface="Arial MT"/>
                <a:cs typeface="Arial MT"/>
              </a:rPr>
              <a:t>-</a:t>
            </a:r>
            <a:r>
              <a:rPr sz="2000" dirty="0">
                <a:solidFill>
                  <a:srgbClr val="892828"/>
                </a:solidFill>
                <a:latin typeface="Arial MT"/>
                <a:cs typeface="Arial MT"/>
              </a:rPr>
              <a:t> </a:t>
            </a:r>
            <a:r>
              <a:rPr sz="2000" spc="18" dirty="0">
                <a:solidFill>
                  <a:srgbClr val="892828"/>
                </a:solidFill>
                <a:latin typeface="Arial MT"/>
                <a:cs typeface="Arial MT"/>
              </a:rPr>
              <a:t>The</a:t>
            </a:r>
            <a:r>
              <a:rPr sz="2000" spc="-12" dirty="0">
                <a:solidFill>
                  <a:srgbClr val="892828"/>
                </a:solidFill>
                <a:latin typeface="Arial MT"/>
                <a:cs typeface="Arial MT"/>
              </a:rPr>
              <a:t> </a:t>
            </a:r>
            <a:r>
              <a:rPr sz="2000" spc="6" dirty="0">
                <a:solidFill>
                  <a:srgbClr val="892828"/>
                </a:solidFill>
                <a:latin typeface="Arial MT"/>
                <a:cs typeface="Arial MT"/>
              </a:rPr>
              <a:t>genotype</a:t>
            </a:r>
            <a:r>
              <a:rPr sz="2000" spc="48" dirty="0">
                <a:solidFill>
                  <a:srgbClr val="892828"/>
                </a:solidFill>
                <a:latin typeface="Arial MT"/>
                <a:cs typeface="Arial MT"/>
              </a:rPr>
              <a:t> </a:t>
            </a:r>
            <a:r>
              <a:rPr sz="2000" spc="6" dirty="0">
                <a:solidFill>
                  <a:srgbClr val="892828"/>
                </a:solidFill>
                <a:latin typeface="Arial MT"/>
                <a:cs typeface="Arial MT"/>
              </a:rPr>
              <a:t>is:</a:t>
            </a:r>
            <a:endParaRPr sz="20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5287" y="2724775"/>
            <a:ext cx="217093" cy="302938"/>
          </a:xfrm>
          <a:prstGeom prst="rect">
            <a:avLst/>
          </a:prstGeom>
        </p:spPr>
        <p:txBody>
          <a:bodyPr vert="horz" wrap="square" lIns="0" tIns="14575" rIns="0" bIns="0" rtlCol="0">
            <a:spAutoFit/>
          </a:bodyPr>
          <a:lstStyle/>
          <a:p>
            <a:pPr marL="15343">
              <a:spcBef>
                <a:spcPts val="115"/>
              </a:spcBef>
            </a:pPr>
            <a:r>
              <a:rPr sz="1873" spc="-6" dirty="0">
                <a:solidFill>
                  <a:srgbClr val="892828"/>
                </a:solidFill>
                <a:latin typeface="Wingdings"/>
                <a:cs typeface="Wingdings"/>
              </a:rPr>
              <a:t></a:t>
            </a:r>
            <a:endParaRPr sz="1873">
              <a:latin typeface="Wingdings"/>
              <a:cs typeface="Wingding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52479" y="2781803"/>
            <a:ext cx="767881" cy="24365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9"/>
              </a:lnSpc>
            </a:pPr>
            <a:r>
              <a:rPr sz="1691" spc="6" dirty="0">
                <a:solidFill>
                  <a:srgbClr val="892828"/>
                </a:solidFill>
                <a:latin typeface="Arial MT"/>
                <a:cs typeface="Arial MT"/>
              </a:rPr>
              <a:t>Classic</a:t>
            </a:r>
            <a:endParaRPr sz="1691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5018" y="2743003"/>
            <a:ext cx="4883448" cy="279565"/>
          </a:xfrm>
          <a:prstGeom prst="rect">
            <a:avLst/>
          </a:prstGeom>
        </p:spPr>
        <p:txBody>
          <a:bodyPr vert="horz" wrap="square" lIns="0" tIns="19178" rIns="0" bIns="0" rtlCol="0">
            <a:spAutoFit/>
          </a:bodyPr>
          <a:lstStyle/>
          <a:p>
            <a:pPr marL="15343">
              <a:spcBef>
                <a:spcPts val="151"/>
              </a:spcBef>
            </a:pPr>
            <a:r>
              <a:rPr sz="1691" spc="6" dirty="0">
                <a:solidFill>
                  <a:srgbClr val="892828"/>
                </a:solidFill>
                <a:latin typeface="Arial MT"/>
                <a:cs typeface="Arial MT"/>
              </a:rPr>
              <a:t>-</a:t>
            </a:r>
            <a:r>
              <a:rPr sz="1691" spc="12" dirty="0">
                <a:solidFill>
                  <a:srgbClr val="892828"/>
                </a:solidFill>
                <a:latin typeface="Arial MT"/>
                <a:cs typeface="Arial MT"/>
              </a:rPr>
              <a:t> Turner</a:t>
            </a:r>
            <a:r>
              <a:rPr sz="1691" spc="24" dirty="0">
                <a:solidFill>
                  <a:srgbClr val="892828"/>
                </a:solidFill>
                <a:latin typeface="Arial MT"/>
                <a:cs typeface="Arial MT"/>
              </a:rPr>
              <a:t> </a:t>
            </a:r>
            <a:r>
              <a:rPr sz="1691" spc="6" dirty="0">
                <a:solidFill>
                  <a:srgbClr val="892828"/>
                </a:solidFill>
                <a:latin typeface="Arial MT"/>
                <a:cs typeface="Arial MT"/>
              </a:rPr>
              <a:t>variants</a:t>
            </a:r>
            <a:r>
              <a:rPr sz="1691" spc="54" dirty="0">
                <a:solidFill>
                  <a:srgbClr val="892828"/>
                </a:solidFill>
                <a:latin typeface="Arial MT"/>
                <a:cs typeface="Arial MT"/>
              </a:rPr>
              <a:t> </a:t>
            </a:r>
            <a:r>
              <a:rPr sz="1691" b="1" spc="12" dirty="0">
                <a:solidFill>
                  <a:srgbClr val="C85555"/>
                </a:solidFill>
                <a:latin typeface="Arial"/>
                <a:cs typeface="Arial"/>
              </a:rPr>
              <a:t>(45XO/46XX),(46X-abnormal</a:t>
            </a:r>
            <a:r>
              <a:rPr sz="1691" b="1" spc="85" dirty="0">
                <a:solidFill>
                  <a:srgbClr val="C85555"/>
                </a:solidFill>
                <a:latin typeface="Arial"/>
                <a:cs typeface="Arial"/>
              </a:rPr>
              <a:t> </a:t>
            </a:r>
            <a:r>
              <a:rPr sz="1691" b="1" spc="12" dirty="0">
                <a:solidFill>
                  <a:srgbClr val="C85555"/>
                </a:solidFill>
                <a:latin typeface="Arial"/>
                <a:cs typeface="Arial"/>
              </a:rPr>
              <a:t>X)</a:t>
            </a:r>
            <a:endParaRPr sz="1691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5286" y="3244842"/>
            <a:ext cx="217860" cy="302938"/>
          </a:xfrm>
          <a:prstGeom prst="rect">
            <a:avLst/>
          </a:prstGeom>
        </p:spPr>
        <p:txBody>
          <a:bodyPr vert="horz" wrap="square" lIns="0" tIns="14575" rIns="0" bIns="0" rtlCol="0">
            <a:spAutoFit/>
          </a:bodyPr>
          <a:lstStyle/>
          <a:p>
            <a:pPr marL="15343">
              <a:spcBef>
                <a:spcPts val="115"/>
              </a:spcBef>
            </a:pPr>
            <a:r>
              <a:rPr sz="1873" spc="-6" dirty="0">
                <a:solidFill>
                  <a:srgbClr val="892828"/>
                </a:solidFill>
                <a:latin typeface="Wingdings"/>
                <a:cs typeface="Wingdings"/>
              </a:rPr>
              <a:t></a:t>
            </a:r>
            <a:endParaRPr sz="1873">
              <a:latin typeface="Wingdings"/>
              <a:cs typeface="Wingding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52478" y="3302275"/>
            <a:ext cx="2700242" cy="24365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9"/>
              </a:lnSpc>
            </a:pPr>
            <a:r>
              <a:rPr sz="1691" spc="6" dirty="0">
                <a:solidFill>
                  <a:srgbClr val="892828"/>
                </a:solidFill>
                <a:latin typeface="Arial MT"/>
                <a:cs typeface="Arial MT"/>
              </a:rPr>
              <a:t>Mixed</a:t>
            </a:r>
            <a:r>
              <a:rPr sz="1691" spc="36" dirty="0">
                <a:solidFill>
                  <a:srgbClr val="892828"/>
                </a:solidFill>
                <a:latin typeface="Arial MT"/>
                <a:cs typeface="Arial MT"/>
              </a:rPr>
              <a:t> </a:t>
            </a:r>
            <a:r>
              <a:rPr sz="1691" spc="12" dirty="0">
                <a:solidFill>
                  <a:srgbClr val="892828"/>
                </a:solidFill>
                <a:latin typeface="Arial MT"/>
                <a:cs typeface="Arial MT"/>
              </a:rPr>
              <a:t>Gonadal</a:t>
            </a:r>
            <a:r>
              <a:rPr sz="1691" spc="6" dirty="0">
                <a:solidFill>
                  <a:srgbClr val="892828"/>
                </a:solidFill>
                <a:latin typeface="Arial MT"/>
                <a:cs typeface="Arial MT"/>
              </a:rPr>
              <a:t> dysgenesis</a:t>
            </a:r>
            <a:endParaRPr sz="1691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7548" y="3263068"/>
            <a:ext cx="2894321" cy="279565"/>
          </a:xfrm>
          <a:prstGeom prst="rect">
            <a:avLst/>
          </a:prstGeom>
        </p:spPr>
        <p:txBody>
          <a:bodyPr vert="horz" wrap="square" lIns="0" tIns="19178" rIns="0" bIns="0" rtlCol="0">
            <a:spAutoFit/>
          </a:bodyPr>
          <a:lstStyle/>
          <a:p>
            <a:pPr marL="15343">
              <a:spcBef>
                <a:spcPts val="151"/>
              </a:spcBef>
            </a:pPr>
            <a:r>
              <a:rPr sz="1691" b="1" spc="12" dirty="0">
                <a:solidFill>
                  <a:srgbClr val="C85555"/>
                </a:solidFill>
                <a:latin typeface="Arial"/>
                <a:cs typeface="Arial"/>
              </a:rPr>
              <a:t>(45XO/46XX)or</a:t>
            </a:r>
            <a:r>
              <a:rPr sz="1691" b="1" dirty="0">
                <a:solidFill>
                  <a:srgbClr val="C85555"/>
                </a:solidFill>
                <a:latin typeface="Arial"/>
                <a:cs typeface="Arial"/>
              </a:rPr>
              <a:t> </a:t>
            </a:r>
            <a:r>
              <a:rPr sz="1691" b="1" spc="12" dirty="0">
                <a:solidFill>
                  <a:srgbClr val="C85555"/>
                </a:solidFill>
                <a:latin typeface="Arial"/>
                <a:cs typeface="Arial"/>
              </a:rPr>
              <a:t>(45X/47XXX)</a:t>
            </a:r>
            <a:endParaRPr sz="1691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91103" y="4033380"/>
            <a:ext cx="10795794" cy="1596720"/>
          </a:xfrm>
          <a:prstGeom prst="rect">
            <a:avLst/>
          </a:prstGeom>
        </p:spPr>
        <p:txBody>
          <a:bodyPr vert="horz" wrap="square" lIns="0" tIns="19178" rIns="0" bIns="0" rtlCol="0">
            <a:spAutoFit/>
          </a:bodyPr>
          <a:lstStyle/>
          <a:p>
            <a:pPr marL="471026" indent="-456450">
              <a:lnSpc>
                <a:spcPts val="2005"/>
              </a:lnSpc>
              <a:spcBef>
                <a:spcPts val="151"/>
              </a:spcBef>
              <a:buClr>
                <a:srgbClr val="892828"/>
              </a:buClr>
              <a:buSzPct val="139285"/>
              <a:buChar char="●"/>
              <a:tabLst>
                <a:tab pos="471026" algn="l"/>
                <a:tab pos="471793" algn="l"/>
              </a:tabLst>
            </a:pPr>
            <a:r>
              <a:rPr sz="2000" spc="6" dirty="0">
                <a:solidFill>
                  <a:srgbClr val="892828"/>
                </a:solidFill>
                <a:latin typeface="Arial MT"/>
              </a:rPr>
              <a:t>Only one functional X-chromosome</a:t>
            </a:r>
          </a:p>
          <a:p>
            <a:pPr marL="471026" indent="-456450">
              <a:lnSpc>
                <a:spcPts val="1969"/>
              </a:lnSpc>
              <a:buClr>
                <a:srgbClr val="892828"/>
              </a:buClr>
              <a:buSzPct val="139285"/>
              <a:buChar char="●"/>
              <a:tabLst>
                <a:tab pos="471026" algn="l"/>
                <a:tab pos="471793" algn="l"/>
              </a:tabLst>
            </a:pPr>
            <a:r>
              <a:rPr sz="2000" spc="6" dirty="0">
                <a:solidFill>
                  <a:srgbClr val="892828"/>
                </a:solidFill>
                <a:latin typeface="Arial MT"/>
              </a:rPr>
              <a:t>Complete or partial absence of </a:t>
            </a:r>
            <a:r>
              <a:rPr sz="2000" spc="6" dirty="0" err="1">
                <a:solidFill>
                  <a:srgbClr val="892828"/>
                </a:solidFill>
                <a:latin typeface="Arial MT"/>
              </a:rPr>
              <a:t>x-chromosome</a:t>
            </a:r>
            <a:r>
              <a:rPr sz="2000" spc="6" dirty="0">
                <a:solidFill>
                  <a:srgbClr val="892828"/>
                </a:solidFill>
                <a:latin typeface="Arial MT"/>
              </a:rPr>
              <a:t> (45X0)</a:t>
            </a:r>
          </a:p>
          <a:p>
            <a:pPr marL="471026" indent="-456450">
              <a:lnSpc>
                <a:spcPts val="1969"/>
              </a:lnSpc>
              <a:buClr>
                <a:srgbClr val="892828"/>
              </a:buClr>
              <a:buSzPct val="139285"/>
              <a:buChar char="●"/>
              <a:tabLst>
                <a:tab pos="471026" algn="l"/>
                <a:tab pos="471793" algn="l"/>
              </a:tabLst>
            </a:pPr>
            <a:r>
              <a:rPr sz="2000" spc="6" dirty="0">
                <a:solidFill>
                  <a:srgbClr val="892828"/>
                </a:solidFill>
                <a:latin typeface="Arial MT"/>
              </a:rPr>
              <a:t>MC chromosomal abnormality in female</a:t>
            </a:r>
          </a:p>
          <a:p>
            <a:pPr marL="471026" indent="-456450">
              <a:lnSpc>
                <a:spcPts val="2005"/>
              </a:lnSpc>
              <a:buClr>
                <a:srgbClr val="892828"/>
              </a:buClr>
              <a:buSzPct val="139285"/>
              <a:buChar char="●"/>
              <a:tabLst>
                <a:tab pos="471026" algn="l"/>
                <a:tab pos="471793" algn="l"/>
              </a:tabLst>
            </a:pPr>
            <a:r>
              <a:rPr sz="2000" spc="6" dirty="0">
                <a:solidFill>
                  <a:srgbClr val="892828"/>
                </a:solidFill>
                <a:latin typeface="Arial MT"/>
              </a:rPr>
              <a:t>Mainly diagnose clinically</a:t>
            </a:r>
          </a:p>
          <a:p>
            <a:pPr marL="15343">
              <a:spcBef>
                <a:spcPts val="1909"/>
              </a:spcBef>
            </a:pPr>
            <a:r>
              <a:rPr sz="2000" spc="6" dirty="0">
                <a:solidFill>
                  <a:srgbClr val="892828"/>
                </a:solidFill>
                <a:latin typeface="Arial MT"/>
              </a:rPr>
              <a:t>In this condition, the ovary does not complete its normal development and only the stroma is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599145" y="5583504"/>
            <a:ext cx="2905613" cy="327142"/>
          </a:xfrm>
          <a:prstGeom prst="rect">
            <a:avLst/>
          </a:prstGeom>
        </p:spPr>
        <p:txBody>
          <a:bodyPr vert="horz" wrap="square" lIns="0" tIns="19178" rIns="0" bIns="0" rtlCol="0">
            <a:spAutoFit/>
          </a:bodyPr>
          <a:lstStyle/>
          <a:p>
            <a:pPr marL="15343">
              <a:spcBef>
                <a:spcPts val="151"/>
              </a:spcBef>
            </a:pPr>
            <a:r>
              <a:rPr sz="2000" spc="6" dirty="0">
                <a:solidFill>
                  <a:srgbClr val="892828"/>
                </a:solidFill>
                <a:latin typeface="Arial MT"/>
              </a:rPr>
              <a:t>present at birth.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25095" y="5625247"/>
            <a:ext cx="7375802" cy="24365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1691" b="1" spc="18" dirty="0">
                <a:solidFill>
                  <a:srgbClr val="C85555"/>
                </a:solidFill>
                <a:latin typeface="Arial"/>
                <a:cs typeface="Arial"/>
              </a:rPr>
              <a:t>The</a:t>
            </a:r>
            <a:r>
              <a:rPr sz="1691" b="1" spc="36" dirty="0">
                <a:solidFill>
                  <a:srgbClr val="C85555"/>
                </a:solidFill>
                <a:latin typeface="Arial"/>
                <a:cs typeface="Arial"/>
              </a:rPr>
              <a:t> </a:t>
            </a:r>
            <a:r>
              <a:rPr sz="1691" b="1" spc="18" dirty="0">
                <a:solidFill>
                  <a:srgbClr val="C85555"/>
                </a:solidFill>
                <a:latin typeface="Arial"/>
                <a:cs typeface="Arial"/>
              </a:rPr>
              <a:t>gonads</a:t>
            </a:r>
            <a:r>
              <a:rPr sz="1691" b="1" spc="72" dirty="0">
                <a:solidFill>
                  <a:srgbClr val="C85555"/>
                </a:solidFill>
                <a:latin typeface="Arial"/>
                <a:cs typeface="Arial"/>
              </a:rPr>
              <a:t> </a:t>
            </a:r>
            <a:r>
              <a:rPr sz="1691" b="1" spc="6" dirty="0">
                <a:solidFill>
                  <a:srgbClr val="C85555"/>
                </a:solidFill>
                <a:latin typeface="Arial"/>
                <a:cs typeface="Arial"/>
              </a:rPr>
              <a:t>are</a:t>
            </a:r>
            <a:r>
              <a:rPr sz="1691" b="1" spc="12" dirty="0">
                <a:solidFill>
                  <a:srgbClr val="C85555"/>
                </a:solidFill>
                <a:latin typeface="Arial"/>
                <a:cs typeface="Arial"/>
              </a:rPr>
              <a:t> </a:t>
            </a:r>
            <a:r>
              <a:rPr sz="1691" b="1" spc="6" dirty="0">
                <a:solidFill>
                  <a:srgbClr val="C85555"/>
                </a:solidFill>
                <a:latin typeface="Arial"/>
                <a:cs typeface="Arial"/>
              </a:rPr>
              <a:t>called</a:t>
            </a:r>
            <a:r>
              <a:rPr sz="1691" b="1" spc="66" dirty="0">
                <a:solidFill>
                  <a:srgbClr val="C85555"/>
                </a:solidFill>
                <a:latin typeface="Arial"/>
                <a:cs typeface="Arial"/>
              </a:rPr>
              <a:t> </a:t>
            </a:r>
            <a:r>
              <a:rPr sz="1691" b="1" spc="6" dirty="0">
                <a:solidFill>
                  <a:srgbClr val="C85555"/>
                </a:solidFill>
                <a:latin typeface="Arial"/>
                <a:cs typeface="Arial"/>
              </a:rPr>
              <a:t>‘streak</a:t>
            </a:r>
            <a:r>
              <a:rPr sz="1691" b="1" spc="36" dirty="0">
                <a:solidFill>
                  <a:srgbClr val="C85555"/>
                </a:solidFill>
                <a:latin typeface="Arial"/>
                <a:cs typeface="Arial"/>
              </a:rPr>
              <a:t> </a:t>
            </a:r>
            <a:r>
              <a:rPr sz="1691" b="1" spc="12" dirty="0">
                <a:solidFill>
                  <a:srgbClr val="C85555"/>
                </a:solidFill>
                <a:latin typeface="Arial"/>
                <a:cs typeface="Arial"/>
              </a:rPr>
              <a:t>gonads’</a:t>
            </a:r>
            <a:r>
              <a:rPr sz="1691" b="1" spc="72" dirty="0">
                <a:solidFill>
                  <a:srgbClr val="C85555"/>
                </a:solidFill>
                <a:latin typeface="Arial"/>
                <a:cs typeface="Arial"/>
              </a:rPr>
              <a:t> </a:t>
            </a:r>
            <a:r>
              <a:rPr sz="1691" b="1" spc="12" dirty="0">
                <a:solidFill>
                  <a:srgbClr val="C85555"/>
                </a:solidFill>
                <a:latin typeface="Arial"/>
                <a:cs typeface="Arial"/>
              </a:rPr>
              <a:t>and</a:t>
            </a:r>
            <a:r>
              <a:rPr sz="1691" b="1" spc="36" dirty="0">
                <a:solidFill>
                  <a:srgbClr val="C85555"/>
                </a:solidFill>
                <a:latin typeface="Arial"/>
                <a:cs typeface="Arial"/>
              </a:rPr>
              <a:t> </a:t>
            </a:r>
            <a:r>
              <a:rPr sz="1691" b="1" spc="18" dirty="0">
                <a:solidFill>
                  <a:srgbClr val="C85555"/>
                </a:solidFill>
                <a:latin typeface="Arial"/>
                <a:cs typeface="Arial"/>
              </a:rPr>
              <a:t>do</a:t>
            </a:r>
            <a:r>
              <a:rPr sz="1691" b="1" spc="42" dirty="0">
                <a:solidFill>
                  <a:srgbClr val="C85555"/>
                </a:solidFill>
                <a:latin typeface="Arial"/>
                <a:cs typeface="Arial"/>
              </a:rPr>
              <a:t> </a:t>
            </a:r>
            <a:r>
              <a:rPr sz="1691" b="1" spc="12" dirty="0">
                <a:solidFill>
                  <a:srgbClr val="C85555"/>
                </a:solidFill>
                <a:latin typeface="Arial"/>
                <a:cs typeface="Arial"/>
              </a:rPr>
              <a:t>not</a:t>
            </a:r>
            <a:r>
              <a:rPr sz="1691" b="1" spc="42" dirty="0">
                <a:solidFill>
                  <a:srgbClr val="C85555"/>
                </a:solidFill>
                <a:latin typeface="Arial"/>
                <a:cs typeface="Arial"/>
              </a:rPr>
              <a:t> </a:t>
            </a:r>
            <a:r>
              <a:rPr sz="1691" b="1" spc="12" dirty="0">
                <a:solidFill>
                  <a:srgbClr val="C85555"/>
                </a:solidFill>
                <a:latin typeface="Arial"/>
                <a:cs typeface="Arial"/>
              </a:rPr>
              <a:t>function</a:t>
            </a:r>
            <a:r>
              <a:rPr sz="1691" b="1" spc="72" dirty="0">
                <a:solidFill>
                  <a:srgbClr val="C85555"/>
                </a:solidFill>
                <a:latin typeface="Arial"/>
                <a:cs typeface="Arial"/>
              </a:rPr>
              <a:t> </a:t>
            </a:r>
            <a:r>
              <a:rPr sz="1691" b="1" spc="12" dirty="0">
                <a:solidFill>
                  <a:srgbClr val="C85555"/>
                </a:solidFill>
                <a:latin typeface="Arial"/>
                <a:cs typeface="Arial"/>
              </a:rPr>
              <a:t>to</a:t>
            </a:r>
            <a:r>
              <a:rPr sz="1691" b="1" spc="24" dirty="0">
                <a:solidFill>
                  <a:srgbClr val="C85555"/>
                </a:solidFill>
                <a:latin typeface="Arial"/>
                <a:cs typeface="Arial"/>
              </a:rPr>
              <a:t> </a:t>
            </a:r>
            <a:r>
              <a:rPr sz="1691" b="1" spc="12" dirty="0">
                <a:solidFill>
                  <a:srgbClr val="C85555"/>
                </a:solidFill>
                <a:latin typeface="Arial"/>
                <a:cs typeface="Arial"/>
              </a:rPr>
              <a:t>produce</a:t>
            </a:r>
            <a:endParaRPr sz="1691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68639" y="5872044"/>
            <a:ext cx="2124138" cy="24365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1691" b="1" spc="12" dirty="0">
                <a:solidFill>
                  <a:srgbClr val="C85555"/>
                </a:solidFill>
                <a:latin typeface="Arial"/>
                <a:cs typeface="Arial"/>
              </a:rPr>
              <a:t>oestrogen</a:t>
            </a:r>
            <a:r>
              <a:rPr sz="1691" b="1" spc="36" dirty="0">
                <a:solidFill>
                  <a:srgbClr val="C85555"/>
                </a:solidFill>
                <a:latin typeface="Arial"/>
                <a:cs typeface="Arial"/>
              </a:rPr>
              <a:t> </a:t>
            </a:r>
            <a:r>
              <a:rPr sz="1691" b="1" spc="12" dirty="0">
                <a:solidFill>
                  <a:srgbClr val="C85555"/>
                </a:solidFill>
                <a:latin typeface="Arial"/>
                <a:cs typeface="Arial"/>
              </a:rPr>
              <a:t>or</a:t>
            </a:r>
            <a:r>
              <a:rPr sz="1691" b="1" dirty="0">
                <a:solidFill>
                  <a:srgbClr val="C85555"/>
                </a:solidFill>
                <a:latin typeface="Arial"/>
                <a:cs typeface="Arial"/>
              </a:rPr>
              <a:t> </a:t>
            </a:r>
            <a:r>
              <a:rPr sz="1691" b="1" spc="6" dirty="0">
                <a:solidFill>
                  <a:srgbClr val="C85555"/>
                </a:solidFill>
                <a:latin typeface="Arial"/>
                <a:cs typeface="Arial"/>
              </a:rPr>
              <a:t>oocyte</a:t>
            </a:r>
            <a:endParaRPr sz="169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71965" y="246274"/>
            <a:ext cx="8277161" cy="6606387"/>
            <a:chOff x="1698193" y="203860"/>
            <a:chExt cx="6851650" cy="54686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8193" y="203860"/>
              <a:ext cx="3046018" cy="53426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64253" y="203860"/>
              <a:ext cx="4085386" cy="54684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1514" y="578344"/>
            <a:ext cx="7535362" cy="5484219"/>
          </a:xfrm>
          <a:prstGeom prst="rect">
            <a:avLst/>
          </a:prstGeom>
        </p:spPr>
        <p:txBody>
          <a:bodyPr vert="horz" wrap="square" lIns="0" tIns="70573" rIns="0" bIns="0" rtlCol="0">
            <a:spAutoFit/>
          </a:bodyPr>
          <a:lstStyle/>
          <a:p>
            <a:pPr marL="622921" indent="-455683">
              <a:spcBef>
                <a:spcPts val="555"/>
              </a:spcBef>
              <a:buClr>
                <a:srgbClr val="892828"/>
              </a:buClr>
              <a:buSzPct val="66101"/>
              <a:buFont typeface="Arial MT"/>
              <a:buChar char="●"/>
              <a:tabLst>
                <a:tab pos="622152" algn="l"/>
                <a:tab pos="622921" algn="l"/>
              </a:tabLst>
            </a:pPr>
            <a:r>
              <a:rPr sz="3564" b="1" spc="6" dirty="0">
                <a:solidFill>
                  <a:srgbClr val="C85555"/>
                </a:solidFill>
                <a:latin typeface="Palatino Linotype"/>
                <a:cs typeface="Palatino Linotype"/>
              </a:rPr>
              <a:t>clinical</a:t>
            </a:r>
            <a:r>
              <a:rPr sz="3564" b="1" spc="-12" dirty="0">
                <a:solidFill>
                  <a:srgbClr val="C85555"/>
                </a:solidFill>
                <a:latin typeface="Palatino Linotype"/>
                <a:cs typeface="Palatino Linotype"/>
              </a:rPr>
              <a:t> </a:t>
            </a:r>
            <a:r>
              <a:rPr sz="3564" b="1" spc="6" dirty="0">
                <a:solidFill>
                  <a:srgbClr val="C85555"/>
                </a:solidFill>
                <a:latin typeface="Palatino Linotype"/>
                <a:cs typeface="Palatino Linotype"/>
              </a:rPr>
              <a:t>features</a:t>
            </a:r>
            <a:endParaRPr sz="3564">
              <a:latin typeface="Palatino Linotype"/>
              <a:cs typeface="Palatino Linotype"/>
            </a:endParaRPr>
          </a:p>
          <a:p>
            <a:pPr marL="471026" indent="-455683">
              <a:spcBef>
                <a:spcPts val="320"/>
              </a:spcBef>
              <a:buAutoNum type="arabicPeriod"/>
              <a:tabLst>
                <a:tab pos="470259" algn="l"/>
                <a:tab pos="471026" algn="l"/>
              </a:tabLst>
            </a:pPr>
            <a:r>
              <a:rPr sz="2356" spc="18" dirty="0">
                <a:solidFill>
                  <a:srgbClr val="892828"/>
                </a:solidFill>
                <a:latin typeface="Cambria"/>
                <a:cs typeface="Cambria"/>
              </a:rPr>
              <a:t>short</a:t>
            </a:r>
            <a:r>
              <a:rPr sz="2356" spc="48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12" dirty="0">
                <a:solidFill>
                  <a:srgbClr val="892828"/>
                </a:solidFill>
                <a:latin typeface="Cambria"/>
                <a:cs typeface="Cambria"/>
              </a:rPr>
              <a:t>stature</a:t>
            </a:r>
            <a:endParaRPr sz="2356">
              <a:latin typeface="Cambria"/>
              <a:cs typeface="Cambria"/>
            </a:endParaRPr>
          </a:p>
          <a:p>
            <a:pPr marL="471026" indent="-455683">
              <a:spcBef>
                <a:spcPts val="187"/>
              </a:spcBef>
              <a:buAutoNum type="arabicPeriod"/>
              <a:tabLst>
                <a:tab pos="470259" algn="l"/>
                <a:tab pos="471026" algn="l"/>
              </a:tabLst>
            </a:pPr>
            <a:r>
              <a:rPr sz="2356" spc="72" dirty="0">
                <a:solidFill>
                  <a:srgbClr val="892828"/>
                </a:solidFill>
                <a:latin typeface="Cambria"/>
                <a:cs typeface="Cambria"/>
              </a:rPr>
              <a:t>webbing</a:t>
            </a:r>
            <a:r>
              <a:rPr sz="2356" spc="66" dirty="0">
                <a:solidFill>
                  <a:srgbClr val="892828"/>
                </a:solidFill>
                <a:latin typeface="Cambria"/>
                <a:cs typeface="Cambria"/>
              </a:rPr>
              <a:t> of</a:t>
            </a:r>
            <a:r>
              <a:rPr sz="2356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12" dirty="0">
                <a:solidFill>
                  <a:srgbClr val="892828"/>
                </a:solidFill>
                <a:latin typeface="Cambria"/>
                <a:cs typeface="Cambria"/>
              </a:rPr>
              <a:t>the</a:t>
            </a:r>
            <a:r>
              <a:rPr sz="2356" spc="7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36" dirty="0">
                <a:solidFill>
                  <a:srgbClr val="892828"/>
                </a:solidFill>
                <a:latin typeface="Cambria"/>
                <a:cs typeface="Cambria"/>
              </a:rPr>
              <a:t>neck</a:t>
            </a:r>
            <a:endParaRPr sz="2356">
              <a:latin typeface="Cambria"/>
              <a:cs typeface="Cambria"/>
            </a:endParaRPr>
          </a:p>
          <a:p>
            <a:pPr marL="471026" indent="-455683">
              <a:spcBef>
                <a:spcPts val="187"/>
              </a:spcBef>
              <a:buAutoNum type="arabicPeriod"/>
              <a:tabLst>
                <a:tab pos="470259" algn="l"/>
                <a:tab pos="471026" algn="l"/>
              </a:tabLst>
            </a:pPr>
            <a:r>
              <a:rPr sz="2356" spc="91" dirty="0">
                <a:solidFill>
                  <a:srgbClr val="892828"/>
                </a:solidFill>
                <a:latin typeface="Cambria"/>
                <a:cs typeface="Cambria"/>
              </a:rPr>
              <a:t>wide</a:t>
            </a:r>
            <a:r>
              <a:rPr sz="2356" spc="48" dirty="0">
                <a:solidFill>
                  <a:srgbClr val="892828"/>
                </a:solidFill>
                <a:latin typeface="Cambria"/>
                <a:cs typeface="Cambria"/>
              </a:rPr>
              <a:t> carrying</a:t>
            </a:r>
            <a:r>
              <a:rPr sz="2356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72" dirty="0">
                <a:solidFill>
                  <a:srgbClr val="892828"/>
                </a:solidFill>
                <a:latin typeface="Cambria"/>
                <a:cs typeface="Cambria"/>
              </a:rPr>
              <a:t>angle.</a:t>
            </a:r>
            <a:endParaRPr sz="2356">
              <a:latin typeface="Cambria"/>
              <a:cs typeface="Cambria"/>
            </a:endParaRPr>
          </a:p>
          <a:p>
            <a:pPr marL="471026" indent="-455683">
              <a:spcBef>
                <a:spcPts val="187"/>
              </a:spcBef>
              <a:buAutoNum type="arabicPeriod"/>
              <a:tabLst>
                <a:tab pos="470259" algn="l"/>
                <a:tab pos="471026" algn="l"/>
              </a:tabLst>
            </a:pPr>
            <a:r>
              <a:rPr sz="2356" spc="103" dirty="0">
                <a:solidFill>
                  <a:srgbClr val="892828"/>
                </a:solidFill>
                <a:latin typeface="Cambria"/>
                <a:cs typeface="Cambria"/>
              </a:rPr>
              <a:t>Widely</a:t>
            </a:r>
            <a:r>
              <a:rPr sz="2356" spc="54" dirty="0">
                <a:solidFill>
                  <a:srgbClr val="892828"/>
                </a:solidFill>
                <a:latin typeface="Cambria"/>
                <a:cs typeface="Cambria"/>
              </a:rPr>
              <a:t> spaced</a:t>
            </a:r>
            <a:r>
              <a:rPr sz="2356" spc="66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54" dirty="0">
                <a:solidFill>
                  <a:srgbClr val="892828"/>
                </a:solidFill>
                <a:latin typeface="Cambria"/>
                <a:cs typeface="Cambria"/>
              </a:rPr>
              <a:t>nipples</a:t>
            </a:r>
            <a:r>
              <a:rPr sz="2356" spc="79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30" dirty="0">
                <a:solidFill>
                  <a:srgbClr val="892828"/>
                </a:solidFill>
                <a:latin typeface="Cambria"/>
                <a:cs typeface="Cambria"/>
              </a:rPr>
              <a:t>(shield</a:t>
            </a:r>
            <a:r>
              <a:rPr sz="2356" spc="79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dirty="0">
                <a:solidFill>
                  <a:srgbClr val="892828"/>
                </a:solidFill>
                <a:latin typeface="Cambria"/>
                <a:cs typeface="Cambria"/>
              </a:rPr>
              <a:t>chest)</a:t>
            </a:r>
            <a:endParaRPr sz="2356">
              <a:latin typeface="Cambria"/>
              <a:cs typeface="Cambria"/>
            </a:endParaRPr>
          </a:p>
          <a:p>
            <a:pPr>
              <a:spcBef>
                <a:spcPts val="6"/>
              </a:spcBef>
              <a:buClr>
                <a:srgbClr val="892828"/>
              </a:buClr>
              <a:buFont typeface="Cambria"/>
              <a:buAutoNum type="arabicPeriod"/>
            </a:pPr>
            <a:endParaRPr sz="2658">
              <a:latin typeface="Cambria"/>
              <a:cs typeface="Cambria"/>
            </a:endParaRPr>
          </a:p>
          <a:p>
            <a:pPr marL="697333" lvl="1" indent="-530863">
              <a:spcBef>
                <a:spcPts val="6"/>
              </a:spcBef>
              <a:buClr>
                <a:srgbClr val="892828"/>
              </a:buClr>
              <a:buSzPct val="66101"/>
              <a:buFont typeface="Arial MT"/>
              <a:buChar char="●"/>
              <a:tabLst>
                <a:tab pos="697333" algn="l"/>
                <a:tab pos="698101" algn="l"/>
              </a:tabLst>
            </a:pPr>
            <a:r>
              <a:rPr sz="3564" b="1" spc="12" dirty="0">
                <a:solidFill>
                  <a:srgbClr val="C85555"/>
                </a:solidFill>
                <a:latin typeface="Palatino Linotype"/>
                <a:cs typeface="Palatino Linotype"/>
              </a:rPr>
              <a:t>Associated</a:t>
            </a:r>
            <a:r>
              <a:rPr sz="3564" b="1" spc="-48" dirty="0">
                <a:solidFill>
                  <a:srgbClr val="C85555"/>
                </a:solidFill>
                <a:latin typeface="Palatino Linotype"/>
                <a:cs typeface="Palatino Linotype"/>
              </a:rPr>
              <a:t> </a:t>
            </a:r>
            <a:r>
              <a:rPr sz="3564" b="1" spc="6" dirty="0">
                <a:solidFill>
                  <a:srgbClr val="C85555"/>
                </a:solidFill>
                <a:latin typeface="Palatino Linotype"/>
                <a:cs typeface="Palatino Linotype"/>
              </a:rPr>
              <a:t>medical</a:t>
            </a:r>
            <a:endParaRPr sz="3564">
              <a:latin typeface="Palatino Linotype"/>
              <a:cs typeface="Palatino Linotype"/>
            </a:endParaRPr>
          </a:p>
          <a:p>
            <a:pPr marL="471026" indent="-455683">
              <a:spcBef>
                <a:spcPts val="326"/>
              </a:spcBef>
              <a:buAutoNum type="arabicPeriod"/>
              <a:tabLst>
                <a:tab pos="470259" algn="l"/>
                <a:tab pos="471026" algn="l"/>
              </a:tabLst>
            </a:pPr>
            <a:r>
              <a:rPr sz="2356" spc="24" dirty="0">
                <a:solidFill>
                  <a:srgbClr val="892828"/>
                </a:solidFill>
                <a:latin typeface="Cambria"/>
                <a:cs typeface="Cambria"/>
              </a:rPr>
              <a:t>coarctation</a:t>
            </a:r>
            <a:r>
              <a:rPr sz="2356" spc="66" dirty="0">
                <a:solidFill>
                  <a:srgbClr val="892828"/>
                </a:solidFill>
                <a:latin typeface="Cambria"/>
                <a:cs typeface="Cambria"/>
              </a:rPr>
              <a:t> of</a:t>
            </a:r>
            <a:r>
              <a:rPr sz="2356" spc="7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18" dirty="0">
                <a:solidFill>
                  <a:srgbClr val="892828"/>
                </a:solidFill>
                <a:latin typeface="Cambria"/>
                <a:cs typeface="Cambria"/>
              </a:rPr>
              <a:t>the</a:t>
            </a:r>
            <a:r>
              <a:rPr sz="2356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18" dirty="0">
                <a:solidFill>
                  <a:srgbClr val="892828"/>
                </a:solidFill>
                <a:latin typeface="Cambria"/>
                <a:cs typeface="Cambria"/>
              </a:rPr>
              <a:t>aorta</a:t>
            </a:r>
            <a:endParaRPr sz="2356">
              <a:latin typeface="Cambria"/>
              <a:cs typeface="Cambria"/>
            </a:endParaRPr>
          </a:p>
          <a:p>
            <a:pPr marL="357489" marR="692731" indent="-342913">
              <a:lnSpc>
                <a:spcPct val="106600"/>
              </a:lnSpc>
              <a:buAutoNum type="arabicPeriod"/>
              <a:tabLst>
                <a:tab pos="470259" algn="l"/>
                <a:tab pos="471026" algn="l"/>
              </a:tabLst>
            </a:pPr>
            <a:r>
              <a:rPr sz="2356" spc="60" dirty="0">
                <a:solidFill>
                  <a:srgbClr val="892828"/>
                </a:solidFill>
                <a:latin typeface="Cambria"/>
                <a:cs typeface="Cambria"/>
              </a:rPr>
              <a:t>inflammatory</a:t>
            </a:r>
            <a:r>
              <a:rPr sz="2356" spc="103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54" dirty="0">
                <a:solidFill>
                  <a:srgbClr val="892828"/>
                </a:solidFill>
                <a:latin typeface="Cambria"/>
                <a:cs typeface="Cambria"/>
              </a:rPr>
              <a:t>bowel</a:t>
            </a:r>
            <a:r>
              <a:rPr sz="2356" spc="109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42" dirty="0">
                <a:solidFill>
                  <a:srgbClr val="892828"/>
                </a:solidFill>
                <a:latin typeface="Cambria"/>
                <a:cs typeface="Cambria"/>
              </a:rPr>
              <a:t>disease,</a:t>
            </a:r>
            <a:r>
              <a:rPr sz="2356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24" dirty="0">
                <a:solidFill>
                  <a:srgbClr val="892828"/>
                </a:solidFill>
                <a:latin typeface="Cambria"/>
                <a:cs typeface="Cambria"/>
              </a:rPr>
              <a:t>sensorineural</a:t>
            </a:r>
            <a:r>
              <a:rPr sz="2356" spc="11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91" dirty="0">
                <a:solidFill>
                  <a:srgbClr val="892828"/>
                </a:solidFill>
                <a:latin typeface="Cambria"/>
                <a:cs typeface="Cambria"/>
              </a:rPr>
              <a:t>and </a:t>
            </a:r>
            <a:r>
              <a:rPr sz="2356" spc="-494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54" dirty="0">
                <a:solidFill>
                  <a:srgbClr val="892828"/>
                </a:solidFill>
                <a:latin typeface="Cambria"/>
                <a:cs typeface="Cambria"/>
              </a:rPr>
              <a:t>conduction</a:t>
            </a:r>
            <a:r>
              <a:rPr sz="2356" spc="7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42" dirty="0">
                <a:solidFill>
                  <a:srgbClr val="892828"/>
                </a:solidFill>
                <a:latin typeface="Cambria"/>
                <a:cs typeface="Cambria"/>
              </a:rPr>
              <a:t>deafness</a:t>
            </a:r>
            <a:endParaRPr sz="2356">
              <a:latin typeface="Cambria"/>
              <a:cs typeface="Cambria"/>
            </a:endParaRPr>
          </a:p>
          <a:p>
            <a:pPr marL="471026" indent="-455683">
              <a:spcBef>
                <a:spcPts val="193"/>
              </a:spcBef>
              <a:buAutoNum type="arabicPeriod"/>
              <a:tabLst>
                <a:tab pos="470259" algn="l"/>
                <a:tab pos="471026" algn="l"/>
              </a:tabLst>
            </a:pPr>
            <a:r>
              <a:rPr sz="2356" spc="24" dirty="0">
                <a:solidFill>
                  <a:srgbClr val="892828"/>
                </a:solidFill>
                <a:latin typeface="Cambria"/>
                <a:cs typeface="Cambria"/>
              </a:rPr>
              <a:t>renal</a:t>
            </a:r>
            <a:r>
              <a:rPr sz="2356" spc="4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48" dirty="0">
                <a:solidFill>
                  <a:srgbClr val="892828"/>
                </a:solidFill>
                <a:latin typeface="Cambria"/>
                <a:cs typeface="Cambria"/>
              </a:rPr>
              <a:t>anomalies</a:t>
            </a:r>
            <a:endParaRPr sz="2356">
              <a:latin typeface="Cambria"/>
              <a:cs typeface="Cambria"/>
            </a:endParaRPr>
          </a:p>
          <a:p>
            <a:pPr marL="471026" indent="-455683">
              <a:spcBef>
                <a:spcPts val="181"/>
              </a:spcBef>
              <a:buAutoNum type="arabicPeriod"/>
              <a:tabLst>
                <a:tab pos="470259" algn="l"/>
                <a:tab pos="471026" algn="l"/>
              </a:tabLst>
            </a:pPr>
            <a:r>
              <a:rPr sz="2356" spc="42" dirty="0">
                <a:solidFill>
                  <a:srgbClr val="892828"/>
                </a:solidFill>
                <a:latin typeface="Cambria"/>
                <a:cs typeface="Cambria"/>
              </a:rPr>
              <a:t>endocrine</a:t>
            </a:r>
            <a:r>
              <a:rPr sz="2356" spc="72" dirty="0">
                <a:solidFill>
                  <a:srgbClr val="892828"/>
                </a:solidFill>
                <a:latin typeface="Cambria"/>
                <a:cs typeface="Cambria"/>
              </a:rPr>
              <a:t> dysfunction,</a:t>
            </a:r>
            <a:r>
              <a:rPr sz="2356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60" dirty="0">
                <a:solidFill>
                  <a:srgbClr val="892828"/>
                </a:solidFill>
                <a:latin typeface="Cambria"/>
                <a:cs typeface="Cambria"/>
              </a:rPr>
              <a:t>such</a:t>
            </a:r>
            <a:r>
              <a:rPr sz="2356" spc="7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24" dirty="0">
                <a:solidFill>
                  <a:srgbClr val="892828"/>
                </a:solidFill>
                <a:latin typeface="Cambria"/>
                <a:cs typeface="Cambria"/>
              </a:rPr>
              <a:t>as</a:t>
            </a:r>
            <a:r>
              <a:rPr sz="2356" spc="79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72" dirty="0">
                <a:solidFill>
                  <a:srgbClr val="892828"/>
                </a:solidFill>
                <a:latin typeface="Cambria"/>
                <a:cs typeface="Cambria"/>
              </a:rPr>
              <a:t>autoimmune</a:t>
            </a:r>
            <a:r>
              <a:rPr sz="2356" spc="9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54" dirty="0">
                <a:solidFill>
                  <a:srgbClr val="892828"/>
                </a:solidFill>
                <a:latin typeface="Cambria"/>
                <a:cs typeface="Cambria"/>
              </a:rPr>
              <a:t>thyroid</a:t>
            </a:r>
            <a:endParaRPr sz="2356">
              <a:latin typeface="Cambria"/>
              <a:cs typeface="Cambria"/>
            </a:endParaRPr>
          </a:p>
          <a:p>
            <a:pPr marL="357489">
              <a:spcBef>
                <a:spcPts val="193"/>
              </a:spcBef>
            </a:pPr>
            <a:r>
              <a:rPr sz="2356" spc="30" dirty="0">
                <a:solidFill>
                  <a:srgbClr val="892828"/>
                </a:solidFill>
                <a:latin typeface="Cambria"/>
                <a:cs typeface="Cambria"/>
              </a:rPr>
              <a:t>disease</a:t>
            </a:r>
            <a:endParaRPr sz="2356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1514" y="438093"/>
            <a:ext cx="5131993" cy="1074282"/>
          </a:xfrm>
          <a:prstGeom prst="rect">
            <a:avLst/>
          </a:prstGeom>
        </p:spPr>
        <p:txBody>
          <a:bodyPr vert="horz" wrap="square" lIns="0" tIns="59068" rIns="0" bIns="0" rtlCol="0">
            <a:spAutoFit/>
          </a:bodyPr>
          <a:lstStyle/>
          <a:p>
            <a:pPr marL="622921" indent="-455683">
              <a:spcBef>
                <a:spcPts val="465"/>
              </a:spcBef>
              <a:buClr>
                <a:srgbClr val="892828"/>
              </a:buClr>
              <a:buSzPct val="66101"/>
              <a:buFont typeface="Arial MT"/>
              <a:buChar char="●"/>
              <a:tabLst>
                <a:tab pos="622152" algn="l"/>
                <a:tab pos="622921" algn="l"/>
              </a:tabLst>
            </a:pPr>
            <a:r>
              <a:rPr sz="3564" b="1" spc="12" dirty="0">
                <a:solidFill>
                  <a:srgbClr val="C85555"/>
                </a:solidFill>
                <a:latin typeface="Palatino Linotype"/>
                <a:cs typeface="Palatino Linotype"/>
              </a:rPr>
              <a:t>Presentation:</a:t>
            </a:r>
            <a:endParaRPr sz="3564">
              <a:latin typeface="Palatino Linotype"/>
              <a:cs typeface="Palatino Linotype"/>
            </a:endParaRPr>
          </a:p>
          <a:p>
            <a:pPr marL="471026" indent="-455683">
              <a:spcBef>
                <a:spcPts val="272"/>
              </a:spcBef>
              <a:buSzPct val="84782"/>
              <a:buFont typeface="Arial MT"/>
              <a:buChar char="●"/>
              <a:tabLst>
                <a:tab pos="470259" algn="l"/>
                <a:tab pos="471026" algn="l"/>
              </a:tabLst>
            </a:pPr>
            <a:r>
              <a:rPr sz="2779" spc="6" dirty="0">
                <a:solidFill>
                  <a:srgbClr val="892828"/>
                </a:solidFill>
                <a:latin typeface="Cambria"/>
                <a:cs typeface="Cambria"/>
              </a:rPr>
              <a:t>Present</a:t>
            </a:r>
            <a:r>
              <a:rPr sz="2779" spc="4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66" dirty="0">
                <a:solidFill>
                  <a:srgbClr val="892828"/>
                </a:solidFill>
                <a:latin typeface="Cambria"/>
                <a:cs typeface="Cambria"/>
              </a:rPr>
              <a:t>with</a:t>
            </a:r>
            <a:r>
              <a:rPr sz="2779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72" dirty="0">
                <a:solidFill>
                  <a:srgbClr val="892828"/>
                </a:solidFill>
                <a:latin typeface="Cambria"/>
                <a:cs typeface="Cambria"/>
              </a:rPr>
              <a:t>delayed</a:t>
            </a:r>
            <a:r>
              <a:rPr sz="2779" spc="54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42" dirty="0">
                <a:solidFill>
                  <a:srgbClr val="892828"/>
                </a:solidFill>
                <a:latin typeface="Cambria"/>
                <a:cs typeface="Cambria"/>
              </a:rPr>
              <a:t>puberty</a:t>
            </a:r>
            <a:endParaRPr sz="2779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00984" y="1083688"/>
            <a:ext cx="1488968" cy="42319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767">
              <a:lnSpc>
                <a:spcPts val="3268"/>
              </a:lnSpc>
            </a:pPr>
            <a:r>
              <a:rPr sz="2779" spc="30" dirty="0">
                <a:solidFill>
                  <a:srgbClr val="892828"/>
                </a:solidFill>
                <a:latin typeface="Cambria"/>
                <a:cs typeface="Cambria"/>
              </a:rPr>
              <a:t>(primary</a:t>
            </a:r>
            <a:endParaRPr sz="2779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58774" y="1529228"/>
            <a:ext cx="1979154" cy="42319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74"/>
              </a:lnSpc>
            </a:pPr>
            <a:r>
              <a:rPr sz="2779" spc="30" dirty="0">
                <a:solidFill>
                  <a:srgbClr val="892828"/>
                </a:solidFill>
                <a:latin typeface="Cambria"/>
                <a:cs typeface="Cambria"/>
              </a:rPr>
              <a:t>amenorrhea</a:t>
            </a:r>
            <a:endParaRPr sz="2779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2878" y="1504436"/>
            <a:ext cx="4917968" cy="444723"/>
          </a:xfrm>
          <a:prstGeom prst="rect">
            <a:avLst/>
          </a:prstGeom>
        </p:spPr>
        <p:txBody>
          <a:bodyPr vert="horz" wrap="square" lIns="0" tIns="16877" rIns="0" bIns="0" rtlCol="0">
            <a:spAutoFit/>
          </a:bodyPr>
          <a:lstStyle/>
          <a:p>
            <a:pPr marL="15343">
              <a:spcBef>
                <a:spcPts val="133"/>
              </a:spcBef>
            </a:pPr>
            <a:r>
              <a:rPr sz="2779" spc="91" dirty="0">
                <a:solidFill>
                  <a:srgbClr val="892828"/>
                </a:solidFill>
                <a:latin typeface="Cambria"/>
                <a:cs typeface="Cambria"/>
              </a:rPr>
              <a:t>and</a:t>
            </a:r>
            <a:r>
              <a:rPr sz="2779" spc="7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6" dirty="0">
                <a:solidFill>
                  <a:srgbClr val="892828"/>
                </a:solidFill>
                <a:latin typeface="Cambria"/>
                <a:cs typeface="Cambria"/>
              </a:rPr>
              <a:t>absent</a:t>
            </a:r>
            <a:r>
              <a:rPr sz="2779" spc="79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66" dirty="0">
                <a:solidFill>
                  <a:srgbClr val="892828"/>
                </a:solidFill>
                <a:latin typeface="Cambria"/>
                <a:cs typeface="Cambria"/>
              </a:rPr>
              <a:t>of</a:t>
            </a:r>
            <a:r>
              <a:rPr sz="2779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42" dirty="0">
                <a:solidFill>
                  <a:srgbClr val="892828"/>
                </a:solidFill>
                <a:latin typeface="Cambria"/>
                <a:cs typeface="Cambria"/>
              </a:rPr>
              <a:t>secondary</a:t>
            </a:r>
            <a:r>
              <a:rPr sz="2779" spc="54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48" dirty="0">
                <a:solidFill>
                  <a:srgbClr val="892828"/>
                </a:solidFill>
                <a:latin typeface="Cambria"/>
                <a:cs typeface="Cambria"/>
              </a:rPr>
              <a:t>sexual</a:t>
            </a:r>
            <a:endParaRPr sz="2779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1514" y="1952000"/>
            <a:ext cx="7342049" cy="3910223"/>
          </a:xfrm>
          <a:prstGeom prst="rect">
            <a:avLst/>
          </a:prstGeom>
        </p:spPr>
        <p:txBody>
          <a:bodyPr vert="horz" wrap="square" lIns="0" tIns="16877" rIns="0" bIns="0" rtlCol="0">
            <a:spAutoFit/>
          </a:bodyPr>
          <a:lstStyle/>
          <a:p>
            <a:pPr marL="357489">
              <a:spcBef>
                <a:spcPts val="133"/>
              </a:spcBef>
            </a:pPr>
            <a:r>
              <a:rPr sz="2779" dirty="0">
                <a:solidFill>
                  <a:srgbClr val="892828"/>
                </a:solidFill>
                <a:latin typeface="Cambria"/>
                <a:cs typeface="Cambria"/>
              </a:rPr>
              <a:t>characteristics</a:t>
            </a:r>
            <a:r>
              <a:rPr sz="2779" spc="48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-6" dirty="0">
                <a:solidFill>
                  <a:srgbClr val="892828"/>
                </a:solidFill>
                <a:latin typeface="Cambria"/>
                <a:cs typeface="Cambria"/>
              </a:rPr>
              <a:t>).</a:t>
            </a:r>
            <a:endParaRPr sz="2779">
              <a:latin typeface="Cambria"/>
              <a:cs typeface="Cambria"/>
            </a:endParaRPr>
          </a:p>
          <a:p>
            <a:pPr marL="697333" indent="-530863">
              <a:spcBef>
                <a:spcPts val="151"/>
              </a:spcBef>
              <a:buClr>
                <a:srgbClr val="892828"/>
              </a:buClr>
              <a:buSzPct val="66101"/>
              <a:buFont typeface="Arial MT"/>
              <a:buChar char="●"/>
              <a:tabLst>
                <a:tab pos="697333" algn="l"/>
                <a:tab pos="698101" algn="l"/>
              </a:tabLst>
            </a:pPr>
            <a:r>
              <a:rPr sz="3564" b="1" spc="12" dirty="0">
                <a:solidFill>
                  <a:srgbClr val="C85555"/>
                </a:solidFill>
                <a:latin typeface="Palatino Linotype"/>
                <a:cs typeface="Palatino Linotype"/>
              </a:rPr>
              <a:t>Labs</a:t>
            </a:r>
            <a:r>
              <a:rPr sz="3564" b="1" spc="-6" dirty="0">
                <a:solidFill>
                  <a:srgbClr val="C85555"/>
                </a:solidFill>
                <a:latin typeface="Palatino Linotype"/>
                <a:cs typeface="Palatino Linotype"/>
              </a:rPr>
              <a:t> </a:t>
            </a:r>
            <a:r>
              <a:rPr sz="3564" b="1" spc="12" dirty="0">
                <a:solidFill>
                  <a:srgbClr val="C85555"/>
                </a:solidFill>
                <a:latin typeface="Palatino Linotype"/>
                <a:cs typeface="Palatino Linotype"/>
              </a:rPr>
              <a:t>and</a:t>
            </a:r>
            <a:r>
              <a:rPr sz="3564" b="1" spc="-18" dirty="0">
                <a:solidFill>
                  <a:srgbClr val="C85555"/>
                </a:solidFill>
                <a:latin typeface="Palatino Linotype"/>
                <a:cs typeface="Palatino Linotype"/>
              </a:rPr>
              <a:t> </a:t>
            </a:r>
            <a:r>
              <a:rPr sz="3564" b="1" spc="6" dirty="0">
                <a:solidFill>
                  <a:srgbClr val="C85555"/>
                </a:solidFill>
                <a:latin typeface="Palatino Linotype"/>
                <a:cs typeface="Palatino Linotype"/>
              </a:rPr>
              <a:t>ultrasound</a:t>
            </a:r>
            <a:endParaRPr sz="3564">
              <a:latin typeface="Palatino Linotype"/>
              <a:cs typeface="Palatino Linotype"/>
            </a:endParaRPr>
          </a:p>
          <a:p>
            <a:pPr marL="471026" indent="-455683">
              <a:spcBef>
                <a:spcPts val="277"/>
              </a:spcBef>
              <a:buSzPct val="84782"/>
              <a:buAutoNum type="arabicPeriod"/>
              <a:tabLst>
                <a:tab pos="470259" algn="l"/>
                <a:tab pos="471026" algn="l"/>
              </a:tabLst>
            </a:pPr>
            <a:r>
              <a:rPr sz="2779" spc="175" dirty="0">
                <a:solidFill>
                  <a:srgbClr val="892828"/>
                </a:solidFill>
                <a:latin typeface="Cambria"/>
                <a:cs typeface="Cambria"/>
              </a:rPr>
              <a:t>High</a:t>
            </a:r>
            <a:r>
              <a:rPr sz="2779" spc="79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181" dirty="0">
                <a:solidFill>
                  <a:srgbClr val="892828"/>
                </a:solidFill>
                <a:latin typeface="Cambria"/>
                <a:cs typeface="Cambria"/>
              </a:rPr>
              <a:t>FSH</a:t>
            </a:r>
            <a:r>
              <a:rPr sz="2779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91" dirty="0">
                <a:solidFill>
                  <a:srgbClr val="892828"/>
                </a:solidFill>
                <a:latin typeface="Cambria"/>
                <a:cs typeface="Cambria"/>
              </a:rPr>
              <a:t>and</a:t>
            </a:r>
            <a:r>
              <a:rPr sz="2779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307" dirty="0">
                <a:solidFill>
                  <a:srgbClr val="892828"/>
                </a:solidFill>
                <a:latin typeface="Cambria"/>
                <a:cs typeface="Cambria"/>
              </a:rPr>
              <a:t>LH</a:t>
            </a:r>
            <a:r>
              <a:rPr sz="2779" spc="79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36" dirty="0">
                <a:solidFill>
                  <a:srgbClr val="892828"/>
                </a:solidFill>
                <a:latin typeface="Cambria"/>
                <a:cs typeface="Cambria"/>
              </a:rPr>
              <a:t>levels</a:t>
            </a:r>
            <a:endParaRPr sz="2779">
              <a:latin typeface="Cambria"/>
              <a:cs typeface="Cambria"/>
            </a:endParaRPr>
          </a:p>
          <a:p>
            <a:pPr marL="471026" indent="-455683">
              <a:spcBef>
                <a:spcPts val="169"/>
              </a:spcBef>
              <a:buSzPct val="84782"/>
              <a:buAutoNum type="arabicPeriod"/>
              <a:tabLst>
                <a:tab pos="470259" algn="l"/>
                <a:tab pos="471026" algn="l"/>
              </a:tabLst>
            </a:pPr>
            <a:r>
              <a:rPr sz="2779" spc="12" dirty="0">
                <a:solidFill>
                  <a:srgbClr val="892828"/>
                </a:solidFill>
                <a:latin typeface="Cambria"/>
                <a:cs typeface="Cambria"/>
              </a:rPr>
              <a:t>Bilateral</a:t>
            </a:r>
            <a:r>
              <a:rPr sz="2779" spc="54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dirty="0">
                <a:solidFill>
                  <a:srgbClr val="892828"/>
                </a:solidFill>
                <a:latin typeface="Cambria"/>
                <a:cs typeface="Cambria"/>
              </a:rPr>
              <a:t>streak</a:t>
            </a:r>
            <a:r>
              <a:rPr sz="2779" spc="36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79" dirty="0">
                <a:solidFill>
                  <a:srgbClr val="892828"/>
                </a:solidFill>
                <a:latin typeface="Cambria"/>
                <a:cs typeface="Cambria"/>
              </a:rPr>
              <a:t>gonads</a:t>
            </a:r>
            <a:endParaRPr sz="2779">
              <a:latin typeface="Cambria"/>
              <a:cs typeface="Cambria"/>
            </a:endParaRPr>
          </a:p>
          <a:p>
            <a:pPr marL="622921" lvl="1" indent="-455683">
              <a:spcBef>
                <a:spcPts val="121"/>
              </a:spcBef>
              <a:buClr>
                <a:srgbClr val="892828"/>
              </a:buClr>
              <a:buSzPct val="59090"/>
              <a:buFont typeface="Arial MT"/>
              <a:buChar char="●"/>
              <a:tabLst>
                <a:tab pos="622152" algn="l"/>
                <a:tab pos="622921" algn="l"/>
              </a:tabLst>
            </a:pPr>
            <a:r>
              <a:rPr sz="3987" b="1" dirty="0">
                <a:solidFill>
                  <a:srgbClr val="C85555"/>
                </a:solidFill>
                <a:latin typeface="Palatino Linotype"/>
                <a:cs typeface="Palatino Linotype"/>
              </a:rPr>
              <a:t>Management</a:t>
            </a:r>
            <a:endParaRPr sz="3987">
              <a:latin typeface="Palatino Linotype"/>
              <a:cs typeface="Palatino Linotype"/>
            </a:endParaRPr>
          </a:p>
          <a:p>
            <a:pPr marL="471026" indent="-455683">
              <a:spcBef>
                <a:spcPts val="314"/>
              </a:spcBef>
              <a:buSzPct val="84782"/>
              <a:buAutoNum type="arabicPeriod"/>
              <a:tabLst>
                <a:tab pos="470259" algn="l"/>
                <a:tab pos="471026" algn="l"/>
              </a:tabLst>
            </a:pPr>
            <a:r>
              <a:rPr sz="2779" spc="193" dirty="0">
                <a:solidFill>
                  <a:srgbClr val="892828"/>
                </a:solidFill>
                <a:latin typeface="Cambria"/>
                <a:cs typeface="Cambria"/>
              </a:rPr>
              <a:t>HRT</a:t>
            </a:r>
            <a:endParaRPr sz="2779">
              <a:latin typeface="Cambria"/>
              <a:cs typeface="Cambria"/>
            </a:endParaRPr>
          </a:p>
          <a:p>
            <a:pPr marL="357489" marR="6137" indent="-342913">
              <a:lnSpc>
                <a:spcPts val="3528"/>
              </a:lnSpc>
              <a:spcBef>
                <a:spcPts val="103"/>
              </a:spcBef>
              <a:buSzPct val="84782"/>
              <a:buAutoNum type="arabicPeriod"/>
              <a:tabLst>
                <a:tab pos="470259" algn="l"/>
                <a:tab pos="471026" algn="l"/>
              </a:tabLst>
            </a:pPr>
            <a:r>
              <a:rPr sz="2779" spc="60" dirty="0">
                <a:solidFill>
                  <a:srgbClr val="892828"/>
                </a:solidFill>
                <a:latin typeface="Cambria"/>
                <a:cs typeface="Cambria"/>
              </a:rPr>
              <a:t>Pregnancy</a:t>
            </a:r>
            <a:r>
              <a:rPr sz="2779" spc="54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6" dirty="0">
                <a:solidFill>
                  <a:srgbClr val="892828"/>
                </a:solidFill>
                <a:latin typeface="Cambria"/>
                <a:cs typeface="Cambria"/>
              </a:rPr>
              <a:t>is</a:t>
            </a:r>
            <a:r>
              <a:rPr sz="2779" spc="66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79" dirty="0">
                <a:solidFill>
                  <a:srgbClr val="892828"/>
                </a:solidFill>
                <a:latin typeface="Cambria"/>
                <a:cs typeface="Cambria"/>
              </a:rPr>
              <a:t>only</a:t>
            </a:r>
            <a:r>
              <a:rPr sz="2779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24" dirty="0">
                <a:solidFill>
                  <a:srgbClr val="892828"/>
                </a:solidFill>
                <a:latin typeface="Cambria"/>
                <a:cs typeface="Cambria"/>
              </a:rPr>
              <a:t>possible</a:t>
            </a:r>
            <a:r>
              <a:rPr sz="2779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66" dirty="0">
                <a:solidFill>
                  <a:srgbClr val="892828"/>
                </a:solidFill>
                <a:latin typeface="Cambria"/>
                <a:cs typeface="Cambria"/>
              </a:rPr>
              <a:t>with</a:t>
            </a:r>
            <a:r>
              <a:rPr sz="2779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145" dirty="0">
                <a:solidFill>
                  <a:srgbClr val="892828"/>
                </a:solidFill>
                <a:latin typeface="Cambria"/>
                <a:cs typeface="Cambria"/>
              </a:rPr>
              <a:t>IVF+</a:t>
            </a:r>
            <a:r>
              <a:rPr sz="2779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127" dirty="0">
                <a:solidFill>
                  <a:srgbClr val="892828"/>
                </a:solidFill>
                <a:latin typeface="Cambria"/>
                <a:cs typeface="Cambria"/>
              </a:rPr>
              <a:t>ovum </a:t>
            </a:r>
            <a:r>
              <a:rPr sz="2779" spc="-59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54" dirty="0">
                <a:solidFill>
                  <a:srgbClr val="892828"/>
                </a:solidFill>
                <a:latin typeface="Cambria"/>
                <a:cs typeface="Cambria"/>
              </a:rPr>
              <a:t>donation</a:t>
            </a:r>
            <a:endParaRPr sz="2779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7107" y="114200"/>
            <a:ext cx="8234970" cy="1115558"/>
          </a:xfrm>
          <a:prstGeom prst="rect">
            <a:avLst/>
          </a:prstGeom>
        </p:spPr>
        <p:txBody>
          <a:bodyPr vert="horz" wrap="square" lIns="0" tIns="18411" rIns="0" bIns="0" rtlCol="0" anchor="ctr">
            <a:spAutoFit/>
          </a:bodyPr>
          <a:lstStyle/>
          <a:p>
            <a:pPr marL="15343">
              <a:lnSpc>
                <a:spcPct val="100000"/>
              </a:lnSpc>
              <a:spcBef>
                <a:spcPts val="145"/>
              </a:spcBef>
            </a:pPr>
            <a:r>
              <a:rPr sz="3564" b="1" spc="-12" dirty="0">
                <a:latin typeface="Arial"/>
                <a:cs typeface="Arial"/>
              </a:rPr>
              <a:t>Androgen</a:t>
            </a:r>
            <a:r>
              <a:rPr sz="3564" b="1" spc="127" dirty="0">
                <a:latin typeface="Arial"/>
                <a:cs typeface="Arial"/>
              </a:rPr>
              <a:t> </a:t>
            </a:r>
            <a:r>
              <a:rPr sz="3564" b="1" spc="-18" dirty="0">
                <a:latin typeface="Arial"/>
                <a:cs typeface="Arial"/>
              </a:rPr>
              <a:t>Insensitivity</a:t>
            </a:r>
            <a:r>
              <a:rPr sz="3564" b="1" spc="79" dirty="0">
                <a:latin typeface="Arial"/>
                <a:cs typeface="Arial"/>
              </a:rPr>
              <a:t> </a:t>
            </a:r>
            <a:r>
              <a:rPr sz="3564" b="1" spc="-12" dirty="0">
                <a:latin typeface="Arial"/>
                <a:cs typeface="Arial"/>
              </a:rPr>
              <a:t>syndrome(AIS)</a:t>
            </a:r>
            <a:endParaRPr sz="3564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1104" y="1796399"/>
            <a:ext cx="3336179" cy="2965653"/>
          </a:xfrm>
          <a:prstGeom prst="rect">
            <a:avLst/>
          </a:prstGeom>
        </p:spPr>
        <p:txBody>
          <a:bodyPr vert="horz" wrap="square" lIns="0" tIns="14575" rIns="0" bIns="0" rtlCol="0">
            <a:spAutoFit/>
          </a:bodyPr>
          <a:lstStyle/>
          <a:p>
            <a:pPr marL="104332" marR="6137" indent="-89756">
              <a:lnSpc>
                <a:spcPct val="115300"/>
              </a:lnSpc>
              <a:spcBef>
                <a:spcPts val="115"/>
              </a:spcBef>
              <a:buSzPct val="84782"/>
              <a:buFont typeface="Arial MT"/>
              <a:buChar char="●"/>
              <a:tabLst>
                <a:tab pos="471026" algn="l"/>
                <a:tab pos="471793" algn="l"/>
              </a:tabLst>
            </a:pPr>
            <a:r>
              <a:rPr sz="2779" spc="79" dirty="0">
                <a:solidFill>
                  <a:srgbClr val="892828"/>
                </a:solidFill>
                <a:latin typeface="Cambria"/>
                <a:cs typeface="Cambria"/>
              </a:rPr>
              <a:t>X-linked </a:t>
            </a:r>
            <a:r>
              <a:rPr sz="2779" spc="6" dirty="0">
                <a:solidFill>
                  <a:srgbClr val="892828"/>
                </a:solidFill>
                <a:latin typeface="Cambria"/>
                <a:cs typeface="Cambria"/>
              </a:rPr>
              <a:t>recessive </a:t>
            </a:r>
            <a:r>
              <a:rPr sz="2779" spc="-604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24" dirty="0">
                <a:solidFill>
                  <a:srgbClr val="892828"/>
                </a:solidFill>
                <a:latin typeface="Cambria"/>
                <a:cs typeface="Cambria"/>
              </a:rPr>
              <a:t>inheritance</a:t>
            </a:r>
            <a:endParaRPr sz="2779" dirty="0">
              <a:latin typeface="Cambria"/>
              <a:cs typeface="Cambria"/>
            </a:endParaRPr>
          </a:p>
          <a:p>
            <a:pPr marL="471026" indent="-456450">
              <a:spcBef>
                <a:spcPts val="524"/>
              </a:spcBef>
              <a:buSzPct val="84782"/>
              <a:buFont typeface="Arial MT"/>
              <a:buChar char="●"/>
              <a:tabLst>
                <a:tab pos="471026" algn="l"/>
                <a:tab pos="471793" algn="l"/>
              </a:tabLst>
            </a:pPr>
            <a:r>
              <a:rPr sz="2779" spc="6" dirty="0">
                <a:solidFill>
                  <a:srgbClr val="892828"/>
                </a:solidFill>
                <a:latin typeface="Cambria"/>
                <a:cs typeface="Cambria"/>
              </a:rPr>
              <a:t>-</a:t>
            </a:r>
            <a:r>
              <a:rPr sz="2779" spc="54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42" dirty="0">
                <a:solidFill>
                  <a:srgbClr val="892828"/>
                </a:solidFill>
                <a:latin typeface="Cambria"/>
                <a:cs typeface="Cambria"/>
              </a:rPr>
              <a:t>The</a:t>
            </a:r>
            <a:r>
              <a:rPr sz="2779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54" dirty="0">
                <a:solidFill>
                  <a:srgbClr val="892828"/>
                </a:solidFill>
                <a:latin typeface="Cambria"/>
                <a:cs typeface="Cambria"/>
              </a:rPr>
              <a:t>phenotype</a:t>
            </a:r>
            <a:endParaRPr sz="2779" dirty="0">
              <a:latin typeface="Cambria"/>
              <a:cs typeface="Cambria"/>
            </a:endParaRPr>
          </a:p>
          <a:p>
            <a:pPr marL="104332">
              <a:spcBef>
                <a:spcPts val="513"/>
              </a:spcBef>
            </a:pPr>
            <a:r>
              <a:rPr sz="2779" spc="6" dirty="0">
                <a:solidFill>
                  <a:srgbClr val="892828"/>
                </a:solidFill>
                <a:latin typeface="Cambria"/>
                <a:cs typeface="Cambria"/>
              </a:rPr>
              <a:t>is</a:t>
            </a:r>
            <a:r>
              <a:rPr sz="2779" spc="36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42" dirty="0">
                <a:solidFill>
                  <a:srgbClr val="C00000"/>
                </a:solidFill>
                <a:latin typeface="Cambria"/>
                <a:cs typeface="Cambria"/>
              </a:rPr>
              <a:t>female</a:t>
            </a:r>
            <a:endParaRPr sz="2779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471026" indent="-456450">
              <a:spcBef>
                <a:spcPts val="524"/>
              </a:spcBef>
              <a:buSzPct val="84782"/>
              <a:buFont typeface="Arial MT"/>
              <a:buChar char="●"/>
              <a:tabLst>
                <a:tab pos="471026" algn="l"/>
                <a:tab pos="471793" algn="l"/>
              </a:tabLst>
            </a:pPr>
            <a:r>
              <a:rPr sz="2779" spc="6" dirty="0">
                <a:solidFill>
                  <a:srgbClr val="892828"/>
                </a:solidFill>
                <a:latin typeface="Cambria"/>
                <a:cs typeface="Cambria"/>
              </a:rPr>
              <a:t>-</a:t>
            </a:r>
            <a:r>
              <a:rPr sz="2779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42" dirty="0">
                <a:solidFill>
                  <a:srgbClr val="892828"/>
                </a:solidFill>
                <a:latin typeface="Cambria"/>
                <a:cs typeface="Cambria"/>
              </a:rPr>
              <a:t>The</a:t>
            </a:r>
            <a:r>
              <a:rPr sz="2779" spc="66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54" dirty="0">
                <a:solidFill>
                  <a:srgbClr val="892828"/>
                </a:solidFill>
                <a:latin typeface="Cambria"/>
                <a:cs typeface="Cambria"/>
              </a:rPr>
              <a:t>genotype</a:t>
            </a:r>
            <a:endParaRPr sz="2779" dirty="0">
              <a:latin typeface="Cambria"/>
              <a:cs typeface="Cambria"/>
            </a:endParaRPr>
          </a:p>
          <a:p>
            <a:pPr marL="104332">
              <a:spcBef>
                <a:spcPts val="507"/>
              </a:spcBef>
            </a:pPr>
            <a:r>
              <a:rPr sz="2779" spc="12" dirty="0">
                <a:solidFill>
                  <a:srgbClr val="892828"/>
                </a:solidFill>
                <a:latin typeface="Cambria"/>
                <a:cs typeface="Cambria"/>
              </a:rPr>
              <a:t>is</a:t>
            </a:r>
            <a:r>
              <a:rPr sz="2779" spc="24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145" dirty="0">
                <a:solidFill>
                  <a:srgbClr val="C00000"/>
                </a:solidFill>
                <a:latin typeface="Georgia"/>
                <a:cs typeface="Georgia"/>
              </a:rPr>
              <a:t>46</a:t>
            </a:r>
            <a:r>
              <a:rPr sz="2779" spc="145" dirty="0">
                <a:solidFill>
                  <a:srgbClr val="C00000"/>
                </a:solidFill>
                <a:latin typeface="Cambria"/>
                <a:cs typeface="Cambria"/>
              </a:rPr>
              <a:t>XY</a:t>
            </a:r>
            <a:endParaRPr sz="2779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7259" y="1477586"/>
            <a:ext cx="5164212" cy="478550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00984" y="1083688"/>
            <a:ext cx="1488968" cy="441858"/>
          </a:xfrm>
          <a:custGeom>
            <a:avLst/>
            <a:gdLst/>
            <a:ahLst/>
            <a:cxnLst/>
            <a:rect l="l" t="t" r="r" b="b"/>
            <a:pathLst>
              <a:path w="1232534" h="365759">
                <a:moveTo>
                  <a:pt x="1232154" y="0"/>
                </a:moveTo>
                <a:lnTo>
                  <a:pt x="0" y="0"/>
                </a:lnTo>
                <a:lnTo>
                  <a:pt x="0" y="365455"/>
                </a:lnTo>
                <a:lnTo>
                  <a:pt x="1232154" y="365455"/>
                </a:lnTo>
                <a:lnTo>
                  <a:pt x="123215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3" name="object 3"/>
          <p:cNvSpPr/>
          <p:nvPr/>
        </p:nvSpPr>
        <p:spPr>
          <a:xfrm>
            <a:off x="2458774" y="1529228"/>
            <a:ext cx="1979154" cy="441858"/>
          </a:xfrm>
          <a:custGeom>
            <a:avLst/>
            <a:gdLst/>
            <a:ahLst/>
            <a:cxnLst/>
            <a:rect l="l" t="t" r="r" b="b"/>
            <a:pathLst>
              <a:path w="1638300" h="365760">
                <a:moveTo>
                  <a:pt x="1637842" y="0"/>
                </a:moveTo>
                <a:lnTo>
                  <a:pt x="0" y="0"/>
                </a:lnTo>
                <a:lnTo>
                  <a:pt x="0" y="365455"/>
                </a:lnTo>
                <a:lnTo>
                  <a:pt x="1637842" y="365455"/>
                </a:lnTo>
                <a:lnTo>
                  <a:pt x="163784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4" name="object 4"/>
          <p:cNvSpPr txBox="1"/>
          <p:nvPr/>
        </p:nvSpPr>
        <p:spPr>
          <a:xfrm>
            <a:off x="2101514" y="438094"/>
            <a:ext cx="7342049" cy="5446441"/>
          </a:xfrm>
          <a:prstGeom prst="rect">
            <a:avLst/>
          </a:prstGeom>
        </p:spPr>
        <p:txBody>
          <a:bodyPr vert="horz" wrap="square" lIns="0" tIns="59068" rIns="0" bIns="0" rtlCol="0">
            <a:spAutoFit/>
          </a:bodyPr>
          <a:lstStyle/>
          <a:p>
            <a:pPr marL="622921" indent="-455683">
              <a:spcBef>
                <a:spcPts val="465"/>
              </a:spcBef>
              <a:buClr>
                <a:srgbClr val="892828"/>
              </a:buClr>
              <a:buSzPct val="66101"/>
              <a:buFont typeface="Arial MT"/>
              <a:buChar char="●"/>
              <a:tabLst>
                <a:tab pos="622152" algn="l"/>
                <a:tab pos="622921" algn="l"/>
              </a:tabLst>
            </a:pPr>
            <a:r>
              <a:rPr sz="3564" b="1" spc="12" dirty="0">
                <a:solidFill>
                  <a:srgbClr val="C85555"/>
                </a:solidFill>
                <a:latin typeface="Palatino Linotype"/>
                <a:cs typeface="Palatino Linotype"/>
              </a:rPr>
              <a:t>Presentation:</a:t>
            </a:r>
            <a:endParaRPr sz="3564">
              <a:latin typeface="Palatino Linotype"/>
              <a:cs typeface="Palatino Linotype"/>
            </a:endParaRPr>
          </a:p>
          <a:p>
            <a:pPr marL="357489" marR="108934" indent="-342913">
              <a:lnSpc>
                <a:spcPct val="105500"/>
              </a:lnSpc>
              <a:spcBef>
                <a:spcPts val="91"/>
              </a:spcBef>
              <a:buClr>
                <a:srgbClr val="892828"/>
              </a:buClr>
              <a:buSzPct val="84782"/>
              <a:buFont typeface="Arial MT"/>
              <a:buChar char="●"/>
              <a:tabLst>
                <a:tab pos="470259" algn="l"/>
                <a:tab pos="471026" algn="l"/>
              </a:tabLst>
            </a:pPr>
            <a:r>
              <a:rPr sz="2175" dirty="0"/>
              <a:t>	</a:t>
            </a:r>
            <a:r>
              <a:rPr sz="2779" spc="6" dirty="0">
                <a:solidFill>
                  <a:srgbClr val="892828"/>
                </a:solidFill>
                <a:latin typeface="Cambria"/>
                <a:cs typeface="Cambria"/>
              </a:rPr>
              <a:t>Present</a:t>
            </a:r>
            <a:r>
              <a:rPr sz="2779" spc="48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66" dirty="0">
                <a:solidFill>
                  <a:srgbClr val="892828"/>
                </a:solidFill>
                <a:latin typeface="Cambria"/>
                <a:cs typeface="Cambria"/>
              </a:rPr>
              <a:t>with</a:t>
            </a:r>
            <a:r>
              <a:rPr sz="2779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72" dirty="0">
                <a:solidFill>
                  <a:srgbClr val="892828"/>
                </a:solidFill>
                <a:latin typeface="Cambria"/>
                <a:cs typeface="Cambria"/>
              </a:rPr>
              <a:t>delayed</a:t>
            </a:r>
            <a:r>
              <a:rPr sz="2779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42" dirty="0">
                <a:solidFill>
                  <a:srgbClr val="892828"/>
                </a:solidFill>
                <a:latin typeface="Cambria"/>
                <a:cs typeface="Cambria"/>
              </a:rPr>
              <a:t>puberty</a:t>
            </a:r>
            <a:r>
              <a:rPr sz="2779" spc="48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30" dirty="0">
                <a:solidFill>
                  <a:srgbClr val="892828"/>
                </a:solidFill>
                <a:latin typeface="Cambria"/>
                <a:cs typeface="Cambria"/>
              </a:rPr>
              <a:t>(primary </a:t>
            </a:r>
            <a:r>
              <a:rPr sz="2779" spc="36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30" dirty="0">
                <a:solidFill>
                  <a:srgbClr val="892828"/>
                </a:solidFill>
                <a:latin typeface="Cambria"/>
                <a:cs typeface="Cambria"/>
              </a:rPr>
              <a:t>amenorrhea</a:t>
            </a:r>
            <a:r>
              <a:rPr sz="2779" spc="48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91" dirty="0">
                <a:solidFill>
                  <a:srgbClr val="892828"/>
                </a:solidFill>
                <a:latin typeface="Cambria"/>
                <a:cs typeface="Cambria"/>
              </a:rPr>
              <a:t>and</a:t>
            </a:r>
            <a:r>
              <a:rPr sz="2779" spc="79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6" dirty="0">
                <a:solidFill>
                  <a:srgbClr val="892828"/>
                </a:solidFill>
                <a:latin typeface="Cambria"/>
                <a:cs typeface="Cambria"/>
              </a:rPr>
              <a:t>absent</a:t>
            </a:r>
            <a:r>
              <a:rPr sz="2779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66" dirty="0">
                <a:solidFill>
                  <a:srgbClr val="892828"/>
                </a:solidFill>
                <a:latin typeface="Cambria"/>
                <a:cs typeface="Cambria"/>
              </a:rPr>
              <a:t>of</a:t>
            </a:r>
            <a:r>
              <a:rPr sz="2779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42" dirty="0">
                <a:solidFill>
                  <a:srgbClr val="892828"/>
                </a:solidFill>
                <a:latin typeface="Cambria"/>
                <a:cs typeface="Cambria"/>
              </a:rPr>
              <a:t>secondary</a:t>
            </a:r>
            <a:r>
              <a:rPr sz="2779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48" dirty="0">
                <a:solidFill>
                  <a:srgbClr val="892828"/>
                </a:solidFill>
                <a:latin typeface="Cambria"/>
                <a:cs typeface="Cambria"/>
              </a:rPr>
              <a:t>sexual </a:t>
            </a:r>
            <a:r>
              <a:rPr sz="2779" spc="-59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dirty="0">
                <a:solidFill>
                  <a:srgbClr val="892828"/>
                </a:solidFill>
                <a:latin typeface="Cambria"/>
                <a:cs typeface="Cambria"/>
              </a:rPr>
              <a:t>characteristics</a:t>
            </a:r>
            <a:r>
              <a:rPr sz="2779" spc="66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-6" dirty="0">
                <a:solidFill>
                  <a:srgbClr val="892828"/>
                </a:solidFill>
                <a:latin typeface="Cambria"/>
                <a:cs typeface="Cambria"/>
              </a:rPr>
              <a:t>).</a:t>
            </a:r>
            <a:endParaRPr sz="2779">
              <a:latin typeface="Cambria"/>
              <a:cs typeface="Cambria"/>
            </a:endParaRPr>
          </a:p>
          <a:p>
            <a:pPr marL="697333" lvl="1" indent="-530863">
              <a:spcBef>
                <a:spcPts val="151"/>
              </a:spcBef>
              <a:buClr>
                <a:srgbClr val="892828"/>
              </a:buClr>
              <a:buSzPct val="66101"/>
              <a:buFont typeface="Arial MT"/>
              <a:buChar char="●"/>
              <a:tabLst>
                <a:tab pos="697333" algn="l"/>
                <a:tab pos="698101" algn="l"/>
              </a:tabLst>
            </a:pPr>
            <a:r>
              <a:rPr sz="3564" b="1" spc="12" dirty="0">
                <a:solidFill>
                  <a:srgbClr val="C85555"/>
                </a:solidFill>
                <a:latin typeface="Palatino Linotype"/>
                <a:cs typeface="Palatino Linotype"/>
              </a:rPr>
              <a:t>Labs</a:t>
            </a:r>
            <a:r>
              <a:rPr sz="3564" b="1" spc="-6" dirty="0">
                <a:solidFill>
                  <a:srgbClr val="C85555"/>
                </a:solidFill>
                <a:latin typeface="Palatino Linotype"/>
                <a:cs typeface="Palatino Linotype"/>
              </a:rPr>
              <a:t> </a:t>
            </a:r>
            <a:r>
              <a:rPr sz="3564" b="1" spc="12" dirty="0">
                <a:solidFill>
                  <a:srgbClr val="C85555"/>
                </a:solidFill>
                <a:latin typeface="Palatino Linotype"/>
                <a:cs typeface="Palatino Linotype"/>
              </a:rPr>
              <a:t>and</a:t>
            </a:r>
            <a:r>
              <a:rPr sz="3564" b="1" spc="-18" dirty="0">
                <a:solidFill>
                  <a:srgbClr val="C85555"/>
                </a:solidFill>
                <a:latin typeface="Palatino Linotype"/>
                <a:cs typeface="Palatino Linotype"/>
              </a:rPr>
              <a:t> </a:t>
            </a:r>
            <a:r>
              <a:rPr sz="3564" b="1" spc="6" dirty="0">
                <a:solidFill>
                  <a:srgbClr val="C85555"/>
                </a:solidFill>
                <a:latin typeface="Palatino Linotype"/>
                <a:cs typeface="Palatino Linotype"/>
              </a:rPr>
              <a:t>ultrasound</a:t>
            </a:r>
            <a:endParaRPr sz="3564">
              <a:latin typeface="Palatino Linotype"/>
              <a:cs typeface="Palatino Linotype"/>
            </a:endParaRPr>
          </a:p>
          <a:p>
            <a:pPr marL="471026" indent="-455683">
              <a:spcBef>
                <a:spcPts val="277"/>
              </a:spcBef>
              <a:buSzPct val="84782"/>
              <a:buAutoNum type="arabicPeriod"/>
              <a:tabLst>
                <a:tab pos="470259" algn="l"/>
                <a:tab pos="471026" algn="l"/>
              </a:tabLst>
            </a:pPr>
            <a:r>
              <a:rPr sz="2779" spc="175" dirty="0">
                <a:solidFill>
                  <a:srgbClr val="892828"/>
                </a:solidFill>
                <a:latin typeface="Cambria"/>
                <a:cs typeface="Cambria"/>
              </a:rPr>
              <a:t>High</a:t>
            </a:r>
            <a:r>
              <a:rPr sz="2779" spc="79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181" dirty="0">
                <a:solidFill>
                  <a:srgbClr val="892828"/>
                </a:solidFill>
                <a:latin typeface="Cambria"/>
                <a:cs typeface="Cambria"/>
              </a:rPr>
              <a:t>FSH</a:t>
            </a:r>
            <a:r>
              <a:rPr sz="2779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91" dirty="0">
                <a:solidFill>
                  <a:srgbClr val="892828"/>
                </a:solidFill>
                <a:latin typeface="Cambria"/>
                <a:cs typeface="Cambria"/>
              </a:rPr>
              <a:t>and</a:t>
            </a:r>
            <a:r>
              <a:rPr sz="2779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307" dirty="0">
                <a:solidFill>
                  <a:srgbClr val="892828"/>
                </a:solidFill>
                <a:latin typeface="Cambria"/>
                <a:cs typeface="Cambria"/>
              </a:rPr>
              <a:t>LH</a:t>
            </a:r>
            <a:r>
              <a:rPr sz="2779" spc="79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36" dirty="0">
                <a:solidFill>
                  <a:srgbClr val="892828"/>
                </a:solidFill>
                <a:latin typeface="Cambria"/>
                <a:cs typeface="Cambria"/>
              </a:rPr>
              <a:t>levels</a:t>
            </a:r>
            <a:endParaRPr sz="2779">
              <a:latin typeface="Cambria"/>
              <a:cs typeface="Cambria"/>
            </a:endParaRPr>
          </a:p>
          <a:p>
            <a:pPr marL="471026" indent="-455683">
              <a:spcBef>
                <a:spcPts val="175"/>
              </a:spcBef>
              <a:buSzPct val="84782"/>
              <a:buAutoNum type="arabicPeriod"/>
              <a:tabLst>
                <a:tab pos="470259" algn="l"/>
                <a:tab pos="471026" algn="l"/>
              </a:tabLst>
            </a:pPr>
            <a:r>
              <a:rPr sz="2779" spc="12" dirty="0">
                <a:solidFill>
                  <a:srgbClr val="892828"/>
                </a:solidFill>
                <a:latin typeface="Cambria"/>
                <a:cs typeface="Cambria"/>
              </a:rPr>
              <a:t>Bilateral</a:t>
            </a:r>
            <a:r>
              <a:rPr sz="2779" spc="54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dirty="0">
                <a:solidFill>
                  <a:srgbClr val="892828"/>
                </a:solidFill>
                <a:latin typeface="Cambria"/>
                <a:cs typeface="Cambria"/>
              </a:rPr>
              <a:t>streak</a:t>
            </a:r>
            <a:r>
              <a:rPr sz="2779" spc="36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79" dirty="0">
                <a:solidFill>
                  <a:srgbClr val="892828"/>
                </a:solidFill>
                <a:latin typeface="Cambria"/>
                <a:cs typeface="Cambria"/>
              </a:rPr>
              <a:t>gonads</a:t>
            </a:r>
            <a:endParaRPr sz="2779">
              <a:latin typeface="Cambria"/>
              <a:cs typeface="Cambria"/>
            </a:endParaRPr>
          </a:p>
          <a:p>
            <a:pPr marL="622921" lvl="1" indent="-455683">
              <a:spcBef>
                <a:spcPts val="115"/>
              </a:spcBef>
              <a:buClr>
                <a:srgbClr val="892828"/>
              </a:buClr>
              <a:buSzPct val="59090"/>
              <a:buFont typeface="Arial MT"/>
              <a:buChar char="●"/>
              <a:tabLst>
                <a:tab pos="622152" algn="l"/>
                <a:tab pos="622921" algn="l"/>
              </a:tabLst>
            </a:pPr>
            <a:r>
              <a:rPr sz="3987" b="1" dirty="0">
                <a:solidFill>
                  <a:srgbClr val="C85555"/>
                </a:solidFill>
                <a:latin typeface="Palatino Linotype"/>
                <a:cs typeface="Palatino Linotype"/>
              </a:rPr>
              <a:t>Management</a:t>
            </a:r>
            <a:endParaRPr sz="3987">
              <a:latin typeface="Palatino Linotype"/>
              <a:cs typeface="Palatino Linotype"/>
            </a:endParaRPr>
          </a:p>
          <a:p>
            <a:pPr marL="471026" indent="-455683">
              <a:spcBef>
                <a:spcPts val="314"/>
              </a:spcBef>
              <a:buSzPct val="84782"/>
              <a:buAutoNum type="arabicPeriod"/>
              <a:tabLst>
                <a:tab pos="470259" algn="l"/>
                <a:tab pos="471026" algn="l"/>
              </a:tabLst>
            </a:pPr>
            <a:r>
              <a:rPr sz="2779" spc="193" dirty="0">
                <a:solidFill>
                  <a:srgbClr val="892828"/>
                </a:solidFill>
                <a:latin typeface="Cambria"/>
                <a:cs typeface="Cambria"/>
              </a:rPr>
              <a:t>HRT</a:t>
            </a:r>
            <a:endParaRPr sz="2779">
              <a:latin typeface="Cambria"/>
              <a:cs typeface="Cambria"/>
            </a:endParaRPr>
          </a:p>
          <a:p>
            <a:pPr marL="357489" marR="6137" indent="-342913">
              <a:lnSpc>
                <a:spcPts val="3528"/>
              </a:lnSpc>
              <a:spcBef>
                <a:spcPts val="103"/>
              </a:spcBef>
              <a:buSzPct val="84782"/>
              <a:buAutoNum type="arabicPeriod"/>
              <a:tabLst>
                <a:tab pos="470259" algn="l"/>
                <a:tab pos="471026" algn="l"/>
              </a:tabLst>
            </a:pPr>
            <a:r>
              <a:rPr sz="2779" spc="60" dirty="0">
                <a:solidFill>
                  <a:srgbClr val="892828"/>
                </a:solidFill>
                <a:latin typeface="Cambria"/>
                <a:cs typeface="Cambria"/>
              </a:rPr>
              <a:t>Pregnancy</a:t>
            </a:r>
            <a:r>
              <a:rPr sz="2779" spc="54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6" dirty="0">
                <a:solidFill>
                  <a:srgbClr val="892828"/>
                </a:solidFill>
                <a:latin typeface="Cambria"/>
                <a:cs typeface="Cambria"/>
              </a:rPr>
              <a:t>is</a:t>
            </a:r>
            <a:r>
              <a:rPr sz="2779" spc="66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79" dirty="0">
                <a:solidFill>
                  <a:srgbClr val="892828"/>
                </a:solidFill>
                <a:latin typeface="Cambria"/>
                <a:cs typeface="Cambria"/>
              </a:rPr>
              <a:t>only</a:t>
            </a:r>
            <a:r>
              <a:rPr sz="2779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24" dirty="0">
                <a:solidFill>
                  <a:srgbClr val="892828"/>
                </a:solidFill>
                <a:latin typeface="Cambria"/>
                <a:cs typeface="Cambria"/>
              </a:rPr>
              <a:t>possible</a:t>
            </a:r>
            <a:r>
              <a:rPr sz="2779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66" dirty="0">
                <a:solidFill>
                  <a:srgbClr val="892828"/>
                </a:solidFill>
                <a:latin typeface="Cambria"/>
                <a:cs typeface="Cambria"/>
              </a:rPr>
              <a:t>with</a:t>
            </a:r>
            <a:r>
              <a:rPr sz="2779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145" dirty="0">
                <a:solidFill>
                  <a:srgbClr val="892828"/>
                </a:solidFill>
                <a:latin typeface="Cambria"/>
                <a:cs typeface="Cambria"/>
              </a:rPr>
              <a:t>IVF+</a:t>
            </a:r>
            <a:r>
              <a:rPr sz="2779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127" dirty="0">
                <a:solidFill>
                  <a:srgbClr val="892828"/>
                </a:solidFill>
                <a:latin typeface="Cambria"/>
                <a:cs typeface="Cambria"/>
              </a:rPr>
              <a:t>ovum </a:t>
            </a:r>
            <a:r>
              <a:rPr sz="2779" spc="-59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54" dirty="0">
                <a:solidFill>
                  <a:srgbClr val="892828"/>
                </a:solidFill>
                <a:latin typeface="Cambria"/>
                <a:cs typeface="Cambria"/>
              </a:rPr>
              <a:t>donation</a:t>
            </a:r>
            <a:endParaRPr sz="2779"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233" y="0"/>
            <a:ext cx="12139310" cy="680757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398582" y="401887"/>
            <a:ext cx="12356406" cy="444723"/>
          </a:xfrm>
          <a:prstGeom prst="rect">
            <a:avLst/>
          </a:prstGeom>
        </p:spPr>
        <p:txBody>
          <a:bodyPr vert="horz" wrap="square" lIns="0" tIns="16877" rIns="0" bIns="0" rtlCol="0" anchor="ctr">
            <a:spAutoFit/>
          </a:bodyPr>
          <a:lstStyle/>
          <a:p>
            <a:pPr marL="15343">
              <a:lnSpc>
                <a:spcPct val="100000"/>
              </a:lnSpc>
              <a:spcBef>
                <a:spcPts val="133"/>
              </a:spcBef>
              <a:tabLst>
                <a:tab pos="471026" algn="l"/>
              </a:tabLst>
            </a:pPr>
            <a:r>
              <a:rPr sz="2779" spc="-30" dirty="0">
                <a:solidFill>
                  <a:srgbClr val="892828"/>
                </a:solidFill>
                <a:latin typeface="Al Nile" pitchFamily="2" charset="-78"/>
                <a:ea typeface="+mn-ea"/>
                <a:cs typeface="Al Nile" pitchFamily="2" charset="-78"/>
              </a:rPr>
              <a:t>1.	SRY gene is present so testes form normally</a:t>
            </a:r>
            <a:r>
              <a:rPr sz="2400" spc="72" dirty="0">
                <a:latin typeface="Al Nile" pitchFamily="2" charset="-78"/>
                <a:cs typeface="Al Nile" pitchFamily="2" charset="-78"/>
              </a:rPr>
              <a:t> </a:t>
            </a:r>
            <a:r>
              <a:rPr sz="2779" spc="72" dirty="0">
                <a:solidFill>
                  <a:srgbClr val="892828"/>
                </a:solidFill>
                <a:latin typeface="Al Nile" pitchFamily="2" charset="-78"/>
                <a:ea typeface="+mn-ea"/>
                <a:cs typeface="Al Nile" pitchFamily="2" charset="-78"/>
              </a:rPr>
              <a:t>(testes)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4249" y="1043409"/>
            <a:ext cx="8523403" cy="999267"/>
          </a:xfrm>
          <a:prstGeom prst="rect">
            <a:avLst/>
          </a:prstGeom>
        </p:spPr>
        <p:txBody>
          <a:bodyPr vert="horz" wrap="square" lIns="0" tIns="79013" rIns="0" bIns="0" rtlCol="0">
            <a:spAutoFit/>
          </a:bodyPr>
          <a:lstStyle/>
          <a:p>
            <a:pPr marL="15343">
              <a:spcBef>
                <a:spcPts val="622"/>
              </a:spcBef>
              <a:tabLst>
                <a:tab pos="471026" algn="l"/>
              </a:tabLst>
            </a:pPr>
            <a:r>
              <a:rPr sz="2356" dirty="0">
                <a:solidFill>
                  <a:srgbClr val="892828"/>
                </a:solidFill>
                <a:latin typeface="Al Nile" pitchFamily="2" charset="-78"/>
                <a:cs typeface="Al Nile" pitchFamily="2" charset="-78"/>
              </a:rPr>
              <a:t>2.	</a:t>
            </a:r>
            <a:r>
              <a:rPr sz="2779" spc="-30" dirty="0">
                <a:solidFill>
                  <a:srgbClr val="892828"/>
                </a:solidFill>
                <a:latin typeface="Al Nile" pitchFamily="2" charset="-78"/>
                <a:cs typeface="Al Nile" pitchFamily="2" charset="-78"/>
              </a:rPr>
              <a:t>testes</a:t>
            </a:r>
            <a:r>
              <a:rPr sz="2779" spc="72" dirty="0">
                <a:solidFill>
                  <a:srgbClr val="892828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sz="2779" spc="-24" dirty="0">
                <a:solidFill>
                  <a:srgbClr val="892828"/>
                </a:solidFill>
                <a:latin typeface="Al Nile" pitchFamily="2" charset="-78"/>
                <a:cs typeface="Al Nile" pitchFamily="2" charset="-78"/>
              </a:rPr>
              <a:t>secrete</a:t>
            </a:r>
            <a:r>
              <a:rPr sz="2779" spc="72" dirty="0">
                <a:solidFill>
                  <a:srgbClr val="892828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sz="2779" spc="338" dirty="0">
                <a:solidFill>
                  <a:srgbClr val="892828"/>
                </a:solidFill>
                <a:latin typeface="Al Nile" pitchFamily="2" charset="-78"/>
                <a:cs typeface="Al Nile" pitchFamily="2" charset="-78"/>
              </a:rPr>
              <a:t>AMH,</a:t>
            </a:r>
            <a:r>
              <a:rPr sz="2779" spc="91" dirty="0">
                <a:solidFill>
                  <a:srgbClr val="892828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sz="2779" spc="72" dirty="0">
                <a:solidFill>
                  <a:srgbClr val="892828"/>
                </a:solidFill>
                <a:latin typeface="Al Nile" pitchFamily="2" charset="-78"/>
                <a:cs typeface="Al Nile" pitchFamily="2" charset="-78"/>
              </a:rPr>
              <a:t>leading </a:t>
            </a:r>
            <a:r>
              <a:rPr sz="2779" spc="6" dirty="0">
                <a:solidFill>
                  <a:srgbClr val="892828"/>
                </a:solidFill>
                <a:latin typeface="Al Nile" pitchFamily="2" charset="-78"/>
                <a:cs typeface="Al Nile" pitchFamily="2" charset="-78"/>
              </a:rPr>
              <a:t>to</a:t>
            </a:r>
            <a:r>
              <a:rPr sz="2779" spc="97" dirty="0">
                <a:solidFill>
                  <a:srgbClr val="892828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sz="2779" spc="6" dirty="0">
                <a:solidFill>
                  <a:srgbClr val="892828"/>
                </a:solidFill>
                <a:latin typeface="Al Nile" pitchFamily="2" charset="-78"/>
                <a:cs typeface="Al Nile" pitchFamily="2" charset="-78"/>
              </a:rPr>
              <a:t>the</a:t>
            </a:r>
            <a:r>
              <a:rPr sz="2779" spc="91" dirty="0">
                <a:solidFill>
                  <a:srgbClr val="892828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sz="2779" spc="12" dirty="0">
                <a:solidFill>
                  <a:srgbClr val="892828"/>
                </a:solidFill>
                <a:latin typeface="Al Nile" pitchFamily="2" charset="-78"/>
                <a:cs typeface="Al Nile" pitchFamily="2" charset="-78"/>
              </a:rPr>
              <a:t>regression</a:t>
            </a:r>
            <a:r>
              <a:rPr sz="2779" spc="66" dirty="0">
                <a:solidFill>
                  <a:srgbClr val="892828"/>
                </a:solidFill>
                <a:latin typeface="Al Nile" pitchFamily="2" charset="-78"/>
                <a:cs typeface="Al Nile" pitchFamily="2" charset="-78"/>
              </a:rPr>
              <a:t> of</a:t>
            </a:r>
            <a:r>
              <a:rPr sz="2779" spc="97" dirty="0">
                <a:solidFill>
                  <a:srgbClr val="892828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sz="2779" spc="12" dirty="0">
                <a:solidFill>
                  <a:srgbClr val="892828"/>
                </a:solidFill>
                <a:latin typeface="Al Nile" pitchFamily="2" charset="-78"/>
                <a:cs typeface="Al Nile" pitchFamily="2" charset="-78"/>
              </a:rPr>
              <a:t>the</a:t>
            </a:r>
            <a:endParaRPr sz="2779" dirty="0">
              <a:latin typeface="Al Nile" pitchFamily="2" charset="-78"/>
              <a:cs typeface="Al Nile" pitchFamily="2" charset="-78"/>
            </a:endParaRPr>
          </a:p>
          <a:p>
            <a:pPr marL="471026">
              <a:spcBef>
                <a:spcPts val="507"/>
              </a:spcBef>
            </a:pPr>
            <a:r>
              <a:rPr sz="2779" spc="79" dirty="0">
                <a:solidFill>
                  <a:srgbClr val="892828"/>
                </a:solidFill>
                <a:latin typeface="Al Nile" pitchFamily="2" charset="-78"/>
                <a:cs typeface="Al Nile" pitchFamily="2" charset="-78"/>
              </a:rPr>
              <a:t>Müllerian</a:t>
            </a:r>
            <a:r>
              <a:rPr sz="2779" spc="18" dirty="0">
                <a:solidFill>
                  <a:srgbClr val="892828"/>
                </a:solidFill>
                <a:latin typeface="Al Nile" pitchFamily="2" charset="-78"/>
                <a:cs typeface="Al Nile" pitchFamily="2" charset="-78"/>
              </a:rPr>
              <a:t> </a:t>
            </a:r>
            <a:r>
              <a:rPr sz="2779" spc="54" dirty="0">
                <a:solidFill>
                  <a:srgbClr val="892828"/>
                </a:solidFill>
                <a:latin typeface="Al Nile" pitchFamily="2" charset="-78"/>
                <a:cs typeface="Al Nile" pitchFamily="2" charset="-78"/>
              </a:rPr>
              <a:t>ducts</a:t>
            </a:r>
            <a:r>
              <a:rPr sz="2779" spc="72" dirty="0">
                <a:solidFill>
                  <a:srgbClr val="892828"/>
                </a:solidFill>
                <a:latin typeface="Al Nile" pitchFamily="2" charset="-78"/>
                <a:cs typeface="Al Nile" pitchFamily="2" charset="-78"/>
              </a:rPr>
              <a:t> (no uterus)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4249" y="2074374"/>
            <a:ext cx="5311498" cy="444723"/>
          </a:xfrm>
          <a:prstGeom prst="rect">
            <a:avLst/>
          </a:prstGeom>
        </p:spPr>
        <p:txBody>
          <a:bodyPr vert="horz" wrap="square" lIns="0" tIns="16877" rIns="0" bIns="0" rtlCol="0">
            <a:spAutoFit/>
          </a:bodyPr>
          <a:lstStyle/>
          <a:p>
            <a:pPr marL="15343">
              <a:spcBef>
                <a:spcPts val="133"/>
              </a:spcBef>
              <a:tabLst>
                <a:tab pos="471026" algn="l"/>
              </a:tabLst>
            </a:pPr>
            <a:r>
              <a:rPr sz="2356" dirty="0">
                <a:solidFill>
                  <a:srgbClr val="892828"/>
                </a:solidFill>
                <a:latin typeface="Cambria"/>
                <a:cs typeface="Cambria"/>
              </a:rPr>
              <a:t>3.	</a:t>
            </a:r>
            <a:r>
              <a:rPr sz="2779" spc="-6" dirty="0">
                <a:solidFill>
                  <a:srgbClr val="892828"/>
                </a:solidFill>
                <a:latin typeface="Cambria"/>
                <a:cs typeface="Cambria"/>
              </a:rPr>
              <a:t>Testes</a:t>
            </a:r>
            <a:r>
              <a:rPr sz="2779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-24" dirty="0">
                <a:solidFill>
                  <a:srgbClr val="892828"/>
                </a:solidFill>
                <a:latin typeface="Cambria"/>
                <a:cs typeface="Cambria"/>
              </a:rPr>
              <a:t>secrete</a:t>
            </a:r>
            <a:r>
              <a:rPr sz="2779" spc="66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dirty="0">
                <a:solidFill>
                  <a:srgbClr val="892828"/>
                </a:solidFill>
                <a:latin typeface="Cambria"/>
                <a:cs typeface="Cambria"/>
              </a:rPr>
              <a:t>Testosterone</a:t>
            </a:r>
            <a:r>
              <a:rPr sz="2779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42" dirty="0">
                <a:solidFill>
                  <a:srgbClr val="892828"/>
                </a:solidFill>
                <a:latin typeface="Cambria"/>
                <a:cs typeface="Cambria"/>
              </a:rPr>
              <a:t>but</a:t>
            </a:r>
            <a:endParaRPr sz="2779" dirty="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18901" y="2085138"/>
            <a:ext cx="3903077" cy="423193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767">
              <a:lnSpc>
                <a:spcPts val="3274"/>
              </a:lnSpc>
            </a:pPr>
            <a:r>
              <a:rPr sz="2779" spc="60" dirty="0">
                <a:solidFill>
                  <a:srgbClr val="892828"/>
                </a:solidFill>
                <a:latin typeface="Cambria"/>
                <a:cs typeface="Cambria"/>
              </a:rPr>
              <a:t>androgen</a:t>
            </a:r>
            <a:r>
              <a:rPr sz="2779" spc="4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dirty="0">
                <a:solidFill>
                  <a:srgbClr val="892828"/>
                </a:solidFill>
                <a:latin typeface="Cambria"/>
                <a:cs typeface="Cambria"/>
              </a:rPr>
              <a:t>receptor</a:t>
            </a:r>
            <a:r>
              <a:rPr sz="2779" spc="54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779" spc="6" dirty="0">
                <a:solidFill>
                  <a:srgbClr val="892828"/>
                </a:solidFill>
                <a:latin typeface="Cambria"/>
                <a:cs typeface="Cambria"/>
              </a:rPr>
              <a:t>don</a:t>
            </a:r>
            <a:r>
              <a:rPr sz="2779" spc="6" dirty="0">
                <a:solidFill>
                  <a:srgbClr val="892828"/>
                </a:solidFill>
                <a:latin typeface="Trebuchet MS"/>
                <a:cs typeface="Trebuchet MS"/>
              </a:rPr>
              <a:t>’</a:t>
            </a:r>
            <a:r>
              <a:rPr sz="2779" spc="6" dirty="0">
                <a:solidFill>
                  <a:srgbClr val="892828"/>
                </a:solidFill>
                <a:latin typeface="Cambria"/>
                <a:cs typeface="Cambria"/>
              </a:rPr>
              <a:t>t</a:t>
            </a:r>
            <a:endParaRPr sz="2779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243399" y="2596764"/>
            <a:ext cx="12520814" cy="2723669"/>
          </a:xfrm>
          <a:prstGeom prst="rect">
            <a:avLst/>
          </a:prstGeom>
        </p:spPr>
        <p:txBody>
          <a:bodyPr vert="horz" wrap="square" lIns="0" tIns="15342" rIns="0" bIns="0" rtlCol="0">
            <a:spAutoFit/>
          </a:bodyPr>
          <a:lstStyle/>
          <a:p>
            <a:pPr marL="471026" marR="11507">
              <a:lnSpc>
                <a:spcPct val="115500"/>
              </a:lnSpc>
              <a:spcBef>
                <a:spcPts val="121"/>
              </a:spcBef>
              <a:tabLst>
                <a:tab pos="2718757" algn="l"/>
              </a:tabLst>
            </a:pPr>
            <a:r>
              <a:rPr spc="42" dirty="0"/>
              <a:t>respond</a:t>
            </a:r>
            <a:r>
              <a:rPr spc="85" dirty="0"/>
              <a:t> </a:t>
            </a:r>
            <a:r>
              <a:rPr spc="36" dirty="0"/>
              <a:t>(androgen</a:t>
            </a:r>
            <a:r>
              <a:rPr spc="91" dirty="0"/>
              <a:t> </a:t>
            </a:r>
            <a:r>
              <a:rPr spc="-6" dirty="0"/>
              <a:t>receptor</a:t>
            </a:r>
            <a:r>
              <a:rPr spc="66" dirty="0"/>
              <a:t> </a:t>
            </a:r>
            <a:r>
              <a:rPr spc="48" dirty="0"/>
              <a:t>gene</a:t>
            </a:r>
            <a:r>
              <a:rPr spc="79" dirty="0"/>
              <a:t> </a:t>
            </a:r>
            <a:r>
              <a:rPr spc="36" dirty="0"/>
              <a:t>mutation),</a:t>
            </a:r>
            <a:r>
              <a:rPr spc="72" dirty="0"/>
              <a:t> </a:t>
            </a:r>
            <a:r>
              <a:rPr spc="18" dirty="0"/>
              <a:t>so</a:t>
            </a:r>
            <a:r>
              <a:rPr spc="91" dirty="0"/>
              <a:t> </a:t>
            </a:r>
            <a:r>
              <a:rPr spc="12" dirty="0"/>
              <a:t>the</a:t>
            </a:r>
            <a:r>
              <a:rPr spc="79" dirty="0"/>
              <a:t> </a:t>
            </a:r>
            <a:r>
              <a:rPr spc="18" dirty="0"/>
              <a:t>external </a:t>
            </a:r>
            <a:r>
              <a:rPr spc="-598" dirty="0"/>
              <a:t> </a:t>
            </a:r>
            <a:r>
              <a:rPr spc="42" dirty="0"/>
              <a:t>genitalia</a:t>
            </a:r>
            <a:r>
              <a:rPr spc="54" dirty="0"/>
              <a:t> </a:t>
            </a:r>
            <a:r>
              <a:rPr spc="103" dirty="0"/>
              <a:t>do</a:t>
            </a:r>
            <a:r>
              <a:rPr spc="85" dirty="0"/>
              <a:t> </a:t>
            </a:r>
            <a:r>
              <a:rPr spc="30" dirty="0"/>
              <a:t>not</a:t>
            </a:r>
            <a:r>
              <a:rPr spc="79" dirty="0"/>
              <a:t> </a:t>
            </a:r>
            <a:r>
              <a:rPr spc="54" dirty="0"/>
              <a:t>virilize</a:t>
            </a:r>
            <a:r>
              <a:rPr spc="72" dirty="0"/>
              <a:t> </a:t>
            </a:r>
            <a:r>
              <a:rPr spc="91" dirty="0"/>
              <a:t>and</a:t>
            </a:r>
            <a:r>
              <a:rPr spc="85" dirty="0"/>
              <a:t> </a:t>
            </a:r>
            <a:r>
              <a:rPr spc="30" dirty="0"/>
              <a:t>instead</a:t>
            </a:r>
            <a:r>
              <a:rPr spc="79" dirty="0"/>
              <a:t> </a:t>
            </a:r>
            <a:r>
              <a:rPr spc="72" dirty="0"/>
              <a:t>undergo</a:t>
            </a:r>
            <a:r>
              <a:rPr spc="60" dirty="0"/>
              <a:t> </a:t>
            </a:r>
            <a:r>
              <a:rPr spc="48" dirty="0"/>
              <a:t>female </a:t>
            </a:r>
            <a:r>
              <a:rPr spc="54" dirty="0"/>
              <a:t> </a:t>
            </a:r>
            <a:r>
              <a:rPr spc="60" dirty="0"/>
              <a:t>development	</a:t>
            </a:r>
            <a:r>
              <a:rPr b="1" spc="6" dirty="0">
                <a:solidFill>
                  <a:srgbClr val="C00000"/>
                </a:solidFill>
                <a:latin typeface="Palatino Linotype"/>
                <a:cs typeface="Palatino Linotype"/>
              </a:rPr>
              <a:t>(female</a:t>
            </a:r>
            <a:r>
              <a:rPr b="1" spc="-42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b="1" spc="6" dirty="0">
                <a:solidFill>
                  <a:srgbClr val="C00000"/>
                </a:solidFill>
                <a:latin typeface="Palatino Linotype"/>
                <a:cs typeface="Palatino Linotype"/>
              </a:rPr>
              <a:t>external</a:t>
            </a:r>
            <a:r>
              <a:rPr b="1" spc="-18" dirty="0">
                <a:solidFill>
                  <a:srgbClr val="C00000"/>
                </a:solidFill>
                <a:latin typeface="Palatino Linotype"/>
                <a:cs typeface="Palatino Linotype"/>
              </a:rPr>
              <a:t> </a:t>
            </a:r>
            <a:r>
              <a:rPr b="1" spc="-6" dirty="0">
                <a:solidFill>
                  <a:srgbClr val="C00000"/>
                </a:solidFill>
                <a:latin typeface="Palatino Linotype"/>
                <a:cs typeface="Palatino Linotype"/>
              </a:rPr>
              <a:t>genitalia)</a:t>
            </a: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3201" dirty="0">
              <a:latin typeface="Palatino Linotype"/>
              <a:cs typeface="Palatino Linotype"/>
            </a:endParaRPr>
          </a:p>
          <a:p>
            <a:pPr marL="471026" indent="-456450">
              <a:lnSpc>
                <a:spcPct val="100000"/>
              </a:lnSpc>
              <a:buClr>
                <a:srgbClr val="892828"/>
              </a:buClr>
              <a:buFont typeface="Arial MT"/>
              <a:buChar char="●"/>
              <a:tabLst>
                <a:tab pos="471026" algn="l"/>
                <a:tab pos="471793" algn="l"/>
              </a:tabLst>
            </a:pPr>
            <a:r>
              <a:rPr sz="2356" b="1" spc="-145" dirty="0">
                <a:solidFill>
                  <a:srgbClr val="681A1A"/>
                </a:solidFill>
                <a:latin typeface="Tahoma"/>
                <a:cs typeface="Tahoma"/>
              </a:rPr>
              <a:t>In</a:t>
            </a:r>
            <a:r>
              <a:rPr sz="2356" b="1" spc="-72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-6" dirty="0">
                <a:solidFill>
                  <a:srgbClr val="681A1A"/>
                </a:solidFill>
                <a:latin typeface="Tahoma"/>
                <a:cs typeface="Tahoma"/>
              </a:rPr>
              <a:t>cases</a:t>
            </a:r>
            <a:r>
              <a:rPr sz="2356" b="1" spc="-79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24" dirty="0">
                <a:solidFill>
                  <a:srgbClr val="681A1A"/>
                </a:solidFill>
                <a:latin typeface="Tahoma"/>
                <a:cs typeface="Tahoma"/>
              </a:rPr>
              <a:t>of</a:t>
            </a:r>
            <a:r>
              <a:rPr sz="2356" b="1" spc="-66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36" dirty="0">
                <a:solidFill>
                  <a:srgbClr val="681A1A"/>
                </a:solidFill>
                <a:latin typeface="Tahoma"/>
                <a:cs typeface="Tahoma"/>
              </a:rPr>
              <a:t>partial</a:t>
            </a:r>
            <a:r>
              <a:rPr sz="2356" b="1" spc="-85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18" dirty="0">
                <a:solidFill>
                  <a:srgbClr val="681A1A"/>
                </a:solidFill>
                <a:latin typeface="Tahoma"/>
                <a:cs typeface="Tahoma"/>
              </a:rPr>
              <a:t>androgen</a:t>
            </a:r>
            <a:r>
              <a:rPr sz="2356" b="1" spc="-91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12" dirty="0">
                <a:solidFill>
                  <a:srgbClr val="681A1A"/>
                </a:solidFill>
                <a:latin typeface="Tahoma"/>
                <a:cs typeface="Tahoma"/>
              </a:rPr>
              <a:t>insensitivity,</a:t>
            </a:r>
            <a:r>
              <a:rPr sz="2356" b="1" spc="-66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42" dirty="0">
                <a:solidFill>
                  <a:srgbClr val="681A1A"/>
                </a:solidFill>
                <a:latin typeface="Tahoma"/>
                <a:cs typeface="Tahoma"/>
              </a:rPr>
              <a:t>the</a:t>
            </a:r>
            <a:r>
              <a:rPr sz="2356" b="1" spc="-66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12" dirty="0">
                <a:solidFill>
                  <a:srgbClr val="681A1A"/>
                </a:solidFill>
                <a:latin typeface="Tahoma"/>
                <a:cs typeface="Tahoma"/>
              </a:rPr>
              <a:t>androgen</a:t>
            </a:r>
            <a:endParaRPr sz="2356" dirty="0">
              <a:latin typeface="Tahoma"/>
              <a:cs typeface="Tahoma"/>
            </a:endParaRPr>
          </a:p>
          <a:p>
            <a:pPr marL="471026">
              <a:lnSpc>
                <a:spcPct val="100000"/>
              </a:lnSpc>
              <a:spcBef>
                <a:spcPts val="477"/>
              </a:spcBef>
            </a:pPr>
            <a:r>
              <a:rPr sz="2356" b="1" spc="30" dirty="0">
                <a:solidFill>
                  <a:srgbClr val="681A1A"/>
                </a:solidFill>
                <a:latin typeface="Tahoma"/>
                <a:cs typeface="Tahoma"/>
              </a:rPr>
              <a:t>receptor</a:t>
            </a:r>
            <a:r>
              <a:rPr sz="2356" b="1" spc="-97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24" dirty="0">
                <a:solidFill>
                  <a:srgbClr val="681A1A"/>
                </a:solidFill>
                <a:latin typeface="Tahoma"/>
                <a:cs typeface="Tahoma"/>
              </a:rPr>
              <a:t>can</a:t>
            </a:r>
            <a:r>
              <a:rPr sz="2356" b="1" spc="-66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24" dirty="0">
                <a:solidFill>
                  <a:srgbClr val="681A1A"/>
                </a:solidFill>
                <a:latin typeface="Tahoma"/>
                <a:cs typeface="Tahoma"/>
              </a:rPr>
              <a:t>respond</a:t>
            </a:r>
            <a:r>
              <a:rPr sz="2356" b="1" spc="-72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36" dirty="0">
                <a:solidFill>
                  <a:srgbClr val="681A1A"/>
                </a:solidFill>
                <a:latin typeface="Tahoma"/>
                <a:cs typeface="Tahoma"/>
              </a:rPr>
              <a:t>to</a:t>
            </a:r>
            <a:r>
              <a:rPr sz="2356" b="1" spc="-72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24" dirty="0">
                <a:solidFill>
                  <a:srgbClr val="681A1A"/>
                </a:solidFill>
                <a:latin typeface="Tahoma"/>
                <a:cs typeface="Tahoma"/>
              </a:rPr>
              <a:t>some</a:t>
            </a:r>
            <a:r>
              <a:rPr sz="2356" b="1" spc="-72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24" dirty="0">
                <a:solidFill>
                  <a:srgbClr val="681A1A"/>
                </a:solidFill>
                <a:latin typeface="Tahoma"/>
                <a:cs typeface="Tahoma"/>
              </a:rPr>
              <a:t>extent</a:t>
            </a:r>
            <a:r>
              <a:rPr sz="2356" b="1" spc="-85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18" dirty="0">
                <a:solidFill>
                  <a:srgbClr val="681A1A"/>
                </a:solidFill>
                <a:latin typeface="Tahoma"/>
                <a:cs typeface="Tahoma"/>
              </a:rPr>
              <a:t>with</a:t>
            </a:r>
            <a:r>
              <a:rPr sz="2356" b="1" spc="-60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30" dirty="0">
                <a:solidFill>
                  <a:srgbClr val="681A1A"/>
                </a:solidFill>
                <a:latin typeface="Tahoma"/>
                <a:cs typeface="Tahoma"/>
              </a:rPr>
              <a:t>limited</a:t>
            </a:r>
            <a:r>
              <a:rPr sz="2356" b="1" spc="-72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12" dirty="0">
                <a:solidFill>
                  <a:srgbClr val="681A1A"/>
                </a:solidFill>
                <a:latin typeface="Tahoma"/>
                <a:cs typeface="Tahoma"/>
              </a:rPr>
              <a:t>virilization.</a:t>
            </a:r>
            <a:endParaRPr sz="2356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5287" y="5410216"/>
            <a:ext cx="6510497" cy="382675"/>
          </a:xfrm>
          <a:prstGeom prst="rect">
            <a:avLst/>
          </a:prstGeom>
        </p:spPr>
        <p:txBody>
          <a:bodyPr vert="horz" wrap="square" lIns="0" tIns="19945" rIns="0" bIns="0" rtlCol="0">
            <a:spAutoFit/>
          </a:bodyPr>
          <a:lstStyle/>
          <a:p>
            <a:pPr marL="15343">
              <a:spcBef>
                <a:spcPts val="157"/>
              </a:spcBef>
            </a:pPr>
            <a:r>
              <a:rPr sz="2356" b="1" spc="6" dirty="0">
                <a:solidFill>
                  <a:srgbClr val="681A1A"/>
                </a:solidFill>
                <a:latin typeface="Tahoma"/>
                <a:cs typeface="Tahoma"/>
              </a:rPr>
              <a:t>The</a:t>
            </a:r>
            <a:r>
              <a:rPr sz="2356" b="1" spc="-103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18" dirty="0">
                <a:solidFill>
                  <a:srgbClr val="681A1A"/>
                </a:solidFill>
                <a:latin typeface="Tahoma"/>
                <a:cs typeface="Tahoma"/>
              </a:rPr>
              <a:t>child</a:t>
            </a:r>
            <a:r>
              <a:rPr sz="2356" b="1" spc="-72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dirty="0">
                <a:solidFill>
                  <a:srgbClr val="681A1A"/>
                </a:solidFill>
                <a:latin typeface="Tahoma"/>
                <a:cs typeface="Tahoma"/>
              </a:rPr>
              <a:t>is</a:t>
            </a:r>
            <a:r>
              <a:rPr sz="2356" b="1" spc="-79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24" dirty="0">
                <a:solidFill>
                  <a:srgbClr val="681A1A"/>
                </a:solidFill>
                <a:latin typeface="Tahoma"/>
                <a:cs typeface="Tahoma"/>
              </a:rPr>
              <a:t>usually</a:t>
            </a:r>
            <a:r>
              <a:rPr sz="2356" b="1" spc="-97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6" dirty="0">
                <a:solidFill>
                  <a:srgbClr val="681A1A"/>
                </a:solidFill>
                <a:latin typeface="Tahoma"/>
                <a:cs typeface="Tahoma"/>
              </a:rPr>
              <a:t>diagnosed</a:t>
            </a:r>
            <a:r>
              <a:rPr sz="2356" b="1" spc="-109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42" dirty="0">
                <a:solidFill>
                  <a:srgbClr val="681A1A"/>
                </a:solidFill>
                <a:latin typeface="Tahoma"/>
                <a:cs typeface="Tahoma"/>
              </a:rPr>
              <a:t>at</a:t>
            </a:r>
            <a:r>
              <a:rPr sz="2356" b="1" spc="-72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42" dirty="0">
                <a:solidFill>
                  <a:srgbClr val="681A1A"/>
                </a:solidFill>
                <a:latin typeface="Tahoma"/>
                <a:cs typeface="Tahoma"/>
              </a:rPr>
              <a:t>birth</a:t>
            </a:r>
            <a:r>
              <a:rPr sz="2356" b="1" spc="-79" dirty="0">
                <a:solidFill>
                  <a:srgbClr val="681A1A"/>
                </a:solidFill>
                <a:latin typeface="Tahoma"/>
                <a:cs typeface="Tahoma"/>
              </a:rPr>
              <a:t> </a:t>
            </a:r>
            <a:r>
              <a:rPr sz="2356" b="1" spc="18" dirty="0">
                <a:solidFill>
                  <a:srgbClr val="681A1A"/>
                </a:solidFill>
                <a:latin typeface="Tahoma"/>
                <a:cs typeface="Tahoma"/>
              </a:rPr>
              <a:t>with</a:t>
            </a:r>
            <a:endParaRPr sz="2356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05784" y="5370446"/>
            <a:ext cx="1754390" cy="40126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8356" rIns="0" bIns="0" rtlCol="0">
            <a:spAutoFit/>
          </a:bodyPr>
          <a:lstStyle/>
          <a:p>
            <a:pPr marL="767">
              <a:spcBef>
                <a:spcPts val="302"/>
              </a:spcBef>
            </a:pPr>
            <a:r>
              <a:rPr sz="2356" b="1" spc="18" dirty="0">
                <a:solidFill>
                  <a:srgbClr val="681A1A"/>
                </a:solidFill>
                <a:latin typeface="Tahoma"/>
                <a:cs typeface="Tahoma"/>
              </a:rPr>
              <a:t>ambiguous</a:t>
            </a:r>
            <a:endParaRPr sz="2356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95287" y="5874521"/>
            <a:ext cx="1419928" cy="401266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8356" rIns="0" bIns="0" rtlCol="0">
            <a:spAutoFit/>
          </a:bodyPr>
          <a:lstStyle/>
          <a:p>
            <a:pPr>
              <a:spcBef>
                <a:spcPts val="302"/>
              </a:spcBef>
            </a:pPr>
            <a:r>
              <a:rPr sz="2356" b="1" spc="-60" dirty="0">
                <a:solidFill>
                  <a:srgbClr val="681A1A"/>
                </a:solidFill>
                <a:latin typeface="Tahoma"/>
                <a:cs typeface="Tahoma"/>
              </a:rPr>
              <a:t>g</a:t>
            </a:r>
            <a:r>
              <a:rPr sz="2356" b="1" spc="-54" dirty="0">
                <a:solidFill>
                  <a:srgbClr val="681A1A"/>
                </a:solidFill>
                <a:latin typeface="Tahoma"/>
                <a:cs typeface="Tahoma"/>
              </a:rPr>
              <a:t>e</a:t>
            </a:r>
            <a:r>
              <a:rPr sz="2356" b="1" spc="60" dirty="0">
                <a:solidFill>
                  <a:srgbClr val="681A1A"/>
                </a:solidFill>
                <a:latin typeface="Tahoma"/>
                <a:cs typeface="Tahoma"/>
              </a:rPr>
              <a:t>n</a:t>
            </a:r>
            <a:r>
              <a:rPr sz="2356" b="1" spc="24" dirty="0">
                <a:solidFill>
                  <a:srgbClr val="681A1A"/>
                </a:solidFill>
                <a:latin typeface="Tahoma"/>
                <a:cs typeface="Tahoma"/>
              </a:rPr>
              <a:t>it</a:t>
            </a:r>
            <a:r>
              <a:rPr sz="2356" b="1" spc="54" dirty="0">
                <a:solidFill>
                  <a:srgbClr val="681A1A"/>
                </a:solidFill>
                <a:latin typeface="Tahoma"/>
                <a:cs typeface="Tahoma"/>
              </a:rPr>
              <a:t>a</a:t>
            </a:r>
            <a:r>
              <a:rPr sz="2356" b="1" spc="12" dirty="0">
                <a:solidFill>
                  <a:srgbClr val="681A1A"/>
                </a:solidFill>
                <a:latin typeface="Tahoma"/>
                <a:cs typeface="Tahoma"/>
              </a:rPr>
              <a:t>l</a:t>
            </a:r>
            <a:r>
              <a:rPr sz="2356" b="1" spc="18" dirty="0">
                <a:solidFill>
                  <a:srgbClr val="681A1A"/>
                </a:solidFill>
                <a:latin typeface="Tahoma"/>
                <a:cs typeface="Tahoma"/>
              </a:rPr>
              <a:t>i</a:t>
            </a:r>
            <a:r>
              <a:rPr sz="2356" b="1" spc="-12" dirty="0">
                <a:solidFill>
                  <a:srgbClr val="681A1A"/>
                </a:solidFill>
                <a:latin typeface="Tahoma"/>
                <a:cs typeface="Tahoma"/>
              </a:rPr>
              <a:t>a.</a:t>
            </a:r>
            <a:endParaRPr sz="2356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8DD84-D93B-B241-8DFA-5CEDA9A9B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causes hirsutism?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79993-6CBD-4440-B6E7-B44B39119E3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200" kern="0" cap="none" spc="-65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Hirsutism</a:t>
            </a:r>
            <a:r>
              <a:rPr lang="en-US" sz="2200" kern="0" cap="none" spc="-65" dirty="0">
                <a:latin typeface="Al Nile" pitchFamily="2" charset="-78"/>
                <a:cs typeface="Al Nile" pitchFamily="2" charset="-78"/>
              </a:rPr>
              <a:t> is either due to increase of the androgen hormones or to the	high sensitivity of the hair follicle to androgens “idiopathic hirsutism” .</a:t>
            </a:r>
          </a:p>
          <a:p>
            <a:pPr marL="354965" indent="-342265">
              <a:lnSpc>
                <a:spcPct val="100000"/>
              </a:lnSpc>
              <a:spcBef>
                <a:spcPts val="1800"/>
              </a:spcBef>
              <a:buFont typeface="Wingdings"/>
              <a:buChar char=""/>
              <a:tabLst>
                <a:tab pos="354965" algn="l"/>
              </a:tabLst>
            </a:pPr>
            <a:r>
              <a:rPr lang="en-US" sz="2200" kern="0" cap="none" spc="-65" dirty="0">
                <a:latin typeface="Al Nile" pitchFamily="2" charset="-78"/>
                <a:cs typeface="Al Nile" pitchFamily="2" charset="-78"/>
              </a:rPr>
              <a:t>The androgens hormones that may increased :-</a:t>
            </a:r>
          </a:p>
          <a:p>
            <a:pPr marL="356870" lvl="1" indent="0">
              <a:lnSpc>
                <a:spcPct val="100000"/>
              </a:lnSpc>
              <a:buNone/>
              <a:tabLst>
                <a:tab pos="575310" algn="l"/>
              </a:tabLst>
            </a:pPr>
            <a:r>
              <a:rPr lang="en-US" sz="2200" kern="0" cap="none" spc="-65" dirty="0">
                <a:latin typeface="Al Nile" pitchFamily="2" charset="-78"/>
                <a:cs typeface="Al Nile" pitchFamily="2" charset="-78"/>
              </a:rPr>
              <a:t> - androgen : “ovarian or adrenal origin”.</a:t>
            </a:r>
          </a:p>
          <a:p>
            <a:pPr marL="575310" lvl="1" indent="-218440">
              <a:lnSpc>
                <a:spcPct val="100000"/>
              </a:lnSpc>
              <a:buAutoNum type="arabicPlain"/>
              <a:tabLst>
                <a:tab pos="575310" algn="l"/>
              </a:tabLst>
            </a:pPr>
            <a:r>
              <a:rPr lang="en-US" sz="2200" kern="0" cap="none" spc="-65" dirty="0">
                <a:latin typeface="Al Nile" pitchFamily="2" charset="-78"/>
                <a:cs typeface="Al Nile" pitchFamily="2" charset="-78"/>
              </a:rPr>
              <a:t>Testosterone : mostly ovarian origin</a:t>
            </a:r>
          </a:p>
          <a:p>
            <a:pPr marL="575310" lvl="1" indent="-218440">
              <a:lnSpc>
                <a:spcPct val="100000"/>
              </a:lnSpc>
              <a:buAutoNum type="arabicPlain"/>
              <a:tabLst>
                <a:tab pos="575310" algn="l"/>
              </a:tabLst>
            </a:pPr>
            <a:r>
              <a:rPr lang="en-US" sz="2200" kern="0" cap="none" spc="-65" dirty="0">
                <a:latin typeface="Al Nile" pitchFamily="2" charset="-78"/>
                <a:cs typeface="Al Nile" pitchFamily="2" charset="-78"/>
              </a:rPr>
              <a:t>Dehydroepiandrosterone sulfate (DHEAS) : adrenal origin</a:t>
            </a:r>
          </a:p>
          <a:p>
            <a:pPr marL="575310" lvl="1" indent="-218440">
              <a:lnSpc>
                <a:spcPct val="100000"/>
              </a:lnSpc>
              <a:buFont typeface="Arial" panose="020B0604020202020204" pitchFamily="34" charset="0"/>
              <a:buAutoNum type="arabicPlain"/>
              <a:tabLst>
                <a:tab pos="575310" algn="l"/>
              </a:tabLst>
            </a:pPr>
            <a:r>
              <a:rPr lang="en-US" sz="2200" kern="0" cap="none" spc="-65" dirty="0">
                <a:latin typeface="Al Nile" pitchFamily="2" charset="-78"/>
                <a:cs typeface="Al Nile" pitchFamily="2" charset="-78"/>
              </a:rPr>
              <a:t> Androstenedione :adrenal or ovarian origin</a:t>
            </a:r>
          </a:p>
          <a:p>
            <a:pPr marL="356870" lvl="1" indent="0">
              <a:lnSpc>
                <a:spcPct val="100000"/>
              </a:lnSpc>
              <a:buNone/>
              <a:tabLst>
                <a:tab pos="575310" algn="l"/>
              </a:tabLst>
            </a:pPr>
            <a:endParaRPr lang="en-US" sz="2200" kern="0" cap="none" spc="-65" dirty="0">
              <a:latin typeface="Al Nile" pitchFamily="2" charset="-78"/>
              <a:cs typeface="Al Nile" pitchFamily="2" charset="-78"/>
            </a:endParaRPr>
          </a:p>
          <a:p>
            <a:pPr marL="356870" lvl="1" indent="0">
              <a:lnSpc>
                <a:spcPct val="100000"/>
              </a:lnSpc>
              <a:buNone/>
              <a:tabLst>
                <a:tab pos="575310" algn="l"/>
              </a:tabLst>
            </a:pPr>
            <a:r>
              <a:rPr lang="en-US" sz="2200" kern="0" cap="none" spc="-65" dirty="0">
                <a:latin typeface="Al Nile" pitchFamily="2" charset="-78"/>
                <a:cs typeface="Al Nile" pitchFamily="2" charset="-78"/>
              </a:rPr>
              <a:t>We should rule out the exogenous intake of androgens which can cause hirsutism and acne .</a:t>
            </a:r>
          </a:p>
          <a:p>
            <a:pPr marL="356870" lvl="1" indent="0">
              <a:lnSpc>
                <a:spcPct val="100000"/>
              </a:lnSpc>
              <a:buNone/>
              <a:tabLst>
                <a:tab pos="575310" algn="l"/>
              </a:tabLst>
            </a:pPr>
            <a:endParaRPr lang="en-US" sz="2200" kern="0" cap="none" spc="-65" dirty="0">
              <a:latin typeface="Al Nile" pitchFamily="2" charset="-78"/>
              <a:cs typeface="Al Nile" pitchFamily="2" charset="-78"/>
            </a:endParaRPr>
          </a:p>
          <a:p>
            <a:pPr marL="575310" lvl="1" indent="-218440">
              <a:lnSpc>
                <a:spcPct val="100000"/>
              </a:lnSpc>
              <a:buFont typeface="Arial" panose="020B0604020202020204" pitchFamily="34" charset="0"/>
              <a:buAutoNum type="arabicPlain"/>
              <a:tabLst>
                <a:tab pos="575310" algn="l"/>
              </a:tabLst>
            </a:pPr>
            <a:endParaRPr lang="en-US" sz="2200" kern="0" cap="none" spc="-65" dirty="0">
              <a:latin typeface="Al Nile" pitchFamily="2" charset="-78"/>
              <a:cs typeface="Al Nile" pitchFamily="2" charset="-78"/>
            </a:endParaRPr>
          </a:p>
          <a:p>
            <a:pPr marL="575310" lvl="1" indent="-218440">
              <a:lnSpc>
                <a:spcPct val="100000"/>
              </a:lnSpc>
              <a:buAutoNum type="arabicPlain"/>
              <a:tabLst>
                <a:tab pos="575310" algn="l"/>
              </a:tabLst>
            </a:pPr>
            <a:endParaRPr lang="en-US" sz="2200" kern="0" cap="none" spc="-65" dirty="0">
              <a:latin typeface="Al Nile" pitchFamily="2" charset="-78"/>
              <a:cs typeface="Al Nile" pitchFamily="2" charset="-78"/>
            </a:endParaRPr>
          </a:p>
          <a:p>
            <a:endParaRPr lang="en-US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5396373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9215" y="362908"/>
            <a:ext cx="9220268" cy="5602994"/>
          </a:xfrm>
          <a:prstGeom prst="rect">
            <a:avLst/>
          </a:prstGeom>
        </p:spPr>
        <p:txBody>
          <a:bodyPr vert="horz" wrap="square" lIns="0" tIns="16109" rIns="0" bIns="0" rtlCol="0">
            <a:spAutoFit/>
          </a:bodyPr>
          <a:lstStyle/>
          <a:p>
            <a:pPr marL="622921" indent="-457218">
              <a:lnSpc>
                <a:spcPts val="4923"/>
              </a:lnSpc>
              <a:spcBef>
                <a:spcPts val="127"/>
              </a:spcBef>
              <a:buClr>
                <a:srgbClr val="892828"/>
              </a:buClr>
              <a:buSzPct val="57352"/>
              <a:buFont typeface="Arial MT"/>
              <a:buChar char="●"/>
              <a:tabLst>
                <a:tab pos="622921" algn="l"/>
                <a:tab pos="623688" algn="l"/>
              </a:tabLst>
            </a:pPr>
            <a:r>
              <a:rPr sz="4108" b="1" dirty="0">
                <a:latin typeface="Palatino Linotype"/>
                <a:cs typeface="Palatino Linotype"/>
              </a:rPr>
              <a:t>Presentation</a:t>
            </a:r>
            <a:endParaRPr sz="4108" dirty="0">
              <a:latin typeface="Palatino Linotype"/>
              <a:cs typeface="Palatino Linotype"/>
            </a:endParaRPr>
          </a:p>
          <a:p>
            <a:pPr marL="471026" indent="-456450">
              <a:lnSpc>
                <a:spcPts val="2918"/>
              </a:lnSpc>
              <a:buSzPct val="95121"/>
              <a:buAutoNum type="arabicPeriod"/>
              <a:tabLst>
                <a:tab pos="471026" algn="l"/>
                <a:tab pos="471793" algn="l"/>
              </a:tabLst>
            </a:pPr>
            <a:r>
              <a:rPr sz="2477" spc="60" dirty="0">
                <a:solidFill>
                  <a:srgbClr val="892828"/>
                </a:solidFill>
                <a:latin typeface="Cambria"/>
                <a:cs typeface="Cambria"/>
              </a:rPr>
              <a:t>primary</a:t>
            </a:r>
            <a:r>
              <a:rPr sz="2477" spc="9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477" spc="36" dirty="0">
                <a:solidFill>
                  <a:srgbClr val="892828"/>
                </a:solidFill>
                <a:latin typeface="Cambria"/>
                <a:cs typeface="Cambria"/>
              </a:rPr>
              <a:t>amenorrhea</a:t>
            </a:r>
            <a:r>
              <a:rPr sz="2477" spc="15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477" spc="12" dirty="0">
                <a:solidFill>
                  <a:srgbClr val="892828"/>
                </a:solidFill>
                <a:latin typeface="Cambria"/>
                <a:cs typeface="Cambria"/>
              </a:rPr>
              <a:t>at</a:t>
            </a:r>
            <a:r>
              <a:rPr sz="2477" spc="9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477" spc="54" dirty="0">
                <a:solidFill>
                  <a:srgbClr val="892828"/>
                </a:solidFill>
                <a:latin typeface="Cambria"/>
                <a:cs typeface="Cambria"/>
              </a:rPr>
              <a:t>puberty</a:t>
            </a:r>
            <a:endParaRPr sz="2477" dirty="0">
              <a:latin typeface="Cambria"/>
              <a:cs typeface="Cambria"/>
            </a:endParaRPr>
          </a:p>
          <a:p>
            <a:pPr marL="471026" indent="-456450">
              <a:lnSpc>
                <a:spcPts val="2881"/>
              </a:lnSpc>
              <a:buSzPct val="95121"/>
              <a:buAutoNum type="arabicPeriod"/>
              <a:tabLst>
                <a:tab pos="471026" algn="l"/>
                <a:tab pos="471793" algn="l"/>
              </a:tabLst>
            </a:pPr>
            <a:r>
              <a:rPr sz="2477" spc="60" dirty="0">
                <a:solidFill>
                  <a:srgbClr val="892828"/>
                </a:solidFill>
                <a:latin typeface="Cambria"/>
                <a:cs typeface="Cambria"/>
              </a:rPr>
              <a:t>if</a:t>
            </a:r>
            <a:r>
              <a:rPr sz="2477" spc="97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477" spc="24" dirty="0">
                <a:solidFill>
                  <a:srgbClr val="892828"/>
                </a:solidFill>
                <a:latin typeface="Cambria"/>
                <a:cs typeface="Cambria"/>
              </a:rPr>
              <a:t>the</a:t>
            </a:r>
            <a:r>
              <a:rPr sz="2477" spc="79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477" spc="-6" dirty="0">
                <a:solidFill>
                  <a:srgbClr val="892828"/>
                </a:solidFill>
                <a:latin typeface="Cambria"/>
                <a:cs typeface="Cambria"/>
              </a:rPr>
              <a:t>testes</a:t>
            </a:r>
            <a:r>
              <a:rPr sz="2477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477" dirty="0">
                <a:solidFill>
                  <a:srgbClr val="892828"/>
                </a:solidFill>
                <a:latin typeface="Cambria"/>
                <a:cs typeface="Cambria"/>
              </a:rPr>
              <a:t>are</a:t>
            </a:r>
            <a:r>
              <a:rPr sz="2477" spc="9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477" spc="60" dirty="0">
                <a:solidFill>
                  <a:srgbClr val="892828"/>
                </a:solidFill>
                <a:latin typeface="Cambria"/>
                <a:cs typeface="Cambria"/>
              </a:rPr>
              <a:t>in</a:t>
            </a:r>
            <a:r>
              <a:rPr sz="2477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477" spc="18" dirty="0">
                <a:solidFill>
                  <a:srgbClr val="892828"/>
                </a:solidFill>
                <a:latin typeface="Cambria"/>
                <a:cs typeface="Cambria"/>
              </a:rPr>
              <a:t>the</a:t>
            </a:r>
            <a:r>
              <a:rPr sz="2477" spc="9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477" spc="79" dirty="0">
                <a:solidFill>
                  <a:srgbClr val="892828"/>
                </a:solidFill>
                <a:latin typeface="Cambria"/>
                <a:cs typeface="Cambria"/>
              </a:rPr>
              <a:t>inguinal</a:t>
            </a:r>
            <a:r>
              <a:rPr sz="2477" spc="9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477" spc="54" dirty="0">
                <a:solidFill>
                  <a:srgbClr val="892828"/>
                </a:solidFill>
                <a:latin typeface="Cambria"/>
                <a:cs typeface="Cambria"/>
              </a:rPr>
              <a:t>canal</a:t>
            </a:r>
            <a:r>
              <a:rPr sz="2477" spc="7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477" spc="54" dirty="0">
                <a:solidFill>
                  <a:srgbClr val="892828"/>
                </a:solidFill>
                <a:latin typeface="Cambria"/>
                <a:cs typeface="Cambria"/>
              </a:rPr>
              <a:t>they</a:t>
            </a:r>
            <a:r>
              <a:rPr sz="2477" spc="97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477" spc="48" dirty="0">
                <a:solidFill>
                  <a:srgbClr val="892828"/>
                </a:solidFill>
                <a:latin typeface="Cambria"/>
                <a:cs typeface="Cambria"/>
              </a:rPr>
              <a:t>can</a:t>
            </a:r>
            <a:r>
              <a:rPr sz="2477" spc="7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477" spc="42" dirty="0">
                <a:solidFill>
                  <a:srgbClr val="892828"/>
                </a:solidFill>
                <a:latin typeface="Cambria"/>
                <a:cs typeface="Cambria"/>
              </a:rPr>
              <a:t>cause</a:t>
            </a:r>
            <a:r>
              <a:rPr sz="2477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477" spc="48" dirty="0">
                <a:solidFill>
                  <a:srgbClr val="892828"/>
                </a:solidFill>
                <a:latin typeface="Cambria"/>
                <a:cs typeface="Cambria"/>
              </a:rPr>
              <a:t>a</a:t>
            </a:r>
            <a:r>
              <a:rPr sz="2477" spc="103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477" spc="30" dirty="0">
                <a:solidFill>
                  <a:srgbClr val="892828"/>
                </a:solidFill>
                <a:latin typeface="Cambria"/>
                <a:cs typeface="Cambria"/>
              </a:rPr>
              <a:t>hernia</a:t>
            </a:r>
            <a:endParaRPr sz="2477" dirty="0">
              <a:latin typeface="Cambria"/>
              <a:cs typeface="Cambria"/>
            </a:endParaRPr>
          </a:p>
          <a:p>
            <a:pPr marL="357489">
              <a:lnSpc>
                <a:spcPts val="2881"/>
              </a:lnSpc>
            </a:pPr>
            <a:r>
              <a:rPr sz="2477" spc="60" dirty="0">
                <a:solidFill>
                  <a:srgbClr val="892828"/>
                </a:solidFill>
                <a:latin typeface="Cambria"/>
                <a:cs typeface="Cambria"/>
              </a:rPr>
              <a:t>in</a:t>
            </a:r>
            <a:r>
              <a:rPr sz="2477" spc="48" dirty="0">
                <a:solidFill>
                  <a:srgbClr val="892828"/>
                </a:solidFill>
                <a:latin typeface="Cambria"/>
                <a:cs typeface="Cambria"/>
              </a:rPr>
              <a:t> a</a:t>
            </a:r>
            <a:r>
              <a:rPr sz="2477" spc="66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477" spc="79" dirty="0">
                <a:solidFill>
                  <a:srgbClr val="892828"/>
                </a:solidFill>
                <a:latin typeface="Cambria"/>
                <a:cs typeface="Cambria"/>
              </a:rPr>
              <a:t>younger</a:t>
            </a:r>
            <a:r>
              <a:rPr sz="2477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477" spc="66" dirty="0">
                <a:solidFill>
                  <a:srgbClr val="892828"/>
                </a:solidFill>
                <a:latin typeface="Cambria"/>
                <a:cs typeface="Cambria"/>
              </a:rPr>
              <a:t>girl.</a:t>
            </a:r>
            <a:endParaRPr sz="2477" dirty="0">
              <a:latin typeface="Cambria"/>
              <a:cs typeface="Cambria"/>
            </a:endParaRPr>
          </a:p>
          <a:p>
            <a:pPr marL="471026" indent="-456450">
              <a:lnSpc>
                <a:spcPts val="2881"/>
              </a:lnSpc>
              <a:buSzPct val="95121"/>
              <a:buAutoNum type="arabicPeriod" startAt="3"/>
              <a:tabLst>
                <a:tab pos="471026" algn="l"/>
                <a:tab pos="471793" algn="l"/>
              </a:tabLst>
            </a:pPr>
            <a:r>
              <a:rPr sz="2477" spc="85" dirty="0">
                <a:solidFill>
                  <a:srgbClr val="892828"/>
                </a:solidFill>
                <a:latin typeface="Cambria"/>
                <a:cs typeface="Cambria"/>
              </a:rPr>
              <a:t>Dyspareunia</a:t>
            </a:r>
            <a:endParaRPr sz="2477" dirty="0">
              <a:latin typeface="Cambria"/>
              <a:cs typeface="Cambria"/>
            </a:endParaRPr>
          </a:p>
          <a:p>
            <a:pPr marL="471026" indent="-456450">
              <a:lnSpc>
                <a:spcPts val="2930"/>
              </a:lnSpc>
              <a:buSzPct val="95121"/>
              <a:buAutoNum type="arabicPeriod" startAt="3"/>
              <a:tabLst>
                <a:tab pos="471026" algn="l"/>
                <a:tab pos="471793" algn="l"/>
              </a:tabLst>
            </a:pPr>
            <a:r>
              <a:rPr sz="2477" spc="42" dirty="0">
                <a:solidFill>
                  <a:srgbClr val="892828"/>
                </a:solidFill>
                <a:latin typeface="Cambria"/>
                <a:cs typeface="Cambria"/>
              </a:rPr>
              <a:t>Infertility</a:t>
            </a:r>
            <a:endParaRPr sz="2477" dirty="0">
              <a:latin typeface="Cambria"/>
              <a:cs typeface="Cambria"/>
            </a:endParaRPr>
          </a:p>
          <a:p>
            <a:pPr marL="622921" lvl="1" indent="-457218">
              <a:lnSpc>
                <a:spcPts val="4259"/>
              </a:lnSpc>
              <a:spcBef>
                <a:spcPts val="2640"/>
              </a:spcBef>
              <a:buClr>
                <a:srgbClr val="892828"/>
              </a:buClr>
              <a:buSzPct val="66101"/>
              <a:buFont typeface="Arial MT"/>
              <a:buChar char="●"/>
              <a:tabLst>
                <a:tab pos="622921" algn="l"/>
                <a:tab pos="623688" algn="l"/>
              </a:tabLst>
            </a:pPr>
            <a:r>
              <a:rPr sz="3564" b="1" spc="12" dirty="0">
                <a:latin typeface="Palatino Linotype"/>
                <a:cs typeface="Palatino Linotype"/>
              </a:rPr>
              <a:t>Management</a:t>
            </a:r>
            <a:endParaRPr sz="3564" dirty="0">
              <a:latin typeface="Palatino Linotype"/>
              <a:cs typeface="Palatino Linotype"/>
            </a:endParaRPr>
          </a:p>
          <a:p>
            <a:pPr marL="357489" marR="108934" indent="-342913">
              <a:lnSpc>
                <a:spcPts val="2730"/>
              </a:lnSpc>
              <a:spcBef>
                <a:spcPts val="151"/>
              </a:spcBef>
              <a:buClr>
                <a:srgbClr val="892828"/>
              </a:buClr>
              <a:buFont typeface="Cambria"/>
              <a:buAutoNum type="arabicPeriod"/>
              <a:tabLst>
                <a:tab pos="471026" algn="l"/>
                <a:tab pos="471793" algn="l"/>
              </a:tabLst>
            </a:pPr>
            <a:r>
              <a:rPr sz="2175" dirty="0"/>
              <a:t>	</a:t>
            </a:r>
            <a:r>
              <a:rPr sz="2356" spc="60" dirty="0">
                <a:solidFill>
                  <a:srgbClr val="892828"/>
                </a:solidFill>
                <a:latin typeface="Cambria"/>
                <a:cs typeface="Cambria"/>
              </a:rPr>
              <a:t>Psychological</a:t>
            </a:r>
            <a:r>
              <a:rPr sz="2356" spc="79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60" dirty="0">
                <a:solidFill>
                  <a:srgbClr val="892828"/>
                </a:solidFill>
                <a:latin typeface="Cambria"/>
                <a:cs typeface="Cambria"/>
              </a:rPr>
              <a:t>management</a:t>
            </a:r>
            <a:r>
              <a:rPr sz="2356" spc="103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66" dirty="0">
                <a:solidFill>
                  <a:srgbClr val="892828"/>
                </a:solidFill>
                <a:latin typeface="Cambria"/>
                <a:cs typeface="Cambria"/>
              </a:rPr>
              <a:t>with</a:t>
            </a:r>
            <a:r>
              <a:rPr sz="2356" spc="9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79" dirty="0">
                <a:solidFill>
                  <a:srgbClr val="892828"/>
                </a:solidFill>
                <a:latin typeface="Cambria"/>
                <a:cs typeface="Cambria"/>
              </a:rPr>
              <a:t>full </a:t>
            </a:r>
            <a:r>
              <a:rPr sz="2356" spc="42" dirty="0">
                <a:solidFill>
                  <a:srgbClr val="892828"/>
                </a:solidFill>
                <a:latin typeface="Cambria"/>
                <a:cs typeface="Cambria"/>
              </a:rPr>
              <a:t>disclosure</a:t>
            </a:r>
            <a:r>
              <a:rPr sz="2356" spc="7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66" dirty="0">
                <a:solidFill>
                  <a:srgbClr val="892828"/>
                </a:solidFill>
                <a:latin typeface="Cambria"/>
                <a:cs typeface="Cambria"/>
              </a:rPr>
              <a:t>of</a:t>
            </a:r>
            <a:r>
              <a:rPr sz="2356" spc="9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18" dirty="0">
                <a:solidFill>
                  <a:srgbClr val="892828"/>
                </a:solidFill>
                <a:latin typeface="Cambria"/>
                <a:cs typeface="Cambria"/>
              </a:rPr>
              <a:t>the</a:t>
            </a:r>
            <a:r>
              <a:rPr sz="2356" spc="7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246" dirty="0">
                <a:solidFill>
                  <a:srgbClr val="892828"/>
                </a:solidFill>
                <a:latin typeface="Cambria"/>
                <a:cs typeface="Cambria"/>
              </a:rPr>
              <a:t>XY </a:t>
            </a:r>
            <a:r>
              <a:rPr sz="2356" spc="254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54" dirty="0">
                <a:solidFill>
                  <a:srgbClr val="892828"/>
                </a:solidFill>
                <a:latin typeface="Cambria"/>
                <a:cs typeface="Cambria"/>
              </a:rPr>
              <a:t>karyotype</a:t>
            </a:r>
            <a:r>
              <a:rPr sz="2356" spc="109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91" dirty="0">
                <a:solidFill>
                  <a:srgbClr val="892828"/>
                </a:solidFill>
                <a:latin typeface="Cambria"/>
                <a:cs typeface="Cambria"/>
              </a:rPr>
              <a:t>and</a:t>
            </a:r>
            <a:r>
              <a:rPr sz="2356" spc="66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18" dirty="0">
                <a:solidFill>
                  <a:srgbClr val="892828"/>
                </a:solidFill>
                <a:latin typeface="Cambria"/>
                <a:cs typeface="Cambria"/>
              </a:rPr>
              <a:t>the</a:t>
            </a:r>
            <a:r>
              <a:rPr sz="2356" spc="7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48" dirty="0">
                <a:solidFill>
                  <a:srgbClr val="892828"/>
                </a:solidFill>
                <a:latin typeface="Cambria"/>
                <a:cs typeface="Cambria"/>
              </a:rPr>
              <a:t>information</a:t>
            </a:r>
            <a:r>
              <a:rPr sz="2356" spc="97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18" dirty="0">
                <a:solidFill>
                  <a:srgbClr val="892828"/>
                </a:solidFill>
                <a:latin typeface="Cambria"/>
                <a:cs typeface="Cambria"/>
              </a:rPr>
              <a:t>that</a:t>
            </a:r>
            <a:r>
              <a:rPr sz="2356" spc="7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18" dirty="0">
                <a:solidFill>
                  <a:srgbClr val="892828"/>
                </a:solidFill>
                <a:latin typeface="Cambria"/>
                <a:cs typeface="Cambria"/>
              </a:rPr>
              <a:t>the</a:t>
            </a:r>
            <a:r>
              <a:rPr sz="2356" spc="79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30" dirty="0">
                <a:solidFill>
                  <a:srgbClr val="892828"/>
                </a:solidFill>
                <a:latin typeface="Cambria"/>
                <a:cs typeface="Cambria"/>
              </a:rPr>
              <a:t>patient</a:t>
            </a:r>
            <a:r>
              <a:rPr sz="2356" spc="7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79" dirty="0">
                <a:solidFill>
                  <a:srgbClr val="892828"/>
                </a:solidFill>
                <a:latin typeface="Cambria"/>
                <a:cs typeface="Cambria"/>
              </a:rPr>
              <a:t>will </a:t>
            </a:r>
            <a:r>
              <a:rPr sz="2356" spc="12" dirty="0">
                <a:solidFill>
                  <a:srgbClr val="892828"/>
                </a:solidFill>
                <a:latin typeface="Cambria"/>
                <a:cs typeface="Cambria"/>
              </a:rPr>
              <a:t>be</a:t>
            </a:r>
            <a:r>
              <a:rPr sz="2356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36" dirty="0">
                <a:solidFill>
                  <a:srgbClr val="892828"/>
                </a:solidFill>
                <a:latin typeface="Cambria"/>
                <a:cs typeface="Cambria"/>
              </a:rPr>
              <a:t>infertile.</a:t>
            </a:r>
            <a:endParaRPr sz="2356" dirty="0">
              <a:latin typeface="Cambria"/>
              <a:cs typeface="Cambria"/>
            </a:endParaRPr>
          </a:p>
          <a:p>
            <a:pPr marL="471026" indent="-456450">
              <a:lnSpc>
                <a:spcPts val="2603"/>
              </a:lnSpc>
              <a:buAutoNum type="arabicPeriod"/>
              <a:tabLst>
                <a:tab pos="471026" algn="l"/>
                <a:tab pos="471793" algn="l"/>
              </a:tabLst>
            </a:pPr>
            <a:r>
              <a:rPr sz="2356" spc="91" dirty="0">
                <a:solidFill>
                  <a:srgbClr val="892828"/>
                </a:solidFill>
                <a:latin typeface="Cambria"/>
                <a:cs typeface="Cambria"/>
              </a:rPr>
              <a:t>Gonadectomy</a:t>
            </a:r>
            <a:r>
              <a:rPr sz="2356" spc="97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12" dirty="0">
                <a:solidFill>
                  <a:srgbClr val="892828"/>
                </a:solidFill>
                <a:latin typeface="Cambria"/>
                <a:cs typeface="Cambria"/>
              </a:rPr>
              <a:t>after</a:t>
            </a:r>
            <a:r>
              <a:rPr sz="2356" spc="9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48" dirty="0">
                <a:solidFill>
                  <a:srgbClr val="892828"/>
                </a:solidFill>
                <a:latin typeface="Cambria"/>
                <a:cs typeface="Cambria"/>
              </a:rPr>
              <a:t>puberty</a:t>
            </a:r>
            <a:r>
              <a:rPr sz="2356" spc="12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b="1" spc="12" dirty="0">
                <a:solidFill>
                  <a:srgbClr val="892828"/>
                </a:solidFill>
                <a:latin typeface="Palatino Linotype"/>
                <a:cs typeface="Palatino Linotype"/>
              </a:rPr>
              <a:t>(risk of</a:t>
            </a:r>
            <a:r>
              <a:rPr sz="2356" b="1" spc="30" dirty="0">
                <a:solidFill>
                  <a:srgbClr val="892828"/>
                </a:solidFill>
                <a:latin typeface="Palatino Linotype"/>
                <a:cs typeface="Palatino Linotype"/>
              </a:rPr>
              <a:t> </a:t>
            </a:r>
            <a:r>
              <a:rPr sz="2356" b="1" spc="12" dirty="0">
                <a:solidFill>
                  <a:srgbClr val="892828"/>
                </a:solidFill>
                <a:latin typeface="Palatino Linotype"/>
                <a:cs typeface="Palatino Linotype"/>
              </a:rPr>
              <a:t>testicular</a:t>
            </a:r>
            <a:r>
              <a:rPr sz="2356" b="1" spc="-12" dirty="0">
                <a:solidFill>
                  <a:srgbClr val="892828"/>
                </a:solidFill>
                <a:latin typeface="Palatino Linotype"/>
                <a:cs typeface="Palatino Linotype"/>
              </a:rPr>
              <a:t> </a:t>
            </a:r>
            <a:r>
              <a:rPr sz="2356" b="1" spc="12" dirty="0">
                <a:solidFill>
                  <a:srgbClr val="892828"/>
                </a:solidFill>
                <a:latin typeface="Palatino Linotype"/>
                <a:cs typeface="Palatino Linotype"/>
              </a:rPr>
              <a:t>malignancy</a:t>
            </a:r>
            <a:r>
              <a:rPr sz="2356" spc="12" dirty="0">
                <a:solidFill>
                  <a:srgbClr val="892828"/>
                </a:solidFill>
                <a:latin typeface="Cambria"/>
                <a:cs typeface="Cambria"/>
              </a:rPr>
              <a:t>).</a:t>
            </a:r>
            <a:endParaRPr sz="2356" dirty="0">
              <a:latin typeface="Cambria"/>
              <a:cs typeface="Cambria"/>
            </a:endParaRPr>
          </a:p>
          <a:p>
            <a:pPr marL="357489" marR="1172962" indent="-342913">
              <a:lnSpc>
                <a:spcPts val="2730"/>
              </a:lnSpc>
              <a:spcBef>
                <a:spcPts val="127"/>
              </a:spcBef>
              <a:buClr>
                <a:srgbClr val="892828"/>
              </a:buClr>
              <a:buFont typeface="Cambria"/>
              <a:buAutoNum type="arabicPeriod"/>
              <a:tabLst>
                <a:tab pos="471026" algn="l"/>
                <a:tab pos="471793" algn="l"/>
              </a:tabLst>
            </a:pPr>
            <a:r>
              <a:rPr sz="2175" dirty="0"/>
              <a:t>	</a:t>
            </a:r>
            <a:r>
              <a:rPr sz="2356" spc="103" dirty="0">
                <a:solidFill>
                  <a:srgbClr val="892828"/>
                </a:solidFill>
                <a:latin typeface="Cambria"/>
                <a:cs typeface="Cambria"/>
              </a:rPr>
              <a:t>Once</a:t>
            </a:r>
            <a:r>
              <a:rPr sz="2356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18" dirty="0">
                <a:solidFill>
                  <a:srgbClr val="892828"/>
                </a:solidFill>
                <a:latin typeface="Cambria"/>
                <a:cs typeface="Cambria"/>
              </a:rPr>
              <a:t>the</a:t>
            </a:r>
            <a:r>
              <a:rPr sz="2356" spc="79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72" dirty="0">
                <a:solidFill>
                  <a:srgbClr val="892828"/>
                </a:solidFill>
                <a:latin typeface="Cambria"/>
                <a:cs typeface="Cambria"/>
              </a:rPr>
              <a:t>gonads</a:t>
            </a:r>
            <a:r>
              <a:rPr sz="2356" spc="9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dirty="0">
                <a:solidFill>
                  <a:srgbClr val="892828"/>
                </a:solidFill>
                <a:latin typeface="Cambria"/>
                <a:cs typeface="Cambria"/>
              </a:rPr>
              <a:t>are</a:t>
            </a:r>
            <a:r>
              <a:rPr sz="2356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72" dirty="0">
                <a:solidFill>
                  <a:srgbClr val="892828"/>
                </a:solidFill>
                <a:latin typeface="Cambria"/>
                <a:cs typeface="Cambria"/>
              </a:rPr>
              <a:t>removed,</a:t>
            </a:r>
            <a:r>
              <a:rPr sz="2356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b="1" spc="12" dirty="0">
                <a:solidFill>
                  <a:srgbClr val="892828"/>
                </a:solidFill>
                <a:latin typeface="Palatino Linotype"/>
                <a:cs typeface="Palatino Linotype"/>
              </a:rPr>
              <a:t>long-term</a:t>
            </a:r>
            <a:r>
              <a:rPr sz="2356" b="1" spc="24" dirty="0">
                <a:solidFill>
                  <a:srgbClr val="892828"/>
                </a:solidFill>
                <a:latin typeface="Palatino Linotype"/>
                <a:cs typeface="Palatino Linotype"/>
              </a:rPr>
              <a:t> </a:t>
            </a:r>
            <a:r>
              <a:rPr sz="2356" b="1" spc="30" dirty="0">
                <a:solidFill>
                  <a:srgbClr val="892828"/>
                </a:solidFill>
                <a:latin typeface="Palatino Linotype"/>
                <a:cs typeface="Palatino Linotype"/>
              </a:rPr>
              <a:t>HRT</a:t>
            </a:r>
            <a:r>
              <a:rPr sz="2356" b="1" spc="18" dirty="0">
                <a:solidFill>
                  <a:srgbClr val="892828"/>
                </a:solidFill>
                <a:latin typeface="Palatino Linotype"/>
                <a:cs typeface="Palatino Linotype"/>
              </a:rPr>
              <a:t> </a:t>
            </a:r>
            <a:r>
              <a:rPr sz="2356" spc="79" dirty="0">
                <a:solidFill>
                  <a:srgbClr val="892828"/>
                </a:solidFill>
                <a:latin typeface="Cambria"/>
                <a:cs typeface="Cambria"/>
              </a:rPr>
              <a:t>will</a:t>
            </a:r>
            <a:r>
              <a:rPr sz="2356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6" dirty="0">
                <a:solidFill>
                  <a:srgbClr val="892828"/>
                </a:solidFill>
                <a:latin typeface="Cambria"/>
                <a:cs typeface="Cambria"/>
              </a:rPr>
              <a:t>be </a:t>
            </a:r>
            <a:r>
              <a:rPr sz="2356" spc="-50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42" dirty="0">
                <a:solidFill>
                  <a:srgbClr val="892828"/>
                </a:solidFill>
                <a:latin typeface="Cambria"/>
                <a:cs typeface="Cambria"/>
              </a:rPr>
              <a:t>required.</a:t>
            </a:r>
            <a:endParaRPr sz="2356" dirty="0">
              <a:latin typeface="Cambria"/>
              <a:cs typeface="Cambria"/>
            </a:endParaRPr>
          </a:p>
          <a:p>
            <a:pPr marL="471026" indent="-456450">
              <a:lnSpc>
                <a:spcPts val="2646"/>
              </a:lnSpc>
              <a:buAutoNum type="arabicPeriod"/>
              <a:tabLst>
                <a:tab pos="471026" algn="l"/>
                <a:tab pos="471793" algn="l"/>
              </a:tabLst>
            </a:pPr>
            <a:r>
              <a:rPr sz="2356" spc="72" dirty="0">
                <a:solidFill>
                  <a:srgbClr val="892828"/>
                </a:solidFill>
                <a:latin typeface="Cambria"/>
                <a:cs typeface="Cambria"/>
              </a:rPr>
              <a:t>vaginoplasty</a:t>
            </a:r>
            <a:r>
              <a:rPr sz="2356" spc="66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36" dirty="0">
                <a:solidFill>
                  <a:srgbClr val="892828"/>
                </a:solidFill>
                <a:latin typeface="Cambria"/>
                <a:cs typeface="Cambria"/>
              </a:rPr>
              <a:t>for</a:t>
            </a:r>
            <a:r>
              <a:rPr sz="2356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48" dirty="0">
                <a:solidFill>
                  <a:srgbClr val="892828"/>
                </a:solidFill>
                <a:latin typeface="Cambria"/>
                <a:cs typeface="Cambria"/>
              </a:rPr>
              <a:t>sexual</a:t>
            </a:r>
            <a:r>
              <a:rPr sz="2356" spc="9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356" spc="18" dirty="0">
                <a:solidFill>
                  <a:srgbClr val="892828"/>
                </a:solidFill>
                <a:latin typeface="Cambria"/>
                <a:cs typeface="Cambria"/>
              </a:rPr>
              <a:t>intercourse</a:t>
            </a:r>
            <a:endParaRPr sz="2356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2267" y="-116001"/>
            <a:ext cx="4312715" cy="1358711"/>
          </a:xfrm>
          <a:prstGeom prst="rect">
            <a:avLst/>
          </a:prstGeom>
        </p:spPr>
        <p:txBody>
          <a:bodyPr vert="horz" wrap="square" lIns="0" tIns="19945" rIns="0" bIns="0" rtlCol="0" anchor="ctr">
            <a:spAutoFit/>
          </a:bodyPr>
          <a:lstStyle/>
          <a:p>
            <a:pPr marL="15343">
              <a:lnSpc>
                <a:spcPct val="100000"/>
              </a:lnSpc>
              <a:spcBef>
                <a:spcPts val="157"/>
              </a:spcBef>
            </a:pPr>
            <a:r>
              <a:rPr sz="4349" b="1" spc="-138" dirty="0">
                <a:solidFill>
                  <a:schemeClr val="tx1"/>
                </a:solidFill>
                <a:latin typeface="Arial"/>
                <a:cs typeface="Arial"/>
              </a:rPr>
              <a:t>Swyer</a:t>
            </a:r>
            <a:r>
              <a:rPr sz="4349" b="1" spc="109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4349" b="1" spc="-79" dirty="0">
                <a:solidFill>
                  <a:schemeClr val="tx1"/>
                </a:solidFill>
                <a:latin typeface="Arial"/>
                <a:cs typeface="Arial"/>
              </a:rPr>
              <a:t>syndrome</a:t>
            </a:r>
            <a:endParaRPr sz="4349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35962" y="5181085"/>
            <a:ext cx="510897" cy="461803"/>
          </a:xfrm>
          <a:custGeom>
            <a:avLst/>
            <a:gdLst/>
            <a:ahLst/>
            <a:cxnLst/>
            <a:rect l="l" t="t" r="r" b="b"/>
            <a:pathLst>
              <a:path w="422909" h="382270">
                <a:moveTo>
                  <a:pt x="422452" y="0"/>
                </a:moveTo>
                <a:lnTo>
                  <a:pt x="0" y="0"/>
                </a:lnTo>
                <a:lnTo>
                  <a:pt x="0" y="382219"/>
                </a:lnTo>
                <a:lnTo>
                  <a:pt x="422452" y="382219"/>
                </a:lnTo>
                <a:lnTo>
                  <a:pt x="42245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4" name="object 4"/>
          <p:cNvSpPr/>
          <p:nvPr/>
        </p:nvSpPr>
        <p:spPr>
          <a:xfrm>
            <a:off x="1699314" y="5648901"/>
            <a:ext cx="5241691" cy="461803"/>
          </a:xfrm>
          <a:custGeom>
            <a:avLst/>
            <a:gdLst/>
            <a:ahLst/>
            <a:cxnLst/>
            <a:rect l="l" t="t" r="r" b="b"/>
            <a:pathLst>
              <a:path w="4338955" h="382270">
                <a:moveTo>
                  <a:pt x="4338523" y="0"/>
                </a:moveTo>
                <a:lnTo>
                  <a:pt x="0" y="0"/>
                </a:lnTo>
                <a:lnTo>
                  <a:pt x="0" y="382219"/>
                </a:lnTo>
                <a:lnTo>
                  <a:pt x="4338523" y="382219"/>
                </a:lnTo>
                <a:lnTo>
                  <a:pt x="433852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5" name="object 5"/>
          <p:cNvSpPr txBox="1"/>
          <p:nvPr/>
        </p:nvSpPr>
        <p:spPr>
          <a:xfrm>
            <a:off x="1341733" y="1095711"/>
            <a:ext cx="8231900" cy="1844091"/>
          </a:xfrm>
          <a:prstGeom prst="rect">
            <a:avLst/>
          </a:prstGeom>
        </p:spPr>
        <p:txBody>
          <a:bodyPr vert="horz" wrap="square" lIns="0" tIns="18411" rIns="0" bIns="0" rtlCol="0">
            <a:spAutoFit/>
          </a:bodyPr>
          <a:lstStyle/>
          <a:p>
            <a:pPr marL="1775170">
              <a:spcBef>
                <a:spcPts val="145"/>
              </a:spcBef>
            </a:pPr>
            <a:r>
              <a:rPr sz="3564" b="1" spc="-24" dirty="0">
                <a:latin typeface="Arial"/>
                <a:cs typeface="Arial"/>
              </a:rPr>
              <a:t>complete</a:t>
            </a:r>
            <a:r>
              <a:rPr sz="3564" b="1" spc="97" dirty="0">
                <a:latin typeface="Arial"/>
                <a:cs typeface="Arial"/>
              </a:rPr>
              <a:t> </a:t>
            </a:r>
            <a:r>
              <a:rPr sz="3564" b="1" spc="42" dirty="0">
                <a:latin typeface="Arial"/>
                <a:cs typeface="Arial"/>
              </a:rPr>
              <a:t>Gonadal</a:t>
            </a:r>
            <a:r>
              <a:rPr sz="3564" b="1" spc="169" dirty="0">
                <a:latin typeface="Arial"/>
                <a:cs typeface="Arial"/>
              </a:rPr>
              <a:t> </a:t>
            </a:r>
            <a:r>
              <a:rPr sz="3564" b="1" spc="-109" dirty="0">
                <a:latin typeface="Arial"/>
                <a:cs typeface="Arial"/>
              </a:rPr>
              <a:t>dysgenesis</a:t>
            </a:r>
            <a:endParaRPr sz="3564" dirty="0">
              <a:latin typeface="Arial"/>
              <a:cs typeface="Arial"/>
            </a:endParaRPr>
          </a:p>
          <a:p>
            <a:pPr marL="300720" indent="-286143">
              <a:spcBef>
                <a:spcPts val="2791"/>
              </a:spcBef>
              <a:buSzPct val="81250"/>
              <a:buChar char="-"/>
              <a:tabLst>
                <a:tab pos="300720" algn="l"/>
                <a:tab pos="301486" algn="l"/>
              </a:tabLst>
            </a:pPr>
            <a:r>
              <a:rPr sz="2899" spc="66" dirty="0">
                <a:solidFill>
                  <a:srgbClr val="892828"/>
                </a:solidFill>
                <a:latin typeface="Cambria"/>
                <a:cs typeface="Cambria"/>
              </a:rPr>
              <a:t>Phenotype</a:t>
            </a:r>
            <a:r>
              <a:rPr sz="2899" spc="6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b="1" spc="6" dirty="0">
                <a:solidFill>
                  <a:srgbClr val="4E1313"/>
                </a:solidFill>
                <a:latin typeface="Palatino Linotype"/>
                <a:cs typeface="Palatino Linotype"/>
              </a:rPr>
              <a:t>female</a:t>
            </a:r>
            <a:endParaRPr sz="2899" dirty="0">
              <a:latin typeface="Palatino Linotype"/>
              <a:cs typeface="Palatino Linotype"/>
            </a:endParaRPr>
          </a:p>
          <a:p>
            <a:pPr marL="300720" indent="-286143">
              <a:spcBef>
                <a:spcPts val="211"/>
              </a:spcBef>
              <a:buSzPct val="81250"/>
              <a:buChar char="-"/>
              <a:tabLst>
                <a:tab pos="300720" algn="l"/>
                <a:tab pos="301486" algn="l"/>
              </a:tabLst>
            </a:pPr>
            <a:r>
              <a:rPr sz="2899" spc="85" dirty="0">
                <a:solidFill>
                  <a:srgbClr val="892828"/>
                </a:solidFill>
                <a:latin typeface="Cambria"/>
                <a:cs typeface="Cambria"/>
              </a:rPr>
              <a:t>Genotypes</a:t>
            </a:r>
            <a:r>
              <a:rPr sz="2899" spc="54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b="1" spc="6" dirty="0">
                <a:solidFill>
                  <a:srgbClr val="4E1313"/>
                </a:solidFill>
                <a:latin typeface="Palatino Linotype"/>
                <a:cs typeface="Palatino Linotype"/>
              </a:rPr>
              <a:t>46XY</a:t>
            </a:r>
            <a:endParaRPr sz="2899" dirty="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1734" y="3285244"/>
            <a:ext cx="4096389" cy="463962"/>
          </a:xfrm>
          <a:prstGeom prst="rect">
            <a:avLst/>
          </a:prstGeom>
        </p:spPr>
        <p:txBody>
          <a:bodyPr vert="horz" wrap="square" lIns="0" tIns="17642" rIns="0" bIns="0" rtlCol="0">
            <a:spAutoFit/>
          </a:bodyPr>
          <a:lstStyle/>
          <a:p>
            <a:pPr marL="15343">
              <a:spcBef>
                <a:spcPts val="138"/>
              </a:spcBef>
              <a:tabLst>
                <a:tab pos="471026" algn="l"/>
              </a:tabLst>
            </a:pPr>
            <a:r>
              <a:rPr sz="2356" dirty="0">
                <a:solidFill>
                  <a:srgbClr val="892828"/>
                </a:solidFill>
                <a:latin typeface="Cambria"/>
                <a:cs typeface="Cambria"/>
              </a:rPr>
              <a:t>1.	</a:t>
            </a:r>
            <a:r>
              <a:rPr sz="2899" spc="175" dirty="0">
                <a:solidFill>
                  <a:srgbClr val="892828"/>
                </a:solidFill>
                <a:latin typeface="Cambria"/>
                <a:cs typeface="Cambria"/>
              </a:rPr>
              <a:t>SRY</a:t>
            </a:r>
            <a:r>
              <a:rPr sz="2899" spc="7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54" dirty="0">
                <a:solidFill>
                  <a:srgbClr val="892828"/>
                </a:solidFill>
                <a:latin typeface="Cambria"/>
                <a:cs typeface="Cambria"/>
              </a:rPr>
              <a:t>gene</a:t>
            </a:r>
            <a:r>
              <a:rPr sz="2899" spc="7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6" dirty="0">
                <a:solidFill>
                  <a:srgbClr val="892828"/>
                </a:solidFill>
                <a:latin typeface="Cambria"/>
                <a:cs typeface="Cambria"/>
              </a:rPr>
              <a:t>is</a:t>
            </a:r>
            <a:r>
              <a:rPr sz="2899" spc="79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66" dirty="0">
                <a:solidFill>
                  <a:srgbClr val="892828"/>
                </a:solidFill>
                <a:latin typeface="Cambria"/>
                <a:cs typeface="Cambria"/>
              </a:rPr>
              <a:t>mutated</a:t>
            </a:r>
            <a:r>
              <a:rPr sz="2899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-138" dirty="0">
                <a:solidFill>
                  <a:srgbClr val="4E1313"/>
                </a:solidFill>
                <a:latin typeface="Cambria"/>
                <a:cs typeface="Cambria"/>
              </a:rPr>
              <a:t>(</a:t>
            </a:r>
            <a:endParaRPr sz="2899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1614" y="3309868"/>
            <a:ext cx="1549570" cy="43601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767">
              <a:lnSpc>
                <a:spcPts val="3425"/>
              </a:lnSpc>
            </a:pPr>
            <a:r>
              <a:rPr sz="2899" spc="60" dirty="0">
                <a:solidFill>
                  <a:srgbClr val="4E1313"/>
                </a:solidFill>
                <a:latin typeface="Cambria"/>
                <a:cs typeface="Cambria"/>
              </a:rPr>
              <a:t>no</a:t>
            </a:r>
            <a:r>
              <a:rPr sz="2899" spc="18" dirty="0">
                <a:solidFill>
                  <a:srgbClr val="4E1313"/>
                </a:solidFill>
                <a:latin typeface="Cambria"/>
                <a:cs typeface="Cambria"/>
              </a:rPr>
              <a:t> </a:t>
            </a:r>
            <a:r>
              <a:rPr sz="2899" spc="-36" dirty="0">
                <a:solidFill>
                  <a:srgbClr val="4E1313"/>
                </a:solidFill>
                <a:latin typeface="Cambria"/>
                <a:cs typeface="Cambria"/>
              </a:rPr>
              <a:t>testes)</a:t>
            </a:r>
            <a:endParaRPr sz="2899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41735" y="3753567"/>
            <a:ext cx="3284015" cy="463962"/>
          </a:xfrm>
          <a:prstGeom prst="rect">
            <a:avLst/>
          </a:prstGeom>
        </p:spPr>
        <p:txBody>
          <a:bodyPr vert="horz" wrap="square" lIns="0" tIns="17642" rIns="0" bIns="0" rtlCol="0">
            <a:spAutoFit/>
          </a:bodyPr>
          <a:lstStyle/>
          <a:p>
            <a:pPr marL="15343">
              <a:spcBef>
                <a:spcPts val="138"/>
              </a:spcBef>
              <a:tabLst>
                <a:tab pos="471026" algn="l"/>
              </a:tabLst>
            </a:pPr>
            <a:r>
              <a:rPr sz="2356" dirty="0">
                <a:solidFill>
                  <a:srgbClr val="892828"/>
                </a:solidFill>
                <a:latin typeface="Cambria"/>
                <a:cs typeface="Cambria"/>
              </a:rPr>
              <a:t>2.	</a:t>
            </a:r>
            <a:r>
              <a:rPr sz="2899" spc="246" dirty="0">
                <a:solidFill>
                  <a:srgbClr val="892828"/>
                </a:solidFill>
                <a:latin typeface="Cambria"/>
                <a:cs typeface="Cambria"/>
              </a:rPr>
              <a:t>No</a:t>
            </a:r>
            <a:r>
              <a:rPr sz="2899" spc="66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-6" dirty="0">
                <a:solidFill>
                  <a:srgbClr val="892828"/>
                </a:solidFill>
                <a:latin typeface="Cambria"/>
                <a:cs typeface="Cambria"/>
              </a:rPr>
              <a:t>testosterone</a:t>
            </a:r>
            <a:r>
              <a:rPr sz="2899" spc="48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-138" dirty="0">
                <a:solidFill>
                  <a:srgbClr val="4E1313"/>
                </a:solidFill>
                <a:latin typeface="Cambria"/>
                <a:cs typeface="Cambria"/>
              </a:rPr>
              <a:t>(</a:t>
            </a:r>
            <a:endParaRPr sz="2899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09517" y="3777685"/>
            <a:ext cx="3888501" cy="43601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767">
              <a:lnSpc>
                <a:spcPts val="3431"/>
              </a:lnSpc>
            </a:pPr>
            <a:r>
              <a:rPr sz="2899" spc="54" dirty="0">
                <a:solidFill>
                  <a:srgbClr val="4E1313"/>
                </a:solidFill>
                <a:latin typeface="Cambria"/>
                <a:cs typeface="Cambria"/>
              </a:rPr>
              <a:t>normal</a:t>
            </a:r>
            <a:r>
              <a:rPr sz="2899" spc="72" dirty="0">
                <a:solidFill>
                  <a:srgbClr val="4E1313"/>
                </a:solidFill>
                <a:latin typeface="Cambria"/>
                <a:cs typeface="Cambria"/>
              </a:rPr>
              <a:t> </a:t>
            </a:r>
            <a:r>
              <a:rPr sz="2899" spc="54" dirty="0">
                <a:solidFill>
                  <a:srgbClr val="4E1313"/>
                </a:solidFill>
                <a:latin typeface="Cambria"/>
                <a:cs typeface="Cambria"/>
              </a:rPr>
              <a:t>female</a:t>
            </a:r>
            <a:r>
              <a:rPr sz="2899" spc="48" dirty="0">
                <a:solidFill>
                  <a:srgbClr val="4E1313"/>
                </a:solidFill>
                <a:latin typeface="Cambria"/>
                <a:cs typeface="Cambria"/>
              </a:rPr>
              <a:t> genitalia</a:t>
            </a:r>
            <a:endParaRPr sz="2899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83704" y="3753566"/>
            <a:ext cx="154190" cy="463962"/>
          </a:xfrm>
          <a:prstGeom prst="rect">
            <a:avLst/>
          </a:prstGeom>
        </p:spPr>
        <p:txBody>
          <a:bodyPr vert="horz" wrap="square" lIns="0" tIns="17642" rIns="0" bIns="0" rtlCol="0">
            <a:spAutoFit/>
          </a:bodyPr>
          <a:lstStyle/>
          <a:p>
            <a:pPr marL="15343">
              <a:spcBef>
                <a:spcPts val="138"/>
              </a:spcBef>
            </a:pPr>
            <a:r>
              <a:rPr sz="2899" spc="-138" dirty="0">
                <a:solidFill>
                  <a:srgbClr val="4E1313"/>
                </a:solidFill>
                <a:latin typeface="Cambria"/>
                <a:cs typeface="Cambria"/>
              </a:rPr>
              <a:t>)</a:t>
            </a:r>
            <a:endParaRPr sz="2899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41733" y="4221384"/>
            <a:ext cx="5355991" cy="463962"/>
          </a:xfrm>
          <a:prstGeom prst="rect">
            <a:avLst/>
          </a:prstGeom>
        </p:spPr>
        <p:txBody>
          <a:bodyPr vert="horz" wrap="square" lIns="0" tIns="17642" rIns="0" bIns="0" rtlCol="0">
            <a:spAutoFit/>
          </a:bodyPr>
          <a:lstStyle/>
          <a:p>
            <a:pPr marL="15343">
              <a:spcBef>
                <a:spcPts val="138"/>
              </a:spcBef>
              <a:tabLst>
                <a:tab pos="471026" algn="l"/>
              </a:tabLst>
            </a:pPr>
            <a:r>
              <a:rPr sz="2356" dirty="0">
                <a:solidFill>
                  <a:srgbClr val="892828"/>
                </a:solidFill>
                <a:latin typeface="Cambria"/>
                <a:cs typeface="Cambria"/>
              </a:rPr>
              <a:t>3.	</a:t>
            </a:r>
            <a:r>
              <a:rPr sz="2899" spc="246" dirty="0">
                <a:solidFill>
                  <a:srgbClr val="892828"/>
                </a:solidFill>
                <a:latin typeface="Cambria"/>
                <a:cs typeface="Cambria"/>
              </a:rPr>
              <a:t>No</a:t>
            </a:r>
            <a:r>
              <a:rPr sz="2899" spc="7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30" dirty="0">
                <a:solidFill>
                  <a:srgbClr val="892828"/>
                </a:solidFill>
                <a:latin typeface="Cambria"/>
                <a:cs typeface="Cambria"/>
              </a:rPr>
              <a:t>anti-</a:t>
            </a:r>
            <a:r>
              <a:rPr sz="2899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79" dirty="0">
                <a:solidFill>
                  <a:srgbClr val="892828"/>
                </a:solidFill>
                <a:latin typeface="Cambria"/>
                <a:cs typeface="Cambria"/>
              </a:rPr>
              <a:t>Müllerian</a:t>
            </a:r>
            <a:r>
              <a:rPr sz="2899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54" dirty="0">
                <a:solidFill>
                  <a:srgbClr val="892828"/>
                </a:solidFill>
                <a:latin typeface="Cambria"/>
                <a:cs typeface="Cambria"/>
              </a:rPr>
              <a:t>hormone</a:t>
            </a:r>
            <a:r>
              <a:rPr sz="2899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-138" dirty="0">
                <a:solidFill>
                  <a:srgbClr val="4E1313"/>
                </a:solidFill>
                <a:latin typeface="Cambria"/>
                <a:cs typeface="Cambria"/>
              </a:rPr>
              <a:t>(</a:t>
            </a:r>
            <a:endParaRPr sz="2899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81277" y="4245502"/>
            <a:ext cx="4330359" cy="43601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767">
              <a:lnSpc>
                <a:spcPts val="3431"/>
              </a:lnSpc>
            </a:pPr>
            <a:r>
              <a:rPr sz="2899" spc="66" dirty="0">
                <a:solidFill>
                  <a:srgbClr val="4E1313"/>
                </a:solidFill>
                <a:latin typeface="Cambria"/>
                <a:cs typeface="Cambria"/>
              </a:rPr>
              <a:t>fallopian</a:t>
            </a:r>
            <a:r>
              <a:rPr sz="2899" spc="79" dirty="0">
                <a:solidFill>
                  <a:srgbClr val="4E1313"/>
                </a:solidFill>
                <a:latin typeface="Cambria"/>
                <a:cs typeface="Cambria"/>
              </a:rPr>
              <a:t> </a:t>
            </a:r>
            <a:r>
              <a:rPr sz="2899" spc="48" dirty="0">
                <a:solidFill>
                  <a:srgbClr val="4E1313"/>
                </a:solidFill>
                <a:latin typeface="Cambria"/>
                <a:cs typeface="Cambria"/>
              </a:rPr>
              <a:t>tube,</a:t>
            </a:r>
            <a:r>
              <a:rPr sz="2899" spc="60" dirty="0">
                <a:solidFill>
                  <a:srgbClr val="4E1313"/>
                </a:solidFill>
                <a:latin typeface="Cambria"/>
                <a:cs typeface="Cambria"/>
              </a:rPr>
              <a:t> </a:t>
            </a:r>
            <a:r>
              <a:rPr sz="2899" spc="30" dirty="0">
                <a:solidFill>
                  <a:srgbClr val="4E1313"/>
                </a:solidFill>
                <a:latin typeface="Cambria"/>
                <a:cs typeface="Cambria"/>
              </a:rPr>
              <a:t>uterus</a:t>
            </a:r>
            <a:r>
              <a:rPr sz="2899" spc="66" dirty="0">
                <a:solidFill>
                  <a:srgbClr val="4E1313"/>
                </a:solidFill>
                <a:latin typeface="Cambria"/>
                <a:cs typeface="Cambria"/>
              </a:rPr>
              <a:t> </a:t>
            </a:r>
            <a:r>
              <a:rPr sz="2899" spc="97" dirty="0">
                <a:solidFill>
                  <a:srgbClr val="4E1313"/>
                </a:solidFill>
                <a:latin typeface="Cambria"/>
                <a:cs typeface="Cambria"/>
              </a:rPr>
              <a:t>and</a:t>
            </a:r>
            <a:endParaRPr sz="2899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9314" y="4713267"/>
            <a:ext cx="2638872" cy="43601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31"/>
              </a:lnSpc>
            </a:pPr>
            <a:r>
              <a:rPr sz="2899" spc="97" dirty="0">
                <a:solidFill>
                  <a:srgbClr val="4E1313"/>
                </a:solidFill>
                <a:latin typeface="Cambria"/>
                <a:cs typeface="Cambria"/>
              </a:rPr>
              <a:t>vagina</a:t>
            </a:r>
            <a:r>
              <a:rPr sz="2899" spc="72" dirty="0">
                <a:solidFill>
                  <a:srgbClr val="4E1313"/>
                </a:solidFill>
                <a:latin typeface="Cambria"/>
                <a:cs typeface="Cambria"/>
              </a:rPr>
              <a:t> </a:t>
            </a:r>
            <a:r>
              <a:rPr sz="2899" spc="6" dirty="0">
                <a:solidFill>
                  <a:srgbClr val="4E1313"/>
                </a:solidFill>
                <a:latin typeface="Cambria"/>
                <a:cs typeface="Cambria"/>
              </a:rPr>
              <a:t>present</a:t>
            </a:r>
            <a:r>
              <a:rPr sz="2899" spc="79" dirty="0">
                <a:solidFill>
                  <a:srgbClr val="4E1313"/>
                </a:solidFill>
                <a:latin typeface="Cambria"/>
                <a:cs typeface="Cambria"/>
              </a:rPr>
              <a:t> </a:t>
            </a:r>
            <a:r>
              <a:rPr sz="2899" spc="-138" dirty="0">
                <a:solidFill>
                  <a:srgbClr val="4E1313"/>
                </a:solidFill>
                <a:latin typeface="Cambria"/>
                <a:cs typeface="Cambria"/>
              </a:rPr>
              <a:t>)</a:t>
            </a:r>
            <a:endParaRPr sz="2899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41734" y="5134302"/>
            <a:ext cx="9529858" cy="926890"/>
          </a:xfrm>
          <a:prstGeom prst="rect">
            <a:avLst/>
          </a:prstGeom>
        </p:spPr>
        <p:txBody>
          <a:bodyPr vert="horz" wrap="square" lIns="0" tIns="14575" rIns="0" bIns="0" rtlCol="0">
            <a:spAutoFit/>
          </a:bodyPr>
          <a:lstStyle/>
          <a:p>
            <a:pPr marL="357489" marR="6137" indent="-342913">
              <a:lnSpc>
                <a:spcPct val="105900"/>
              </a:lnSpc>
              <a:spcBef>
                <a:spcPts val="115"/>
              </a:spcBef>
              <a:tabLst>
                <a:tab pos="471026" algn="l"/>
              </a:tabLst>
            </a:pPr>
            <a:r>
              <a:rPr sz="2356" dirty="0">
                <a:solidFill>
                  <a:srgbClr val="892828"/>
                </a:solidFill>
                <a:latin typeface="Cambria"/>
                <a:cs typeface="Cambria"/>
              </a:rPr>
              <a:t>4.		</a:t>
            </a:r>
            <a:r>
              <a:rPr sz="2899" spc="6" dirty="0">
                <a:solidFill>
                  <a:srgbClr val="892828"/>
                </a:solidFill>
                <a:latin typeface="Cambria"/>
                <a:cs typeface="Cambria"/>
              </a:rPr>
              <a:t>streak</a:t>
            </a:r>
            <a:r>
              <a:rPr sz="2899" spc="85" dirty="0">
                <a:solidFill>
                  <a:srgbClr val="892828"/>
                </a:solidFill>
                <a:latin typeface="Cambria"/>
                <a:cs typeface="Cambria"/>
              </a:rPr>
              <a:t> gonads</a:t>
            </a:r>
            <a:r>
              <a:rPr sz="2899" spc="97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18" dirty="0">
                <a:solidFill>
                  <a:srgbClr val="892828"/>
                </a:solidFill>
                <a:latin typeface="Cambria"/>
                <a:cs typeface="Cambria"/>
              </a:rPr>
              <a:t>that</a:t>
            </a:r>
            <a:r>
              <a:rPr sz="2899" spc="48" dirty="0">
                <a:solidFill>
                  <a:srgbClr val="892828"/>
                </a:solidFill>
                <a:latin typeface="Cambria"/>
                <a:cs typeface="Cambria"/>
              </a:rPr>
              <a:t> does</a:t>
            </a:r>
            <a:r>
              <a:rPr sz="2899" spc="97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30" dirty="0">
                <a:solidFill>
                  <a:srgbClr val="892828"/>
                </a:solidFill>
                <a:latin typeface="Cambria"/>
                <a:cs typeface="Cambria"/>
              </a:rPr>
              <a:t>not</a:t>
            </a:r>
            <a:r>
              <a:rPr sz="2899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60" dirty="0">
                <a:solidFill>
                  <a:srgbClr val="892828"/>
                </a:solidFill>
                <a:latin typeface="Cambria"/>
                <a:cs typeface="Cambria"/>
              </a:rPr>
              <a:t>produce</a:t>
            </a:r>
            <a:r>
              <a:rPr sz="2899" spc="127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97" dirty="0">
                <a:solidFill>
                  <a:srgbClr val="892828"/>
                </a:solidFill>
                <a:latin typeface="Cambria"/>
                <a:cs typeface="Cambria"/>
              </a:rPr>
              <a:t>any</a:t>
            </a:r>
            <a:r>
              <a:rPr sz="2899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42" dirty="0">
                <a:solidFill>
                  <a:srgbClr val="892828"/>
                </a:solidFill>
                <a:latin typeface="Cambria"/>
                <a:cs typeface="Cambria"/>
              </a:rPr>
              <a:t>hormones</a:t>
            </a:r>
            <a:r>
              <a:rPr sz="2899" spc="127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-6" dirty="0">
                <a:solidFill>
                  <a:srgbClr val="4E1313"/>
                </a:solidFill>
                <a:latin typeface="Cambria"/>
                <a:cs typeface="Cambria"/>
              </a:rPr>
              <a:t>(no </a:t>
            </a:r>
            <a:r>
              <a:rPr sz="2899" spc="-622" dirty="0">
                <a:solidFill>
                  <a:srgbClr val="4E1313"/>
                </a:solidFill>
                <a:latin typeface="Cambria"/>
                <a:cs typeface="Cambria"/>
              </a:rPr>
              <a:t> </a:t>
            </a:r>
            <a:r>
              <a:rPr sz="2899" spc="48" dirty="0">
                <a:solidFill>
                  <a:srgbClr val="4E1313"/>
                </a:solidFill>
                <a:latin typeface="Cambria"/>
                <a:cs typeface="Cambria"/>
              </a:rPr>
              <a:t>secondary</a:t>
            </a:r>
            <a:r>
              <a:rPr sz="2899" spc="85" dirty="0">
                <a:solidFill>
                  <a:srgbClr val="4E1313"/>
                </a:solidFill>
                <a:latin typeface="Cambria"/>
                <a:cs typeface="Cambria"/>
              </a:rPr>
              <a:t> </a:t>
            </a:r>
            <a:r>
              <a:rPr sz="2899" spc="54" dirty="0">
                <a:solidFill>
                  <a:srgbClr val="4E1313"/>
                </a:solidFill>
                <a:latin typeface="Cambria"/>
                <a:cs typeface="Cambria"/>
              </a:rPr>
              <a:t>sexual</a:t>
            </a:r>
            <a:r>
              <a:rPr sz="2899" spc="103" dirty="0">
                <a:solidFill>
                  <a:srgbClr val="4E1313"/>
                </a:solidFill>
                <a:latin typeface="Cambria"/>
                <a:cs typeface="Cambria"/>
              </a:rPr>
              <a:t> </a:t>
            </a:r>
            <a:r>
              <a:rPr sz="2899" dirty="0">
                <a:solidFill>
                  <a:srgbClr val="4E1313"/>
                </a:solidFill>
                <a:latin typeface="Cambria"/>
                <a:cs typeface="Cambria"/>
              </a:rPr>
              <a:t>characteristics)</a:t>
            </a:r>
            <a:endParaRPr sz="2899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541" y="24083"/>
            <a:ext cx="12139581" cy="6788193"/>
            <a:chOff x="10003" y="19935"/>
            <a:chExt cx="10048875" cy="56191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60" y="203861"/>
              <a:ext cx="9136380" cy="52806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03" y="19935"/>
              <a:ext cx="10048396" cy="56189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232" y="246275"/>
            <a:ext cx="11037238" cy="6379321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03275" y="1776299"/>
            <a:ext cx="6031051" cy="461803"/>
          </a:xfrm>
          <a:custGeom>
            <a:avLst/>
            <a:gdLst/>
            <a:ahLst/>
            <a:cxnLst/>
            <a:rect l="l" t="t" r="r" b="b"/>
            <a:pathLst>
              <a:path w="4992370" h="382269">
                <a:moveTo>
                  <a:pt x="4992319" y="0"/>
                </a:moveTo>
                <a:lnTo>
                  <a:pt x="0" y="0"/>
                </a:lnTo>
                <a:lnTo>
                  <a:pt x="0" y="382219"/>
                </a:lnTo>
                <a:lnTo>
                  <a:pt x="4992319" y="382219"/>
                </a:lnTo>
                <a:lnTo>
                  <a:pt x="499231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2175"/>
          </a:p>
        </p:txBody>
      </p:sp>
      <p:sp>
        <p:nvSpPr>
          <p:cNvPr id="3" name="object 3"/>
          <p:cNvSpPr txBox="1"/>
          <p:nvPr/>
        </p:nvSpPr>
        <p:spPr>
          <a:xfrm>
            <a:off x="2709068" y="393842"/>
            <a:ext cx="7889001" cy="1793705"/>
          </a:xfrm>
          <a:prstGeom prst="rect">
            <a:avLst/>
          </a:prstGeom>
        </p:spPr>
        <p:txBody>
          <a:bodyPr vert="horz" wrap="square" lIns="0" tIns="144217" rIns="0" bIns="0" rtlCol="0">
            <a:spAutoFit/>
          </a:bodyPr>
          <a:lstStyle/>
          <a:p>
            <a:pPr marL="471026" indent="-455683">
              <a:spcBef>
                <a:spcPts val="1136"/>
              </a:spcBef>
              <a:buClr>
                <a:srgbClr val="892828"/>
              </a:buClr>
              <a:buSzPct val="57352"/>
              <a:buFont typeface="Arial MT"/>
              <a:buChar char="●"/>
              <a:tabLst>
                <a:tab pos="470259" algn="l"/>
                <a:tab pos="471026" algn="l"/>
              </a:tabLst>
            </a:pPr>
            <a:r>
              <a:rPr sz="4108" b="1" dirty="0">
                <a:solidFill>
                  <a:srgbClr val="4E1313"/>
                </a:solidFill>
                <a:latin typeface="Palatino Linotype"/>
                <a:cs typeface="Palatino Linotype"/>
              </a:rPr>
              <a:t>Presentation</a:t>
            </a:r>
            <a:endParaRPr sz="4108">
              <a:latin typeface="Palatino Linotype"/>
              <a:cs typeface="Palatino Linotype"/>
            </a:endParaRPr>
          </a:p>
          <a:p>
            <a:pPr marL="470259" marR="6137" indent="-455683">
              <a:lnSpc>
                <a:spcPct val="115999"/>
              </a:lnSpc>
              <a:spcBef>
                <a:spcPts val="175"/>
              </a:spcBef>
              <a:buClr>
                <a:srgbClr val="892828"/>
              </a:buClr>
              <a:buSzPct val="81250"/>
              <a:buFont typeface="Arial MT"/>
              <a:buChar char="●"/>
              <a:tabLst>
                <a:tab pos="563850" algn="l"/>
                <a:tab pos="564616" algn="l"/>
              </a:tabLst>
            </a:pPr>
            <a:r>
              <a:rPr sz="2175" dirty="0"/>
              <a:t>	</a:t>
            </a:r>
            <a:r>
              <a:rPr sz="2899" spc="6" dirty="0">
                <a:solidFill>
                  <a:srgbClr val="892828"/>
                </a:solidFill>
                <a:latin typeface="Cambria"/>
                <a:cs typeface="Cambria"/>
              </a:rPr>
              <a:t>present</a:t>
            </a:r>
            <a:r>
              <a:rPr sz="2899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6" dirty="0">
                <a:solidFill>
                  <a:srgbClr val="892828"/>
                </a:solidFill>
                <a:latin typeface="Cambria"/>
                <a:cs typeface="Cambria"/>
              </a:rPr>
              <a:t>at</a:t>
            </a:r>
            <a:r>
              <a:rPr sz="2899" spc="9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36" dirty="0">
                <a:solidFill>
                  <a:srgbClr val="892828"/>
                </a:solidFill>
                <a:latin typeface="Cambria"/>
                <a:cs typeface="Cambria"/>
              </a:rPr>
              <a:t>adolescence</a:t>
            </a:r>
            <a:r>
              <a:rPr sz="2899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72" dirty="0">
                <a:solidFill>
                  <a:srgbClr val="892828"/>
                </a:solidFill>
                <a:latin typeface="Cambria"/>
                <a:cs typeface="Cambria"/>
              </a:rPr>
              <a:t>with</a:t>
            </a:r>
            <a:r>
              <a:rPr sz="2899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79" dirty="0">
                <a:solidFill>
                  <a:srgbClr val="892828"/>
                </a:solidFill>
                <a:latin typeface="Cambria"/>
                <a:cs typeface="Cambria"/>
              </a:rPr>
              <a:t>delayed</a:t>
            </a:r>
            <a:r>
              <a:rPr sz="2899" spc="9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48" dirty="0">
                <a:solidFill>
                  <a:srgbClr val="892828"/>
                </a:solidFill>
                <a:latin typeface="Cambria"/>
                <a:cs typeface="Cambria"/>
              </a:rPr>
              <a:t>puberty </a:t>
            </a:r>
            <a:r>
              <a:rPr sz="2899" spc="-62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36" dirty="0">
                <a:solidFill>
                  <a:srgbClr val="892828"/>
                </a:solidFill>
                <a:latin typeface="Cambria"/>
                <a:cs typeface="Cambria"/>
              </a:rPr>
              <a:t>(primary</a:t>
            </a:r>
            <a:r>
              <a:rPr sz="2899" spc="12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36" dirty="0">
                <a:solidFill>
                  <a:srgbClr val="892828"/>
                </a:solidFill>
                <a:latin typeface="Cambria"/>
                <a:cs typeface="Cambria"/>
              </a:rPr>
              <a:t>amenorrhea</a:t>
            </a:r>
            <a:r>
              <a:rPr sz="2899" spc="66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97" dirty="0">
                <a:solidFill>
                  <a:srgbClr val="892828"/>
                </a:solidFill>
                <a:latin typeface="Cambria"/>
                <a:cs typeface="Cambria"/>
              </a:rPr>
              <a:t>and</a:t>
            </a:r>
            <a:r>
              <a:rPr sz="2899" spc="7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18" dirty="0">
                <a:solidFill>
                  <a:srgbClr val="892828"/>
                </a:solidFill>
                <a:latin typeface="Cambria"/>
                <a:cs typeface="Cambria"/>
              </a:rPr>
              <a:t>absence</a:t>
            </a:r>
            <a:r>
              <a:rPr sz="2899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72" dirty="0">
                <a:solidFill>
                  <a:srgbClr val="892828"/>
                </a:solidFill>
                <a:latin typeface="Cambria"/>
                <a:cs typeface="Cambria"/>
              </a:rPr>
              <a:t>of</a:t>
            </a:r>
            <a:endParaRPr sz="2899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79738" y="2288671"/>
            <a:ext cx="5458017" cy="436017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25"/>
              </a:lnSpc>
            </a:pPr>
            <a:r>
              <a:rPr sz="2899" spc="48" dirty="0">
                <a:solidFill>
                  <a:srgbClr val="892828"/>
                </a:solidFill>
                <a:latin typeface="Cambria"/>
                <a:cs typeface="Cambria"/>
              </a:rPr>
              <a:t>secondary</a:t>
            </a:r>
            <a:r>
              <a:rPr sz="2899" spc="103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54" dirty="0">
                <a:solidFill>
                  <a:srgbClr val="892828"/>
                </a:solidFill>
                <a:latin typeface="Cambria"/>
                <a:cs typeface="Cambria"/>
              </a:rPr>
              <a:t>sexual</a:t>
            </a:r>
            <a:r>
              <a:rPr sz="2899" spc="12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6" dirty="0">
                <a:solidFill>
                  <a:srgbClr val="892828"/>
                </a:solidFill>
                <a:latin typeface="Cambria"/>
                <a:cs typeface="Cambria"/>
              </a:rPr>
              <a:t>characteristics).</a:t>
            </a:r>
            <a:endParaRPr sz="2899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7180" y="2655892"/>
            <a:ext cx="7995630" cy="3406188"/>
          </a:xfrm>
          <a:prstGeom prst="rect">
            <a:avLst/>
          </a:prstGeom>
        </p:spPr>
        <p:txBody>
          <a:bodyPr vert="horz" wrap="square" lIns="0" tIns="142683" rIns="0" bIns="0" rtlCol="0">
            <a:spAutoFit/>
          </a:bodyPr>
          <a:lstStyle/>
          <a:p>
            <a:pPr marL="622921" indent="-455683">
              <a:spcBef>
                <a:spcPts val="1124"/>
              </a:spcBef>
              <a:buClr>
                <a:srgbClr val="892828"/>
              </a:buClr>
              <a:buSzPct val="57352"/>
              <a:buFont typeface="Arial MT"/>
              <a:buChar char="●"/>
              <a:tabLst>
                <a:tab pos="622152" algn="l"/>
                <a:tab pos="622921" algn="l"/>
              </a:tabLst>
            </a:pPr>
            <a:r>
              <a:rPr sz="4108" b="1" dirty="0">
                <a:solidFill>
                  <a:srgbClr val="4E1313"/>
                </a:solidFill>
                <a:latin typeface="Palatino Linotype"/>
                <a:cs typeface="Palatino Linotype"/>
              </a:rPr>
              <a:t>Management</a:t>
            </a:r>
            <a:endParaRPr sz="4108">
              <a:latin typeface="Palatino Linotype"/>
              <a:cs typeface="Palatino Linotype"/>
            </a:endParaRPr>
          </a:p>
          <a:p>
            <a:pPr marL="527028" marR="882215" indent="-512452">
              <a:lnSpc>
                <a:spcPct val="115999"/>
              </a:lnSpc>
              <a:spcBef>
                <a:spcPts val="169"/>
              </a:spcBef>
              <a:buSzPct val="81250"/>
              <a:buAutoNum type="arabicPeriod"/>
              <a:tabLst>
                <a:tab pos="527028" algn="l"/>
                <a:tab pos="527795" algn="l"/>
              </a:tabLst>
            </a:pPr>
            <a:r>
              <a:rPr sz="2899" spc="85" dirty="0">
                <a:solidFill>
                  <a:srgbClr val="892828"/>
                </a:solidFill>
                <a:latin typeface="Cambria"/>
                <a:cs typeface="Cambria"/>
              </a:rPr>
              <a:t>Remove</a:t>
            </a:r>
            <a:r>
              <a:rPr sz="2899" spc="66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6" dirty="0">
                <a:solidFill>
                  <a:srgbClr val="892828"/>
                </a:solidFill>
                <a:latin typeface="Cambria"/>
                <a:cs typeface="Cambria"/>
              </a:rPr>
              <a:t>streak</a:t>
            </a:r>
            <a:r>
              <a:rPr sz="2899" spc="79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91" dirty="0">
                <a:solidFill>
                  <a:srgbClr val="892828"/>
                </a:solidFill>
                <a:latin typeface="Cambria"/>
                <a:cs typeface="Cambria"/>
              </a:rPr>
              <a:t>gonads</a:t>
            </a:r>
            <a:r>
              <a:rPr sz="2899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-18" dirty="0">
                <a:solidFill>
                  <a:srgbClr val="892828"/>
                </a:solidFill>
                <a:latin typeface="Cambria"/>
                <a:cs typeface="Cambria"/>
              </a:rPr>
              <a:t>(risk</a:t>
            </a:r>
            <a:r>
              <a:rPr sz="2899" spc="11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72" dirty="0">
                <a:solidFill>
                  <a:srgbClr val="892828"/>
                </a:solidFill>
                <a:latin typeface="Cambria"/>
                <a:cs typeface="Cambria"/>
              </a:rPr>
              <a:t>of</a:t>
            </a:r>
            <a:r>
              <a:rPr sz="2899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72" dirty="0">
                <a:solidFill>
                  <a:srgbClr val="892828"/>
                </a:solidFill>
                <a:latin typeface="Cambria"/>
                <a:cs typeface="Cambria"/>
              </a:rPr>
              <a:t>germ</a:t>
            </a:r>
            <a:r>
              <a:rPr sz="2899" spc="9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30" dirty="0">
                <a:solidFill>
                  <a:srgbClr val="892828"/>
                </a:solidFill>
                <a:latin typeface="Cambria"/>
                <a:cs typeface="Cambria"/>
              </a:rPr>
              <a:t>cell </a:t>
            </a:r>
            <a:r>
              <a:rPr sz="2899" spc="-62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54" dirty="0">
                <a:solidFill>
                  <a:srgbClr val="892828"/>
                </a:solidFill>
                <a:latin typeface="Cambria"/>
                <a:cs typeface="Cambria"/>
              </a:rPr>
              <a:t>tumor</a:t>
            </a:r>
            <a:r>
              <a:rPr sz="2899" spc="79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60" dirty="0">
                <a:solidFill>
                  <a:srgbClr val="892828"/>
                </a:solidFill>
                <a:latin typeface="Cambria"/>
                <a:cs typeface="Cambria"/>
              </a:rPr>
              <a:t>gonadoblastoma).</a:t>
            </a:r>
            <a:endParaRPr sz="2899">
              <a:latin typeface="Cambria"/>
              <a:cs typeface="Cambria"/>
            </a:endParaRPr>
          </a:p>
          <a:p>
            <a:pPr marL="527028" indent="-512452">
              <a:spcBef>
                <a:spcPts val="555"/>
              </a:spcBef>
              <a:buSzPct val="81250"/>
              <a:buAutoNum type="arabicPeriod"/>
              <a:tabLst>
                <a:tab pos="527028" algn="l"/>
                <a:tab pos="527795" algn="l"/>
              </a:tabLst>
            </a:pPr>
            <a:r>
              <a:rPr sz="2899" spc="48" dirty="0">
                <a:solidFill>
                  <a:srgbClr val="892828"/>
                </a:solidFill>
                <a:latin typeface="Cambria"/>
                <a:cs typeface="Cambria"/>
              </a:rPr>
              <a:t>Puberty</a:t>
            </a:r>
            <a:r>
              <a:rPr sz="2899" spc="9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66" dirty="0">
                <a:solidFill>
                  <a:srgbClr val="892828"/>
                </a:solidFill>
                <a:latin typeface="Cambria"/>
                <a:cs typeface="Cambria"/>
              </a:rPr>
              <a:t>must</a:t>
            </a:r>
            <a:r>
              <a:rPr sz="2899" spc="9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dirty="0">
                <a:solidFill>
                  <a:srgbClr val="892828"/>
                </a:solidFill>
                <a:latin typeface="Cambria"/>
                <a:cs typeface="Cambria"/>
              </a:rPr>
              <a:t>be</a:t>
            </a:r>
            <a:r>
              <a:rPr sz="2899" spc="72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85" dirty="0">
                <a:solidFill>
                  <a:srgbClr val="892828"/>
                </a:solidFill>
                <a:latin typeface="Cambria"/>
                <a:cs typeface="Cambria"/>
              </a:rPr>
              <a:t>induced</a:t>
            </a:r>
            <a:r>
              <a:rPr sz="2899" spc="109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72" dirty="0">
                <a:solidFill>
                  <a:srgbClr val="892828"/>
                </a:solidFill>
                <a:latin typeface="Cambria"/>
                <a:cs typeface="Cambria"/>
              </a:rPr>
              <a:t>with</a:t>
            </a:r>
            <a:r>
              <a:rPr sz="2899" spc="66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24" dirty="0">
                <a:solidFill>
                  <a:srgbClr val="892828"/>
                </a:solidFill>
                <a:latin typeface="Cambria"/>
                <a:cs typeface="Cambria"/>
              </a:rPr>
              <a:t>oestrogen</a:t>
            </a:r>
            <a:r>
              <a:rPr sz="2899" spc="9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97" dirty="0">
                <a:solidFill>
                  <a:srgbClr val="892828"/>
                </a:solidFill>
                <a:latin typeface="Cambria"/>
                <a:cs typeface="Cambria"/>
              </a:rPr>
              <a:t>and</a:t>
            </a:r>
            <a:endParaRPr sz="2899">
              <a:latin typeface="Cambria"/>
              <a:cs typeface="Cambria"/>
            </a:endParaRPr>
          </a:p>
          <a:p>
            <a:pPr marL="527028">
              <a:spcBef>
                <a:spcPts val="555"/>
              </a:spcBef>
            </a:pPr>
            <a:r>
              <a:rPr sz="2899" spc="42" dirty="0">
                <a:solidFill>
                  <a:srgbClr val="892828"/>
                </a:solidFill>
                <a:latin typeface="Cambria"/>
                <a:cs typeface="Cambria"/>
              </a:rPr>
              <a:t>pregnancies</a:t>
            </a:r>
            <a:r>
              <a:rPr sz="2899" spc="8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72" dirty="0">
                <a:solidFill>
                  <a:srgbClr val="892828"/>
                </a:solidFill>
                <a:latin typeface="Cambria"/>
                <a:cs typeface="Cambria"/>
              </a:rPr>
              <a:t>have</a:t>
            </a:r>
            <a:r>
              <a:rPr sz="2899" spc="54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12" dirty="0">
                <a:solidFill>
                  <a:srgbClr val="892828"/>
                </a:solidFill>
                <a:latin typeface="Cambria"/>
                <a:cs typeface="Cambria"/>
              </a:rPr>
              <a:t>been</a:t>
            </a:r>
            <a:r>
              <a:rPr sz="2899" spc="60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24" dirty="0">
                <a:solidFill>
                  <a:srgbClr val="892828"/>
                </a:solidFill>
                <a:latin typeface="Cambria"/>
                <a:cs typeface="Cambria"/>
              </a:rPr>
              <a:t>reported</a:t>
            </a:r>
            <a:r>
              <a:rPr sz="2899" spc="115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72" dirty="0">
                <a:solidFill>
                  <a:srgbClr val="892828"/>
                </a:solidFill>
                <a:latin typeface="Cambria"/>
                <a:cs typeface="Cambria"/>
              </a:rPr>
              <a:t>with</a:t>
            </a:r>
            <a:r>
              <a:rPr sz="2899" spc="79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42" dirty="0">
                <a:solidFill>
                  <a:srgbClr val="892828"/>
                </a:solidFill>
                <a:latin typeface="Cambria"/>
                <a:cs typeface="Cambria"/>
              </a:rPr>
              <a:t>a</a:t>
            </a:r>
            <a:r>
              <a:rPr sz="2899" spc="91" dirty="0">
                <a:solidFill>
                  <a:srgbClr val="892828"/>
                </a:solidFill>
                <a:latin typeface="Cambria"/>
                <a:cs typeface="Cambria"/>
              </a:rPr>
              <a:t> </a:t>
            </a:r>
            <a:r>
              <a:rPr sz="2899" spc="60" dirty="0">
                <a:solidFill>
                  <a:srgbClr val="892828"/>
                </a:solidFill>
                <a:latin typeface="Cambria"/>
                <a:cs typeface="Cambria"/>
              </a:rPr>
              <a:t>donor</a:t>
            </a:r>
            <a:endParaRPr sz="2899">
              <a:latin typeface="Cambria"/>
              <a:cs typeface="Cambria"/>
            </a:endParaRPr>
          </a:p>
          <a:p>
            <a:pPr marL="527028">
              <a:spcBef>
                <a:spcPts val="562"/>
              </a:spcBef>
            </a:pPr>
            <a:r>
              <a:rPr sz="2899" spc="36" dirty="0">
                <a:solidFill>
                  <a:srgbClr val="892828"/>
                </a:solidFill>
                <a:latin typeface="Cambria"/>
                <a:cs typeface="Cambria"/>
              </a:rPr>
              <a:t>oocyte</a:t>
            </a:r>
            <a:endParaRPr sz="2899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D0721-DCAF-4704-A4B2-86E9E5F2B2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 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61F90-58CF-42A5-92B5-AC2E6CD9FF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4AEE2-E2E3-4D43-AB96-58298CDEF8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6505" y="1430389"/>
            <a:ext cx="10984577" cy="3424107"/>
          </a:xfrm>
        </p:spPr>
        <p:txBody>
          <a:bodyPr>
            <a:no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Wingdings"/>
              <a:buChar char=""/>
              <a:tabLst>
                <a:tab pos="299085" algn="l"/>
              </a:tabLst>
            </a:pPr>
            <a:r>
              <a:rPr lang="en-US" kern="0" cap="none" spc="-65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So based on the previous slide, any disorder that increase the androgens levels is a cause</a:t>
            </a: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lang="en-US" kern="0" cap="none" spc="-65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of hirsutism :-</a:t>
            </a: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lang="en-US" kern="0" cap="none" spc="-65" dirty="0">
              <a:latin typeface="Al Nile" pitchFamily="2" charset="-78"/>
              <a:cs typeface="Al Nile" pitchFamily="2" charset="-78"/>
            </a:endParaRPr>
          </a:p>
          <a:p>
            <a:pPr marL="347345" indent="-33464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"/>
              <a:tabLst>
                <a:tab pos="347345" algn="l"/>
              </a:tabLst>
            </a:pPr>
            <a:r>
              <a:rPr lang="en-US" kern="0" cap="none" spc="-65" dirty="0">
                <a:latin typeface="Al Nile" pitchFamily="2" charset="-78"/>
                <a:cs typeface="Al Nile" pitchFamily="2" charset="-78"/>
              </a:rPr>
              <a:t>Polycystic ovarian syndrome : most common</a:t>
            </a:r>
          </a:p>
          <a:p>
            <a:pPr marL="299085" indent="-286385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99085" algn="l"/>
              </a:tabLst>
            </a:pPr>
            <a:r>
              <a:rPr lang="en-US" kern="0" cap="none" spc="-65" dirty="0">
                <a:latin typeface="Al Nile" pitchFamily="2" charset="-78"/>
                <a:cs typeface="Al Nile" pitchFamily="2" charset="-78"/>
              </a:rPr>
              <a:t>Congenital adrenal hyperplasia.</a:t>
            </a:r>
          </a:p>
          <a:p>
            <a:pPr marL="299085" indent="-286385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99085" algn="l"/>
              </a:tabLst>
            </a:pPr>
            <a:r>
              <a:rPr lang="en-US" kern="0" cap="none" spc="-65" dirty="0">
                <a:latin typeface="Al Nile" pitchFamily="2" charset="-78"/>
                <a:cs typeface="Al Nile" pitchFamily="2" charset="-78"/>
              </a:rPr>
              <a:t>Ovarian tumors.</a:t>
            </a:r>
          </a:p>
          <a:p>
            <a:pPr marL="299085" indent="-286385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99085" algn="l"/>
              </a:tabLst>
            </a:pPr>
            <a:r>
              <a:rPr lang="en-US" kern="0" cap="none" spc="-65" dirty="0">
                <a:latin typeface="Al Nile" pitchFamily="2" charset="-78"/>
                <a:cs typeface="Al Nile" pitchFamily="2" charset="-78"/>
              </a:rPr>
              <a:t>Adrenal tumors.</a:t>
            </a:r>
          </a:p>
          <a:p>
            <a:pPr marL="299085" indent="-286385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99085" algn="l"/>
              </a:tabLst>
            </a:pPr>
            <a:r>
              <a:rPr lang="en-US" kern="0" cap="none" spc="-65" dirty="0">
                <a:latin typeface="Al Nile" pitchFamily="2" charset="-78"/>
                <a:cs typeface="Al Nile" pitchFamily="2" charset="-78"/>
              </a:rPr>
              <a:t>Cushing disease.</a:t>
            </a:r>
          </a:p>
          <a:p>
            <a:pPr marL="299085" marR="1062355" indent="-287020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99085" algn="l"/>
              </a:tabLst>
            </a:pPr>
            <a:r>
              <a:rPr lang="en-US" kern="0" cap="none" spc="-65" dirty="0">
                <a:latin typeface="Al Nile" pitchFamily="2" charset="-78"/>
                <a:cs typeface="Al Nile" pitchFamily="2" charset="-78"/>
              </a:rPr>
              <a:t>Drugs.(carbamazepine , fluoxetine , isotretinoin , olanzapine , pregabalin , systemic </a:t>
            </a:r>
            <a:r>
              <a:rPr lang="en-US" kern="0" cap="none" spc="-65" dirty="0" err="1">
                <a:latin typeface="Al Nile" pitchFamily="2" charset="-78"/>
                <a:cs typeface="Al Nile" pitchFamily="2" charset="-78"/>
              </a:rPr>
              <a:t>corticosteriods</a:t>
            </a:r>
            <a:r>
              <a:rPr lang="en-US" kern="0" cap="none" spc="-65" dirty="0">
                <a:latin typeface="Al Nile" pitchFamily="2" charset="-78"/>
                <a:cs typeface="Al Nile" pitchFamily="2" charset="-78"/>
              </a:rPr>
              <a:t> , oral contraceptive )</a:t>
            </a:r>
          </a:p>
          <a:p>
            <a:pPr marL="299085" indent="-286385">
              <a:lnSpc>
                <a:spcPct val="100000"/>
              </a:lnSpc>
              <a:buClr>
                <a:srgbClr val="000000"/>
              </a:buClr>
              <a:buFont typeface="Wingdings"/>
              <a:buChar char=""/>
              <a:tabLst>
                <a:tab pos="299085" algn="l"/>
              </a:tabLst>
            </a:pPr>
            <a:r>
              <a:rPr lang="en-US" kern="0" cap="none" spc="-65" dirty="0">
                <a:latin typeface="Al Nile" pitchFamily="2" charset="-78"/>
                <a:cs typeface="Al Nile" pitchFamily="2" charset="-78"/>
              </a:rPr>
              <a:t>Idiopathic hirsutism : increased cutaneous sensitivity of the skin to normal circulating. levels of androgens.</a:t>
            </a:r>
          </a:p>
        </p:txBody>
      </p:sp>
    </p:spTree>
    <p:extLst>
      <p:ext uri="{BB962C8B-B14F-4D97-AF65-F5344CB8AC3E}">
        <p14:creationId xmlns:p14="http://schemas.microsoft.com/office/powerpoint/2010/main" val="374731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A8E22-3350-B849-9C12-3A0125C6C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POLYCYSTIC OVARY SYNDROME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32EF-34AB-1C46-9F4E-963FCEFAEA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97815" marR="183515" lvl="0" indent="-28575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Wingdings"/>
              <a:buChar char=""/>
              <a:tabLst>
                <a:tab pos="299085" algn="l"/>
              </a:tabLst>
            </a:pPr>
            <a:r>
              <a:rPr lang="en-US" sz="2400" kern="0" cap="none" spc="-65" dirty="0">
                <a:latin typeface="Al Nile" pitchFamily="2" charset="-78"/>
                <a:cs typeface="Al Nile" pitchFamily="2" charset="-78"/>
              </a:rPr>
              <a:t>A complex endocrine disorder affecting women of childbearing age characterized by </a:t>
            </a:r>
            <a:r>
              <a:rPr lang="en-US" sz="2400" kern="0" cap="none" spc="-65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increased androgen production </a:t>
            </a:r>
            <a:r>
              <a:rPr lang="en-US" sz="2400" kern="0" cap="none" spc="-65" dirty="0">
                <a:latin typeface="Al Nile" pitchFamily="2" charset="-78"/>
                <a:cs typeface="Al Nile" pitchFamily="2" charset="-78"/>
              </a:rPr>
              <a:t>and </a:t>
            </a:r>
            <a:r>
              <a:rPr lang="en-US" sz="2400" kern="0" cap="none" spc="-65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ovulatory dysfunction.</a:t>
            </a:r>
          </a:p>
          <a:p>
            <a:pPr marL="0" lvl="0" indent="0">
              <a:lnSpc>
                <a:spcPct val="100000"/>
              </a:lnSpc>
              <a:spcBef>
                <a:spcPts val="90"/>
              </a:spcBef>
              <a:buClrTx/>
              <a:buFont typeface="Wingdings"/>
              <a:buChar char=""/>
            </a:pPr>
            <a:endParaRPr lang="en-US" sz="2400" kern="0" cap="none" spc="-65" dirty="0">
              <a:latin typeface="Al Nile" pitchFamily="2" charset="-78"/>
              <a:cs typeface="Al Nile" pitchFamily="2" charset="-78"/>
            </a:endParaRPr>
          </a:p>
          <a:p>
            <a:pPr marL="298450" lvl="0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Wingdings"/>
              <a:buChar char=""/>
              <a:tabLst>
                <a:tab pos="298450" algn="l"/>
              </a:tabLst>
            </a:pPr>
            <a:r>
              <a:rPr lang="en-US" sz="2400" kern="0" cap="none" spc="-65" dirty="0">
                <a:latin typeface="Al Nile" pitchFamily="2" charset="-78"/>
                <a:cs typeface="Al Nile" pitchFamily="2" charset="-78"/>
              </a:rPr>
              <a:t>Leading cause of </a:t>
            </a:r>
            <a:r>
              <a:rPr lang="en-US" sz="2400" kern="0" cap="none" spc="-65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An-ovulatory infertility and Hirsutism.</a:t>
            </a:r>
          </a:p>
          <a:p>
            <a:pPr marL="0" lvl="0" indent="0">
              <a:lnSpc>
                <a:spcPct val="100000"/>
              </a:lnSpc>
              <a:spcBef>
                <a:spcPts val="90"/>
              </a:spcBef>
              <a:buClrTx/>
              <a:buFont typeface="Wingdings"/>
              <a:buChar char=""/>
            </a:pPr>
            <a:endParaRPr lang="en-US" sz="2400" kern="0" cap="none" spc="-65" dirty="0">
              <a:latin typeface="Al Nile" pitchFamily="2" charset="-78"/>
              <a:cs typeface="Al Nile" pitchFamily="2" charset="-78"/>
            </a:endParaRPr>
          </a:p>
          <a:p>
            <a:pPr marL="299085" marR="5080" lvl="0" indent="-287020">
              <a:lnSpc>
                <a:spcPct val="100000"/>
              </a:lnSpc>
              <a:spcBef>
                <a:spcPts val="5"/>
              </a:spcBef>
              <a:buClrTx/>
              <a:buFont typeface="Wingdings"/>
              <a:buChar char=""/>
              <a:tabLst>
                <a:tab pos="299085" algn="l"/>
                <a:tab pos="362585" algn="l"/>
              </a:tabLst>
            </a:pPr>
            <a:r>
              <a:rPr lang="en-US" sz="2400" kern="0" cap="none" spc="-65" dirty="0">
                <a:latin typeface="Al Nile" pitchFamily="2" charset="-78"/>
                <a:cs typeface="Al Nile" pitchFamily="2" charset="-78"/>
              </a:rPr>
              <a:t>	The syndrome is characterized by : </a:t>
            </a:r>
          </a:p>
          <a:p>
            <a:pPr marL="354965" marR="5080" lvl="0" indent="-342900">
              <a:lnSpc>
                <a:spcPct val="100000"/>
              </a:lnSpc>
              <a:spcBef>
                <a:spcPts val="5"/>
              </a:spcBef>
              <a:buClrTx/>
              <a:buFontTx/>
              <a:buChar char="-"/>
              <a:tabLst>
                <a:tab pos="299085" algn="l"/>
                <a:tab pos="362585" algn="l"/>
              </a:tabLst>
            </a:pPr>
            <a:r>
              <a:rPr lang="en-US" sz="2400" kern="0" cap="none" spc="-65" dirty="0">
                <a:latin typeface="Al Nile" pitchFamily="2" charset="-78"/>
                <a:cs typeface="Al Nile" pitchFamily="2" charset="-78"/>
              </a:rPr>
              <a:t>menstrual irregularity </a:t>
            </a:r>
          </a:p>
          <a:p>
            <a:pPr marL="354965" marR="5080" lvl="0" indent="-342900">
              <a:lnSpc>
                <a:spcPct val="100000"/>
              </a:lnSpc>
              <a:spcBef>
                <a:spcPts val="5"/>
              </a:spcBef>
              <a:buClrTx/>
              <a:buFontTx/>
              <a:buChar char="-"/>
              <a:tabLst>
                <a:tab pos="299085" algn="l"/>
                <a:tab pos="362585" algn="l"/>
              </a:tabLst>
            </a:pPr>
            <a:r>
              <a:rPr lang="en-US" sz="2400" kern="0" cap="none" spc="-65" dirty="0">
                <a:latin typeface="Al Nile" pitchFamily="2" charset="-78"/>
                <a:cs typeface="Al Nile" pitchFamily="2" charset="-78"/>
              </a:rPr>
              <a:t>Hyperandrogenism : both clinical (hirsutism, acne, or male-pattern balding) </a:t>
            </a:r>
          </a:p>
          <a:p>
            <a:pPr marL="12065" marR="5080" lvl="0" indent="0">
              <a:lnSpc>
                <a:spcPct val="100000"/>
              </a:lnSpc>
              <a:spcBef>
                <a:spcPts val="5"/>
              </a:spcBef>
              <a:buClrTx/>
              <a:buNone/>
              <a:tabLst>
                <a:tab pos="299085" algn="l"/>
                <a:tab pos="362585" algn="l"/>
              </a:tabLst>
            </a:pPr>
            <a:r>
              <a:rPr lang="en-US" sz="2400" kern="0" cap="none" spc="-65" dirty="0">
                <a:latin typeface="Al Nile" pitchFamily="2" charset="-78"/>
                <a:cs typeface="Al Nile" pitchFamily="2" charset="-78"/>
              </a:rPr>
              <a:t>                                                 and biochemical (elevated serum androgen concentrations).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350880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>
            <a:extLst>
              <a:ext uri="{FF2B5EF4-FFF2-40B4-BE49-F238E27FC236}">
                <a16:creationId xmlns:a16="http://schemas.microsoft.com/office/drawing/2014/main" id="{B0528601-853C-7345-AB53-491BEF302FB0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815715" y="819767"/>
            <a:ext cx="10363826" cy="80021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4965" marR="5080" indent="-342900" algn="ctr">
              <a:lnSpc>
                <a:spcPct val="100000"/>
              </a:lnSpc>
              <a:spcBef>
                <a:spcPts val="5"/>
              </a:spcBef>
              <a:buClrTx/>
              <a:buFontTx/>
              <a:buChar char="-"/>
              <a:tabLst>
                <a:tab pos="299085" algn="l"/>
                <a:tab pos="362585" algn="l"/>
              </a:tabLst>
            </a:pPr>
            <a:r>
              <a:rPr sz="2400" kern="0" cap="none" spc="-65" dirty="0">
                <a:highlight>
                  <a:srgbClr val="FFFF00"/>
                </a:highlight>
                <a:latin typeface="Al Nile" pitchFamily="2" charset="-78"/>
                <a:cs typeface="Al Nile" pitchFamily="2" charset="-78"/>
              </a:rPr>
              <a:t>How to diagnose PCOS?</a:t>
            </a:r>
          </a:p>
          <a:p>
            <a:pPr marL="354965" marR="5080" indent="-342900" algn="ctr">
              <a:lnSpc>
                <a:spcPct val="100000"/>
              </a:lnSpc>
              <a:spcBef>
                <a:spcPts val="5"/>
              </a:spcBef>
              <a:buClrTx/>
              <a:buFontTx/>
              <a:buChar char="-"/>
              <a:tabLst>
                <a:tab pos="299085" algn="l"/>
                <a:tab pos="362585" algn="l"/>
              </a:tabLst>
            </a:pPr>
            <a:r>
              <a:rPr sz="2400" kern="0" cap="none" spc="-65" dirty="0">
                <a:latin typeface="Al Nile" pitchFamily="2" charset="-78"/>
                <a:cs typeface="Al Nile" pitchFamily="2" charset="-78"/>
              </a:rPr>
              <a:t>Rotterdam criteria (2 out of 3 with exclusion of other causes)</a:t>
            </a: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E4EB66FB-91C0-8A4B-99C8-33D9D2E866B7}"/>
              </a:ext>
            </a:extLst>
          </p:cNvPr>
          <p:cNvSpPr txBox="1"/>
          <p:nvPr/>
        </p:nvSpPr>
        <p:spPr>
          <a:xfrm>
            <a:off x="2572120" y="2127572"/>
            <a:ext cx="8344924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75785" algn="l"/>
              </a:tabLst>
            </a:pPr>
            <a:r>
              <a:rPr sz="2400" kern="0" spc="-65" dirty="0">
                <a:latin typeface="Al Nile" pitchFamily="2" charset="-78"/>
                <a:cs typeface="Al Nile" pitchFamily="2" charset="-78"/>
              </a:rPr>
              <a:t>- </a:t>
            </a:r>
            <a:r>
              <a:rPr sz="2400" b="1" kern="0" spc="-65" dirty="0">
                <a:latin typeface="Al Nile" pitchFamily="2" charset="-78"/>
                <a:cs typeface="Al Nile" pitchFamily="2" charset="-78"/>
              </a:rPr>
              <a:t>Menstrual irregularity</a:t>
            </a:r>
            <a:r>
              <a:rPr sz="2000" b="1" dirty="0">
                <a:solidFill>
                  <a:srgbClr val="681A1A"/>
                </a:solidFill>
                <a:latin typeface="Arial"/>
                <a:cs typeface="Arial"/>
              </a:rPr>
              <a:t>	</a:t>
            </a:r>
            <a:r>
              <a:rPr sz="2400" b="1" kern="0" spc="-65" dirty="0">
                <a:latin typeface="Al Nile" pitchFamily="2" charset="-78"/>
                <a:cs typeface="Al Nile" pitchFamily="2" charset="-78"/>
              </a:rPr>
              <a:t>- Hyperandrogenism</a:t>
            </a:r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A4E1770B-9ADB-FF4C-BE35-BE7330A5C1F7}"/>
              </a:ext>
            </a:extLst>
          </p:cNvPr>
          <p:cNvSpPr txBox="1"/>
          <p:nvPr/>
        </p:nvSpPr>
        <p:spPr>
          <a:xfrm>
            <a:off x="2862052" y="2685588"/>
            <a:ext cx="250698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882828"/>
              </a:buClr>
              <a:buSzPct val="93750"/>
              <a:buFont typeface="Courier New"/>
              <a:buChar char="o"/>
              <a:tabLst>
                <a:tab pos="299085" algn="l"/>
              </a:tabLst>
            </a:pPr>
            <a:r>
              <a:rPr sz="2000" spc="-70" dirty="0">
                <a:latin typeface="Al Nile" pitchFamily="2" charset="-78"/>
                <a:cs typeface="Al Nile" pitchFamily="2" charset="-78"/>
              </a:rPr>
              <a:t>due</a:t>
            </a:r>
            <a:r>
              <a:rPr sz="2000" spc="-100" dirty="0">
                <a:latin typeface="Al Nile" pitchFamily="2" charset="-78"/>
                <a:cs typeface="Al Nile" pitchFamily="2" charset="-78"/>
              </a:rPr>
              <a:t> </a:t>
            </a:r>
            <a:r>
              <a:rPr sz="2000" spc="-65" dirty="0">
                <a:latin typeface="Al Nile" pitchFamily="2" charset="-78"/>
                <a:cs typeface="Al Nile" pitchFamily="2" charset="-78"/>
              </a:rPr>
              <a:t>to</a:t>
            </a:r>
            <a:r>
              <a:rPr sz="2000" spc="-100" dirty="0">
                <a:latin typeface="Al Nile" pitchFamily="2" charset="-78"/>
                <a:cs typeface="Al Nile" pitchFamily="2" charset="-78"/>
              </a:rPr>
              <a:t> </a:t>
            </a:r>
            <a:r>
              <a:rPr sz="2000" spc="-65" dirty="0">
                <a:latin typeface="Al Nile" pitchFamily="2" charset="-78"/>
                <a:cs typeface="Al Nile" pitchFamily="2" charset="-78"/>
              </a:rPr>
              <a:t>anovulation</a:t>
            </a:r>
            <a:r>
              <a:rPr sz="2000" spc="-75" dirty="0">
                <a:latin typeface="Al Nile" pitchFamily="2" charset="-78"/>
                <a:cs typeface="Al Nile" pitchFamily="2" charset="-78"/>
              </a:rPr>
              <a:t> </a:t>
            </a:r>
            <a:r>
              <a:rPr sz="2000" spc="-25" dirty="0">
                <a:latin typeface="Al Nile" pitchFamily="2" charset="-78"/>
                <a:cs typeface="Al Nile" pitchFamily="2" charset="-78"/>
              </a:rPr>
              <a:t>or</a:t>
            </a:r>
            <a:endParaRPr sz="2000" dirty="0">
              <a:latin typeface="Al Nile" pitchFamily="2" charset="-78"/>
              <a:cs typeface="Al Nile" pitchFamily="2" charset="-78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000" spc="-90" dirty="0">
                <a:latin typeface="Al Nile" pitchFamily="2" charset="-78"/>
                <a:cs typeface="Al Nile" pitchFamily="2" charset="-78"/>
              </a:rPr>
              <a:t>oligo-</a:t>
            </a:r>
            <a:r>
              <a:rPr sz="2000" spc="-10" dirty="0">
                <a:latin typeface="Al Nile" pitchFamily="2" charset="-78"/>
                <a:cs typeface="Al Nile" pitchFamily="2" charset="-78"/>
              </a:rPr>
              <a:t>ovulation</a:t>
            </a:r>
            <a:endParaRPr sz="2000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CB63F64C-3C84-064F-9B34-87F3E4B4A513}"/>
              </a:ext>
            </a:extLst>
          </p:cNvPr>
          <p:cNvSpPr txBox="1"/>
          <p:nvPr/>
        </p:nvSpPr>
        <p:spPr>
          <a:xfrm>
            <a:off x="7017650" y="2685588"/>
            <a:ext cx="260223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95"/>
              </a:spcBef>
              <a:buClr>
                <a:srgbClr val="882828"/>
              </a:buClr>
              <a:buSzPct val="93750"/>
              <a:buFont typeface="Courier New"/>
              <a:buChar char="o"/>
              <a:tabLst>
                <a:tab pos="299085" algn="l"/>
              </a:tabLst>
            </a:pPr>
            <a:r>
              <a:rPr sz="2000" spc="-65" dirty="0">
                <a:latin typeface="Al Nile" pitchFamily="2" charset="-78"/>
                <a:cs typeface="Al Nile" pitchFamily="2" charset="-78"/>
              </a:rPr>
              <a:t>Clinical or Biochemical</a:t>
            </a:r>
          </a:p>
          <a:p>
            <a:pPr marL="996950">
              <a:lnSpc>
                <a:spcPct val="100000"/>
              </a:lnSpc>
              <a:spcBef>
                <a:spcPts val="5"/>
              </a:spcBef>
            </a:pPr>
            <a:r>
              <a:rPr sz="2000" spc="-65" dirty="0">
                <a:latin typeface="Al Nile" pitchFamily="2" charset="-78"/>
                <a:cs typeface="Al Nile" pitchFamily="2" charset="-78"/>
              </a:rPr>
              <a:t>Evidence</a:t>
            </a: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2ECF22A4-5D0B-E645-80A6-7CF39F6ECB27}"/>
              </a:ext>
            </a:extLst>
          </p:cNvPr>
          <p:cNvSpPr txBox="1"/>
          <p:nvPr/>
        </p:nvSpPr>
        <p:spPr>
          <a:xfrm>
            <a:off x="3345545" y="4150814"/>
            <a:ext cx="7344210" cy="19979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marR="2317750" indent="-158750" algn="ctr">
              <a:lnSpc>
                <a:spcPct val="100000"/>
              </a:lnSpc>
              <a:spcBef>
                <a:spcPts val="100"/>
              </a:spcBef>
              <a:buChar char="-"/>
              <a:tabLst>
                <a:tab pos="158750" algn="l"/>
              </a:tabLst>
            </a:pPr>
            <a:r>
              <a:rPr sz="2400" b="1" kern="0" spc="-65" dirty="0">
                <a:latin typeface="Al Nile" pitchFamily="2" charset="-78"/>
                <a:cs typeface="Al Nile" pitchFamily="2" charset="-78"/>
              </a:rPr>
              <a:t>Polycystic ovaries by</a:t>
            </a:r>
          </a:p>
          <a:p>
            <a:pPr marR="2317750" algn="ctr">
              <a:lnSpc>
                <a:spcPct val="100000"/>
              </a:lnSpc>
            </a:pPr>
            <a:r>
              <a:rPr sz="2400" b="1" kern="0" spc="-65" dirty="0">
                <a:latin typeface="Al Nile" pitchFamily="2" charset="-78"/>
                <a:cs typeface="Al Nile" pitchFamily="2" charset="-78"/>
              </a:rPr>
              <a:t>TVUS</a:t>
            </a:r>
          </a:p>
          <a:p>
            <a:pPr marL="444500" lvl="1" indent="-316865">
              <a:lnSpc>
                <a:spcPct val="100000"/>
              </a:lnSpc>
              <a:spcBef>
                <a:spcPts val="155"/>
              </a:spcBef>
              <a:buClr>
                <a:srgbClr val="882828"/>
              </a:buClr>
              <a:buSzPct val="87500"/>
              <a:buFont typeface="Courier New"/>
              <a:buChar char="o"/>
              <a:tabLst>
                <a:tab pos="444500" algn="l"/>
              </a:tabLst>
            </a:pPr>
            <a:r>
              <a:rPr sz="2000" spc="-65" dirty="0">
                <a:latin typeface="Al Nile" pitchFamily="2" charset="-78"/>
                <a:cs typeface="Al Nile" pitchFamily="2" charset="-78"/>
              </a:rPr>
              <a:t>Bilateral</a:t>
            </a:r>
          </a:p>
          <a:p>
            <a:pPr marL="444500" marR="5080" lvl="1" indent="-317500">
              <a:lnSpc>
                <a:spcPct val="115100"/>
              </a:lnSpc>
              <a:spcBef>
                <a:spcPts val="1605"/>
              </a:spcBef>
              <a:buClr>
                <a:srgbClr val="882828"/>
              </a:buClr>
              <a:buSzPct val="87500"/>
              <a:buFont typeface="Courier New"/>
              <a:buChar char="o"/>
              <a:tabLst>
                <a:tab pos="444500" algn="l"/>
              </a:tabLst>
            </a:pPr>
            <a:r>
              <a:rPr sz="2000" spc="-65" dirty="0">
                <a:latin typeface="Al Nile" pitchFamily="2" charset="-78"/>
                <a:cs typeface="Al Nile" pitchFamily="2" charset="-78"/>
              </a:rPr>
              <a:t>Presence of 12 or more follicles in each ovary measuring 2-9 mm in diameter and/or increased ovarian volume</a:t>
            </a:r>
            <a:r>
              <a:rPr sz="1600" spc="-10" dirty="0">
                <a:solidFill>
                  <a:srgbClr val="D26363"/>
                </a:solidFill>
                <a:latin typeface="Arial Black"/>
                <a:cs typeface="Arial Black"/>
              </a:rPr>
              <a:t>.</a:t>
            </a:r>
            <a:endParaRPr sz="16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13778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90DF-B04C-9240-8F2E-94E1311A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pic>
        <p:nvPicPr>
          <p:cNvPr id="4" name="object 18">
            <a:extLst>
              <a:ext uri="{FF2B5EF4-FFF2-40B4-BE49-F238E27FC236}">
                <a16:creationId xmlns:a16="http://schemas.microsoft.com/office/drawing/2014/main" id="{A39ECA94-2E78-7B46-A088-E6D29D13C970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913775" y="1616928"/>
            <a:ext cx="9534918" cy="462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738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179</TotalTime>
  <Words>2065</Words>
  <Application>Microsoft Macintosh PowerPoint</Application>
  <PresentationFormat>Widescreen</PresentationFormat>
  <Paragraphs>342</Paragraphs>
  <Slides>55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70" baseType="lpstr">
      <vt:lpstr>Al Nile</vt:lpstr>
      <vt:lpstr>Arial</vt:lpstr>
      <vt:lpstr>Arial Black</vt:lpstr>
      <vt:lpstr>Arial MT</vt:lpstr>
      <vt:lpstr>Calibri</vt:lpstr>
      <vt:lpstr>Cambria</vt:lpstr>
      <vt:lpstr>Courier New</vt:lpstr>
      <vt:lpstr>Georgia</vt:lpstr>
      <vt:lpstr>Palatino Linotype</vt:lpstr>
      <vt:lpstr>Tahoma</vt:lpstr>
      <vt:lpstr>Times New Roman</vt:lpstr>
      <vt:lpstr>Trebuchet MS</vt:lpstr>
      <vt:lpstr>Tw Cen MT</vt:lpstr>
      <vt:lpstr>Wingdings</vt:lpstr>
      <vt:lpstr>Droplet</vt:lpstr>
      <vt:lpstr>HIRSUTISM</vt:lpstr>
      <vt:lpstr>Table of Contents</vt:lpstr>
      <vt:lpstr>WHAT IS HIRSUTISM ?</vt:lpstr>
      <vt:lpstr>PowerPoint Presentation</vt:lpstr>
      <vt:lpstr>What causes hirsutism?</vt:lpstr>
      <vt:lpstr>PowerPoint Presentation</vt:lpstr>
      <vt:lpstr>POLYCYSTIC OVARY SYNDROME</vt:lpstr>
      <vt:lpstr>PowerPoint Presentation</vt:lpstr>
      <vt:lpstr>PowerPoint Presentation</vt:lpstr>
      <vt:lpstr>CONGENITAL ADRENAL HYPERPLASIA</vt:lpstr>
      <vt:lpstr>How to diagnose late onset CAH ?</vt:lpstr>
      <vt:lpstr>OVARIAN TUMORS</vt:lpstr>
      <vt:lpstr>ADRENAL TUMORS</vt:lpstr>
      <vt:lpstr>CUSHING DISEASE</vt:lpstr>
      <vt:lpstr>CUSHING DISEASE</vt:lpstr>
      <vt:lpstr>IDIOPATHIC HIRSUTISM</vt:lpstr>
      <vt:lpstr>HOW TO APPROACH THE PATIENT ?</vt:lpstr>
      <vt:lpstr>HISTORY</vt:lpstr>
      <vt:lpstr>PHYSICAL EXAMINATION</vt:lpstr>
      <vt:lpstr>FERRIMAN-GALLWEY SCORE</vt:lpstr>
      <vt:lpstr>FERRIMAN-GALLWEY SCORE</vt:lpstr>
      <vt:lpstr>INVESTIGATIONS</vt:lpstr>
      <vt:lpstr>INVESTIGATIONS</vt:lpstr>
      <vt:lpstr>MANAGEMENT OF</vt:lpstr>
      <vt:lpstr>PowerPoint Presentation</vt:lpstr>
      <vt:lpstr>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TURNER’S SYNDROME</vt:lpstr>
      <vt:lpstr>PowerPoint Presentation</vt:lpstr>
      <vt:lpstr>PowerPoint Presentation</vt:lpstr>
      <vt:lpstr>PowerPoint Presentation</vt:lpstr>
      <vt:lpstr>Androgen Insensitivity syndrome(AIS)</vt:lpstr>
      <vt:lpstr>PowerPoint Presentation</vt:lpstr>
      <vt:lpstr>1. SRY gene is present so testes form normally (testes)</vt:lpstr>
      <vt:lpstr>PowerPoint Presentation</vt:lpstr>
      <vt:lpstr>Swyer syndrome</vt:lpstr>
      <vt:lpstr>PowerPoint Presentation</vt:lpstr>
      <vt:lpstr>PowerPoint Presentation</vt:lpstr>
      <vt:lpstr>PowerPoint Presentation</vt:lpstr>
      <vt:lpstr>THANK YOU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HIRSUTISM</dc:title>
  <dc:creator>Mays mashhowr AlRawashdeh</dc:creator>
  <cp:lastModifiedBy>Mays mashhowr AlRawashdeh</cp:lastModifiedBy>
  <cp:revision>16</cp:revision>
  <dcterms:created xsi:type="dcterms:W3CDTF">2024-11-04T15:14:35Z</dcterms:created>
  <dcterms:modified xsi:type="dcterms:W3CDTF">2024-11-04T20:00:33Z</dcterms:modified>
</cp:coreProperties>
</file>