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3" r:id="rId1"/>
  </p:sldMasterIdLst>
  <p:sldIdLst>
    <p:sldId id="290" r:id="rId2"/>
    <p:sldId id="302" r:id="rId3"/>
    <p:sldId id="288" r:id="rId4"/>
    <p:sldId id="257" r:id="rId5"/>
    <p:sldId id="295" r:id="rId6"/>
    <p:sldId id="289" r:id="rId7"/>
    <p:sldId id="298" r:id="rId8"/>
    <p:sldId id="265" r:id="rId9"/>
    <p:sldId id="291" r:id="rId10"/>
    <p:sldId id="296" r:id="rId11"/>
    <p:sldId id="299" r:id="rId12"/>
    <p:sldId id="300" r:id="rId13"/>
    <p:sldId id="266" r:id="rId14"/>
    <p:sldId id="267" r:id="rId15"/>
    <p:sldId id="268" r:id="rId16"/>
    <p:sldId id="272" r:id="rId17"/>
    <p:sldId id="293" r:id="rId18"/>
    <p:sldId id="294" r:id="rId19"/>
    <p:sldId id="287" r:id="rId20"/>
    <p:sldId id="269" r:id="rId21"/>
    <p:sldId id="270" r:id="rId22"/>
    <p:sldId id="274" r:id="rId23"/>
    <p:sldId id="275" r:id="rId24"/>
    <p:sldId id="276" r:id="rId25"/>
    <p:sldId id="277" r:id="rId26"/>
    <p:sldId id="279" r:id="rId27"/>
    <p:sldId id="280" r:id="rId28"/>
    <p:sldId id="281" r:id="rId29"/>
    <p:sldId id="282" r:id="rId30"/>
    <p:sldId id="283" r:id="rId31"/>
    <p:sldId id="271" r:id="rId32"/>
    <p:sldId id="284" r:id="rId33"/>
    <p:sldId id="285" r:id="rId34"/>
    <p:sldId id="286" r:id="rId35"/>
    <p:sldId id="297"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149456-4D12-43A9-9662-45B87F783920}" v="1" dt="2023-12-06T18:22:36.7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5097" autoAdjust="0"/>
  </p:normalViewPr>
  <p:slideViewPr>
    <p:cSldViewPr>
      <p:cViewPr varScale="1">
        <p:scale>
          <a:sx n="81" d="100"/>
          <a:sy n="81" d="100"/>
        </p:scale>
        <p:origin x="106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B0DD82-7965-4B2C-AF50-79C0DB48EE3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CA620CE-3FBD-4AF3-8AAB-EC215D482AD8}">
      <dgm:prSet/>
      <dgm:spPr/>
      <dgm:t>
        <a:bodyPr/>
        <a:lstStyle/>
        <a:p>
          <a:pPr>
            <a:lnSpc>
              <a:spcPct val="100000"/>
            </a:lnSpc>
          </a:pPr>
          <a:r>
            <a:rPr lang="en-US" b="1" u="sng" dirty="0">
              <a:solidFill>
                <a:schemeClr val="tx1">
                  <a:lumMod val="95000"/>
                  <a:lumOff val="5000"/>
                </a:schemeClr>
              </a:solidFill>
            </a:rPr>
            <a:t>Analgesic or painkiller</a:t>
          </a:r>
          <a:r>
            <a:rPr lang="en-US" dirty="0">
              <a:solidFill>
                <a:schemeClr val="tx1">
                  <a:lumMod val="95000"/>
                  <a:lumOff val="5000"/>
                </a:schemeClr>
              </a:solidFill>
            </a:rPr>
            <a:t> :is any member of the group of drugs used to achieve analgesia, relief from pain ( They are distinct from anesthetics Analgesia is pain relief without loss of consciousness and without total loss of feeling or movement </a:t>
          </a:r>
          <a:r>
            <a:rPr lang="en-US" dirty="0">
              <a:solidFill>
                <a:schemeClr val="accent5">
                  <a:lumMod val="50000"/>
                </a:schemeClr>
              </a:solidFill>
            </a:rPr>
            <a:t>Ex</a:t>
          </a:r>
          <a:r>
            <a:rPr lang="en-US" dirty="0">
              <a:solidFill>
                <a:schemeClr val="accent5">
                  <a:lumMod val="50000"/>
                </a:schemeClr>
              </a:solidFill>
              <a:sym typeface="Wingdings" panose="05000000000000000000" pitchFamily="2" charset="2"/>
            </a:rPr>
            <a:t>(</a:t>
          </a:r>
          <a:r>
            <a:rPr lang="en-US" b="1" i="0" dirty="0">
              <a:effectLst/>
              <a:latin typeface="Söhne"/>
            </a:rPr>
            <a:t>Opioids, NSAIDs, Ketamine ….)</a:t>
          </a:r>
          <a:endParaRPr lang="en-US" dirty="0">
            <a:solidFill>
              <a:schemeClr val="tx1">
                <a:lumMod val="95000"/>
                <a:lumOff val="5000"/>
              </a:schemeClr>
            </a:solidFill>
          </a:endParaRPr>
        </a:p>
      </dgm:t>
    </dgm:pt>
    <dgm:pt modelId="{EF5195E0-2CF0-427B-9278-5E1E6278FD45}" type="parTrans" cxnId="{7BFC8E29-6329-404A-B284-A1A3B733D122}">
      <dgm:prSet/>
      <dgm:spPr/>
      <dgm:t>
        <a:bodyPr/>
        <a:lstStyle/>
        <a:p>
          <a:endParaRPr lang="en-US"/>
        </a:p>
      </dgm:t>
    </dgm:pt>
    <dgm:pt modelId="{7CC01BFF-0A91-43D2-ADFE-5D8E3167410C}" type="sibTrans" cxnId="{7BFC8E29-6329-404A-B284-A1A3B733D122}">
      <dgm:prSet/>
      <dgm:spPr/>
      <dgm:t>
        <a:bodyPr/>
        <a:lstStyle/>
        <a:p>
          <a:endParaRPr lang="en-US"/>
        </a:p>
      </dgm:t>
    </dgm:pt>
    <dgm:pt modelId="{555C3906-C79C-4F53-A514-CCD4F39EECB4}">
      <dgm:prSet/>
      <dgm:spPr/>
      <dgm:t>
        <a:bodyPr/>
        <a:lstStyle/>
        <a:p>
          <a:pPr>
            <a:lnSpc>
              <a:spcPct val="100000"/>
            </a:lnSpc>
          </a:pPr>
          <a:r>
            <a:rPr lang="en-US" b="1" u="sng" dirty="0">
              <a:solidFill>
                <a:schemeClr val="tx1">
                  <a:lumMod val="95000"/>
                  <a:lumOff val="5000"/>
                </a:schemeClr>
              </a:solidFill>
            </a:rPr>
            <a:t>Amnesia</a:t>
          </a:r>
          <a:r>
            <a:rPr lang="en-US" dirty="0">
              <a:solidFill>
                <a:schemeClr val="tx1">
                  <a:lumMod val="95000"/>
                  <a:lumOff val="5000"/>
                </a:schemeClr>
              </a:solidFill>
            </a:rPr>
            <a:t>: refers to the loss of memories, such as facts, information and experiences.</a:t>
          </a:r>
          <a:r>
            <a:rPr lang="en-US" dirty="0">
              <a:solidFill>
                <a:schemeClr val="accent5">
                  <a:lumMod val="50000"/>
                </a:schemeClr>
              </a:solidFill>
            </a:rPr>
            <a:t> Ex(</a:t>
          </a:r>
          <a:r>
            <a:rPr lang="en-US" b="1" i="0" dirty="0">
              <a:effectLst/>
              <a:latin typeface="Söhne"/>
            </a:rPr>
            <a:t>Propofol, Benzodiazepines…)</a:t>
          </a:r>
          <a:endParaRPr lang="en-US" dirty="0">
            <a:solidFill>
              <a:schemeClr val="tx1">
                <a:lumMod val="95000"/>
                <a:lumOff val="5000"/>
              </a:schemeClr>
            </a:solidFill>
          </a:endParaRPr>
        </a:p>
      </dgm:t>
    </dgm:pt>
    <dgm:pt modelId="{C3B0D9DF-D5B8-4FC2-BC2B-275C00F4D8DF}" type="parTrans" cxnId="{D9DB619B-E9E3-47E1-80D2-C579A0E4239D}">
      <dgm:prSet/>
      <dgm:spPr/>
      <dgm:t>
        <a:bodyPr/>
        <a:lstStyle/>
        <a:p>
          <a:endParaRPr lang="en-US"/>
        </a:p>
      </dgm:t>
    </dgm:pt>
    <dgm:pt modelId="{E20BB41F-B49C-43FB-928A-710703767F39}" type="sibTrans" cxnId="{D9DB619B-E9E3-47E1-80D2-C579A0E4239D}">
      <dgm:prSet/>
      <dgm:spPr/>
      <dgm:t>
        <a:bodyPr/>
        <a:lstStyle/>
        <a:p>
          <a:endParaRPr lang="en-US"/>
        </a:p>
      </dgm:t>
    </dgm:pt>
    <dgm:pt modelId="{544ED370-BDFB-403E-9D09-4C2611815295}">
      <dgm:prSet/>
      <dgm:spPr/>
      <dgm:t>
        <a:bodyPr/>
        <a:lstStyle/>
        <a:p>
          <a:pPr>
            <a:lnSpc>
              <a:spcPct val="100000"/>
            </a:lnSpc>
          </a:pPr>
          <a:r>
            <a:rPr lang="en-US" b="1" u="sng" dirty="0">
              <a:solidFill>
                <a:schemeClr val="tx1">
                  <a:lumMod val="95000"/>
                  <a:lumOff val="5000"/>
                </a:schemeClr>
              </a:solidFill>
            </a:rPr>
            <a:t>Muscle relaxation</a:t>
          </a:r>
          <a:r>
            <a:rPr lang="en-US" b="1" dirty="0">
              <a:solidFill>
                <a:schemeClr val="tx1">
                  <a:lumMod val="95000"/>
                  <a:lumOff val="5000"/>
                </a:schemeClr>
              </a:solidFill>
            </a:rPr>
            <a:t>: </a:t>
          </a:r>
          <a:r>
            <a:rPr lang="en-US" dirty="0">
              <a:solidFill>
                <a:schemeClr val="tx1">
                  <a:lumMod val="95000"/>
                  <a:lumOff val="5000"/>
                </a:schemeClr>
              </a:solidFill>
            </a:rPr>
            <a:t>is a type of drug that causes muscle contraction to cease and decrease its tone. By block the nerve impulses to the muscles. They sometimes are also referred to as neuromuscular blocking </a:t>
          </a:r>
          <a:r>
            <a:rPr lang="en-US" dirty="0" err="1">
              <a:solidFill>
                <a:schemeClr val="tx1">
                  <a:lumMod val="95000"/>
                  <a:lumOff val="5000"/>
                </a:schemeClr>
              </a:solidFill>
            </a:rPr>
            <a:t>agents</a:t>
          </a:r>
          <a:r>
            <a:rPr lang="en-US" dirty="0" err="1">
              <a:solidFill>
                <a:schemeClr val="accent5">
                  <a:lumMod val="50000"/>
                </a:schemeClr>
              </a:solidFill>
            </a:rPr>
            <a:t>Ex</a:t>
          </a:r>
          <a:r>
            <a:rPr lang="en-US" dirty="0">
              <a:solidFill>
                <a:schemeClr val="accent5">
                  <a:lumMod val="50000"/>
                </a:schemeClr>
              </a:solidFill>
            </a:rPr>
            <a:t>(</a:t>
          </a:r>
          <a:r>
            <a:rPr lang="en-US" b="1" i="0" dirty="0">
              <a:effectLst/>
              <a:latin typeface="Söhne"/>
            </a:rPr>
            <a:t>Succinylcholine, Atracurium …)</a:t>
          </a:r>
          <a:endParaRPr lang="en-US" dirty="0">
            <a:solidFill>
              <a:schemeClr val="tx1">
                <a:lumMod val="95000"/>
                <a:lumOff val="5000"/>
              </a:schemeClr>
            </a:solidFill>
          </a:endParaRPr>
        </a:p>
      </dgm:t>
    </dgm:pt>
    <dgm:pt modelId="{E1A18F90-B13D-420C-8380-DE78E7E039BC}" type="parTrans" cxnId="{BA746EC3-924F-4920-8462-80BD7867F4A6}">
      <dgm:prSet/>
      <dgm:spPr/>
      <dgm:t>
        <a:bodyPr/>
        <a:lstStyle/>
        <a:p>
          <a:endParaRPr lang="en-US"/>
        </a:p>
      </dgm:t>
    </dgm:pt>
    <dgm:pt modelId="{DC1ACC64-5AEB-4421-A4B8-D0357AF4FD5E}" type="sibTrans" cxnId="{BA746EC3-924F-4920-8462-80BD7867F4A6}">
      <dgm:prSet/>
      <dgm:spPr/>
      <dgm:t>
        <a:bodyPr/>
        <a:lstStyle/>
        <a:p>
          <a:endParaRPr lang="en-US"/>
        </a:p>
      </dgm:t>
    </dgm:pt>
    <dgm:pt modelId="{0430EE44-8926-4ED2-945C-966362FA15E5}">
      <dgm:prSet/>
      <dgm:spPr/>
      <dgm:t>
        <a:bodyPr/>
        <a:lstStyle/>
        <a:p>
          <a:pPr>
            <a:lnSpc>
              <a:spcPct val="100000"/>
            </a:lnSpc>
          </a:pPr>
          <a:r>
            <a:rPr lang="en-US" b="1" u="sng" dirty="0">
              <a:solidFill>
                <a:schemeClr val="tx1">
                  <a:lumMod val="95000"/>
                  <a:lumOff val="5000"/>
                </a:schemeClr>
              </a:solidFill>
            </a:rPr>
            <a:t>Anxiolytics, or anti-anxiety drugs</a:t>
          </a:r>
          <a:r>
            <a:rPr lang="en-US" dirty="0">
              <a:solidFill>
                <a:schemeClr val="tx1">
                  <a:lumMod val="95000"/>
                  <a:lumOff val="5000"/>
                </a:schemeClr>
              </a:solidFill>
            </a:rPr>
            <a:t>: are a category of drugs used to prevent anxiety and treat anxiety related to several anxiety disorders. Ex(</a:t>
          </a:r>
          <a:r>
            <a:rPr lang="en-US" b="1" i="0" dirty="0">
              <a:solidFill>
                <a:schemeClr val="tx1">
                  <a:lumMod val="95000"/>
                  <a:lumOff val="5000"/>
                </a:schemeClr>
              </a:solidFill>
              <a:effectLst/>
              <a:latin typeface="Söhne"/>
            </a:rPr>
            <a:t>Benzodiazepines, Alpha-2 Agonists ..)</a:t>
          </a:r>
          <a:endParaRPr lang="en-US" dirty="0">
            <a:solidFill>
              <a:schemeClr val="tx1">
                <a:lumMod val="95000"/>
                <a:lumOff val="5000"/>
              </a:schemeClr>
            </a:solidFill>
          </a:endParaRPr>
        </a:p>
      </dgm:t>
    </dgm:pt>
    <dgm:pt modelId="{32D565B3-20CF-4FB7-865C-B9C189B778D6}" type="parTrans" cxnId="{EB4BFDE9-8F82-477C-9B89-4C1381026524}">
      <dgm:prSet/>
      <dgm:spPr/>
      <dgm:t>
        <a:bodyPr/>
        <a:lstStyle/>
        <a:p>
          <a:endParaRPr lang="en-US"/>
        </a:p>
      </dgm:t>
    </dgm:pt>
    <dgm:pt modelId="{AC9C0DAB-A319-4818-9F77-F16355E48660}" type="sibTrans" cxnId="{EB4BFDE9-8F82-477C-9B89-4C1381026524}">
      <dgm:prSet/>
      <dgm:spPr/>
      <dgm:t>
        <a:bodyPr/>
        <a:lstStyle/>
        <a:p>
          <a:endParaRPr lang="en-US"/>
        </a:p>
      </dgm:t>
    </dgm:pt>
    <dgm:pt modelId="{3306C4DC-1043-454A-AA77-8963786C778E}" type="pres">
      <dgm:prSet presAssocID="{E0B0DD82-7965-4B2C-AF50-79C0DB48EE30}" presName="root" presStyleCnt="0">
        <dgm:presLayoutVars>
          <dgm:dir/>
          <dgm:resizeHandles val="exact"/>
        </dgm:presLayoutVars>
      </dgm:prSet>
      <dgm:spPr/>
    </dgm:pt>
    <dgm:pt modelId="{3A254310-CF26-4275-86EB-3DD8845A810A}" type="pres">
      <dgm:prSet presAssocID="{1CA620CE-3FBD-4AF3-8AAB-EC215D482AD8}" presName="compNode" presStyleCnt="0"/>
      <dgm:spPr/>
    </dgm:pt>
    <dgm:pt modelId="{99B81069-46D0-4B38-8779-F25CDFA91CFC}" type="pres">
      <dgm:prSet presAssocID="{1CA620CE-3FBD-4AF3-8AAB-EC215D482AD8}" presName="bgRect" presStyleLbl="bgShp" presStyleIdx="0" presStyleCnt="4"/>
      <dgm:spPr/>
    </dgm:pt>
    <dgm:pt modelId="{C43248F7-9367-4A2D-999A-F2D0E207CEA7}" type="pres">
      <dgm:prSet presAssocID="{1CA620CE-3FBD-4AF3-8AAB-EC215D482AD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uscle Arm"/>
        </a:ext>
      </dgm:extLst>
    </dgm:pt>
    <dgm:pt modelId="{2173E64B-1643-4360-9CA5-6134003899AA}" type="pres">
      <dgm:prSet presAssocID="{1CA620CE-3FBD-4AF3-8AAB-EC215D482AD8}" presName="spaceRect" presStyleCnt="0"/>
      <dgm:spPr/>
    </dgm:pt>
    <dgm:pt modelId="{00FD3F16-3FF6-4426-906B-1E23C783C777}" type="pres">
      <dgm:prSet presAssocID="{1CA620CE-3FBD-4AF3-8AAB-EC215D482AD8}" presName="parTx" presStyleLbl="revTx" presStyleIdx="0" presStyleCnt="4">
        <dgm:presLayoutVars>
          <dgm:chMax val="0"/>
          <dgm:chPref val="0"/>
        </dgm:presLayoutVars>
      </dgm:prSet>
      <dgm:spPr/>
    </dgm:pt>
    <dgm:pt modelId="{CFE78D41-703D-4C03-814E-433EC4262AC7}" type="pres">
      <dgm:prSet presAssocID="{7CC01BFF-0A91-43D2-ADFE-5D8E3167410C}" presName="sibTrans" presStyleCnt="0"/>
      <dgm:spPr/>
    </dgm:pt>
    <dgm:pt modelId="{BE6C456C-AA4F-43FF-9BFE-667099DC214D}" type="pres">
      <dgm:prSet presAssocID="{555C3906-C79C-4F53-A514-CCD4F39EECB4}" presName="compNode" presStyleCnt="0"/>
      <dgm:spPr/>
    </dgm:pt>
    <dgm:pt modelId="{0343082E-03FF-443B-8D66-079C3B11ECDF}" type="pres">
      <dgm:prSet presAssocID="{555C3906-C79C-4F53-A514-CCD4F39EECB4}" presName="bgRect" presStyleLbl="bgShp" presStyleIdx="1" presStyleCnt="4"/>
      <dgm:spPr/>
    </dgm:pt>
    <dgm:pt modelId="{E4B6A4C3-3E80-4D17-A21C-23EA406194BE}" type="pres">
      <dgm:prSet presAssocID="{555C3906-C79C-4F53-A514-CCD4F39EECB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edicine"/>
        </a:ext>
      </dgm:extLst>
    </dgm:pt>
    <dgm:pt modelId="{C5700DED-1A3A-4199-8FFB-94F76B11F5CA}" type="pres">
      <dgm:prSet presAssocID="{555C3906-C79C-4F53-A514-CCD4F39EECB4}" presName="spaceRect" presStyleCnt="0"/>
      <dgm:spPr/>
    </dgm:pt>
    <dgm:pt modelId="{4F65B7C3-7FF8-4425-8058-ED2872A88392}" type="pres">
      <dgm:prSet presAssocID="{555C3906-C79C-4F53-A514-CCD4F39EECB4}" presName="parTx" presStyleLbl="revTx" presStyleIdx="1" presStyleCnt="4">
        <dgm:presLayoutVars>
          <dgm:chMax val="0"/>
          <dgm:chPref val="0"/>
        </dgm:presLayoutVars>
      </dgm:prSet>
      <dgm:spPr/>
    </dgm:pt>
    <dgm:pt modelId="{F09ADB60-1547-4A64-B59B-57B89C9CD188}" type="pres">
      <dgm:prSet presAssocID="{E20BB41F-B49C-43FB-928A-710703767F39}" presName="sibTrans" presStyleCnt="0"/>
      <dgm:spPr/>
    </dgm:pt>
    <dgm:pt modelId="{190EB18C-96A2-42AD-B28B-243C633408D9}" type="pres">
      <dgm:prSet presAssocID="{544ED370-BDFB-403E-9D09-4C2611815295}" presName="compNode" presStyleCnt="0"/>
      <dgm:spPr/>
    </dgm:pt>
    <dgm:pt modelId="{963935F5-912D-41A9-AD77-0EF90C828EA4}" type="pres">
      <dgm:prSet presAssocID="{544ED370-BDFB-403E-9D09-4C2611815295}" presName="bgRect" presStyleLbl="bgShp" presStyleIdx="2" presStyleCnt="4"/>
      <dgm:spPr/>
    </dgm:pt>
    <dgm:pt modelId="{2A972C19-67AC-4439-BD0F-CA08C05746D6}" type="pres">
      <dgm:prSet presAssocID="{544ED370-BDFB-403E-9D09-4C261181529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rain"/>
        </a:ext>
      </dgm:extLst>
    </dgm:pt>
    <dgm:pt modelId="{A141DB8B-F1FB-4E41-B0A4-B0B44120E074}" type="pres">
      <dgm:prSet presAssocID="{544ED370-BDFB-403E-9D09-4C2611815295}" presName="spaceRect" presStyleCnt="0"/>
      <dgm:spPr/>
    </dgm:pt>
    <dgm:pt modelId="{C93B37DD-1FD7-47F8-B6D2-58251615FAD7}" type="pres">
      <dgm:prSet presAssocID="{544ED370-BDFB-403E-9D09-4C2611815295}" presName="parTx" presStyleLbl="revTx" presStyleIdx="2" presStyleCnt="4">
        <dgm:presLayoutVars>
          <dgm:chMax val="0"/>
          <dgm:chPref val="0"/>
        </dgm:presLayoutVars>
      </dgm:prSet>
      <dgm:spPr/>
    </dgm:pt>
    <dgm:pt modelId="{A83DD471-7BB4-402F-A517-A5D4C2FF1A3C}" type="pres">
      <dgm:prSet presAssocID="{DC1ACC64-5AEB-4421-A4B8-D0357AF4FD5E}" presName="sibTrans" presStyleCnt="0"/>
      <dgm:spPr/>
    </dgm:pt>
    <dgm:pt modelId="{FB2B2174-7190-4408-AFE6-563779084483}" type="pres">
      <dgm:prSet presAssocID="{0430EE44-8926-4ED2-945C-966362FA15E5}" presName="compNode" presStyleCnt="0"/>
      <dgm:spPr/>
    </dgm:pt>
    <dgm:pt modelId="{B5572C0A-3AF2-41C6-8F95-CE4EC98FE1AE}" type="pres">
      <dgm:prSet presAssocID="{0430EE44-8926-4ED2-945C-966362FA15E5}" presName="bgRect" presStyleLbl="bgShp" presStyleIdx="3" presStyleCnt="4"/>
      <dgm:spPr/>
    </dgm:pt>
    <dgm:pt modelId="{3B329947-4140-4548-899D-A0AF2FCF78B4}" type="pres">
      <dgm:prSet presAssocID="{0430EE44-8926-4ED2-945C-966362FA15E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rain in head"/>
        </a:ext>
      </dgm:extLst>
    </dgm:pt>
    <dgm:pt modelId="{5D5945B0-6504-4588-BF08-3C4C32C21561}" type="pres">
      <dgm:prSet presAssocID="{0430EE44-8926-4ED2-945C-966362FA15E5}" presName="spaceRect" presStyleCnt="0"/>
      <dgm:spPr/>
    </dgm:pt>
    <dgm:pt modelId="{D75B6B86-0C91-4D90-AD2F-917184DAA1DD}" type="pres">
      <dgm:prSet presAssocID="{0430EE44-8926-4ED2-945C-966362FA15E5}" presName="parTx" presStyleLbl="revTx" presStyleIdx="3" presStyleCnt="4">
        <dgm:presLayoutVars>
          <dgm:chMax val="0"/>
          <dgm:chPref val="0"/>
        </dgm:presLayoutVars>
      </dgm:prSet>
      <dgm:spPr/>
    </dgm:pt>
  </dgm:ptLst>
  <dgm:cxnLst>
    <dgm:cxn modelId="{7BFC8E29-6329-404A-B284-A1A3B733D122}" srcId="{E0B0DD82-7965-4B2C-AF50-79C0DB48EE30}" destId="{1CA620CE-3FBD-4AF3-8AAB-EC215D482AD8}" srcOrd="0" destOrd="0" parTransId="{EF5195E0-2CF0-427B-9278-5E1E6278FD45}" sibTransId="{7CC01BFF-0A91-43D2-ADFE-5D8E3167410C}"/>
    <dgm:cxn modelId="{6C179738-6784-4084-9455-DC21FD57D180}" type="presOf" srcId="{E0B0DD82-7965-4B2C-AF50-79C0DB48EE30}" destId="{3306C4DC-1043-454A-AA77-8963786C778E}" srcOrd="0" destOrd="0" presId="urn:microsoft.com/office/officeart/2018/2/layout/IconVerticalSolidList"/>
    <dgm:cxn modelId="{782AEF80-F9A2-437F-A647-BF984B2BF520}" type="presOf" srcId="{555C3906-C79C-4F53-A514-CCD4F39EECB4}" destId="{4F65B7C3-7FF8-4425-8058-ED2872A88392}" srcOrd="0" destOrd="0" presId="urn:microsoft.com/office/officeart/2018/2/layout/IconVerticalSolidList"/>
    <dgm:cxn modelId="{D9DB619B-E9E3-47E1-80D2-C579A0E4239D}" srcId="{E0B0DD82-7965-4B2C-AF50-79C0DB48EE30}" destId="{555C3906-C79C-4F53-A514-CCD4F39EECB4}" srcOrd="1" destOrd="0" parTransId="{C3B0D9DF-D5B8-4FC2-BC2B-275C00F4D8DF}" sibTransId="{E20BB41F-B49C-43FB-928A-710703767F39}"/>
    <dgm:cxn modelId="{7D00A4A6-29C6-43B8-B1DF-3D8B87C0F6F1}" type="presOf" srcId="{544ED370-BDFB-403E-9D09-4C2611815295}" destId="{C93B37DD-1FD7-47F8-B6D2-58251615FAD7}" srcOrd="0" destOrd="0" presId="urn:microsoft.com/office/officeart/2018/2/layout/IconVerticalSolidList"/>
    <dgm:cxn modelId="{BA746EC3-924F-4920-8462-80BD7867F4A6}" srcId="{E0B0DD82-7965-4B2C-AF50-79C0DB48EE30}" destId="{544ED370-BDFB-403E-9D09-4C2611815295}" srcOrd="2" destOrd="0" parTransId="{E1A18F90-B13D-420C-8380-DE78E7E039BC}" sibTransId="{DC1ACC64-5AEB-4421-A4B8-D0357AF4FD5E}"/>
    <dgm:cxn modelId="{4D66F0E3-3E5B-4618-8D5F-B92A8FA5A108}" type="presOf" srcId="{1CA620CE-3FBD-4AF3-8AAB-EC215D482AD8}" destId="{00FD3F16-3FF6-4426-906B-1E23C783C777}" srcOrd="0" destOrd="0" presId="urn:microsoft.com/office/officeart/2018/2/layout/IconVerticalSolidList"/>
    <dgm:cxn modelId="{EB4BFDE9-8F82-477C-9B89-4C1381026524}" srcId="{E0B0DD82-7965-4B2C-AF50-79C0DB48EE30}" destId="{0430EE44-8926-4ED2-945C-966362FA15E5}" srcOrd="3" destOrd="0" parTransId="{32D565B3-20CF-4FB7-865C-B9C189B778D6}" sibTransId="{AC9C0DAB-A319-4818-9F77-F16355E48660}"/>
    <dgm:cxn modelId="{171752FF-3A42-4E9A-BFD5-9FF80E0D4673}" type="presOf" srcId="{0430EE44-8926-4ED2-945C-966362FA15E5}" destId="{D75B6B86-0C91-4D90-AD2F-917184DAA1DD}" srcOrd="0" destOrd="0" presId="urn:microsoft.com/office/officeart/2018/2/layout/IconVerticalSolidList"/>
    <dgm:cxn modelId="{269C6F13-3AC8-4164-BF5A-9FB7CF33214F}" type="presParOf" srcId="{3306C4DC-1043-454A-AA77-8963786C778E}" destId="{3A254310-CF26-4275-86EB-3DD8845A810A}" srcOrd="0" destOrd="0" presId="urn:microsoft.com/office/officeart/2018/2/layout/IconVerticalSolidList"/>
    <dgm:cxn modelId="{9FCCA3B8-E274-499F-B6EF-33DA70ADC130}" type="presParOf" srcId="{3A254310-CF26-4275-86EB-3DD8845A810A}" destId="{99B81069-46D0-4B38-8779-F25CDFA91CFC}" srcOrd="0" destOrd="0" presId="urn:microsoft.com/office/officeart/2018/2/layout/IconVerticalSolidList"/>
    <dgm:cxn modelId="{8178FEB1-E056-4459-BC57-46938C1E66B0}" type="presParOf" srcId="{3A254310-CF26-4275-86EB-3DD8845A810A}" destId="{C43248F7-9367-4A2D-999A-F2D0E207CEA7}" srcOrd="1" destOrd="0" presId="urn:microsoft.com/office/officeart/2018/2/layout/IconVerticalSolidList"/>
    <dgm:cxn modelId="{2199FDFC-3DC6-41B8-8B88-41968C84E8D3}" type="presParOf" srcId="{3A254310-CF26-4275-86EB-3DD8845A810A}" destId="{2173E64B-1643-4360-9CA5-6134003899AA}" srcOrd="2" destOrd="0" presId="urn:microsoft.com/office/officeart/2018/2/layout/IconVerticalSolidList"/>
    <dgm:cxn modelId="{91EAEC0E-23ED-4BC8-9CE4-64A25622D88F}" type="presParOf" srcId="{3A254310-CF26-4275-86EB-3DD8845A810A}" destId="{00FD3F16-3FF6-4426-906B-1E23C783C777}" srcOrd="3" destOrd="0" presId="urn:microsoft.com/office/officeart/2018/2/layout/IconVerticalSolidList"/>
    <dgm:cxn modelId="{837E808C-DC7C-4ECF-8229-E665057E9D43}" type="presParOf" srcId="{3306C4DC-1043-454A-AA77-8963786C778E}" destId="{CFE78D41-703D-4C03-814E-433EC4262AC7}" srcOrd="1" destOrd="0" presId="urn:microsoft.com/office/officeart/2018/2/layout/IconVerticalSolidList"/>
    <dgm:cxn modelId="{A63F797C-9CC3-4648-90F4-B1DAD6015FE6}" type="presParOf" srcId="{3306C4DC-1043-454A-AA77-8963786C778E}" destId="{BE6C456C-AA4F-43FF-9BFE-667099DC214D}" srcOrd="2" destOrd="0" presId="urn:microsoft.com/office/officeart/2018/2/layout/IconVerticalSolidList"/>
    <dgm:cxn modelId="{68B30163-2269-4D62-8C71-2C197F2DFF77}" type="presParOf" srcId="{BE6C456C-AA4F-43FF-9BFE-667099DC214D}" destId="{0343082E-03FF-443B-8D66-079C3B11ECDF}" srcOrd="0" destOrd="0" presId="urn:microsoft.com/office/officeart/2018/2/layout/IconVerticalSolidList"/>
    <dgm:cxn modelId="{B6BF6CCC-6ECE-4541-855D-806B16A0E078}" type="presParOf" srcId="{BE6C456C-AA4F-43FF-9BFE-667099DC214D}" destId="{E4B6A4C3-3E80-4D17-A21C-23EA406194BE}" srcOrd="1" destOrd="0" presId="urn:microsoft.com/office/officeart/2018/2/layout/IconVerticalSolidList"/>
    <dgm:cxn modelId="{C3DD42F5-B9BC-40C8-93A4-E0AF067A554E}" type="presParOf" srcId="{BE6C456C-AA4F-43FF-9BFE-667099DC214D}" destId="{C5700DED-1A3A-4199-8FFB-94F76B11F5CA}" srcOrd="2" destOrd="0" presId="urn:microsoft.com/office/officeart/2018/2/layout/IconVerticalSolidList"/>
    <dgm:cxn modelId="{6B47793F-DEFF-4F3A-94DA-265C6D2278B9}" type="presParOf" srcId="{BE6C456C-AA4F-43FF-9BFE-667099DC214D}" destId="{4F65B7C3-7FF8-4425-8058-ED2872A88392}" srcOrd="3" destOrd="0" presId="urn:microsoft.com/office/officeart/2018/2/layout/IconVerticalSolidList"/>
    <dgm:cxn modelId="{1EBBF36A-D881-4430-8151-EA2931A9B80F}" type="presParOf" srcId="{3306C4DC-1043-454A-AA77-8963786C778E}" destId="{F09ADB60-1547-4A64-B59B-57B89C9CD188}" srcOrd="3" destOrd="0" presId="urn:microsoft.com/office/officeart/2018/2/layout/IconVerticalSolidList"/>
    <dgm:cxn modelId="{3E1EB1B3-60F3-45DC-990B-925BA3EF8703}" type="presParOf" srcId="{3306C4DC-1043-454A-AA77-8963786C778E}" destId="{190EB18C-96A2-42AD-B28B-243C633408D9}" srcOrd="4" destOrd="0" presId="urn:microsoft.com/office/officeart/2018/2/layout/IconVerticalSolidList"/>
    <dgm:cxn modelId="{9445903C-F4C0-463C-AC8E-9FBC71EFA050}" type="presParOf" srcId="{190EB18C-96A2-42AD-B28B-243C633408D9}" destId="{963935F5-912D-41A9-AD77-0EF90C828EA4}" srcOrd="0" destOrd="0" presId="urn:microsoft.com/office/officeart/2018/2/layout/IconVerticalSolidList"/>
    <dgm:cxn modelId="{CE2FC291-536E-45CC-B02D-977943AB3594}" type="presParOf" srcId="{190EB18C-96A2-42AD-B28B-243C633408D9}" destId="{2A972C19-67AC-4439-BD0F-CA08C05746D6}" srcOrd="1" destOrd="0" presId="urn:microsoft.com/office/officeart/2018/2/layout/IconVerticalSolidList"/>
    <dgm:cxn modelId="{D9756878-43B6-40B0-94BC-D098047FB935}" type="presParOf" srcId="{190EB18C-96A2-42AD-B28B-243C633408D9}" destId="{A141DB8B-F1FB-4E41-B0A4-B0B44120E074}" srcOrd="2" destOrd="0" presId="urn:microsoft.com/office/officeart/2018/2/layout/IconVerticalSolidList"/>
    <dgm:cxn modelId="{0A10BE3D-5259-4A8F-8B56-E4B089321EF5}" type="presParOf" srcId="{190EB18C-96A2-42AD-B28B-243C633408D9}" destId="{C93B37DD-1FD7-47F8-B6D2-58251615FAD7}" srcOrd="3" destOrd="0" presId="urn:microsoft.com/office/officeart/2018/2/layout/IconVerticalSolidList"/>
    <dgm:cxn modelId="{161492E2-3181-4789-A992-DBA99ED0E426}" type="presParOf" srcId="{3306C4DC-1043-454A-AA77-8963786C778E}" destId="{A83DD471-7BB4-402F-A517-A5D4C2FF1A3C}" srcOrd="5" destOrd="0" presId="urn:microsoft.com/office/officeart/2018/2/layout/IconVerticalSolidList"/>
    <dgm:cxn modelId="{92AB6B03-1FC4-4E09-879D-434FE9840AFF}" type="presParOf" srcId="{3306C4DC-1043-454A-AA77-8963786C778E}" destId="{FB2B2174-7190-4408-AFE6-563779084483}" srcOrd="6" destOrd="0" presId="urn:microsoft.com/office/officeart/2018/2/layout/IconVerticalSolidList"/>
    <dgm:cxn modelId="{E3E0579A-DAC7-4409-B356-F10B8C08AC9E}" type="presParOf" srcId="{FB2B2174-7190-4408-AFE6-563779084483}" destId="{B5572C0A-3AF2-41C6-8F95-CE4EC98FE1AE}" srcOrd="0" destOrd="0" presId="urn:microsoft.com/office/officeart/2018/2/layout/IconVerticalSolidList"/>
    <dgm:cxn modelId="{2A48F793-C1DC-43AC-B80C-DE35A9973F76}" type="presParOf" srcId="{FB2B2174-7190-4408-AFE6-563779084483}" destId="{3B329947-4140-4548-899D-A0AF2FCF78B4}" srcOrd="1" destOrd="0" presId="urn:microsoft.com/office/officeart/2018/2/layout/IconVerticalSolidList"/>
    <dgm:cxn modelId="{D8E6B288-1861-45EC-A61E-E6E7A52AD68E}" type="presParOf" srcId="{FB2B2174-7190-4408-AFE6-563779084483}" destId="{5D5945B0-6504-4588-BF08-3C4C32C21561}" srcOrd="2" destOrd="0" presId="urn:microsoft.com/office/officeart/2018/2/layout/IconVerticalSolidList"/>
    <dgm:cxn modelId="{8A0257F6-ED2E-4EB9-B086-BB97775246D5}" type="presParOf" srcId="{FB2B2174-7190-4408-AFE6-563779084483}" destId="{D75B6B86-0C91-4D90-AD2F-917184DAA1D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93B158-AF47-4FBB-8284-13F49484B822}"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13BE3337-94C5-4E84-B9D4-4F98A6E90766}">
      <dgm:prSet/>
      <dgm:spPr/>
      <dgm:t>
        <a:bodyPr/>
        <a:lstStyle/>
        <a:p>
          <a:r>
            <a:rPr lang="en-US"/>
            <a:t>Plane I - from onset of automatic respiration to cessation of eyeball movements. </a:t>
          </a:r>
        </a:p>
      </dgm:t>
    </dgm:pt>
    <dgm:pt modelId="{E00C7C01-857C-4163-BF3E-17E2BBC50010}" type="parTrans" cxnId="{CD41B4C7-C596-4301-AD98-611A3EF07725}">
      <dgm:prSet/>
      <dgm:spPr/>
      <dgm:t>
        <a:bodyPr/>
        <a:lstStyle/>
        <a:p>
          <a:endParaRPr lang="en-US"/>
        </a:p>
      </dgm:t>
    </dgm:pt>
    <dgm:pt modelId="{EE0D9273-53E1-4925-A98E-B8E27618507E}" type="sibTrans" cxnId="{CD41B4C7-C596-4301-AD98-611A3EF07725}">
      <dgm:prSet/>
      <dgm:spPr/>
      <dgm:t>
        <a:bodyPr/>
        <a:lstStyle/>
        <a:p>
          <a:endParaRPr lang="en-US"/>
        </a:p>
      </dgm:t>
    </dgm:pt>
    <dgm:pt modelId="{480C1117-E493-4833-9445-6BD31C75EE2A}">
      <dgm:prSet/>
      <dgm:spPr/>
      <dgm:t>
        <a:bodyPr/>
        <a:lstStyle/>
        <a:p>
          <a:r>
            <a:rPr lang="en-US"/>
            <a:t>Eyelid reflex is lost, swallowing reflex disappears, marked eyeball movement may occur but conjunctival reflex is lost at the bottom of the plane</a:t>
          </a:r>
        </a:p>
      </dgm:t>
    </dgm:pt>
    <dgm:pt modelId="{2DFA0E33-D573-4E32-AEFD-C86CF009752D}" type="parTrans" cxnId="{BF840C0E-B906-44EE-B1AC-998FC9D0CCFB}">
      <dgm:prSet/>
      <dgm:spPr/>
      <dgm:t>
        <a:bodyPr/>
        <a:lstStyle/>
        <a:p>
          <a:endParaRPr lang="en-US"/>
        </a:p>
      </dgm:t>
    </dgm:pt>
    <dgm:pt modelId="{D4B43F37-34C2-4E3D-9082-9CC673038D39}" type="sibTrans" cxnId="{BF840C0E-B906-44EE-B1AC-998FC9D0CCFB}">
      <dgm:prSet/>
      <dgm:spPr/>
      <dgm:t>
        <a:bodyPr/>
        <a:lstStyle/>
        <a:p>
          <a:endParaRPr lang="en-US"/>
        </a:p>
      </dgm:t>
    </dgm:pt>
    <dgm:pt modelId="{E857B116-69B5-4DE4-AAE1-AF6E320A79D0}">
      <dgm:prSet/>
      <dgm:spPr/>
      <dgm:t>
        <a:bodyPr/>
        <a:lstStyle/>
        <a:p>
          <a:r>
            <a:rPr lang="en-US"/>
            <a:t>Plane II - from cessation of eyeball movements to beginning of paralysis of intercostal muscles.</a:t>
          </a:r>
        </a:p>
      </dgm:t>
    </dgm:pt>
    <dgm:pt modelId="{52E6AEA3-8483-42C6-8E14-787224C70941}" type="parTrans" cxnId="{09D4AC3B-4ACC-4369-8D29-43363FADB582}">
      <dgm:prSet/>
      <dgm:spPr/>
      <dgm:t>
        <a:bodyPr/>
        <a:lstStyle/>
        <a:p>
          <a:endParaRPr lang="en-US"/>
        </a:p>
      </dgm:t>
    </dgm:pt>
    <dgm:pt modelId="{195F8CF9-3EC8-4ACC-BE68-02BB31B13E7E}" type="sibTrans" cxnId="{09D4AC3B-4ACC-4369-8D29-43363FADB582}">
      <dgm:prSet/>
      <dgm:spPr/>
      <dgm:t>
        <a:bodyPr/>
        <a:lstStyle/>
        <a:p>
          <a:endParaRPr lang="en-US"/>
        </a:p>
      </dgm:t>
    </dgm:pt>
    <dgm:pt modelId="{99A25A61-DE2B-4FCA-92F3-B4548DC0216E}">
      <dgm:prSet/>
      <dgm:spPr/>
      <dgm:t>
        <a:bodyPr/>
        <a:lstStyle/>
        <a:p>
          <a:r>
            <a:rPr lang="en-US"/>
            <a:t>Laryngeal reflex.،corneal reflex disappears, secretion of tears increases (a useful sign of light anesthesia), respiration is automatic and regular, movement and deep breathing as a response to skin stimulation disappears.</a:t>
          </a:r>
        </a:p>
      </dgm:t>
    </dgm:pt>
    <dgm:pt modelId="{94C620BB-F009-4626-AED7-1A56A679E7A6}" type="parTrans" cxnId="{141DABD8-4D2B-4B68-B924-27F05FB32210}">
      <dgm:prSet/>
      <dgm:spPr/>
      <dgm:t>
        <a:bodyPr/>
        <a:lstStyle/>
        <a:p>
          <a:endParaRPr lang="en-US"/>
        </a:p>
      </dgm:t>
    </dgm:pt>
    <dgm:pt modelId="{F42E77D2-8737-46DE-99CD-78A826289289}" type="sibTrans" cxnId="{141DABD8-4D2B-4B68-B924-27F05FB32210}">
      <dgm:prSet/>
      <dgm:spPr/>
      <dgm:t>
        <a:bodyPr/>
        <a:lstStyle/>
        <a:p>
          <a:endParaRPr lang="en-US"/>
        </a:p>
      </dgm:t>
    </dgm:pt>
    <dgm:pt modelId="{081C92C5-2207-40C5-8F72-D878C45773A1}" type="pres">
      <dgm:prSet presAssocID="{DB93B158-AF47-4FBB-8284-13F49484B822}" presName="vert0" presStyleCnt="0">
        <dgm:presLayoutVars>
          <dgm:dir/>
          <dgm:animOne val="branch"/>
          <dgm:animLvl val="lvl"/>
        </dgm:presLayoutVars>
      </dgm:prSet>
      <dgm:spPr/>
    </dgm:pt>
    <dgm:pt modelId="{FD90DAAB-BFA8-49F6-AA93-1209C7B91D0B}" type="pres">
      <dgm:prSet presAssocID="{13BE3337-94C5-4E84-B9D4-4F98A6E90766}" presName="thickLine" presStyleLbl="alignNode1" presStyleIdx="0" presStyleCnt="4"/>
      <dgm:spPr/>
    </dgm:pt>
    <dgm:pt modelId="{4C121032-E20E-4071-9289-C4C8FD6F558A}" type="pres">
      <dgm:prSet presAssocID="{13BE3337-94C5-4E84-B9D4-4F98A6E90766}" presName="horz1" presStyleCnt="0"/>
      <dgm:spPr/>
    </dgm:pt>
    <dgm:pt modelId="{AC1478A7-F6D2-466E-86F4-D5CE6C49BC31}" type="pres">
      <dgm:prSet presAssocID="{13BE3337-94C5-4E84-B9D4-4F98A6E90766}" presName="tx1" presStyleLbl="revTx" presStyleIdx="0" presStyleCnt="4"/>
      <dgm:spPr/>
    </dgm:pt>
    <dgm:pt modelId="{01CAB6EA-D3AF-47FF-AA8F-BD77B38E1DD4}" type="pres">
      <dgm:prSet presAssocID="{13BE3337-94C5-4E84-B9D4-4F98A6E90766}" presName="vert1" presStyleCnt="0"/>
      <dgm:spPr/>
    </dgm:pt>
    <dgm:pt modelId="{5EBAA0B3-CA40-4854-8909-EF229994ABD2}" type="pres">
      <dgm:prSet presAssocID="{480C1117-E493-4833-9445-6BD31C75EE2A}" presName="thickLine" presStyleLbl="alignNode1" presStyleIdx="1" presStyleCnt="4"/>
      <dgm:spPr/>
    </dgm:pt>
    <dgm:pt modelId="{699B6B7B-BFBB-429B-8979-9DB9AB0AB92E}" type="pres">
      <dgm:prSet presAssocID="{480C1117-E493-4833-9445-6BD31C75EE2A}" presName="horz1" presStyleCnt="0"/>
      <dgm:spPr/>
    </dgm:pt>
    <dgm:pt modelId="{F1B70F35-377F-40C2-B7A2-5000A492DF17}" type="pres">
      <dgm:prSet presAssocID="{480C1117-E493-4833-9445-6BD31C75EE2A}" presName="tx1" presStyleLbl="revTx" presStyleIdx="1" presStyleCnt="4"/>
      <dgm:spPr/>
    </dgm:pt>
    <dgm:pt modelId="{CBA3FF48-7F67-42AD-9ACD-777158041A93}" type="pres">
      <dgm:prSet presAssocID="{480C1117-E493-4833-9445-6BD31C75EE2A}" presName="vert1" presStyleCnt="0"/>
      <dgm:spPr/>
    </dgm:pt>
    <dgm:pt modelId="{A53324CE-2D9C-4501-BF82-FE055A84A272}" type="pres">
      <dgm:prSet presAssocID="{E857B116-69B5-4DE4-AAE1-AF6E320A79D0}" presName="thickLine" presStyleLbl="alignNode1" presStyleIdx="2" presStyleCnt="4"/>
      <dgm:spPr/>
    </dgm:pt>
    <dgm:pt modelId="{ED3ACA07-2622-4663-8310-E1B0744ED848}" type="pres">
      <dgm:prSet presAssocID="{E857B116-69B5-4DE4-AAE1-AF6E320A79D0}" presName="horz1" presStyleCnt="0"/>
      <dgm:spPr/>
    </dgm:pt>
    <dgm:pt modelId="{B342C541-D8D8-4235-B397-408CB59E5B40}" type="pres">
      <dgm:prSet presAssocID="{E857B116-69B5-4DE4-AAE1-AF6E320A79D0}" presName="tx1" presStyleLbl="revTx" presStyleIdx="2" presStyleCnt="4"/>
      <dgm:spPr/>
    </dgm:pt>
    <dgm:pt modelId="{0952E707-5032-4718-B464-3313AC5A14BA}" type="pres">
      <dgm:prSet presAssocID="{E857B116-69B5-4DE4-AAE1-AF6E320A79D0}" presName="vert1" presStyleCnt="0"/>
      <dgm:spPr/>
    </dgm:pt>
    <dgm:pt modelId="{D42C6A52-34EE-4822-844D-72DC96F42601}" type="pres">
      <dgm:prSet presAssocID="{99A25A61-DE2B-4FCA-92F3-B4548DC0216E}" presName="thickLine" presStyleLbl="alignNode1" presStyleIdx="3" presStyleCnt="4"/>
      <dgm:spPr/>
    </dgm:pt>
    <dgm:pt modelId="{7FB8BD00-7814-45BE-9FCB-3EB68FEB0E2D}" type="pres">
      <dgm:prSet presAssocID="{99A25A61-DE2B-4FCA-92F3-B4548DC0216E}" presName="horz1" presStyleCnt="0"/>
      <dgm:spPr/>
    </dgm:pt>
    <dgm:pt modelId="{3F6231FB-B070-4557-B4BB-9C2171F9726D}" type="pres">
      <dgm:prSet presAssocID="{99A25A61-DE2B-4FCA-92F3-B4548DC0216E}" presName="tx1" presStyleLbl="revTx" presStyleIdx="3" presStyleCnt="4"/>
      <dgm:spPr/>
    </dgm:pt>
    <dgm:pt modelId="{01DFA1E2-191B-4F19-A9B6-C0771EB1DF98}" type="pres">
      <dgm:prSet presAssocID="{99A25A61-DE2B-4FCA-92F3-B4548DC0216E}" presName="vert1" presStyleCnt="0"/>
      <dgm:spPr/>
    </dgm:pt>
  </dgm:ptLst>
  <dgm:cxnLst>
    <dgm:cxn modelId="{D5490A03-BE40-420F-9CE0-D0BFB3B90CE5}" type="presOf" srcId="{99A25A61-DE2B-4FCA-92F3-B4548DC0216E}" destId="{3F6231FB-B070-4557-B4BB-9C2171F9726D}" srcOrd="0" destOrd="0" presId="urn:microsoft.com/office/officeart/2008/layout/LinedList"/>
    <dgm:cxn modelId="{01FAA805-777D-4944-ADD5-D06309BC44D5}" type="presOf" srcId="{DB93B158-AF47-4FBB-8284-13F49484B822}" destId="{081C92C5-2207-40C5-8F72-D878C45773A1}" srcOrd="0" destOrd="0" presId="urn:microsoft.com/office/officeart/2008/layout/LinedList"/>
    <dgm:cxn modelId="{2C836507-711B-459E-A94C-379140690A1F}" type="presOf" srcId="{E857B116-69B5-4DE4-AAE1-AF6E320A79D0}" destId="{B342C541-D8D8-4235-B397-408CB59E5B40}" srcOrd="0" destOrd="0" presId="urn:microsoft.com/office/officeart/2008/layout/LinedList"/>
    <dgm:cxn modelId="{BF840C0E-B906-44EE-B1AC-998FC9D0CCFB}" srcId="{DB93B158-AF47-4FBB-8284-13F49484B822}" destId="{480C1117-E493-4833-9445-6BD31C75EE2A}" srcOrd="1" destOrd="0" parTransId="{2DFA0E33-D573-4E32-AEFD-C86CF009752D}" sibTransId="{D4B43F37-34C2-4E3D-9082-9CC673038D39}"/>
    <dgm:cxn modelId="{09D4AC3B-4ACC-4369-8D29-43363FADB582}" srcId="{DB93B158-AF47-4FBB-8284-13F49484B822}" destId="{E857B116-69B5-4DE4-AAE1-AF6E320A79D0}" srcOrd="2" destOrd="0" parTransId="{52E6AEA3-8483-42C6-8E14-787224C70941}" sibTransId="{195F8CF9-3EC8-4ACC-BE68-02BB31B13E7E}"/>
    <dgm:cxn modelId="{3C28E254-9BF9-496B-BAA4-A350EDB41999}" type="presOf" srcId="{13BE3337-94C5-4E84-B9D4-4F98A6E90766}" destId="{AC1478A7-F6D2-466E-86F4-D5CE6C49BC31}" srcOrd="0" destOrd="0" presId="urn:microsoft.com/office/officeart/2008/layout/LinedList"/>
    <dgm:cxn modelId="{092DB8B4-AA90-48E1-8FB4-7EE70B605C2D}" type="presOf" srcId="{480C1117-E493-4833-9445-6BD31C75EE2A}" destId="{F1B70F35-377F-40C2-B7A2-5000A492DF17}" srcOrd="0" destOrd="0" presId="urn:microsoft.com/office/officeart/2008/layout/LinedList"/>
    <dgm:cxn modelId="{CD41B4C7-C596-4301-AD98-611A3EF07725}" srcId="{DB93B158-AF47-4FBB-8284-13F49484B822}" destId="{13BE3337-94C5-4E84-B9D4-4F98A6E90766}" srcOrd="0" destOrd="0" parTransId="{E00C7C01-857C-4163-BF3E-17E2BBC50010}" sibTransId="{EE0D9273-53E1-4925-A98E-B8E27618507E}"/>
    <dgm:cxn modelId="{141DABD8-4D2B-4B68-B924-27F05FB32210}" srcId="{DB93B158-AF47-4FBB-8284-13F49484B822}" destId="{99A25A61-DE2B-4FCA-92F3-B4548DC0216E}" srcOrd="3" destOrd="0" parTransId="{94C620BB-F009-4626-AED7-1A56A679E7A6}" sibTransId="{F42E77D2-8737-46DE-99CD-78A826289289}"/>
    <dgm:cxn modelId="{D8CF6C96-DE65-40FD-9840-AD83A46D5AAD}" type="presParOf" srcId="{081C92C5-2207-40C5-8F72-D878C45773A1}" destId="{FD90DAAB-BFA8-49F6-AA93-1209C7B91D0B}" srcOrd="0" destOrd="0" presId="urn:microsoft.com/office/officeart/2008/layout/LinedList"/>
    <dgm:cxn modelId="{FF6E0B73-2C81-493A-9546-2B56F86203CA}" type="presParOf" srcId="{081C92C5-2207-40C5-8F72-D878C45773A1}" destId="{4C121032-E20E-4071-9289-C4C8FD6F558A}" srcOrd="1" destOrd="0" presId="urn:microsoft.com/office/officeart/2008/layout/LinedList"/>
    <dgm:cxn modelId="{C98A324F-CFC4-4B12-B7DE-4F62BE9EB4D9}" type="presParOf" srcId="{4C121032-E20E-4071-9289-C4C8FD6F558A}" destId="{AC1478A7-F6D2-466E-86F4-D5CE6C49BC31}" srcOrd="0" destOrd="0" presId="urn:microsoft.com/office/officeart/2008/layout/LinedList"/>
    <dgm:cxn modelId="{CBC97F16-74B9-4E40-8FFF-BE2559F02ECE}" type="presParOf" srcId="{4C121032-E20E-4071-9289-C4C8FD6F558A}" destId="{01CAB6EA-D3AF-47FF-AA8F-BD77B38E1DD4}" srcOrd="1" destOrd="0" presId="urn:microsoft.com/office/officeart/2008/layout/LinedList"/>
    <dgm:cxn modelId="{22BF6E7C-375D-4E66-9FCC-2797FEB8EBDF}" type="presParOf" srcId="{081C92C5-2207-40C5-8F72-D878C45773A1}" destId="{5EBAA0B3-CA40-4854-8909-EF229994ABD2}" srcOrd="2" destOrd="0" presId="urn:microsoft.com/office/officeart/2008/layout/LinedList"/>
    <dgm:cxn modelId="{8FC44FE8-C7A0-4AAE-94C2-BBA9484351EE}" type="presParOf" srcId="{081C92C5-2207-40C5-8F72-D878C45773A1}" destId="{699B6B7B-BFBB-429B-8979-9DB9AB0AB92E}" srcOrd="3" destOrd="0" presId="urn:microsoft.com/office/officeart/2008/layout/LinedList"/>
    <dgm:cxn modelId="{906115FD-0CC8-4BD5-947D-E3F845F75972}" type="presParOf" srcId="{699B6B7B-BFBB-429B-8979-9DB9AB0AB92E}" destId="{F1B70F35-377F-40C2-B7A2-5000A492DF17}" srcOrd="0" destOrd="0" presId="urn:microsoft.com/office/officeart/2008/layout/LinedList"/>
    <dgm:cxn modelId="{3BDDE4F6-A2F0-4FD6-8989-0015A9B08696}" type="presParOf" srcId="{699B6B7B-BFBB-429B-8979-9DB9AB0AB92E}" destId="{CBA3FF48-7F67-42AD-9ACD-777158041A93}" srcOrd="1" destOrd="0" presId="urn:microsoft.com/office/officeart/2008/layout/LinedList"/>
    <dgm:cxn modelId="{6E1F1E83-4A20-49D3-95EF-82DE98026396}" type="presParOf" srcId="{081C92C5-2207-40C5-8F72-D878C45773A1}" destId="{A53324CE-2D9C-4501-BF82-FE055A84A272}" srcOrd="4" destOrd="0" presId="urn:microsoft.com/office/officeart/2008/layout/LinedList"/>
    <dgm:cxn modelId="{C928938C-D28D-47BA-B892-05A89DF53E5F}" type="presParOf" srcId="{081C92C5-2207-40C5-8F72-D878C45773A1}" destId="{ED3ACA07-2622-4663-8310-E1B0744ED848}" srcOrd="5" destOrd="0" presId="urn:microsoft.com/office/officeart/2008/layout/LinedList"/>
    <dgm:cxn modelId="{7FC66341-121E-4530-A40C-415853417F25}" type="presParOf" srcId="{ED3ACA07-2622-4663-8310-E1B0744ED848}" destId="{B342C541-D8D8-4235-B397-408CB59E5B40}" srcOrd="0" destOrd="0" presId="urn:microsoft.com/office/officeart/2008/layout/LinedList"/>
    <dgm:cxn modelId="{6C69C175-2C24-4D3D-94D5-A71D18AED1AE}" type="presParOf" srcId="{ED3ACA07-2622-4663-8310-E1B0744ED848}" destId="{0952E707-5032-4718-B464-3313AC5A14BA}" srcOrd="1" destOrd="0" presId="urn:microsoft.com/office/officeart/2008/layout/LinedList"/>
    <dgm:cxn modelId="{006A583E-D2CD-4715-A889-C7B58B5DB033}" type="presParOf" srcId="{081C92C5-2207-40C5-8F72-D878C45773A1}" destId="{D42C6A52-34EE-4822-844D-72DC96F42601}" srcOrd="6" destOrd="0" presId="urn:microsoft.com/office/officeart/2008/layout/LinedList"/>
    <dgm:cxn modelId="{021FCFC5-B392-4929-BDFF-6008E85E8A5C}" type="presParOf" srcId="{081C92C5-2207-40C5-8F72-D878C45773A1}" destId="{7FB8BD00-7814-45BE-9FCB-3EB68FEB0E2D}" srcOrd="7" destOrd="0" presId="urn:microsoft.com/office/officeart/2008/layout/LinedList"/>
    <dgm:cxn modelId="{227132B7-7184-4A63-B12A-D5A4597E1ABA}" type="presParOf" srcId="{7FB8BD00-7814-45BE-9FCB-3EB68FEB0E2D}" destId="{3F6231FB-B070-4557-B4BB-9C2171F9726D}" srcOrd="0" destOrd="0" presId="urn:microsoft.com/office/officeart/2008/layout/LinedList"/>
    <dgm:cxn modelId="{8D637C81-98EE-4494-888A-8B9BE88075A2}" type="presParOf" srcId="{7FB8BD00-7814-45BE-9FCB-3EB68FEB0E2D}" destId="{01DFA1E2-191B-4F19-A9B6-C0771EB1DF9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B81069-46D0-4B38-8779-F25CDFA91CFC}">
      <dsp:nvSpPr>
        <dsp:cNvPr id="0" name=""/>
        <dsp:cNvSpPr/>
      </dsp:nvSpPr>
      <dsp:spPr>
        <a:xfrm>
          <a:off x="0" y="2371"/>
          <a:ext cx="8305800" cy="120215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3248F7-9367-4A2D-999A-F2D0E207CEA7}">
      <dsp:nvSpPr>
        <dsp:cNvPr id="0" name=""/>
        <dsp:cNvSpPr/>
      </dsp:nvSpPr>
      <dsp:spPr>
        <a:xfrm>
          <a:off x="363653" y="272857"/>
          <a:ext cx="661187" cy="661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FD3F16-3FF6-4426-906B-1E23C783C777}">
      <dsp:nvSpPr>
        <dsp:cNvPr id="0" name=""/>
        <dsp:cNvSpPr/>
      </dsp:nvSpPr>
      <dsp:spPr>
        <a:xfrm>
          <a:off x="1388493" y="2371"/>
          <a:ext cx="6917306" cy="1202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229" tIns="127229" rIns="127229" bIns="127229" numCol="1" spcCol="1270" anchor="ctr" anchorCtr="0">
          <a:noAutofit/>
        </a:bodyPr>
        <a:lstStyle/>
        <a:p>
          <a:pPr marL="0" lvl="0" indent="0" algn="l" defTabSz="666750">
            <a:lnSpc>
              <a:spcPct val="100000"/>
            </a:lnSpc>
            <a:spcBef>
              <a:spcPct val="0"/>
            </a:spcBef>
            <a:spcAft>
              <a:spcPct val="35000"/>
            </a:spcAft>
            <a:buNone/>
          </a:pPr>
          <a:r>
            <a:rPr lang="en-US" sz="1500" b="1" u="sng" kern="1200" dirty="0">
              <a:solidFill>
                <a:schemeClr val="tx1">
                  <a:lumMod val="95000"/>
                  <a:lumOff val="5000"/>
                </a:schemeClr>
              </a:solidFill>
            </a:rPr>
            <a:t>Analgesic or painkiller</a:t>
          </a:r>
          <a:r>
            <a:rPr lang="en-US" sz="1500" kern="1200" dirty="0">
              <a:solidFill>
                <a:schemeClr val="tx1">
                  <a:lumMod val="95000"/>
                  <a:lumOff val="5000"/>
                </a:schemeClr>
              </a:solidFill>
            </a:rPr>
            <a:t> :is any member of the group of drugs used to achieve analgesia, relief from pain ( They are distinct from anesthetics Analgesia is pain relief without loss of consciousness and without total loss of feeling or movement </a:t>
          </a:r>
          <a:r>
            <a:rPr lang="en-US" sz="1500" kern="1200" dirty="0">
              <a:solidFill>
                <a:schemeClr val="accent5">
                  <a:lumMod val="50000"/>
                </a:schemeClr>
              </a:solidFill>
            </a:rPr>
            <a:t>Ex</a:t>
          </a:r>
          <a:r>
            <a:rPr lang="en-US" sz="1500" kern="1200" dirty="0">
              <a:solidFill>
                <a:schemeClr val="accent5">
                  <a:lumMod val="50000"/>
                </a:schemeClr>
              </a:solidFill>
              <a:sym typeface="Wingdings" panose="05000000000000000000" pitchFamily="2" charset="2"/>
            </a:rPr>
            <a:t>(</a:t>
          </a:r>
          <a:r>
            <a:rPr lang="en-US" sz="1500" b="1" i="0" kern="1200" dirty="0">
              <a:effectLst/>
              <a:latin typeface="Söhne"/>
            </a:rPr>
            <a:t>Opioids, NSAIDs, Ketamine ….)</a:t>
          </a:r>
          <a:endParaRPr lang="en-US" sz="1500" kern="1200" dirty="0">
            <a:solidFill>
              <a:schemeClr val="tx1">
                <a:lumMod val="95000"/>
                <a:lumOff val="5000"/>
              </a:schemeClr>
            </a:solidFill>
          </a:endParaRPr>
        </a:p>
      </dsp:txBody>
      <dsp:txXfrm>
        <a:off x="1388493" y="2371"/>
        <a:ext cx="6917306" cy="1202159"/>
      </dsp:txXfrm>
    </dsp:sp>
    <dsp:sp modelId="{0343082E-03FF-443B-8D66-079C3B11ECDF}">
      <dsp:nvSpPr>
        <dsp:cNvPr id="0" name=""/>
        <dsp:cNvSpPr/>
      </dsp:nvSpPr>
      <dsp:spPr>
        <a:xfrm>
          <a:off x="0" y="1505070"/>
          <a:ext cx="8305800" cy="120215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B6A4C3-3E80-4D17-A21C-23EA406194BE}">
      <dsp:nvSpPr>
        <dsp:cNvPr id="0" name=""/>
        <dsp:cNvSpPr/>
      </dsp:nvSpPr>
      <dsp:spPr>
        <a:xfrm>
          <a:off x="363653" y="1775556"/>
          <a:ext cx="661187" cy="661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65B7C3-7FF8-4425-8058-ED2872A88392}">
      <dsp:nvSpPr>
        <dsp:cNvPr id="0" name=""/>
        <dsp:cNvSpPr/>
      </dsp:nvSpPr>
      <dsp:spPr>
        <a:xfrm>
          <a:off x="1388493" y="1505070"/>
          <a:ext cx="6917306" cy="1202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229" tIns="127229" rIns="127229" bIns="127229" numCol="1" spcCol="1270" anchor="ctr" anchorCtr="0">
          <a:noAutofit/>
        </a:bodyPr>
        <a:lstStyle/>
        <a:p>
          <a:pPr marL="0" lvl="0" indent="0" algn="l" defTabSz="666750">
            <a:lnSpc>
              <a:spcPct val="100000"/>
            </a:lnSpc>
            <a:spcBef>
              <a:spcPct val="0"/>
            </a:spcBef>
            <a:spcAft>
              <a:spcPct val="35000"/>
            </a:spcAft>
            <a:buNone/>
          </a:pPr>
          <a:r>
            <a:rPr lang="en-US" sz="1500" b="1" u="sng" kern="1200" dirty="0">
              <a:solidFill>
                <a:schemeClr val="tx1">
                  <a:lumMod val="95000"/>
                  <a:lumOff val="5000"/>
                </a:schemeClr>
              </a:solidFill>
            </a:rPr>
            <a:t>Amnesia</a:t>
          </a:r>
          <a:r>
            <a:rPr lang="en-US" sz="1500" kern="1200" dirty="0">
              <a:solidFill>
                <a:schemeClr val="tx1">
                  <a:lumMod val="95000"/>
                  <a:lumOff val="5000"/>
                </a:schemeClr>
              </a:solidFill>
            </a:rPr>
            <a:t>: refers to the loss of memories, such as facts, information and experiences.</a:t>
          </a:r>
          <a:r>
            <a:rPr lang="en-US" sz="1500" kern="1200" dirty="0">
              <a:solidFill>
                <a:schemeClr val="accent5">
                  <a:lumMod val="50000"/>
                </a:schemeClr>
              </a:solidFill>
            </a:rPr>
            <a:t> Ex(</a:t>
          </a:r>
          <a:r>
            <a:rPr lang="en-US" sz="1500" b="1" i="0" kern="1200" dirty="0">
              <a:effectLst/>
              <a:latin typeface="Söhne"/>
            </a:rPr>
            <a:t>Propofol, Benzodiazepines…)</a:t>
          </a:r>
          <a:endParaRPr lang="en-US" sz="1500" kern="1200" dirty="0">
            <a:solidFill>
              <a:schemeClr val="tx1">
                <a:lumMod val="95000"/>
                <a:lumOff val="5000"/>
              </a:schemeClr>
            </a:solidFill>
          </a:endParaRPr>
        </a:p>
      </dsp:txBody>
      <dsp:txXfrm>
        <a:off x="1388493" y="1505070"/>
        <a:ext cx="6917306" cy="1202159"/>
      </dsp:txXfrm>
    </dsp:sp>
    <dsp:sp modelId="{963935F5-912D-41A9-AD77-0EF90C828EA4}">
      <dsp:nvSpPr>
        <dsp:cNvPr id="0" name=""/>
        <dsp:cNvSpPr/>
      </dsp:nvSpPr>
      <dsp:spPr>
        <a:xfrm>
          <a:off x="0" y="3007769"/>
          <a:ext cx="8305800" cy="120215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972C19-67AC-4439-BD0F-CA08C05746D6}">
      <dsp:nvSpPr>
        <dsp:cNvPr id="0" name=""/>
        <dsp:cNvSpPr/>
      </dsp:nvSpPr>
      <dsp:spPr>
        <a:xfrm>
          <a:off x="363653" y="3278255"/>
          <a:ext cx="661187" cy="661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3B37DD-1FD7-47F8-B6D2-58251615FAD7}">
      <dsp:nvSpPr>
        <dsp:cNvPr id="0" name=""/>
        <dsp:cNvSpPr/>
      </dsp:nvSpPr>
      <dsp:spPr>
        <a:xfrm>
          <a:off x="1388493" y="3007769"/>
          <a:ext cx="6917306" cy="1202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229" tIns="127229" rIns="127229" bIns="127229" numCol="1" spcCol="1270" anchor="ctr" anchorCtr="0">
          <a:noAutofit/>
        </a:bodyPr>
        <a:lstStyle/>
        <a:p>
          <a:pPr marL="0" lvl="0" indent="0" algn="l" defTabSz="666750">
            <a:lnSpc>
              <a:spcPct val="100000"/>
            </a:lnSpc>
            <a:spcBef>
              <a:spcPct val="0"/>
            </a:spcBef>
            <a:spcAft>
              <a:spcPct val="35000"/>
            </a:spcAft>
            <a:buNone/>
          </a:pPr>
          <a:r>
            <a:rPr lang="en-US" sz="1500" b="1" u="sng" kern="1200" dirty="0">
              <a:solidFill>
                <a:schemeClr val="tx1">
                  <a:lumMod val="95000"/>
                  <a:lumOff val="5000"/>
                </a:schemeClr>
              </a:solidFill>
            </a:rPr>
            <a:t>Muscle relaxation</a:t>
          </a:r>
          <a:r>
            <a:rPr lang="en-US" sz="1500" b="1" kern="1200" dirty="0">
              <a:solidFill>
                <a:schemeClr val="tx1">
                  <a:lumMod val="95000"/>
                  <a:lumOff val="5000"/>
                </a:schemeClr>
              </a:solidFill>
            </a:rPr>
            <a:t>: </a:t>
          </a:r>
          <a:r>
            <a:rPr lang="en-US" sz="1500" kern="1200" dirty="0">
              <a:solidFill>
                <a:schemeClr val="tx1">
                  <a:lumMod val="95000"/>
                  <a:lumOff val="5000"/>
                </a:schemeClr>
              </a:solidFill>
            </a:rPr>
            <a:t>is a type of drug that causes muscle contraction to cease and decrease its tone. By block the nerve impulses to the muscles. They sometimes are also referred to as neuromuscular blocking </a:t>
          </a:r>
          <a:r>
            <a:rPr lang="en-US" sz="1500" kern="1200" dirty="0" err="1">
              <a:solidFill>
                <a:schemeClr val="tx1">
                  <a:lumMod val="95000"/>
                  <a:lumOff val="5000"/>
                </a:schemeClr>
              </a:solidFill>
            </a:rPr>
            <a:t>agents</a:t>
          </a:r>
          <a:r>
            <a:rPr lang="en-US" sz="1500" kern="1200" dirty="0" err="1">
              <a:solidFill>
                <a:schemeClr val="accent5">
                  <a:lumMod val="50000"/>
                </a:schemeClr>
              </a:solidFill>
            </a:rPr>
            <a:t>Ex</a:t>
          </a:r>
          <a:r>
            <a:rPr lang="en-US" sz="1500" kern="1200" dirty="0">
              <a:solidFill>
                <a:schemeClr val="accent5">
                  <a:lumMod val="50000"/>
                </a:schemeClr>
              </a:solidFill>
            </a:rPr>
            <a:t>(</a:t>
          </a:r>
          <a:r>
            <a:rPr lang="en-US" sz="1500" b="1" i="0" kern="1200" dirty="0">
              <a:effectLst/>
              <a:latin typeface="Söhne"/>
            </a:rPr>
            <a:t>Succinylcholine, Atracurium …)</a:t>
          </a:r>
          <a:endParaRPr lang="en-US" sz="1500" kern="1200" dirty="0">
            <a:solidFill>
              <a:schemeClr val="tx1">
                <a:lumMod val="95000"/>
                <a:lumOff val="5000"/>
              </a:schemeClr>
            </a:solidFill>
          </a:endParaRPr>
        </a:p>
      </dsp:txBody>
      <dsp:txXfrm>
        <a:off x="1388493" y="3007769"/>
        <a:ext cx="6917306" cy="1202159"/>
      </dsp:txXfrm>
    </dsp:sp>
    <dsp:sp modelId="{B5572C0A-3AF2-41C6-8F95-CE4EC98FE1AE}">
      <dsp:nvSpPr>
        <dsp:cNvPr id="0" name=""/>
        <dsp:cNvSpPr/>
      </dsp:nvSpPr>
      <dsp:spPr>
        <a:xfrm>
          <a:off x="0" y="4510468"/>
          <a:ext cx="8305800" cy="120215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329947-4140-4548-899D-A0AF2FCF78B4}">
      <dsp:nvSpPr>
        <dsp:cNvPr id="0" name=""/>
        <dsp:cNvSpPr/>
      </dsp:nvSpPr>
      <dsp:spPr>
        <a:xfrm>
          <a:off x="363653" y="4780954"/>
          <a:ext cx="661187" cy="66118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5B6B86-0C91-4D90-AD2F-917184DAA1DD}">
      <dsp:nvSpPr>
        <dsp:cNvPr id="0" name=""/>
        <dsp:cNvSpPr/>
      </dsp:nvSpPr>
      <dsp:spPr>
        <a:xfrm>
          <a:off x="1388493" y="4510468"/>
          <a:ext cx="6917306" cy="1202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229" tIns="127229" rIns="127229" bIns="127229" numCol="1" spcCol="1270" anchor="ctr" anchorCtr="0">
          <a:noAutofit/>
        </a:bodyPr>
        <a:lstStyle/>
        <a:p>
          <a:pPr marL="0" lvl="0" indent="0" algn="l" defTabSz="666750">
            <a:lnSpc>
              <a:spcPct val="100000"/>
            </a:lnSpc>
            <a:spcBef>
              <a:spcPct val="0"/>
            </a:spcBef>
            <a:spcAft>
              <a:spcPct val="35000"/>
            </a:spcAft>
            <a:buNone/>
          </a:pPr>
          <a:r>
            <a:rPr lang="en-US" sz="1500" b="1" u="sng" kern="1200" dirty="0">
              <a:solidFill>
                <a:schemeClr val="tx1">
                  <a:lumMod val="95000"/>
                  <a:lumOff val="5000"/>
                </a:schemeClr>
              </a:solidFill>
            </a:rPr>
            <a:t>Anxiolytics, or anti-anxiety drugs</a:t>
          </a:r>
          <a:r>
            <a:rPr lang="en-US" sz="1500" kern="1200" dirty="0">
              <a:solidFill>
                <a:schemeClr val="tx1">
                  <a:lumMod val="95000"/>
                  <a:lumOff val="5000"/>
                </a:schemeClr>
              </a:solidFill>
            </a:rPr>
            <a:t>: are a category of drugs used to prevent anxiety and treat anxiety related to several anxiety disorders. Ex(</a:t>
          </a:r>
          <a:r>
            <a:rPr lang="en-US" sz="1500" b="1" i="0" kern="1200" dirty="0">
              <a:solidFill>
                <a:schemeClr val="tx1">
                  <a:lumMod val="95000"/>
                  <a:lumOff val="5000"/>
                </a:schemeClr>
              </a:solidFill>
              <a:effectLst/>
              <a:latin typeface="Söhne"/>
            </a:rPr>
            <a:t>Benzodiazepines, Alpha-2 Agonists ..)</a:t>
          </a:r>
          <a:endParaRPr lang="en-US" sz="1500" kern="1200" dirty="0">
            <a:solidFill>
              <a:schemeClr val="tx1">
                <a:lumMod val="95000"/>
                <a:lumOff val="5000"/>
              </a:schemeClr>
            </a:solidFill>
          </a:endParaRPr>
        </a:p>
      </dsp:txBody>
      <dsp:txXfrm>
        <a:off x="1388493" y="4510468"/>
        <a:ext cx="6917306" cy="12021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90DAAB-BFA8-49F6-AA93-1209C7B91D0B}">
      <dsp:nvSpPr>
        <dsp:cNvPr id="0" name=""/>
        <dsp:cNvSpPr/>
      </dsp:nvSpPr>
      <dsp:spPr>
        <a:xfrm>
          <a:off x="0" y="0"/>
          <a:ext cx="838200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1478A7-F6D2-466E-86F4-D5CE6C49BC31}">
      <dsp:nvSpPr>
        <dsp:cNvPr id="0" name=""/>
        <dsp:cNvSpPr/>
      </dsp:nvSpPr>
      <dsp:spPr>
        <a:xfrm>
          <a:off x="0" y="0"/>
          <a:ext cx="8382000" cy="1428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Plane I - from onset of automatic respiration to cessation of eyeball movements. </a:t>
          </a:r>
        </a:p>
      </dsp:txBody>
      <dsp:txXfrm>
        <a:off x="0" y="0"/>
        <a:ext cx="8382000" cy="1428750"/>
      </dsp:txXfrm>
    </dsp:sp>
    <dsp:sp modelId="{5EBAA0B3-CA40-4854-8909-EF229994ABD2}">
      <dsp:nvSpPr>
        <dsp:cNvPr id="0" name=""/>
        <dsp:cNvSpPr/>
      </dsp:nvSpPr>
      <dsp:spPr>
        <a:xfrm>
          <a:off x="0" y="1428750"/>
          <a:ext cx="838200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B70F35-377F-40C2-B7A2-5000A492DF17}">
      <dsp:nvSpPr>
        <dsp:cNvPr id="0" name=""/>
        <dsp:cNvSpPr/>
      </dsp:nvSpPr>
      <dsp:spPr>
        <a:xfrm>
          <a:off x="0" y="1428750"/>
          <a:ext cx="8382000" cy="1428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Eyelid reflex is lost, swallowing reflex disappears, marked eyeball movement may occur but conjunctival reflex is lost at the bottom of the plane</a:t>
          </a:r>
        </a:p>
      </dsp:txBody>
      <dsp:txXfrm>
        <a:off x="0" y="1428750"/>
        <a:ext cx="8382000" cy="1428750"/>
      </dsp:txXfrm>
    </dsp:sp>
    <dsp:sp modelId="{A53324CE-2D9C-4501-BF82-FE055A84A272}">
      <dsp:nvSpPr>
        <dsp:cNvPr id="0" name=""/>
        <dsp:cNvSpPr/>
      </dsp:nvSpPr>
      <dsp:spPr>
        <a:xfrm>
          <a:off x="0" y="2857500"/>
          <a:ext cx="838200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2C541-D8D8-4235-B397-408CB59E5B40}">
      <dsp:nvSpPr>
        <dsp:cNvPr id="0" name=""/>
        <dsp:cNvSpPr/>
      </dsp:nvSpPr>
      <dsp:spPr>
        <a:xfrm>
          <a:off x="0" y="2857500"/>
          <a:ext cx="8382000" cy="1428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Plane II - from cessation of eyeball movements to beginning of paralysis of intercostal muscles.</a:t>
          </a:r>
        </a:p>
      </dsp:txBody>
      <dsp:txXfrm>
        <a:off x="0" y="2857500"/>
        <a:ext cx="8382000" cy="1428750"/>
      </dsp:txXfrm>
    </dsp:sp>
    <dsp:sp modelId="{D42C6A52-34EE-4822-844D-72DC96F42601}">
      <dsp:nvSpPr>
        <dsp:cNvPr id="0" name=""/>
        <dsp:cNvSpPr/>
      </dsp:nvSpPr>
      <dsp:spPr>
        <a:xfrm>
          <a:off x="0" y="4286250"/>
          <a:ext cx="838200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6231FB-B070-4557-B4BB-9C2171F9726D}">
      <dsp:nvSpPr>
        <dsp:cNvPr id="0" name=""/>
        <dsp:cNvSpPr/>
      </dsp:nvSpPr>
      <dsp:spPr>
        <a:xfrm>
          <a:off x="0" y="4286250"/>
          <a:ext cx="8382000" cy="1428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Laryngeal reflex.،corneal reflex disappears, secretion of tears increases (a useful sign of light anesthesia), respiration is automatic and regular, movement and deep breathing as a response to skin stimulation disappears.</a:t>
          </a:r>
        </a:p>
      </dsp:txBody>
      <dsp:txXfrm>
        <a:off x="0" y="4286250"/>
        <a:ext cx="8382000" cy="142875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1F3E3C-38A2-4660-85D2-865966118255}"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9CAED-E8BB-4F1A-8CD2-F215BED7A27C}" type="slidenum">
              <a:rPr lang="en-US" smtClean="0"/>
              <a:t>‹#›</a:t>
            </a:fld>
            <a:endParaRPr lang="en-US"/>
          </a:p>
        </p:txBody>
      </p:sp>
    </p:spTree>
    <p:extLst>
      <p:ext uri="{BB962C8B-B14F-4D97-AF65-F5344CB8AC3E}">
        <p14:creationId xmlns:p14="http://schemas.microsoft.com/office/powerpoint/2010/main" val="3779843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1F3E3C-38A2-4660-85D2-865966118255}"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9CAED-E8BB-4F1A-8CD2-F215BED7A27C}" type="slidenum">
              <a:rPr lang="en-US" smtClean="0"/>
              <a:t>‹#›</a:t>
            </a:fld>
            <a:endParaRPr lang="en-US"/>
          </a:p>
        </p:txBody>
      </p:sp>
    </p:spTree>
    <p:extLst>
      <p:ext uri="{BB962C8B-B14F-4D97-AF65-F5344CB8AC3E}">
        <p14:creationId xmlns:p14="http://schemas.microsoft.com/office/powerpoint/2010/main" val="3895373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1F3E3C-38A2-4660-85D2-865966118255}"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9CAED-E8BB-4F1A-8CD2-F215BED7A27C}"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177497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1F3E3C-38A2-4660-85D2-865966118255}"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9CAED-E8BB-4F1A-8CD2-F215BED7A27C}" type="slidenum">
              <a:rPr lang="en-US" smtClean="0"/>
              <a:t>‹#›</a:t>
            </a:fld>
            <a:endParaRPr lang="en-US"/>
          </a:p>
        </p:txBody>
      </p:sp>
    </p:spTree>
    <p:extLst>
      <p:ext uri="{BB962C8B-B14F-4D97-AF65-F5344CB8AC3E}">
        <p14:creationId xmlns:p14="http://schemas.microsoft.com/office/powerpoint/2010/main" val="3693519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1F3E3C-38A2-4660-85D2-865966118255}"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9CAED-E8BB-4F1A-8CD2-F215BED7A27C}"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54065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1F3E3C-38A2-4660-85D2-865966118255}"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9CAED-E8BB-4F1A-8CD2-F215BED7A27C}" type="slidenum">
              <a:rPr lang="en-US" smtClean="0"/>
              <a:t>‹#›</a:t>
            </a:fld>
            <a:endParaRPr lang="en-US"/>
          </a:p>
        </p:txBody>
      </p:sp>
    </p:spTree>
    <p:extLst>
      <p:ext uri="{BB962C8B-B14F-4D97-AF65-F5344CB8AC3E}">
        <p14:creationId xmlns:p14="http://schemas.microsoft.com/office/powerpoint/2010/main" val="4086769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1F3E3C-38A2-4660-85D2-865966118255}"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9CAED-E8BB-4F1A-8CD2-F215BED7A27C}" type="slidenum">
              <a:rPr lang="en-US" smtClean="0"/>
              <a:t>‹#›</a:t>
            </a:fld>
            <a:endParaRPr lang="en-US"/>
          </a:p>
        </p:txBody>
      </p:sp>
    </p:spTree>
    <p:extLst>
      <p:ext uri="{BB962C8B-B14F-4D97-AF65-F5344CB8AC3E}">
        <p14:creationId xmlns:p14="http://schemas.microsoft.com/office/powerpoint/2010/main" val="2009478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1F3E3C-38A2-4660-85D2-865966118255}"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9CAED-E8BB-4F1A-8CD2-F215BED7A27C}" type="slidenum">
              <a:rPr lang="en-US" smtClean="0"/>
              <a:t>‹#›</a:t>
            </a:fld>
            <a:endParaRPr lang="en-US"/>
          </a:p>
        </p:txBody>
      </p:sp>
    </p:spTree>
    <p:extLst>
      <p:ext uri="{BB962C8B-B14F-4D97-AF65-F5344CB8AC3E}">
        <p14:creationId xmlns:p14="http://schemas.microsoft.com/office/powerpoint/2010/main" val="464691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1F3E3C-38A2-4660-85D2-865966118255}"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9CAED-E8BB-4F1A-8CD2-F215BED7A27C}" type="slidenum">
              <a:rPr lang="en-US" smtClean="0"/>
              <a:t>‹#›</a:t>
            </a:fld>
            <a:endParaRPr lang="en-US"/>
          </a:p>
        </p:txBody>
      </p:sp>
    </p:spTree>
    <p:extLst>
      <p:ext uri="{BB962C8B-B14F-4D97-AF65-F5344CB8AC3E}">
        <p14:creationId xmlns:p14="http://schemas.microsoft.com/office/powerpoint/2010/main" val="2079770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1F3E3C-38A2-4660-85D2-865966118255}"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9CAED-E8BB-4F1A-8CD2-F215BED7A27C}" type="slidenum">
              <a:rPr lang="en-US" smtClean="0"/>
              <a:t>‹#›</a:t>
            </a:fld>
            <a:endParaRPr lang="en-US"/>
          </a:p>
        </p:txBody>
      </p:sp>
    </p:spTree>
    <p:extLst>
      <p:ext uri="{BB962C8B-B14F-4D97-AF65-F5344CB8AC3E}">
        <p14:creationId xmlns:p14="http://schemas.microsoft.com/office/powerpoint/2010/main" val="989403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1F3E3C-38A2-4660-85D2-865966118255}"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9CAED-E8BB-4F1A-8CD2-F215BED7A27C}" type="slidenum">
              <a:rPr lang="en-US" smtClean="0"/>
              <a:t>‹#›</a:t>
            </a:fld>
            <a:endParaRPr lang="en-US"/>
          </a:p>
        </p:txBody>
      </p:sp>
    </p:spTree>
    <p:extLst>
      <p:ext uri="{BB962C8B-B14F-4D97-AF65-F5344CB8AC3E}">
        <p14:creationId xmlns:p14="http://schemas.microsoft.com/office/powerpoint/2010/main" val="1915746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1F3E3C-38A2-4660-85D2-865966118255}" type="datetimeFigureOut">
              <a:rPr lang="en-US" smtClean="0"/>
              <a:t>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49CAED-E8BB-4F1A-8CD2-F215BED7A27C}" type="slidenum">
              <a:rPr lang="en-US" smtClean="0"/>
              <a:t>‹#›</a:t>
            </a:fld>
            <a:endParaRPr lang="en-US"/>
          </a:p>
        </p:txBody>
      </p:sp>
    </p:spTree>
    <p:extLst>
      <p:ext uri="{BB962C8B-B14F-4D97-AF65-F5344CB8AC3E}">
        <p14:creationId xmlns:p14="http://schemas.microsoft.com/office/powerpoint/2010/main" val="101288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1F3E3C-38A2-4660-85D2-865966118255}" type="datetimeFigureOut">
              <a:rPr lang="en-US" smtClean="0"/>
              <a:t>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49CAED-E8BB-4F1A-8CD2-F215BED7A27C}" type="slidenum">
              <a:rPr lang="en-US" smtClean="0"/>
              <a:t>‹#›</a:t>
            </a:fld>
            <a:endParaRPr lang="en-US"/>
          </a:p>
        </p:txBody>
      </p:sp>
    </p:spTree>
    <p:extLst>
      <p:ext uri="{BB962C8B-B14F-4D97-AF65-F5344CB8AC3E}">
        <p14:creationId xmlns:p14="http://schemas.microsoft.com/office/powerpoint/2010/main" val="4111947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1F3E3C-38A2-4660-85D2-865966118255}" type="datetimeFigureOut">
              <a:rPr lang="en-US" smtClean="0"/>
              <a:t>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49CAED-E8BB-4F1A-8CD2-F215BED7A27C}" type="slidenum">
              <a:rPr lang="en-US" smtClean="0"/>
              <a:t>‹#›</a:t>
            </a:fld>
            <a:endParaRPr lang="en-US"/>
          </a:p>
        </p:txBody>
      </p:sp>
    </p:spTree>
    <p:extLst>
      <p:ext uri="{BB962C8B-B14F-4D97-AF65-F5344CB8AC3E}">
        <p14:creationId xmlns:p14="http://schemas.microsoft.com/office/powerpoint/2010/main" val="734897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21F3E3C-38A2-4660-85D2-865966118255}"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9CAED-E8BB-4F1A-8CD2-F215BED7A27C}" type="slidenum">
              <a:rPr lang="en-US" smtClean="0"/>
              <a:t>‹#›</a:t>
            </a:fld>
            <a:endParaRPr lang="en-US"/>
          </a:p>
        </p:txBody>
      </p:sp>
    </p:spTree>
    <p:extLst>
      <p:ext uri="{BB962C8B-B14F-4D97-AF65-F5344CB8AC3E}">
        <p14:creationId xmlns:p14="http://schemas.microsoft.com/office/powerpoint/2010/main" val="1849317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1F3E3C-38A2-4660-85D2-865966118255}"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9CAED-E8BB-4F1A-8CD2-F215BED7A27C}" type="slidenum">
              <a:rPr lang="en-US" smtClean="0"/>
              <a:t>‹#›</a:t>
            </a:fld>
            <a:endParaRPr lang="en-US"/>
          </a:p>
        </p:txBody>
      </p:sp>
    </p:spTree>
    <p:extLst>
      <p:ext uri="{BB962C8B-B14F-4D97-AF65-F5344CB8AC3E}">
        <p14:creationId xmlns:p14="http://schemas.microsoft.com/office/powerpoint/2010/main" val="3501333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1F3E3C-38A2-4660-85D2-865966118255}" type="datetimeFigureOut">
              <a:rPr lang="en-US" smtClean="0"/>
              <a:t>12/7/2023</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EB49CAED-E8BB-4F1A-8CD2-F215BED7A27C}" type="slidenum">
              <a:rPr lang="en-US" smtClean="0"/>
              <a:t>‹#›</a:t>
            </a:fld>
            <a:endParaRPr lang="en-US"/>
          </a:p>
        </p:txBody>
      </p:sp>
    </p:spTree>
    <p:extLst>
      <p:ext uri="{BB962C8B-B14F-4D97-AF65-F5344CB8AC3E}">
        <p14:creationId xmlns:p14="http://schemas.microsoft.com/office/powerpoint/2010/main" val="1725436707"/>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 id="2147483966" r:id="rId13"/>
    <p:sldLayoutId id="2147483967" r:id="rId14"/>
    <p:sldLayoutId id="2147483968" r:id="rId15"/>
    <p:sldLayoutId id="2147483969" r:id="rId16"/>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com/search?sca_esv=588395872&amp;q=insensitivity&amp;si=ALGXSlasDpH6wngX24yaJ23IzSpE6TPfpQCvf4YBTPeWILp2McGMq4uA15Ug0YS3eyQw-27LqsafB--gOHaX7fu7KcHnDovGrfweKwp2kQLeJ0ChBCIlrTc%3D&amp;expnd=1"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s://en.wikipedia.org/wiki/Brain-dead" TargetMode="External"/><Relationship Id="rId3" Type="http://schemas.openxmlformats.org/officeDocument/2006/relationships/hyperlink" Target="https://en.wikipedia.org/wiki/American_Society_of_Anesthesiologists" TargetMode="External"/><Relationship Id="rId7" Type="http://schemas.openxmlformats.org/officeDocument/2006/relationships/hyperlink" Target="https://en.wiktionary.org/wiki/moribund" TargetMode="External"/><Relationship Id="rId2" Type="http://schemas.openxmlformats.org/officeDocument/2006/relationships/hyperlink" Target="https://en.wikipedia.org/wiki/Surgery" TargetMode="External"/><Relationship Id="rId1" Type="http://schemas.openxmlformats.org/officeDocument/2006/relationships/slideLayout" Target="../slideLayouts/slideLayout2.xml"/><Relationship Id="rId6" Type="http://schemas.openxmlformats.org/officeDocument/2006/relationships/hyperlink" Target="https://en.wikipedia.org/wiki/Life" TargetMode="External"/><Relationship Id="rId11" Type="http://schemas.openxmlformats.org/officeDocument/2006/relationships/hyperlink" Target="https://en.wikipedia.org/wiki/Emergency" TargetMode="External"/><Relationship Id="rId5" Type="http://schemas.openxmlformats.org/officeDocument/2006/relationships/hyperlink" Target="https://en.wikipedia.org/wiki/Disease" TargetMode="External"/><Relationship Id="rId10" Type="http://schemas.openxmlformats.org/officeDocument/2006/relationships/hyperlink" Target="https://en.wikipedia.org/wiki/Organ_donation" TargetMode="External"/><Relationship Id="rId4" Type="http://schemas.openxmlformats.org/officeDocument/2006/relationships/hyperlink" Target="https://en.wikipedia.org/wiki/Systemic_disease" TargetMode="External"/><Relationship Id="rId9" Type="http://schemas.openxmlformats.org/officeDocument/2006/relationships/hyperlink" Target="https://en.wikipedia.org/wiki/Organ_(anatomy)"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ربع نص 6">
            <a:extLst>
              <a:ext uri="{FF2B5EF4-FFF2-40B4-BE49-F238E27FC236}">
                <a16:creationId xmlns:a16="http://schemas.microsoft.com/office/drawing/2014/main" id="{885EE6A3-09F3-478F-9172-BDE21CF531D0}"/>
              </a:ext>
            </a:extLst>
          </p:cNvPr>
          <p:cNvSpPr txBox="1"/>
          <p:nvPr/>
        </p:nvSpPr>
        <p:spPr>
          <a:xfrm>
            <a:off x="76200" y="236190"/>
            <a:ext cx="7848600" cy="1821210"/>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400" b="1" dirty="0">
                <a:solidFill>
                  <a:schemeClr val="accent1"/>
                </a:solidFill>
                <a:latin typeface="Algerian" panose="04020705040A02060702" pitchFamily="82" charset="0"/>
                <a:ea typeface="ADLaM Display" panose="020F0502020204030204" pitchFamily="2" charset="0"/>
                <a:cs typeface="ADLaM Display" panose="020F0502020204030204" pitchFamily="2" charset="0"/>
              </a:rPr>
              <a:t>Introduction to anesthesia</a:t>
            </a:r>
          </a:p>
        </p:txBody>
      </p:sp>
      <p:sp>
        <p:nvSpPr>
          <p:cNvPr id="10" name="مربع نص 9">
            <a:extLst>
              <a:ext uri="{FF2B5EF4-FFF2-40B4-BE49-F238E27FC236}">
                <a16:creationId xmlns:a16="http://schemas.microsoft.com/office/drawing/2014/main" id="{A2BA3872-751D-4BE9-8864-8BDEA2E198B5}"/>
              </a:ext>
            </a:extLst>
          </p:cNvPr>
          <p:cNvSpPr txBox="1"/>
          <p:nvPr/>
        </p:nvSpPr>
        <p:spPr>
          <a:xfrm>
            <a:off x="457200" y="2057400"/>
            <a:ext cx="7676440" cy="3046988"/>
          </a:xfrm>
          <a:prstGeom prst="rect">
            <a:avLst/>
          </a:prstGeom>
          <a:noFill/>
        </p:spPr>
        <p:txBody>
          <a:bodyPr wrap="square" rtlCol="0">
            <a:spAutoFit/>
          </a:bodyPr>
          <a:lstStyle/>
          <a:p>
            <a:r>
              <a:rPr lang="en-AU" sz="3200" b="1" dirty="0">
                <a:solidFill>
                  <a:schemeClr val="accent1">
                    <a:lumMod val="50000"/>
                  </a:schemeClr>
                </a:solidFill>
                <a:latin typeface="Imprint MT Shadow" panose="04020605060303030202" pitchFamily="82" charset="0"/>
              </a:rPr>
              <a:t>Done by : </a:t>
            </a:r>
          </a:p>
          <a:p>
            <a:r>
              <a:rPr lang="en-AU" sz="3200" b="1" dirty="0">
                <a:solidFill>
                  <a:schemeClr val="accent1">
                    <a:lumMod val="50000"/>
                  </a:schemeClr>
                </a:solidFill>
                <a:latin typeface="Imprint MT Shadow" panose="04020605060303030202" pitchFamily="82" charset="0"/>
              </a:rPr>
              <a:t>Fadel </a:t>
            </a:r>
            <a:r>
              <a:rPr lang="en-AU" sz="3200" b="1" dirty="0" err="1">
                <a:solidFill>
                  <a:schemeClr val="accent1">
                    <a:lumMod val="50000"/>
                  </a:schemeClr>
                </a:solidFill>
                <a:latin typeface="Imprint MT Shadow" panose="04020605060303030202" pitchFamily="82" charset="0"/>
              </a:rPr>
              <a:t>Alhourani</a:t>
            </a:r>
            <a:r>
              <a:rPr lang="en-AU" sz="3200" b="1" dirty="0">
                <a:solidFill>
                  <a:schemeClr val="accent1">
                    <a:lumMod val="50000"/>
                  </a:schemeClr>
                </a:solidFill>
                <a:latin typeface="Imprint MT Shadow" panose="04020605060303030202" pitchFamily="82" charset="0"/>
              </a:rPr>
              <a:t> </a:t>
            </a:r>
          </a:p>
          <a:p>
            <a:r>
              <a:rPr lang="en-AU" sz="3200" b="1" dirty="0">
                <a:solidFill>
                  <a:schemeClr val="accent1">
                    <a:lumMod val="50000"/>
                  </a:schemeClr>
                </a:solidFill>
                <a:latin typeface="Imprint MT Shadow" panose="04020605060303030202" pitchFamily="82" charset="0"/>
              </a:rPr>
              <a:t>Fatima </a:t>
            </a:r>
            <a:r>
              <a:rPr lang="en-AU" sz="3200" b="1" dirty="0" err="1">
                <a:solidFill>
                  <a:schemeClr val="accent1">
                    <a:lumMod val="50000"/>
                  </a:schemeClr>
                </a:solidFill>
                <a:latin typeface="Imprint MT Shadow" panose="04020605060303030202" pitchFamily="82" charset="0"/>
              </a:rPr>
              <a:t>Obeidat</a:t>
            </a:r>
            <a:endParaRPr lang="en-AU" sz="3200" b="1" dirty="0">
              <a:solidFill>
                <a:schemeClr val="accent1">
                  <a:lumMod val="50000"/>
                </a:schemeClr>
              </a:solidFill>
              <a:latin typeface="Imprint MT Shadow" panose="04020605060303030202" pitchFamily="82" charset="0"/>
            </a:endParaRPr>
          </a:p>
          <a:p>
            <a:r>
              <a:rPr lang="en-AU" sz="3200" b="1" dirty="0">
                <a:solidFill>
                  <a:schemeClr val="accent1">
                    <a:lumMod val="50000"/>
                  </a:schemeClr>
                </a:solidFill>
                <a:latin typeface="Imprint MT Shadow" panose="04020605060303030202" pitchFamily="82" charset="0"/>
              </a:rPr>
              <a:t>Yaseen </a:t>
            </a:r>
            <a:r>
              <a:rPr lang="en-AU" sz="3200" b="1" dirty="0" err="1">
                <a:solidFill>
                  <a:schemeClr val="accent1">
                    <a:lumMod val="50000"/>
                  </a:schemeClr>
                </a:solidFill>
                <a:latin typeface="Imprint MT Shadow" panose="04020605060303030202" pitchFamily="82" charset="0"/>
              </a:rPr>
              <a:t>Alkhatibeh</a:t>
            </a:r>
            <a:endParaRPr lang="en-AU" sz="3200" b="1" dirty="0">
              <a:solidFill>
                <a:schemeClr val="accent1">
                  <a:lumMod val="50000"/>
                </a:schemeClr>
              </a:solidFill>
              <a:latin typeface="Imprint MT Shadow" panose="04020605060303030202" pitchFamily="82" charset="0"/>
            </a:endParaRPr>
          </a:p>
          <a:p>
            <a:r>
              <a:rPr lang="en-AU" sz="3200" b="1" dirty="0">
                <a:solidFill>
                  <a:schemeClr val="accent1">
                    <a:lumMod val="50000"/>
                  </a:schemeClr>
                </a:solidFill>
                <a:latin typeface="Imprint MT Shadow" panose="04020605060303030202" pitchFamily="82" charset="0"/>
              </a:rPr>
              <a:t>Amr Osama</a:t>
            </a:r>
          </a:p>
          <a:p>
            <a:r>
              <a:rPr lang="en-AU" sz="3200" b="1" dirty="0" err="1">
                <a:solidFill>
                  <a:schemeClr val="accent1">
                    <a:lumMod val="50000"/>
                  </a:schemeClr>
                </a:solidFill>
                <a:latin typeface="Imprint MT Shadow" panose="04020605060303030202" pitchFamily="82" charset="0"/>
              </a:rPr>
              <a:t>Ghina</a:t>
            </a:r>
            <a:r>
              <a:rPr lang="en-AU" sz="3200" b="1" dirty="0">
                <a:solidFill>
                  <a:schemeClr val="accent1">
                    <a:lumMod val="50000"/>
                  </a:schemeClr>
                </a:solidFill>
                <a:latin typeface="Imprint MT Shadow" panose="04020605060303030202" pitchFamily="82" charset="0"/>
              </a:rPr>
              <a:t> </a:t>
            </a:r>
            <a:r>
              <a:rPr lang="en-AU" sz="3200" b="1" dirty="0" err="1">
                <a:solidFill>
                  <a:schemeClr val="accent1">
                    <a:lumMod val="50000"/>
                  </a:schemeClr>
                </a:solidFill>
                <a:latin typeface="Imprint MT Shadow" panose="04020605060303030202" pitchFamily="82" charset="0"/>
              </a:rPr>
              <a:t>Hlaiel</a:t>
            </a:r>
            <a:endParaRPr lang="en-AU" sz="3200" b="1" dirty="0">
              <a:solidFill>
                <a:schemeClr val="accent1">
                  <a:lumMod val="50000"/>
                </a:schemeClr>
              </a:solidFill>
              <a:latin typeface="Imprint MT Shadow" panose="04020605060303030202" pitchFamily="82" charset="0"/>
            </a:endParaRPr>
          </a:p>
        </p:txBody>
      </p:sp>
      <p:sp>
        <p:nvSpPr>
          <p:cNvPr id="12" name="مربع نص 11">
            <a:extLst>
              <a:ext uri="{FF2B5EF4-FFF2-40B4-BE49-F238E27FC236}">
                <a16:creationId xmlns:a16="http://schemas.microsoft.com/office/drawing/2014/main" id="{ED702A0E-6017-4CDF-BF43-5CFEC73B5213}"/>
              </a:ext>
            </a:extLst>
          </p:cNvPr>
          <p:cNvSpPr txBox="1"/>
          <p:nvPr/>
        </p:nvSpPr>
        <p:spPr>
          <a:xfrm>
            <a:off x="533400" y="5410200"/>
            <a:ext cx="5638800" cy="584775"/>
          </a:xfrm>
          <a:prstGeom prst="rect">
            <a:avLst/>
          </a:prstGeom>
          <a:noFill/>
        </p:spPr>
        <p:txBody>
          <a:bodyPr wrap="square" rtlCol="0">
            <a:spAutoFit/>
          </a:bodyPr>
          <a:lstStyle/>
          <a:p>
            <a:r>
              <a:rPr lang="en-AU" sz="1600" dirty="0">
                <a:solidFill>
                  <a:schemeClr val="accent1">
                    <a:lumMod val="50000"/>
                  </a:schemeClr>
                </a:solidFill>
                <a:latin typeface="Cooper Black" panose="0208090404030B020404" pitchFamily="18" charset="0"/>
              </a:rPr>
              <a:t>Supervised by :</a:t>
            </a:r>
          </a:p>
          <a:p>
            <a:r>
              <a:rPr lang="en-AU" sz="1600" dirty="0" err="1">
                <a:solidFill>
                  <a:schemeClr val="accent1">
                    <a:lumMod val="50000"/>
                  </a:schemeClr>
                </a:solidFill>
                <a:latin typeface="Cooper Black" panose="0208090404030B020404" pitchFamily="18" charset="0"/>
              </a:rPr>
              <a:t>Dr.Moh</a:t>
            </a:r>
            <a:r>
              <a:rPr lang="en-US" sz="1600" dirty="0" err="1">
                <a:solidFill>
                  <a:schemeClr val="accent1">
                    <a:lumMod val="50000"/>
                  </a:schemeClr>
                </a:solidFill>
                <a:latin typeface="Cooper Black" panose="0208090404030B020404" pitchFamily="18" charset="0"/>
              </a:rPr>
              <a:t>ammad</a:t>
            </a:r>
            <a:r>
              <a:rPr lang="en-US" sz="1600" dirty="0">
                <a:solidFill>
                  <a:schemeClr val="accent1">
                    <a:lumMod val="50000"/>
                  </a:schemeClr>
                </a:solidFill>
                <a:latin typeface="Cooper Black" panose="0208090404030B020404" pitchFamily="18" charset="0"/>
              </a:rPr>
              <a:t> </a:t>
            </a:r>
            <a:r>
              <a:rPr lang="en-US" sz="1600" dirty="0" err="1">
                <a:solidFill>
                  <a:schemeClr val="accent1">
                    <a:lumMod val="50000"/>
                  </a:schemeClr>
                </a:solidFill>
                <a:latin typeface="Cooper Black" panose="0208090404030B020404" pitchFamily="18" charset="0"/>
              </a:rPr>
              <a:t>amer.</a:t>
            </a:r>
            <a:endParaRPr lang="en-AU" sz="1600" dirty="0">
              <a:solidFill>
                <a:schemeClr val="accent1">
                  <a:lumMod val="50000"/>
                </a:schemeClr>
              </a:solidFill>
              <a:latin typeface="Cooper Black" panose="0208090404030B020404" pitchFamily="18" charset="0"/>
            </a:endParaRPr>
          </a:p>
        </p:txBody>
      </p:sp>
    </p:spTree>
    <p:extLst>
      <p:ext uri="{BB962C8B-B14F-4D97-AF65-F5344CB8AC3E}">
        <p14:creationId xmlns:p14="http://schemas.microsoft.com/office/powerpoint/2010/main" val="21027225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style.rotation</p:attrName>
                                        </p:attrNameLst>
                                      </p:cBhvr>
                                      <p:tavLst>
                                        <p:tav tm="0">
                                          <p:val>
                                            <p:fltVal val="90"/>
                                          </p:val>
                                        </p:tav>
                                        <p:tav tm="100000">
                                          <p:val>
                                            <p:fltVal val="0"/>
                                          </p:val>
                                        </p:tav>
                                      </p:tavLst>
                                    </p:anim>
                                    <p:animEffect transition="in" filter="fade">
                                      <p:cBhvr>
                                        <p:cTn id="2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2400" y="1488612"/>
            <a:ext cx="3048329" cy="3880773"/>
          </a:xfrm>
        </p:spPr>
        <p:txBody>
          <a:bodyPr>
            <a:normAutofit fontScale="25000" lnSpcReduction="20000"/>
          </a:bodyPr>
          <a:lstStyle/>
          <a:p>
            <a:pPr>
              <a:lnSpc>
                <a:spcPct val="90000"/>
              </a:lnSpc>
            </a:pPr>
            <a:r>
              <a:rPr lang="en-US" sz="6400" dirty="0"/>
              <a:t>Balanced anesthesia :Modern anesthetic technique is known as balanced anesthesia, because it employs a "cocktail" of different drugs to achieve the goals of general anesthesia .</a:t>
            </a:r>
          </a:p>
          <a:p>
            <a:pPr>
              <a:lnSpc>
                <a:spcPct val="90000"/>
              </a:lnSpc>
            </a:pPr>
            <a:endParaRPr lang="en-US" sz="6400" dirty="0"/>
          </a:p>
          <a:p>
            <a:pPr>
              <a:lnSpc>
                <a:spcPct val="90000"/>
              </a:lnSpc>
            </a:pPr>
            <a:r>
              <a:rPr lang="en-US" sz="6400" dirty="0"/>
              <a:t>Balanced anesthesia uses a combination of agents, to limit the dose and toxicity of each drug.</a:t>
            </a:r>
          </a:p>
          <a:p>
            <a:pPr>
              <a:lnSpc>
                <a:spcPct val="90000"/>
              </a:lnSpc>
            </a:pPr>
            <a:endParaRPr lang="en-US" sz="6400" dirty="0"/>
          </a:p>
          <a:p>
            <a:pPr>
              <a:lnSpc>
                <a:spcPct val="90000"/>
              </a:lnSpc>
            </a:pPr>
            <a:r>
              <a:rPr lang="en-US" sz="6400" dirty="0"/>
              <a:t>The objectives of balanced anesthesia are to calm the patient, minimize pain, and reduce the potential for adverse effects associated with analgesic and anesthetic agents. </a:t>
            </a:r>
          </a:p>
          <a:p>
            <a:pPr>
              <a:lnSpc>
                <a:spcPct val="90000"/>
              </a:lnSpc>
            </a:pPr>
            <a:endParaRPr lang="en-US" sz="1300" dirty="0"/>
          </a:p>
        </p:txBody>
      </p:sp>
      <p:pic>
        <p:nvPicPr>
          <p:cNvPr id="5" name="Picture 4" descr="Needle and vial">
            <a:extLst>
              <a:ext uri="{FF2B5EF4-FFF2-40B4-BE49-F238E27FC236}">
                <a16:creationId xmlns:a16="http://schemas.microsoft.com/office/drawing/2014/main" id="{DD65C62A-8A47-6CC9-4803-AABA12C125E5}"/>
              </a:ext>
            </a:extLst>
          </p:cNvPr>
          <p:cNvPicPr>
            <a:picLocks noChangeAspect="1"/>
          </p:cNvPicPr>
          <p:nvPr/>
        </p:nvPicPr>
        <p:blipFill rotWithShape="1">
          <a:blip r:embed="rId2"/>
          <a:srcRect l="8154" r="52463" b="-2"/>
          <a:stretch/>
        </p:blipFill>
        <p:spPr>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9518170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1" name="Straight Connector 10">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6"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Isosceles Triangle 37">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Isosceles Triangle 41">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3" name="Isosceles Triangle 42">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44" name="Rectangle 43">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25" name="Straight Connector 24">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Isosceles Triangle 31">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Isosceles Triangle 32">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35" name="Rectangle 34">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up of a text">
            <a:extLst>
              <a:ext uri="{FF2B5EF4-FFF2-40B4-BE49-F238E27FC236}">
                <a16:creationId xmlns:a16="http://schemas.microsoft.com/office/drawing/2014/main" id="{6678EF30-9272-5D21-B1CF-486A3B2C762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5378" y="480060"/>
            <a:ext cx="8428481" cy="5897880"/>
          </a:xfrm>
          <a:prstGeom prst="rect">
            <a:avLst/>
          </a:prstGeom>
        </p:spPr>
      </p:pic>
    </p:spTree>
    <p:extLst>
      <p:ext uri="{BB962C8B-B14F-4D97-AF65-F5344CB8AC3E}">
        <p14:creationId xmlns:p14="http://schemas.microsoft.com/office/powerpoint/2010/main" val="1659890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E8DE2B-61C1-46D5-BEB8-521321C182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1" name="Straight Connector 10">
              <a:extLst>
                <a:ext uri="{FF2B5EF4-FFF2-40B4-BE49-F238E27FC236}">
                  <a16:creationId xmlns:a16="http://schemas.microsoft.com/office/drawing/2014/main" id="{E012C92A-B902-4B69-BDCF-CCA3021FC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A2BDBC14-42A0-4182-BFBA-0751F6350C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1D6E2CEA-A5BB-4CF7-B907-AE4DBF67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9BA4F16A-21DC-462A-AD37-0A93C8B7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FB75EBDD-038D-4572-A372-114938295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2" name="Rectangle 21">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25" name="Straight Connector 24">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Isosceles Triangle 31">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Isosceles Triangle 32">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35" name="Rectangle 34">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omparison of medical information&#10;&#10;Description automatically generated with medium confidence">
            <a:extLst>
              <a:ext uri="{FF2B5EF4-FFF2-40B4-BE49-F238E27FC236}">
                <a16:creationId xmlns:a16="http://schemas.microsoft.com/office/drawing/2014/main" id="{FBE793F7-8F8D-66F0-6679-01FDA45A266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3522"/>
          <a:stretch/>
        </p:blipFill>
        <p:spPr>
          <a:xfrm>
            <a:off x="426339" y="480060"/>
            <a:ext cx="8291322" cy="5806440"/>
          </a:xfrm>
          <a:prstGeom prst="rect">
            <a:avLst/>
          </a:prstGeom>
        </p:spPr>
      </p:pic>
    </p:spTree>
    <p:extLst>
      <p:ext uri="{BB962C8B-B14F-4D97-AF65-F5344CB8AC3E}">
        <p14:creationId xmlns:p14="http://schemas.microsoft.com/office/powerpoint/2010/main" val="529073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8" name="Straight Connector 7">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Isosceles Triangle 11">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19" name="Rectangle 18">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86225"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0381" y="3681413"/>
            <a:ext cx="357266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4073"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0547"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215"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841"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6" name="Isosceles Triangle 45">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36715"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7" name="Freeform: Shape 46">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62215" y="-8467"/>
            <a:ext cx="6881785"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135089" y="533400"/>
            <a:ext cx="5715521" cy="4236929"/>
          </a:xfrm>
        </p:spPr>
        <p:txBody>
          <a:bodyPr vert="horz" lIns="91440" tIns="45720" rIns="91440" bIns="45720" rtlCol="0" anchor="b">
            <a:normAutofit/>
          </a:bodyPr>
          <a:lstStyle/>
          <a:p>
            <a:pPr marL="571500" indent="-571500">
              <a:lnSpc>
                <a:spcPct val="90000"/>
              </a:lnSpc>
            </a:pPr>
            <a:r>
              <a:rPr lang="en-US" sz="2500" dirty="0">
                <a:solidFill>
                  <a:srgbClr val="FFFFFF"/>
                </a:solidFill>
              </a:rPr>
              <a:t>Four main stages are recognized based upon</a:t>
            </a:r>
            <a:br>
              <a:rPr lang="en-US" sz="2500" dirty="0">
                <a:solidFill>
                  <a:srgbClr val="FFFFFF"/>
                </a:solidFill>
              </a:rPr>
            </a:br>
            <a:r>
              <a:rPr lang="en-US" sz="2500" dirty="0">
                <a:solidFill>
                  <a:srgbClr val="FFFFFF"/>
                </a:solidFill>
              </a:rPr>
              <a:t> </a:t>
            </a:r>
            <a:br>
              <a:rPr lang="en-US" sz="2500" dirty="0">
                <a:solidFill>
                  <a:srgbClr val="FFFFFF"/>
                </a:solidFill>
              </a:rPr>
            </a:br>
            <a:r>
              <a:rPr lang="en-US" sz="2500" dirty="0">
                <a:solidFill>
                  <a:srgbClr val="FFFFFF"/>
                </a:solidFill>
              </a:rPr>
              <a:t>Patient's body movements</a:t>
            </a:r>
            <a:br>
              <a:rPr lang="en-US" sz="2500" dirty="0">
                <a:solidFill>
                  <a:srgbClr val="FFFFFF"/>
                </a:solidFill>
              </a:rPr>
            </a:br>
            <a:r>
              <a:rPr lang="en-US" sz="2500" dirty="0">
                <a:solidFill>
                  <a:srgbClr val="FFFFFF"/>
                </a:solidFill>
              </a:rPr>
              <a:t> Respiratory rhythm,</a:t>
            </a:r>
            <a:br>
              <a:rPr lang="en-US" sz="2500" dirty="0">
                <a:solidFill>
                  <a:srgbClr val="FFFFFF"/>
                </a:solidFill>
              </a:rPr>
            </a:br>
            <a:r>
              <a:rPr lang="en-US" sz="2500" dirty="0">
                <a:solidFill>
                  <a:srgbClr val="FFFFFF"/>
                </a:solidFill>
              </a:rPr>
              <a:t>Oculomotor reflexes</a:t>
            </a:r>
            <a:br>
              <a:rPr lang="en-US" sz="2500" dirty="0">
                <a:solidFill>
                  <a:srgbClr val="FFFFFF"/>
                </a:solidFill>
              </a:rPr>
            </a:br>
            <a:r>
              <a:rPr lang="en-US" sz="2500" dirty="0">
                <a:solidFill>
                  <a:srgbClr val="FFFFFF"/>
                </a:solidFill>
              </a:rPr>
              <a:t> Muscle tone</a:t>
            </a:r>
          </a:p>
        </p:txBody>
      </p:sp>
      <p:sp>
        <p:nvSpPr>
          <p:cNvPr id="48" name="Isosceles Triangle 4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19339" y="3294792"/>
            <a:ext cx="220660" cy="13982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63674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can of a human brain in a neurology clinic">
            <a:extLst>
              <a:ext uri="{FF2B5EF4-FFF2-40B4-BE49-F238E27FC236}">
                <a16:creationId xmlns:a16="http://schemas.microsoft.com/office/drawing/2014/main" id="{0FF6F742-3081-F581-66C1-A1A1E1BA9C81}"/>
              </a:ext>
            </a:extLst>
          </p:cNvPr>
          <p:cNvPicPr>
            <a:picLocks noChangeAspect="1"/>
          </p:cNvPicPr>
          <p:nvPr/>
        </p:nvPicPr>
        <p:blipFill rotWithShape="1">
          <a:blip r:embed="rId2"/>
          <a:srcRect l="35022"/>
          <a:stretch/>
        </p:blipFill>
        <p:spPr>
          <a:xfrm>
            <a:off x="3202390" y="-1"/>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p:cNvSpPr>
            <a:spLocks noGrp="1"/>
          </p:cNvSpPr>
          <p:nvPr>
            <p:ph type="title"/>
          </p:nvPr>
        </p:nvSpPr>
        <p:spPr>
          <a:xfrm>
            <a:off x="507999" y="609600"/>
            <a:ext cx="2888343" cy="1320800"/>
          </a:xfrm>
        </p:spPr>
        <p:txBody>
          <a:bodyPr>
            <a:normAutofit/>
          </a:bodyPr>
          <a:lstStyle/>
          <a:p>
            <a:pPr>
              <a:lnSpc>
                <a:spcPct val="90000"/>
              </a:lnSpc>
            </a:pPr>
            <a:r>
              <a:rPr lang="en-US" sz="2300"/>
              <a:t>stages of anesthesia based on Guedel’s classification </a:t>
            </a:r>
          </a:p>
        </p:txBody>
      </p:sp>
      <p:sp>
        <p:nvSpPr>
          <p:cNvPr id="3" name="Content Placeholder 2"/>
          <p:cNvSpPr>
            <a:spLocks noGrp="1"/>
          </p:cNvSpPr>
          <p:nvPr>
            <p:ph idx="1"/>
          </p:nvPr>
        </p:nvSpPr>
        <p:spPr>
          <a:xfrm>
            <a:off x="508000" y="2160589"/>
            <a:ext cx="2888342" cy="3880773"/>
          </a:xfrm>
        </p:spPr>
        <p:txBody>
          <a:bodyPr>
            <a:normAutofit/>
          </a:bodyPr>
          <a:lstStyle/>
          <a:p>
            <a:pPr marL="0" indent="0">
              <a:buNone/>
            </a:pPr>
            <a:r>
              <a:rPr lang="en-US" b="1"/>
              <a:t>Stage 1 </a:t>
            </a:r>
            <a:r>
              <a:rPr lang="en-US"/>
              <a:t>Amnesia and analgesia stage From beginning of the anesthetic to the loss of consciousness During this stage, the patient progresses from analgesia without amnesia to analgesia with amnesia Patients can carry on a conversation at this time</a:t>
            </a:r>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5580694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046220" y="1036841"/>
            <a:ext cx="3048329" cy="3880773"/>
          </a:xfrm>
        </p:spPr>
        <p:txBody>
          <a:bodyPr>
            <a:normAutofit fontScale="25000" lnSpcReduction="20000"/>
          </a:bodyPr>
          <a:lstStyle/>
          <a:p>
            <a:pPr marL="0" indent="0">
              <a:lnSpc>
                <a:spcPct val="90000"/>
              </a:lnSpc>
              <a:buNone/>
            </a:pPr>
            <a:r>
              <a:rPr lang="en-US" sz="7200" b="1" dirty="0"/>
              <a:t>Stage 2 </a:t>
            </a:r>
            <a:r>
              <a:rPr lang="en-US" sz="7200" dirty="0"/>
              <a:t>stage of excitement or delirium): from loss of consciousness to onset of automatic breathing Eyelash reflex disappear but other reflexes remain intact During this stage, the patient's respiration and heart rate may become irregular In addition, there may be uncontrolled movements, vomiting, suspension of breathing, and pupillary dilation </a:t>
            </a:r>
          </a:p>
          <a:p>
            <a:pPr marL="0" indent="0">
              <a:lnSpc>
                <a:spcPct val="90000"/>
              </a:lnSpc>
              <a:buNone/>
            </a:pPr>
            <a:r>
              <a:rPr lang="en-US" sz="7200" u="sng" dirty="0"/>
              <a:t>Because the combination of spastic movements, vomiting, and irregular respiration may compromise the patient's airway, rapidly acting drugs are used to minimize time in this stage and reach Stage 3 as fast as possible.</a:t>
            </a:r>
          </a:p>
          <a:p>
            <a:pPr marL="0" indent="0">
              <a:lnSpc>
                <a:spcPct val="90000"/>
              </a:lnSpc>
              <a:buNone/>
            </a:pPr>
            <a:endParaRPr lang="en-US" sz="1400" dirty="0"/>
          </a:p>
          <a:p>
            <a:pPr marL="0" indent="0">
              <a:lnSpc>
                <a:spcPct val="90000"/>
              </a:lnSpc>
              <a:buNone/>
            </a:pPr>
            <a:endParaRPr lang="en-US" sz="1400" dirty="0"/>
          </a:p>
        </p:txBody>
      </p:sp>
      <p:pic>
        <p:nvPicPr>
          <p:cNvPr id="5" name="Picture 4" descr="Close-up unopened pill packets">
            <a:extLst>
              <a:ext uri="{FF2B5EF4-FFF2-40B4-BE49-F238E27FC236}">
                <a16:creationId xmlns:a16="http://schemas.microsoft.com/office/drawing/2014/main" id="{6C2838A3-B3D6-97B6-43E2-CBCA48815636}"/>
              </a:ext>
            </a:extLst>
          </p:cNvPr>
          <p:cNvPicPr>
            <a:picLocks noChangeAspect="1"/>
          </p:cNvPicPr>
          <p:nvPr/>
        </p:nvPicPr>
        <p:blipFill rotWithShape="1">
          <a:blip r:embed="rId2"/>
          <a:srcRect l="33630" r="27578"/>
          <a:stretch/>
        </p:blipFill>
        <p:spPr>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8898978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dhesive bandages">
            <a:extLst>
              <a:ext uri="{FF2B5EF4-FFF2-40B4-BE49-F238E27FC236}">
                <a16:creationId xmlns:a16="http://schemas.microsoft.com/office/drawing/2014/main" id="{9FAEF069-6D50-22DB-0BBB-AEE127EB55B4}"/>
              </a:ext>
            </a:extLst>
          </p:cNvPr>
          <p:cNvPicPr>
            <a:picLocks noChangeAspect="1"/>
          </p:cNvPicPr>
          <p:nvPr/>
        </p:nvPicPr>
        <p:blipFill rotWithShape="1">
          <a:blip r:embed="rId2">
            <a:duotone>
              <a:prstClr val="black"/>
              <a:schemeClr val="tx2">
                <a:tint val="45000"/>
                <a:satMod val="400000"/>
              </a:schemeClr>
            </a:duotone>
          </a:blip>
          <a:srcRect l="25377" r="54718" b="1"/>
          <a:stretch/>
        </p:blipFill>
        <p:spPr>
          <a:xfrm>
            <a:off x="20" y="10"/>
            <a:ext cx="2050522" cy="6876278"/>
          </a:xfrm>
          <a:custGeom>
            <a:avLst/>
            <a:gdLst/>
            <a:ahLst/>
            <a:cxnLst/>
            <a:rect l="l" t="t" r="r" b="b"/>
            <a:pathLst>
              <a:path w="2734056" h="6858000">
                <a:moveTo>
                  <a:pt x="0" y="0"/>
                </a:moveTo>
                <a:lnTo>
                  <a:pt x="1674254" y="0"/>
                </a:lnTo>
                <a:lnTo>
                  <a:pt x="2734056" y="6850199"/>
                </a:lnTo>
                <a:lnTo>
                  <a:pt x="2734056" y="6858000"/>
                </a:lnTo>
                <a:lnTo>
                  <a:pt x="842596" y="6858000"/>
                </a:lnTo>
                <a:lnTo>
                  <a:pt x="0" y="1191846"/>
                </a:lnTo>
                <a:close/>
              </a:path>
            </a:pathLst>
          </a:custGeom>
        </p:spPr>
      </p:pic>
      <p:sp>
        <p:nvSpPr>
          <p:cNvPr id="9" name="Isosceles Triangle 8">
            <a:extLst>
              <a:ext uri="{FF2B5EF4-FFF2-40B4-BE49-F238E27FC236}">
                <a16:creationId xmlns:a16="http://schemas.microsoft.com/office/drawing/2014/main" id="{518E5A25-92C5-4F27-8E26-0AAAB0CDC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191846"/>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2139017" y="1600200"/>
            <a:ext cx="4865966" cy="3880773"/>
          </a:xfrm>
        </p:spPr>
        <p:txBody>
          <a:bodyPr>
            <a:normAutofit/>
          </a:bodyPr>
          <a:lstStyle/>
          <a:p>
            <a:r>
              <a:rPr lang="en-US" b="1" dirty="0"/>
              <a:t>Stage 3  </a:t>
            </a:r>
            <a:r>
              <a:rPr lang="en-US" dirty="0"/>
              <a:t>Surgical Anesthesia: : from onset of automatic respiration to respiratory paralysis.</a:t>
            </a:r>
          </a:p>
          <a:p>
            <a:pPr marL="0" indent="0">
              <a:buNone/>
            </a:pPr>
            <a:r>
              <a:rPr lang="en-US" dirty="0"/>
              <a:t>This is the targeted anesthetic level for procedures requiring general anesthesia. </a:t>
            </a:r>
          </a:p>
          <a:p>
            <a:pPr marL="0" indent="0">
              <a:buNone/>
            </a:pPr>
            <a:r>
              <a:rPr lang="en-US" dirty="0"/>
              <a:t> Airway manipulation is safe at this level.</a:t>
            </a:r>
          </a:p>
          <a:p>
            <a:pPr marL="0" indent="0">
              <a:buNone/>
            </a:pPr>
            <a:r>
              <a:rPr lang="en-US" dirty="0"/>
              <a:t>Ceased eye movement and respiratory depression are hallmarks of this stage .</a:t>
            </a:r>
          </a:p>
          <a:p>
            <a:pPr marL="0" indent="0">
              <a:buNone/>
            </a:pPr>
            <a:r>
              <a:rPr lang="en-US" dirty="0"/>
              <a:t>Reaction to skin incision disappear </a:t>
            </a:r>
          </a:p>
        </p:txBody>
      </p:sp>
    </p:spTree>
    <p:extLst>
      <p:ext uri="{BB962C8B-B14F-4D97-AF65-F5344CB8AC3E}">
        <p14:creationId xmlns:p14="http://schemas.microsoft.com/office/powerpoint/2010/main" val="30837736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C29D27BB-5181-5151-3784-D3B2F292B739}"/>
              </a:ext>
            </a:extLst>
          </p:cNvPr>
          <p:cNvGraphicFramePr>
            <a:graphicFrameLocks noGrp="1"/>
          </p:cNvGraphicFramePr>
          <p:nvPr>
            <p:ph idx="1"/>
          </p:nvPr>
        </p:nvGraphicFramePr>
        <p:xfrm>
          <a:off x="381000" y="685800"/>
          <a:ext cx="83820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81801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Isosceles Triangle 11">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3818467"/>
            <a:ext cx="3337719"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1000126" y="2160590"/>
            <a:ext cx="6353174" cy="3429260"/>
          </a:xfrm>
        </p:spPr>
        <p:txBody>
          <a:bodyPr>
            <a:normAutofit/>
          </a:bodyPr>
          <a:lstStyle/>
          <a:p>
            <a:r>
              <a:rPr lang="en-US"/>
              <a:t>Plane III - from beginning to completion of intercostal muscle paralysis. Diaphragmatic respiration persists but there is progressive intercostal paralysis, pupils dilated and light reflex is abolished.</a:t>
            </a:r>
          </a:p>
          <a:p>
            <a:endParaRPr lang="en-US"/>
          </a:p>
          <a:p>
            <a:r>
              <a:rPr lang="en-US"/>
              <a:t>Plane IV - from complete intercostal paralysis to diaphragmatic paralysis (apnea).</a:t>
            </a:r>
          </a:p>
          <a:p>
            <a:endParaRPr lang="en-US"/>
          </a:p>
        </p:txBody>
      </p:sp>
      <p:sp>
        <p:nvSpPr>
          <p:cNvPr id="18"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9276348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1000126" y="2160589"/>
            <a:ext cx="6447501" cy="3880773"/>
          </a:xfrm>
        </p:spPr>
        <p:txBody>
          <a:bodyPr>
            <a:normAutofit/>
          </a:bodyPr>
          <a:lstStyle/>
          <a:p>
            <a:r>
              <a:rPr lang="en-US" b="1"/>
              <a:t>Stage 4 </a:t>
            </a:r>
            <a:r>
              <a:rPr lang="en-US"/>
              <a:t>-  also known as overdose, occurs when too much anesthetic medication is given relative to the amount of surgical stimulation and the patient has </a:t>
            </a:r>
            <a:r>
              <a:rPr lang="en-US" i="1" u="sng"/>
              <a:t>severe brainstem or medullary depression</a:t>
            </a:r>
            <a:r>
              <a:rPr lang="en-US"/>
              <a:t>, resulting in a cessation of respiration and potential cardiovascular collapse. This stage is lethal without cardiovascular and respiratory support.</a:t>
            </a:r>
          </a:p>
          <a:p>
            <a:endParaRPr lang="en-US"/>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2804172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C52A6242-E080-E9E9-CC4A-7EE9771B87B1}"/>
              </a:ext>
            </a:extLst>
          </p:cNvPr>
          <p:cNvSpPr>
            <a:spLocks noGrp="1"/>
          </p:cNvSpPr>
          <p:nvPr>
            <p:ph type="title"/>
          </p:nvPr>
        </p:nvSpPr>
        <p:spPr>
          <a:xfrm>
            <a:off x="965199" y="609600"/>
            <a:ext cx="7648121" cy="1099457"/>
          </a:xfrm>
        </p:spPr>
        <p:txBody>
          <a:bodyPr>
            <a:normAutofit/>
          </a:bodyPr>
          <a:lstStyle/>
          <a:p>
            <a:r>
              <a:rPr lang="en-US" b="1">
                <a:latin typeface="Comic Sans MS" panose="030F0702030302020204" pitchFamily="66" charset="0"/>
              </a:rPr>
              <a:t>Before 1846</a:t>
            </a:r>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Content Placeholder 2">
            <a:extLst>
              <a:ext uri="{FF2B5EF4-FFF2-40B4-BE49-F238E27FC236}">
                <a16:creationId xmlns:a16="http://schemas.microsoft.com/office/drawing/2014/main" id="{26DE9EB7-A824-A678-88FE-E5A85907BC3A}"/>
              </a:ext>
            </a:extLst>
          </p:cNvPr>
          <p:cNvSpPr>
            <a:spLocks/>
          </p:cNvSpPr>
          <p:nvPr/>
        </p:nvSpPr>
        <p:spPr>
          <a:xfrm>
            <a:off x="1001602" y="1957967"/>
            <a:ext cx="3194508" cy="4084058"/>
          </a:xfrm>
          <a:prstGeom prst="rect">
            <a:avLst/>
          </a:prstGeom>
        </p:spPr>
        <p:txBody>
          <a:bodyPr>
            <a:noAutofit/>
          </a:bodyPr>
          <a:lstStyle/>
          <a:p>
            <a:pPr defTabSz="374904">
              <a:spcAft>
                <a:spcPts val="600"/>
              </a:spcAft>
            </a:pPr>
            <a:r>
              <a:rPr lang="en-US" sz="2624" kern="1200">
                <a:solidFill>
                  <a:schemeClr val="tx1"/>
                </a:solidFill>
                <a:latin typeface="Comic Sans MS" panose="030F0702030302020204" pitchFamily="66" charset="0"/>
                <a:ea typeface="+mn-ea"/>
                <a:cs typeface="+mn-cs"/>
              </a:rPr>
              <a:t>Few drugs/plant product used to remove pain-</a:t>
            </a:r>
          </a:p>
          <a:p>
            <a:pPr defTabSz="374904">
              <a:spcAft>
                <a:spcPts val="600"/>
              </a:spcAft>
            </a:pPr>
            <a:r>
              <a:rPr lang="en-US" sz="2624" kern="1200">
                <a:solidFill>
                  <a:schemeClr val="tx1"/>
                </a:solidFill>
                <a:latin typeface="Comic Sans MS" panose="030F0702030302020204" pitchFamily="66" charset="0"/>
                <a:ea typeface="+mn-ea"/>
                <a:cs typeface="+mn-cs"/>
              </a:rPr>
              <a:t>		Alcohol</a:t>
            </a:r>
          </a:p>
          <a:p>
            <a:pPr defTabSz="374904">
              <a:spcAft>
                <a:spcPts val="600"/>
              </a:spcAft>
            </a:pPr>
            <a:r>
              <a:rPr lang="en-US" sz="2624" kern="1200">
                <a:solidFill>
                  <a:schemeClr val="tx1"/>
                </a:solidFill>
                <a:latin typeface="Comic Sans MS" panose="030F0702030302020204" pitchFamily="66" charset="0"/>
                <a:ea typeface="+mn-ea"/>
                <a:cs typeface="+mn-cs"/>
              </a:rPr>
              <a:t>		Opium</a:t>
            </a:r>
          </a:p>
          <a:p>
            <a:pPr defTabSz="374904">
              <a:spcAft>
                <a:spcPts val="600"/>
              </a:spcAft>
            </a:pPr>
            <a:r>
              <a:rPr lang="en-US" sz="2624" kern="1200">
                <a:solidFill>
                  <a:schemeClr val="tx1"/>
                </a:solidFill>
                <a:latin typeface="Comic Sans MS" panose="030F0702030302020204" pitchFamily="66" charset="0"/>
                <a:ea typeface="+mn-ea"/>
                <a:cs typeface="+mn-cs"/>
              </a:rPr>
              <a:t>		Cocaine</a:t>
            </a:r>
          </a:p>
          <a:p>
            <a:pPr defTabSz="374904">
              <a:spcAft>
                <a:spcPts val="600"/>
              </a:spcAft>
            </a:pPr>
            <a:r>
              <a:rPr lang="en-US" sz="2624" kern="1200">
                <a:solidFill>
                  <a:schemeClr val="tx1"/>
                </a:solidFill>
                <a:latin typeface="Comic Sans MS" panose="030F0702030302020204" pitchFamily="66" charset="0"/>
                <a:ea typeface="+mn-ea"/>
                <a:cs typeface="+mn-cs"/>
              </a:rPr>
              <a:t>			</a:t>
            </a:r>
            <a:endParaRPr lang="en-US" sz="3200">
              <a:latin typeface="Comic Sans MS" panose="030F0702030302020204" pitchFamily="66" charset="0"/>
            </a:endParaRPr>
          </a:p>
        </p:txBody>
      </p:sp>
      <p:sp>
        <p:nvSpPr>
          <p:cNvPr id="6" name="Content Placeholder 2">
            <a:extLst>
              <a:ext uri="{FF2B5EF4-FFF2-40B4-BE49-F238E27FC236}">
                <a16:creationId xmlns:a16="http://schemas.microsoft.com/office/drawing/2014/main" id="{1B040CCA-3979-10D2-4FB0-6C49434835A0}"/>
              </a:ext>
            </a:extLst>
          </p:cNvPr>
          <p:cNvSpPr txBox="1">
            <a:spLocks/>
          </p:cNvSpPr>
          <p:nvPr/>
        </p:nvSpPr>
        <p:spPr>
          <a:xfrm>
            <a:off x="4099202" y="1948543"/>
            <a:ext cx="4043194" cy="3981049"/>
          </a:xfrm>
          <a:prstGeom prst="rect">
            <a:avLst/>
          </a:prstGeom>
        </p:spPr>
        <p:txBody>
          <a:bodyPr vert="horz" lIns="91440" tIns="45720" rIns="91440" bIns="45720" rtlCol="0">
            <a:noAutofit/>
          </a:bodyPr>
          <a:lstStyle/>
          <a:p>
            <a:pPr marL="281178" indent="-281178" defTabSz="374904">
              <a:spcBef>
                <a:spcPts val="820"/>
              </a:spcBef>
              <a:buClr>
                <a:schemeClr val="accent1"/>
              </a:buClr>
              <a:buFont typeface="Wingdings 3" charset="2"/>
              <a:buChar char=""/>
            </a:pPr>
            <a:r>
              <a:rPr lang="en-US" sz="2624" kern="1200">
                <a:solidFill>
                  <a:srgbClr val="206600"/>
                </a:solidFill>
                <a:latin typeface="Comic Sans MS" panose="030F0702030302020204" pitchFamily="66" charset="0"/>
                <a:ea typeface="+mn-ea"/>
                <a:cs typeface="+mn-cs"/>
              </a:rPr>
              <a:t>Other method /non-drugs  method used to remove pain-</a:t>
            </a:r>
          </a:p>
          <a:p>
            <a:pPr marL="281178" indent="-281178" defTabSz="374904">
              <a:spcBef>
                <a:spcPts val="820"/>
              </a:spcBef>
              <a:buClr>
                <a:schemeClr val="accent1"/>
              </a:buClr>
              <a:defRPr/>
            </a:pPr>
            <a:r>
              <a:rPr lang="en-US" sz="2624" kern="1200">
                <a:solidFill>
                  <a:srgbClr val="206600"/>
                </a:solidFill>
                <a:latin typeface="Comic Sans MS" panose="030F0702030302020204" pitchFamily="66" charset="0"/>
                <a:ea typeface="+mn-ea"/>
                <a:cs typeface="+mn-cs"/>
              </a:rPr>
              <a:t>		Cold</a:t>
            </a:r>
          </a:p>
          <a:p>
            <a:pPr marL="281178" indent="-281178" defTabSz="374904">
              <a:spcBef>
                <a:spcPts val="820"/>
              </a:spcBef>
              <a:buClr>
                <a:schemeClr val="accent1"/>
              </a:buClr>
              <a:defRPr/>
            </a:pPr>
            <a:r>
              <a:rPr lang="en-US" sz="2624" kern="1200">
                <a:solidFill>
                  <a:srgbClr val="206600"/>
                </a:solidFill>
                <a:latin typeface="Comic Sans MS" panose="030F0702030302020204" pitchFamily="66" charset="0"/>
                <a:ea typeface="+mn-ea"/>
                <a:cs typeface="+mn-cs"/>
              </a:rPr>
              <a:t>		Concussion</a:t>
            </a:r>
          </a:p>
          <a:p>
            <a:pPr marL="281178" indent="-281178" defTabSz="374904">
              <a:spcBef>
                <a:spcPts val="820"/>
              </a:spcBef>
              <a:buClr>
                <a:schemeClr val="accent1"/>
              </a:buClr>
              <a:defRPr/>
            </a:pPr>
            <a:r>
              <a:rPr lang="en-US" sz="2624" kern="1200">
                <a:solidFill>
                  <a:srgbClr val="206600"/>
                </a:solidFill>
                <a:latin typeface="Comic Sans MS" panose="030F0702030302020204" pitchFamily="66" charset="0"/>
                <a:ea typeface="+mn-ea"/>
                <a:cs typeface="+mn-cs"/>
              </a:rPr>
              <a:t>		Carotid compression</a:t>
            </a:r>
          </a:p>
          <a:p>
            <a:pPr marL="281178" indent="-281178" defTabSz="374904">
              <a:spcBef>
                <a:spcPts val="820"/>
              </a:spcBef>
              <a:buClr>
                <a:schemeClr val="accent1"/>
              </a:buClr>
            </a:pPr>
            <a:r>
              <a:rPr lang="en-US" sz="2624" kern="1200">
                <a:solidFill>
                  <a:srgbClr val="206600"/>
                </a:solidFill>
                <a:latin typeface="Comic Sans MS" panose="030F0702030302020204" pitchFamily="66" charset="0"/>
                <a:ea typeface="+mn-ea"/>
                <a:cs typeface="+mn-cs"/>
              </a:rPr>
              <a:t>		Hypnosis</a:t>
            </a:r>
          </a:p>
          <a:p>
            <a:pPr marL="281178" indent="-281178" defTabSz="374904">
              <a:spcBef>
                <a:spcPts val="820"/>
              </a:spcBef>
              <a:buClr>
                <a:schemeClr val="accent1"/>
              </a:buClr>
              <a:defRPr/>
            </a:pPr>
            <a:r>
              <a:rPr lang="en-US" sz="2624" kern="1200">
                <a:solidFill>
                  <a:srgbClr val="206600"/>
                </a:solidFill>
                <a:latin typeface="Comic Sans MS" panose="030F0702030302020204" pitchFamily="66" charset="0"/>
                <a:ea typeface="+mn-ea"/>
                <a:cs typeface="+mn-cs"/>
              </a:rPr>
              <a:t>			</a:t>
            </a:r>
            <a:endParaRPr kumimoji="0" lang="en-US" sz="3200" b="0" i="0" u="none" strike="noStrike" kern="1200" cap="none" spc="0" normalizeH="0" baseline="0" noProof="0">
              <a:ln>
                <a:noFill/>
              </a:ln>
              <a:solidFill>
                <a:schemeClr val="accent1"/>
              </a:solidFill>
              <a:effectLst/>
              <a:uLnTx/>
              <a:uFillTx/>
              <a:latin typeface="Comic Sans MS" panose="030F0702030302020204" pitchFamily="66" charset="0"/>
            </a:endParaRPr>
          </a:p>
        </p:txBody>
      </p:sp>
    </p:spTree>
    <p:extLst>
      <p:ext uri="{BB962C8B-B14F-4D97-AF65-F5344CB8AC3E}">
        <p14:creationId xmlns:p14="http://schemas.microsoft.com/office/powerpoint/2010/main" val="26402205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962" y="1179151"/>
            <a:ext cx="2475485" cy="4463889"/>
          </a:xfrm>
        </p:spPr>
        <p:txBody>
          <a:bodyPr anchor="ctr">
            <a:normAutofit/>
          </a:bodyPr>
          <a:lstStyle/>
          <a:p>
            <a:r>
              <a:rPr lang="en-US" sz="3300" b="1"/>
              <a:t>Phases of Anesthesia</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336549"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2502"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4188" y="1109145"/>
            <a:ext cx="4755762" cy="4603900"/>
          </a:xfrm>
        </p:spPr>
        <p:txBody>
          <a:bodyPr anchor="ctr">
            <a:normAutofit/>
          </a:bodyPr>
          <a:lstStyle/>
          <a:p>
            <a:r>
              <a:rPr lang="en-US" b="1"/>
              <a:t>Induction: </a:t>
            </a:r>
            <a:r>
              <a:rPr lang="en-US"/>
              <a:t>putting the patient to sleep(initial entry to surgical anesthesia )</a:t>
            </a:r>
          </a:p>
          <a:p>
            <a:r>
              <a:rPr lang="en-US" b="1"/>
              <a:t>Maintenance: </a:t>
            </a:r>
            <a:r>
              <a:rPr lang="en-US"/>
              <a:t>keeping the patient asleep without awareness(Maintain depth of anesthesia, ventilation, fluid balance, hemodynamic control, homeostasis).</a:t>
            </a:r>
          </a:p>
          <a:p>
            <a:endParaRPr lang="en-US"/>
          </a:p>
          <a:p>
            <a:r>
              <a:rPr lang="en-US" b="1"/>
              <a:t>Emergence(recovery): </a:t>
            </a:r>
            <a:r>
              <a:rPr lang="en-US"/>
              <a:t>waking the patient up(resumption of normal CNS function • </a:t>
            </a:r>
          </a:p>
          <a:p>
            <a:r>
              <a:rPr lang="en-US" b="1"/>
              <a:t>Extubation , </a:t>
            </a:r>
            <a:r>
              <a:rPr lang="en-US"/>
              <a:t>resumption of normal respiration) </a:t>
            </a:r>
          </a:p>
          <a:p>
            <a:endParaRPr lang="en-US"/>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523104" y="0"/>
            <a:ext cx="631947"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7002974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5" name="Group 2054">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2056" name="Straight Connector 2055">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57" name="Straight Connector 2056">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058"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59"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60" name="Isosceles Triangle 2059">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61"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62"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63"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64" name="Isosceles Triangle 2063">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65" name="Isosceles Triangle 2064">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067" name="Rectangle 2066">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9" name="Group 2068">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2070" name="Straight Connector 2069">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071"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72"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73" name="Isosceles Triangle 2072">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74"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75"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76"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77" name="Isosceles Triangle 2076">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78" name="Isosceles Triangle 2077">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080" name="Rectangle 2079">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44731" y="2168997"/>
            <a:ext cx="7455945" cy="251638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6525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0" name="Rectangle 307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2" name="Rectangle 3081">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349509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84" name="Isosceles Triangle 3083">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95095" y="-3"/>
            <a:ext cx="792559"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505315" y="643467"/>
            <a:ext cx="3152284" cy="1375608"/>
          </a:xfrm>
        </p:spPr>
        <p:txBody>
          <a:bodyPr anchor="ctr">
            <a:normAutofit/>
          </a:bodyPr>
          <a:lstStyle/>
          <a:p>
            <a:r>
              <a:rPr lang="en-US" b="1">
                <a:solidFill>
                  <a:schemeClr val="bg1"/>
                </a:solidFill>
              </a:rPr>
              <a:t>Balanced anesthesia </a:t>
            </a:r>
          </a:p>
        </p:txBody>
      </p:sp>
      <p:sp>
        <p:nvSpPr>
          <p:cNvPr id="3" name="Content Placeholder 2"/>
          <p:cNvSpPr>
            <a:spLocks noGrp="1"/>
          </p:cNvSpPr>
          <p:nvPr>
            <p:ph idx="1"/>
          </p:nvPr>
        </p:nvSpPr>
        <p:spPr>
          <a:xfrm>
            <a:off x="505315" y="2160590"/>
            <a:ext cx="2980457" cy="3440110"/>
          </a:xfrm>
        </p:spPr>
        <p:txBody>
          <a:bodyPr>
            <a:normAutofit fontScale="70000" lnSpcReduction="20000"/>
          </a:bodyPr>
          <a:lstStyle/>
          <a:p>
            <a:pPr marL="0" indent="0">
              <a:lnSpc>
                <a:spcPct val="90000"/>
              </a:lnSpc>
              <a:buNone/>
            </a:pPr>
            <a:r>
              <a:rPr lang="en-US" sz="3400" b="1" u="sng" dirty="0">
                <a:solidFill>
                  <a:schemeClr val="bg1"/>
                </a:solidFill>
              </a:rPr>
              <a:t>1 Hypnotics drugs  : commonly known as sleeping pills, are a class of psychoactive drugs whose primary function is to induce sleep</a:t>
            </a:r>
          </a:p>
          <a:p>
            <a:pPr marL="0" indent="0">
              <a:lnSpc>
                <a:spcPct val="90000"/>
              </a:lnSpc>
              <a:buNone/>
            </a:pPr>
            <a:endParaRPr lang="en-US" sz="1700" b="1" u="sng" dirty="0">
              <a:solidFill>
                <a:schemeClr val="bg1"/>
              </a:solidFill>
            </a:endParaRPr>
          </a:p>
          <a:p>
            <a:pPr marL="0" indent="0">
              <a:lnSpc>
                <a:spcPct val="90000"/>
              </a:lnSpc>
              <a:buNone/>
            </a:pPr>
            <a:endParaRPr lang="en-US" sz="1700" b="1" u="sng" dirty="0">
              <a:solidFill>
                <a:schemeClr val="bg1"/>
              </a:solidFill>
            </a:endParaRPr>
          </a:p>
          <a:p>
            <a:pPr marL="0" indent="0">
              <a:lnSpc>
                <a:spcPct val="90000"/>
              </a:lnSpc>
              <a:buNone/>
            </a:pPr>
            <a:endParaRPr lang="en-US" sz="1700" b="1" u="sng" dirty="0">
              <a:solidFill>
                <a:schemeClr val="bg1"/>
              </a:solidFill>
            </a:endParaRPr>
          </a:p>
          <a:p>
            <a:pPr marL="0" indent="0">
              <a:lnSpc>
                <a:spcPct val="90000"/>
              </a:lnSpc>
              <a:buNone/>
            </a:pPr>
            <a:endParaRPr lang="en-US" sz="1700" b="1" u="sng" dirty="0">
              <a:solidFill>
                <a:schemeClr val="bg1"/>
              </a:solidFill>
            </a:endParaRPr>
          </a:p>
          <a:p>
            <a:pPr marL="0" indent="0">
              <a:lnSpc>
                <a:spcPct val="90000"/>
              </a:lnSpc>
              <a:buNone/>
            </a:pPr>
            <a:r>
              <a:rPr lang="en-US" sz="1700" dirty="0">
                <a:solidFill>
                  <a:schemeClr val="bg1"/>
                </a:solidFill>
              </a:rPr>
              <a:t> </a:t>
            </a:r>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202879" y="2286000"/>
            <a:ext cx="4698668" cy="298365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86" name="Isosceles Triangle 3085">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16772" y="401320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2578242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Yellow dots on blue">
            <a:extLst>
              <a:ext uri="{FF2B5EF4-FFF2-40B4-BE49-F238E27FC236}">
                <a16:creationId xmlns:a16="http://schemas.microsoft.com/office/drawing/2014/main" id="{9CAEB4C9-D273-FD0D-50EC-9A9794221C09}"/>
              </a:ext>
            </a:extLst>
          </p:cNvPr>
          <p:cNvPicPr>
            <a:picLocks noChangeAspect="1"/>
          </p:cNvPicPr>
          <p:nvPr/>
        </p:nvPicPr>
        <p:blipFill rotWithShape="1">
          <a:blip r:embed="rId2"/>
          <a:srcRect l="21465" r="21137" b="-1"/>
          <a:stretch/>
        </p:blipFill>
        <p:spPr>
          <a:xfrm>
            <a:off x="3202390" y="-1"/>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3" name="Content Placeholder 2"/>
          <p:cNvSpPr>
            <a:spLocks noGrp="1"/>
          </p:cNvSpPr>
          <p:nvPr>
            <p:ph idx="1"/>
          </p:nvPr>
        </p:nvSpPr>
        <p:spPr>
          <a:xfrm>
            <a:off x="457200" y="457200"/>
            <a:ext cx="2888342" cy="3880773"/>
          </a:xfrm>
        </p:spPr>
        <p:txBody>
          <a:bodyPr>
            <a:normAutofit fontScale="25000" lnSpcReduction="20000"/>
          </a:bodyPr>
          <a:lstStyle/>
          <a:p>
            <a:pPr marL="0" indent="0">
              <a:lnSpc>
                <a:spcPct val="90000"/>
              </a:lnSpc>
              <a:buNone/>
            </a:pPr>
            <a:r>
              <a:rPr lang="en-US" sz="9600" b="1" u="sng" dirty="0"/>
              <a:t>2 Analgesic drugs   </a:t>
            </a:r>
          </a:p>
          <a:p>
            <a:pPr>
              <a:lnSpc>
                <a:spcPct val="90000"/>
              </a:lnSpc>
              <a:buFont typeface="Wingdings" pitchFamily="2" charset="2"/>
              <a:buChar char="q"/>
            </a:pPr>
            <a:r>
              <a:rPr lang="en-US" sz="9600" dirty="0"/>
              <a:t>paracetamol and acetaminophen  </a:t>
            </a:r>
          </a:p>
          <a:p>
            <a:pPr>
              <a:lnSpc>
                <a:spcPct val="90000"/>
              </a:lnSpc>
              <a:buFont typeface="Wingdings" pitchFamily="2" charset="2"/>
              <a:buChar char="q"/>
            </a:pPr>
            <a:r>
              <a:rPr lang="en-US" sz="9600" dirty="0"/>
              <a:t> NSAID </a:t>
            </a:r>
          </a:p>
          <a:p>
            <a:pPr>
              <a:lnSpc>
                <a:spcPct val="90000"/>
              </a:lnSpc>
              <a:buFont typeface="Wingdings" pitchFamily="2" charset="2"/>
              <a:buChar char="q"/>
            </a:pPr>
            <a:r>
              <a:rPr lang="en-US" sz="9600" dirty="0"/>
              <a:t>Opioid: morphine pethidine fentanyl </a:t>
            </a:r>
          </a:p>
          <a:p>
            <a:pPr>
              <a:lnSpc>
                <a:spcPct val="90000"/>
              </a:lnSpc>
              <a:buFont typeface="Wingdings" pitchFamily="2" charset="2"/>
              <a:buChar char="q"/>
            </a:pPr>
            <a:r>
              <a:rPr lang="en-US" sz="9600" dirty="0"/>
              <a:t>Local anesthetic drug (blocks)</a:t>
            </a:r>
          </a:p>
          <a:p>
            <a:pPr>
              <a:lnSpc>
                <a:spcPct val="90000"/>
              </a:lnSpc>
              <a:buFont typeface="Wingdings" pitchFamily="2" charset="2"/>
              <a:buChar char="q"/>
            </a:pPr>
            <a:r>
              <a:rPr lang="en-US" sz="9600" dirty="0"/>
              <a:t> </a:t>
            </a:r>
          </a:p>
          <a:p>
            <a:pPr marL="0" indent="0">
              <a:lnSpc>
                <a:spcPct val="90000"/>
              </a:lnSpc>
              <a:buNone/>
            </a:pPr>
            <a:r>
              <a:rPr lang="en-US" sz="9600" b="1" dirty="0">
                <a:effectLst>
                  <a:outerShdw blurRad="38100" dist="38100" dir="2700000" algn="tl">
                    <a:srgbClr val="000000">
                      <a:alpha val="43137"/>
                    </a:srgbClr>
                  </a:outerShdw>
                </a:effectLst>
              </a:rPr>
              <a:t> </a:t>
            </a:r>
            <a:r>
              <a:rPr lang="en-US" sz="9600" b="1" u="sng" dirty="0"/>
              <a:t>3 +/- Muscle relaxant drugs</a:t>
            </a:r>
            <a:r>
              <a:rPr lang="en-US" sz="9600" u="sng" dirty="0"/>
              <a:t> </a:t>
            </a:r>
          </a:p>
          <a:p>
            <a:pPr>
              <a:lnSpc>
                <a:spcPct val="90000"/>
              </a:lnSpc>
              <a:buFont typeface="Wingdings" pitchFamily="2" charset="2"/>
              <a:buChar char="q"/>
            </a:pPr>
            <a:r>
              <a:rPr lang="en-US" sz="9600" dirty="0"/>
              <a:t>depolarizing muscle relaxant </a:t>
            </a:r>
            <a:endParaRPr lang="en-US" sz="9600" i="1" dirty="0"/>
          </a:p>
          <a:p>
            <a:pPr>
              <a:lnSpc>
                <a:spcPct val="90000"/>
              </a:lnSpc>
              <a:buFont typeface="Wingdings" pitchFamily="2" charset="2"/>
              <a:buChar char="q"/>
            </a:pPr>
            <a:r>
              <a:rPr lang="en-US" sz="9600" dirty="0"/>
              <a:t>Non –depolarizing muscle relaxant</a:t>
            </a:r>
          </a:p>
          <a:p>
            <a:pPr marL="0" indent="0">
              <a:lnSpc>
                <a:spcPct val="90000"/>
              </a:lnSpc>
              <a:buNone/>
            </a:pPr>
            <a:endParaRPr lang="en-US" sz="1500" dirty="0"/>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1442362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Yellow dots on blue">
            <a:extLst>
              <a:ext uri="{FF2B5EF4-FFF2-40B4-BE49-F238E27FC236}">
                <a16:creationId xmlns:a16="http://schemas.microsoft.com/office/drawing/2014/main" id="{8601210E-0C4E-356C-B6E9-5B57C710C9C1}"/>
              </a:ext>
            </a:extLst>
          </p:cNvPr>
          <p:cNvPicPr>
            <a:picLocks noChangeAspect="1"/>
          </p:cNvPicPr>
          <p:nvPr/>
        </p:nvPicPr>
        <p:blipFill rotWithShape="1">
          <a:blip r:embed="rId2">
            <a:duotone>
              <a:prstClr val="black"/>
              <a:schemeClr val="tx2">
                <a:tint val="45000"/>
                <a:satMod val="400000"/>
              </a:schemeClr>
            </a:duotone>
          </a:blip>
          <a:srcRect l="40286" r="39958" b="-1"/>
          <a:stretch/>
        </p:blipFill>
        <p:spPr>
          <a:xfrm>
            <a:off x="20" y="10"/>
            <a:ext cx="2050522" cy="6876278"/>
          </a:xfrm>
          <a:custGeom>
            <a:avLst/>
            <a:gdLst/>
            <a:ahLst/>
            <a:cxnLst/>
            <a:rect l="l" t="t" r="r" b="b"/>
            <a:pathLst>
              <a:path w="2734056" h="6858000">
                <a:moveTo>
                  <a:pt x="0" y="0"/>
                </a:moveTo>
                <a:lnTo>
                  <a:pt x="1674254" y="0"/>
                </a:lnTo>
                <a:lnTo>
                  <a:pt x="2734056" y="6850199"/>
                </a:lnTo>
                <a:lnTo>
                  <a:pt x="2734056" y="6858000"/>
                </a:lnTo>
                <a:lnTo>
                  <a:pt x="842596" y="6858000"/>
                </a:lnTo>
                <a:lnTo>
                  <a:pt x="0" y="1191846"/>
                </a:lnTo>
                <a:close/>
              </a:path>
            </a:pathLst>
          </a:custGeom>
        </p:spPr>
      </p:pic>
      <p:sp>
        <p:nvSpPr>
          <p:cNvPr id="9" name="Isosceles Triangle 8">
            <a:extLst>
              <a:ext uri="{FF2B5EF4-FFF2-40B4-BE49-F238E27FC236}">
                <a16:creationId xmlns:a16="http://schemas.microsoft.com/office/drawing/2014/main" id="{518E5A25-92C5-4F27-8E26-0AAAB0CDC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191846"/>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2089535" y="2160589"/>
            <a:ext cx="4865966" cy="3880773"/>
          </a:xfrm>
        </p:spPr>
        <p:txBody>
          <a:bodyPr>
            <a:normAutofit/>
          </a:bodyPr>
          <a:lstStyle/>
          <a:p>
            <a:pPr marL="0" indent="0">
              <a:buNone/>
            </a:pPr>
            <a:r>
              <a:rPr lang="en-US" sz="2400" b="1" u="sng" dirty="0"/>
              <a:t>premedication</a:t>
            </a:r>
            <a:r>
              <a:rPr lang="en-US" sz="2400" dirty="0"/>
              <a:t>: BNZ  </a:t>
            </a:r>
          </a:p>
          <a:p>
            <a:pPr marL="0" indent="0">
              <a:buNone/>
            </a:pPr>
            <a:r>
              <a:rPr lang="en-US" sz="2400" b="1" u="sng" dirty="0"/>
              <a:t>+/- adjuvant drug </a:t>
            </a:r>
            <a:r>
              <a:rPr lang="en-US" sz="2400" dirty="0"/>
              <a:t>:  </a:t>
            </a:r>
          </a:p>
          <a:p>
            <a:pPr>
              <a:buFont typeface="Wingdings" pitchFamily="2" charset="2"/>
              <a:buChar char="q"/>
            </a:pPr>
            <a:r>
              <a:rPr lang="en-US" sz="2400" dirty="0"/>
              <a:t>Antiemetic , </a:t>
            </a:r>
          </a:p>
          <a:p>
            <a:pPr>
              <a:buFont typeface="Wingdings" pitchFamily="2" charset="2"/>
              <a:buChar char="q"/>
            </a:pPr>
            <a:r>
              <a:rPr lang="en-US" sz="2400" dirty="0"/>
              <a:t> Anti acids , </a:t>
            </a:r>
          </a:p>
          <a:p>
            <a:pPr>
              <a:buFont typeface="Wingdings" pitchFamily="2" charset="2"/>
              <a:buChar char="q"/>
            </a:pPr>
            <a:r>
              <a:rPr lang="en-US" sz="2400" dirty="0"/>
              <a:t> Anticholinergic ( atropine ,</a:t>
            </a:r>
            <a:r>
              <a:rPr lang="en-US" sz="2400" dirty="0" err="1"/>
              <a:t>scopalomine</a:t>
            </a:r>
            <a:r>
              <a:rPr lang="en-US" sz="2400" dirty="0"/>
              <a:t> )</a:t>
            </a:r>
          </a:p>
        </p:txBody>
      </p:sp>
    </p:spTree>
    <p:extLst>
      <p:ext uri="{BB962C8B-B14F-4D97-AF65-F5344CB8AC3E}">
        <p14:creationId xmlns:p14="http://schemas.microsoft.com/office/powerpoint/2010/main" val="15359395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84280" y="381000"/>
            <a:ext cx="4865966" cy="1320800"/>
          </a:xfrm>
        </p:spPr>
        <p:txBody>
          <a:bodyPr>
            <a:normAutofit/>
          </a:bodyPr>
          <a:lstStyle/>
          <a:p>
            <a:r>
              <a:rPr lang="en-US" b="1" dirty="0"/>
              <a:t>Preoperative Evaluation of patients</a:t>
            </a:r>
          </a:p>
        </p:txBody>
      </p:sp>
      <p:pic>
        <p:nvPicPr>
          <p:cNvPr id="5" name="Picture 4" descr="Desk with stethoscope and computer keyboard">
            <a:extLst>
              <a:ext uri="{FF2B5EF4-FFF2-40B4-BE49-F238E27FC236}">
                <a16:creationId xmlns:a16="http://schemas.microsoft.com/office/drawing/2014/main" id="{B52D6F78-D54F-D3E6-322E-4E5B11472652}"/>
              </a:ext>
            </a:extLst>
          </p:cNvPr>
          <p:cNvPicPr>
            <a:picLocks noChangeAspect="1"/>
          </p:cNvPicPr>
          <p:nvPr/>
        </p:nvPicPr>
        <p:blipFill rotWithShape="1">
          <a:blip r:embed="rId2">
            <a:duotone>
              <a:prstClr val="black"/>
              <a:schemeClr val="tx2">
                <a:tint val="45000"/>
                <a:satMod val="400000"/>
              </a:schemeClr>
            </a:duotone>
          </a:blip>
          <a:srcRect l="67522" r="12573" b="1"/>
          <a:stretch/>
        </p:blipFill>
        <p:spPr>
          <a:xfrm>
            <a:off x="20" y="10"/>
            <a:ext cx="2050522" cy="6876278"/>
          </a:xfrm>
          <a:custGeom>
            <a:avLst/>
            <a:gdLst/>
            <a:ahLst/>
            <a:cxnLst/>
            <a:rect l="l" t="t" r="r" b="b"/>
            <a:pathLst>
              <a:path w="2734056" h="6858000">
                <a:moveTo>
                  <a:pt x="0" y="0"/>
                </a:moveTo>
                <a:lnTo>
                  <a:pt x="1674254" y="0"/>
                </a:lnTo>
                <a:lnTo>
                  <a:pt x="2734056" y="6850199"/>
                </a:lnTo>
                <a:lnTo>
                  <a:pt x="2734056" y="6858000"/>
                </a:lnTo>
                <a:lnTo>
                  <a:pt x="842596" y="6858000"/>
                </a:lnTo>
                <a:lnTo>
                  <a:pt x="0" y="1191846"/>
                </a:lnTo>
                <a:close/>
              </a:path>
            </a:pathLst>
          </a:custGeom>
        </p:spPr>
      </p:pic>
      <p:sp>
        <p:nvSpPr>
          <p:cNvPr id="9" name="Isosceles Triangle 8">
            <a:extLst>
              <a:ext uri="{FF2B5EF4-FFF2-40B4-BE49-F238E27FC236}">
                <a16:creationId xmlns:a16="http://schemas.microsoft.com/office/drawing/2014/main" id="{518E5A25-92C5-4F27-8E26-0AAAB0CDC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191846"/>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2089535" y="1981200"/>
            <a:ext cx="4865966" cy="3880773"/>
          </a:xfrm>
        </p:spPr>
        <p:txBody>
          <a:bodyPr>
            <a:noAutofit/>
          </a:bodyPr>
          <a:lstStyle/>
          <a:p>
            <a:pPr marL="0" indent="0">
              <a:lnSpc>
                <a:spcPct val="90000"/>
              </a:lnSpc>
              <a:buNone/>
            </a:pPr>
            <a:r>
              <a:rPr lang="en-US" sz="1600" i="1" dirty="0"/>
              <a:t>TO provide </a:t>
            </a:r>
            <a:r>
              <a:rPr lang="en-US" sz="1600" i="1" u="sng" dirty="0"/>
              <a:t>better anesthesia service </a:t>
            </a:r>
            <a:r>
              <a:rPr lang="en-US" sz="1600" i="1" dirty="0"/>
              <a:t>&amp; </a:t>
            </a:r>
            <a:r>
              <a:rPr lang="en-US" sz="1600" i="1" u="sng" dirty="0"/>
              <a:t>prevent  anesthesia complication</a:t>
            </a:r>
            <a:r>
              <a:rPr lang="en-US" sz="1600" i="1" dirty="0"/>
              <a:t> BY </a:t>
            </a:r>
            <a:r>
              <a:rPr lang="en-US" sz="1600" i="1" dirty="0">
                <a:highlight>
                  <a:srgbClr val="FFFF00"/>
                </a:highlight>
              </a:rPr>
              <a:t>history &amp; physical examination </a:t>
            </a:r>
            <a:r>
              <a:rPr lang="en-US" sz="1600" i="1" dirty="0"/>
              <a:t>related to anesthesia &amp; any indicated  </a:t>
            </a:r>
            <a:r>
              <a:rPr lang="en-US" sz="1600" i="1" dirty="0">
                <a:highlight>
                  <a:srgbClr val="FFFF00"/>
                </a:highlight>
              </a:rPr>
              <a:t>laboratory tests &amp; imaging</a:t>
            </a:r>
          </a:p>
          <a:p>
            <a:pPr marL="0" indent="0">
              <a:lnSpc>
                <a:spcPct val="90000"/>
              </a:lnSpc>
              <a:buNone/>
            </a:pPr>
            <a:endParaRPr lang="en-US" sz="1600" i="1" dirty="0"/>
          </a:p>
          <a:p>
            <a:pPr marL="457200" indent="-457200">
              <a:lnSpc>
                <a:spcPct val="90000"/>
              </a:lnSpc>
              <a:buAutoNum type="alphaUcPeriod"/>
            </a:pPr>
            <a:r>
              <a:rPr lang="en-US" sz="1600" b="1" u="sng" dirty="0"/>
              <a:t>History review</a:t>
            </a:r>
          </a:p>
          <a:p>
            <a:pPr marL="0" indent="0">
              <a:lnSpc>
                <a:spcPct val="90000"/>
              </a:lnSpc>
              <a:buNone/>
            </a:pPr>
            <a:r>
              <a:rPr lang="en-US" sz="1600" dirty="0"/>
              <a:t>1- Patient profile “”Age”” </a:t>
            </a:r>
          </a:p>
          <a:p>
            <a:pPr marL="0" indent="0">
              <a:lnSpc>
                <a:spcPct val="90000"/>
              </a:lnSpc>
              <a:buNone/>
            </a:pPr>
            <a:r>
              <a:rPr lang="en-US" sz="1600" dirty="0"/>
              <a:t>2-current  problem and operation .</a:t>
            </a:r>
            <a:br>
              <a:rPr lang="en-US" sz="1600" dirty="0"/>
            </a:br>
            <a:r>
              <a:rPr lang="en-US" sz="1600" dirty="0"/>
              <a:t>3- other known medical problems (DM &amp; HTN) &amp; smoking </a:t>
            </a:r>
            <a:br>
              <a:rPr lang="en-US" sz="1600" dirty="0"/>
            </a:br>
            <a:r>
              <a:rPr lang="en-US" sz="1600" dirty="0"/>
              <a:t>4- medication history :</a:t>
            </a:r>
            <a:br>
              <a:rPr lang="en-US" sz="1600" dirty="0"/>
            </a:br>
            <a:r>
              <a:rPr lang="en-US" sz="1600" dirty="0"/>
              <a:t>*allergies to drug </a:t>
            </a:r>
            <a:br>
              <a:rPr lang="en-US" sz="1600" dirty="0"/>
            </a:br>
            <a:r>
              <a:rPr lang="en-US" sz="1600" dirty="0"/>
              <a:t>* drugs intolerance</a:t>
            </a:r>
            <a:br>
              <a:rPr lang="en-US" sz="1600" dirty="0"/>
            </a:br>
            <a:r>
              <a:rPr lang="en-US" sz="1600" dirty="0"/>
              <a:t>* non-therapeutic  drugs( alcohol , tobacco) </a:t>
            </a:r>
            <a:br>
              <a:rPr lang="en-US" sz="1600" dirty="0"/>
            </a:br>
            <a:r>
              <a:rPr lang="en-US" sz="1600" dirty="0"/>
              <a:t>5- previous anesthetic operation( obstetric history &amp; pain history &amp; any complication .</a:t>
            </a:r>
          </a:p>
          <a:p>
            <a:pPr marL="0" indent="0">
              <a:lnSpc>
                <a:spcPct val="90000"/>
              </a:lnSpc>
              <a:buNone/>
            </a:pPr>
            <a:r>
              <a:rPr lang="en-US" sz="1600" dirty="0"/>
              <a:t>6-Surgical history </a:t>
            </a:r>
            <a:br>
              <a:rPr lang="en-US" sz="1600" dirty="0"/>
            </a:br>
            <a:r>
              <a:rPr lang="en-US" sz="1600" dirty="0"/>
              <a:t>7-family history , S.H, M.H </a:t>
            </a:r>
          </a:p>
        </p:txBody>
      </p:sp>
    </p:spTree>
    <p:extLst>
      <p:ext uri="{BB962C8B-B14F-4D97-AF65-F5344CB8AC3E}">
        <p14:creationId xmlns:p14="http://schemas.microsoft.com/office/powerpoint/2010/main" val="38508094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8915400" cy="6096000"/>
          </a:xfrm>
        </p:spPr>
        <p:txBody>
          <a:bodyPr>
            <a:normAutofit fontScale="92500" lnSpcReduction="20000"/>
          </a:bodyPr>
          <a:lstStyle/>
          <a:p>
            <a:pPr marL="0" indent="0">
              <a:buNone/>
            </a:pPr>
            <a:r>
              <a:rPr lang="en-US" sz="2600" dirty="0">
                <a:solidFill>
                  <a:schemeClr val="tx1"/>
                </a:solidFill>
              </a:rPr>
              <a:t>8- Review of organ system: </a:t>
            </a:r>
            <a:br>
              <a:rPr lang="en-US" sz="2600" dirty="0">
                <a:solidFill>
                  <a:schemeClr val="tx1"/>
                </a:solidFill>
              </a:rPr>
            </a:br>
            <a:r>
              <a:rPr lang="en-US" sz="2600" dirty="0">
                <a:solidFill>
                  <a:schemeClr val="tx1"/>
                </a:solidFill>
              </a:rPr>
              <a:t>* general include activity level </a:t>
            </a:r>
            <a:br>
              <a:rPr lang="en-US" sz="2600" dirty="0">
                <a:solidFill>
                  <a:schemeClr val="tx1"/>
                </a:solidFill>
              </a:rPr>
            </a:br>
            <a:r>
              <a:rPr lang="en-US" sz="2600" dirty="0">
                <a:solidFill>
                  <a:schemeClr val="tx1"/>
                </a:solidFill>
              </a:rPr>
              <a:t>* Resp. &amp; CVS </a:t>
            </a:r>
            <a:br>
              <a:rPr lang="en-US" sz="2600" dirty="0">
                <a:solidFill>
                  <a:schemeClr val="tx1"/>
                </a:solidFill>
              </a:rPr>
            </a:br>
            <a:r>
              <a:rPr lang="en-US" sz="2600" dirty="0">
                <a:solidFill>
                  <a:schemeClr val="tx1"/>
                </a:solidFill>
              </a:rPr>
              <a:t>*renal &amp; electrolyte imbalance </a:t>
            </a:r>
            <a:br>
              <a:rPr lang="en-US" sz="2600" dirty="0">
                <a:solidFill>
                  <a:schemeClr val="tx1"/>
                </a:solidFill>
              </a:rPr>
            </a:br>
            <a:r>
              <a:rPr lang="en-US" sz="2600" dirty="0">
                <a:solidFill>
                  <a:schemeClr val="tx1"/>
                </a:solidFill>
              </a:rPr>
              <a:t>*hematology &amp; GI </a:t>
            </a:r>
            <a:br>
              <a:rPr lang="en-US" sz="2600" dirty="0">
                <a:solidFill>
                  <a:schemeClr val="tx1"/>
                </a:solidFill>
              </a:rPr>
            </a:br>
            <a:r>
              <a:rPr lang="en-US" sz="2600" dirty="0">
                <a:solidFill>
                  <a:schemeClr val="tx1"/>
                </a:solidFill>
              </a:rPr>
              <a:t>*neurological ,endocrine , psychiatric </a:t>
            </a:r>
            <a:br>
              <a:rPr lang="en-US" sz="2600" dirty="0">
                <a:solidFill>
                  <a:schemeClr val="tx1"/>
                </a:solidFill>
              </a:rPr>
            </a:br>
            <a:r>
              <a:rPr lang="en-US" sz="2600" dirty="0">
                <a:solidFill>
                  <a:schemeClr val="tx1"/>
                </a:solidFill>
              </a:rPr>
              <a:t>*musculoskeletal &amp; dermatologically </a:t>
            </a:r>
          </a:p>
          <a:p>
            <a:pPr marL="0" indent="0">
              <a:buNone/>
            </a:pPr>
            <a:r>
              <a:rPr lang="en-US" sz="2600" b="1" u="sng" dirty="0">
                <a:solidFill>
                  <a:schemeClr val="tx1"/>
                </a:solidFill>
              </a:rPr>
              <a:t>9- last oral intake </a:t>
            </a:r>
          </a:p>
          <a:p>
            <a:pPr marL="0" indent="0">
              <a:buNone/>
            </a:pPr>
            <a:br>
              <a:rPr lang="en-US" sz="2800" dirty="0">
                <a:solidFill>
                  <a:schemeClr val="accent1">
                    <a:lumMod val="50000"/>
                  </a:schemeClr>
                </a:solidFill>
              </a:rPr>
            </a:br>
            <a:r>
              <a:rPr lang="en-US" sz="3500" b="1" dirty="0">
                <a:solidFill>
                  <a:schemeClr val="accent1">
                    <a:lumMod val="50000"/>
                  </a:schemeClr>
                </a:solidFill>
                <a:highlight>
                  <a:srgbClr val="FFFF00"/>
                </a:highlight>
              </a:rPr>
              <a:t>Fasting need </a:t>
            </a:r>
          </a:p>
          <a:p>
            <a:pPr algn="ctr"/>
            <a:r>
              <a:rPr lang="en-US" sz="2800" b="1" dirty="0">
                <a:solidFill>
                  <a:schemeClr val="accent1">
                    <a:lumMod val="50000"/>
                  </a:schemeClr>
                </a:solidFill>
              </a:rPr>
              <a:t>clear fluid </a:t>
            </a:r>
            <a:r>
              <a:rPr lang="en-US" sz="2800" b="1" u="sng" dirty="0">
                <a:solidFill>
                  <a:schemeClr val="accent1">
                    <a:lumMod val="50000"/>
                  </a:schemeClr>
                </a:solidFill>
              </a:rPr>
              <a:t>2-4 </a:t>
            </a:r>
            <a:r>
              <a:rPr lang="en-US" sz="2800" b="1" u="sng" dirty="0" err="1">
                <a:solidFill>
                  <a:schemeClr val="accent1">
                    <a:lumMod val="50000"/>
                  </a:schemeClr>
                </a:solidFill>
              </a:rPr>
              <a:t>hr</a:t>
            </a:r>
            <a:r>
              <a:rPr lang="en-US" sz="2800" b="1" u="sng" dirty="0">
                <a:solidFill>
                  <a:schemeClr val="accent1">
                    <a:lumMod val="50000"/>
                  </a:schemeClr>
                </a:solidFill>
              </a:rPr>
              <a:t> </a:t>
            </a:r>
          </a:p>
          <a:p>
            <a:pPr algn="ctr"/>
            <a:r>
              <a:rPr lang="en-US" sz="2800" b="1" dirty="0">
                <a:solidFill>
                  <a:schemeClr val="accent1">
                    <a:lumMod val="50000"/>
                  </a:schemeClr>
                </a:solidFill>
              </a:rPr>
              <a:t>breast milk </a:t>
            </a:r>
            <a:r>
              <a:rPr lang="en-US" sz="2800" b="1" u="sng" dirty="0">
                <a:solidFill>
                  <a:schemeClr val="accent1">
                    <a:lumMod val="50000"/>
                  </a:schemeClr>
                </a:solidFill>
              </a:rPr>
              <a:t>4 </a:t>
            </a:r>
            <a:r>
              <a:rPr lang="en-US" sz="2800" b="1" u="sng" dirty="0" err="1">
                <a:solidFill>
                  <a:schemeClr val="accent1">
                    <a:lumMod val="50000"/>
                  </a:schemeClr>
                </a:solidFill>
              </a:rPr>
              <a:t>hr</a:t>
            </a:r>
            <a:r>
              <a:rPr lang="en-US" sz="2800" b="1" u="sng" dirty="0">
                <a:solidFill>
                  <a:schemeClr val="accent1">
                    <a:lumMod val="50000"/>
                  </a:schemeClr>
                </a:solidFill>
              </a:rPr>
              <a:t> </a:t>
            </a:r>
          </a:p>
          <a:p>
            <a:pPr algn="ctr"/>
            <a:r>
              <a:rPr lang="en-US" sz="2800" b="1" dirty="0">
                <a:solidFill>
                  <a:schemeClr val="accent1">
                    <a:lumMod val="50000"/>
                  </a:schemeClr>
                </a:solidFill>
              </a:rPr>
              <a:t>infant formula </a:t>
            </a:r>
            <a:r>
              <a:rPr lang="en-US" sz="2800" b="1" u="sng" dirty="0">
                <a:solidFill>
                  <a:schemeClr val="accent1">
                    <a:lumMod val="50000"/>
                  </a:schemeClr>
                </a:solidFill>
              </a:rPr>
              <a:t>6 </a:t>
            </a:r>
            <a:r>
              <a:rPr lang="en-US" sz="2800" b="1" u="sng" dirty="0" err="1">
                <a:solidFill>
                  <a:schemeClr val="accent1">
                    <a:lumMod val="50000"/>
                  </a:schemeClr>
                </a:solidFill>
              </a:rPr>
              <a:t>hr</a:t>
            </a:r>
            <a:r>
              <a:rPr lang="en-US" sz="2800" b="1" u="sng" dirty="0">
                <a:solidFill>
                  <a:schemeClr val="accent1">
                    <a:lumMod val="50000"/>
                  </a:schemeClr>
                </a:solidFill>
              </a:rPr>
              <a:t> </a:t>
            </a:r>
          </a:p>
          <a:p>
            <a:pPr algn="ctr"/>
            <a:r>
              <a:rPr lang="en-US" sz="2800" b="1" dirty="0">
                <a:solidFill>
                  <a:schemeClr val="accent1">
                    <a:lumMod val="50000"/>
                  </a:schemeClr>
                </a:solidFill>
              </a:rPr>
              <a:t>light meal </a:t>
            </a:r>
            <a:r>
              <a:rPr lang="en-US" sz="2800" b="1" u="sng" dirty="0">
                <a:solidFill>
                  <a:schemeClr val="accent1">
                    <a:lumMod val="50000"/>
                  </a:schemeClr>
                </a:solidFill>
              </a:rPr>
              <a:t>6 </a:t>
            </a:r>
            <a:r>
              <a:rPr lang="en-US" sz="2800" b="1" u="sng" dirty="0" err="1">
                <a:solidFill>
                  <a:schemeClr val="accent1">
                    <a:lumMod val="50000"/>
                  </a:schemeClr>
                </a:solidFill>
              </a:rPr>
              <a:t>hr</a:t>
            </a:r>
            <a:r>
              <a:rPr lang="en-US" sz="2800" b="1" u="sng" dirty="0">
                <a:solidFill>
                  <a:schemeClr val="accent1">
                    <a:lumMod val="50000"/>
                  </a:schemeClr>
                </a:solidFill>
              </a:rPr>
              <a:t> </a:t>
            </a:r>
          </a:p>
          <a:p>
            <a:pPr algn="ctr"/>
            <a:r>
              <a:rPr lang="en-US" sz="2800" b="1" dirty="0">
                <a:solidFill>
                  <a:schemeClr val="accent1">
                    <a:lumMod val="50000"/>
                  </a:schemeClr>
                </a:solidFill>
              </a:rPr>
              <a:t>heavy meal </a:t>
            </a:r>
            <a:r>
              <a:rPr lang="en-US" sz="2800" b="1" u="sng" dirty="0">
                <a:solidFill>
                  <a:schemeClr val="accent1">
                    <a:lumMod val="50000"/>
                  </a:schemeClr>
                </a:solidFill>
              </a:rPr>
              <a:t>&gt; 8 </a:t>
            </a:r>
            <a:r>
              <a:rPr lang="en-US" sz="2800" b="1" u="sng" dirty="0" err="1">
                <a:solidFill>
                  <a:schemeClr val="accent1">
                    <a:lumMod val="50000"/>
                  </a:schemeClr>
                </a:solidFill>
              </a:rPr>
              <a:t>hr</a:t>
            </a:r>
            <a:r>
              <a:rPr lang="en-US" sz="2800" b="1" u="sng" dirty="0">
                <a:solidFill>
                  <a:schemeClr val="accent1">
                    <a:lumMod val="50000"/>
                  </a:schemeClr>
                </a:solidFill>
              </a:rPr>
              <a:t> </a:t>
            </a:r>
            <a:r>
              <a:rPr lang="en-US" sz="2800" b="1" dirty="0">
                <a:solidFill>
                  <a:schemeClr val="accent1">
                    <a:lumMod val="50000"/>
                  </a:schemeClr>
                </a:solidFill>
              </a:rPr>
              <a:t>,</a:t>
            </a:r>
          </a:p>
          <a:p>
            <a:pPr algn="ctr"/>
            <a:r>
              <a:rPr lang="en-US" sz="2800" b="1" dirty="0">
                <a:solidFill>
                  <a:schemeClr val="accent1">
                    <a:lumMod val="50000"/>
                  </a:schemeClr>
                </a:solidFill>
              </a:rPr>
              <a:t> elective surgery </a:t>
            </a:r>
            <a:r>
              <a:rPr lang="en-US" sz="2800" b="1" u="sng" dirty="0">
                <a:solidFill>
                  <a:schemeClr val="accent1">
                    <a:lumMod val="50000"/>
                  </a:schemeClr>
                </a:solidFill>
              </a:rPr>
              <a:t>12-24 </a:t>
            </a:r>
            <a:r>
              <a:rPr lang="en-US" sz="2800" b="1" u="sng" dirty="0" err="1">
                <a:solidFill>
                  <a:schemeClr val="accent1">
                    <a:lumMod val="50000"/>
                  </a:schemeClr>
                </a:solidFill>
              </a:rPr>
              <a:t>hr</a:t>
            </a:r>
            <a:endParaRPr lang="en-US" sz="2800" b="1" u="sng" dirty="0">
              <a:solidFill>
                <a:schemeClr val="accent1">
                  <a:lumMod val="50000"/>
                </a:schemeClr>
              </a:solidFill>
            </a:endParaRPr>
          </a:p>
          <a:p>
            <a:pPr marL="0" indent="0">
              <a:buNone/>
            </a:pPr>
            <a:endParaRPr lang="en-US" sz="2800" dirty="0">
              <a:solidFill>
                <a:schemeClr val="accent1">
                  <a:lumMod val="50000"/>
                </a:schemeClr>
              </a:solidFill>
            </a:endParaRPr>
          </a:p>
        </p:txBody>
      </p:sp>
    </p:spTree>
    <p:extLst>
      <p:ext uri="{BB962C8B-B14F-4D97-AF65-F5344CB8AC3E}">
        <p14:creationId xmlns:p14="http://schemas.microsoft.com/office/powerpoint/2010/main" val="31808352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50000"/>
                  </a:schemeClr>
                </a:solidFill>
                <a:highlight>
                  <a:srgbClr val="FFFF00"/>
                </a:highlight>
              </a:rPr>
              <a:t>Smoking stop</a:t>
            </a:r>
          </a:p>
        </p:txBody>
      </p:sp>
      <p:sp>
        <p:nvSpPr>
          <p:cNvPr id="3" name="Content Placeholder 2"/>
          <p:cNvSpPr>
            <a:spLocks noGrp="1"/>
          </p:cNvSpPr>
          <p:nvPr>
            <p:ph idx="1"/>
          </p:nvPr>
        </p:nvSpPr>
        <p:spPr>
          <a:xfrm>
            <a:off x="381000" y="1828800"/>
            <a:ext cx="7404653" cy="4038600"/>
          </a:xfrm>
        </p:spPr>
        <p:txBody>
          <a:bodyPr>
            <a:normAutofit lnSpcReduction="10000"/>
          </a:bodyPr>
          <a:lstStyle/>
          <a:p>
            <a:br>
              <a:rPr lang="en-US" sz="2800" dirty="0">
                <a:solidFill>
                  <a:srgbClr val="FF0000"/>
                </a:solidFill>
              </a:rPr>
            </a:br>
            <a:r>
              <a:rPr lang="en-US" sz="2800" dirty="0">
                <a:solidFill>
                  <a:srgbClr val="FF0000"/>
                </a:solidFill>
              </a:rPr>
              <a:t>☼  </a:t>
            </a:r>
            <a:r>
              <a:rPr lang="en-US" sz="2800" u="sng" dirty="0">
                <a:solidFill>
                  <a:srgbClr val="FF0000"/>
                </a:solidFill>
              </a:rPr>
              <a:t>&gt; 4-6 </a:t>
            </a:r>
            <a:r>
              <a:rPr lang="en-US" sz="2800" u="sng" dirty="0" err="1">
                <a:solidFill>
                  <a:srgbClr val="FF0000"/>
                </a:solidFill>
              </a:rPr>
              <a:t>hr</a:t>
            </a:r>
            <a:r>
              <a:rPr lang="en-US" sz="2800" u="sng" dirty="0">
                <a:solidFill>
                  <a:srgbClr val="FF0000"/>
                </a:solidFill>
              </a:rPr>
              <a:t> </a:t>
            </a:r>
            <a:r>
              <a:rPr lang="en-US" sz="2800" dirty="0">
                <a:solidFill>
                  <a:srgbClr val="FF0000"/>
                </a:solidFill>
              </a:rPr>
              <a:t>decrease </a:t>
            </a:r>
            <a:r>
              <a:rPr lang="en-US" sz="2800" dirty="0" err="1">
                <a:solidFill>
                  <a:srgbClr val="FF0000"/>
                </a:solidFill>
              </a:rPr>
              <a:t>carboxyHb</a:t>
            </a:r>
            <a:r>
              <a:rPr lang="en-US" sz="2800" dirty="0">
                <a:solidFill>
                  <a:srgbClr val="FF0000"/>
                </a:solidFill>
              </a:rPr>
              <a:t> </a:t>
            </a:r>
            <a:br>
              <a:rPr lang="en-US" sz="2800" dirty="0">
                <a:solidFill>
                  <a:srgbClr val="FF0000"/>
                </a:solidFill>
              </a:rPr>
            </a:br>
            <a:r>
              <a:rPr lang="en-US" sz="2800" dirty="0">
                <a:solidFill>
                  <a:srgbClr val="FF0000"/>
                </a:solidFill>
              </a:rPr>
              <a:t>☼  </a:t>
            </a:r>
            <a:r>
              <a:rPr lang="en-US" sz="2800" u="sng" dirty="0">
                <a:solidFill>
                  <a:srgbClr val="FF0000"/>
                </a:solidFill>
              </a:rPr>
              <a:t>&gt; 12-24 </a:t>
            </a:r>
            <a:r>
              <a:rPr lang="en-US" sz="2800" u="sng" dirty="0" err="1">
                <a:solidFill>
                  <a:srgbClr val="FF0000"/>
                </a:solidFill>
              </a:rPr>
              <a:t>hr</a:t>
            </a:r>
            <a:r>
              <a:rPr lang="en-US" sz="2800" u="sng" dirty="0">
                <a:solidFill>
                  <a:srgbClr val="FF0000"/>
                </a:solidFill>
              </a:rPr>
              <a:t> </a:t>
            </a:r>
            <a:r>
              <a:rPr lang="en-US" sz="2800" dirty="0">
                <a:solidFill>
                  <a:srgbClr val="FF0000"/>
                </a:solidFill>
              </a:rPr>
              <a:t>decrease </a:t>
            </a:r>
            <a:r>
              <a:rPr lang="en-US" sz="2800" dirty="0" err="1">
                <a:solidFill>
                  <a:srgbClr val="FF0000"/>
                </a:solidFill>
              </a:rPr>
              <a:t>nicotin</a:t>
            </a:r>
            <a:r>
              <a:rPr lang="en-US" sz="2800" dirty="0">
                <a:solidFill>
                  <a:srgbClr val="FF0000"/>
                </a:solidFill>
              </a:rPr>
              <a:t> </a:t>
            </a:r>
            <a:br>
              <a:rPr lang="en-US" sz="2800" dirty="0">
                <a:solidFill>
                  <a:srgbClr val="FF0000"/>
                </a:solidFill>
              </a:rPr>
            </a:br>
            <a:r>
              <a:rPr lang="en-US" sz="2800" dirty="0">
                <a:solidFill>
                  <a:srgbClr val="FF0000"/>
                </a:solidFill>
              </a:rPr>
              <a:t>((</a:t>
            </a:r>
            <a:r>
              <a:rPr lang="en-US" sz="2800" dirty="0" err="1">
                <a:solidFill>
                  <a:srgbClr val="FF0000"/>
                </a:solidFill>
              </a:rPr>
              <a:t>nicotin</a:t>
            </a:r>
            <a:r>
              <a:rPr lang="en-US" sz="2800" dirty="0">
                <a:solidFill>
                  <a:srgbClr val="FF0000"/>
                </a:solidFill>
              </a:rPr>
              <a:t> is sympathomimetic and ꜛꜛ coronary vasoconstriction)) </a:t>
            </a:r>
            <a:br>
              <a:rPr lang="en-US" sz="2800" dirty="0">
                <a:solidFill>
                  <a:srgbClr val="FF0000"/>
                </a:solidFill>
              </a:rPr>
            </a:br>
            <a:r>
              <a:rPr lang="en-US" sz="2800" dirty="0">
                <a:solidFill>
                  <a:srgbClr val="FF0000"/>
                </a:solidFill>
              </a:rPr>
              <a:t>☼ </a:t>
            </a:r>
            <a:r>
              <a:rPr lang="en-US" sz="2800" u="sng" dirty="0">
                <a:solidFill>
                  <a:srgbClr val="FF0000"/>
                </a:solidFill>
              </a:rPr>
              <a:t>&gt; 6-8 weeks </a:t>
            </a:r>
            <a:r>
              <a:rPr lang="en-US" sz="2800" dirty="0">
                <a:solidFill>
                  <a:srgbClr val="FF0000"/>
                </a:solidFill>
              </a:rPr>
              <a:t>normalize M.C.F </a:t>
            </a:r>
            <a:br>
              <a:rPr lang="en-US" sz="2800" dirty="0">
                <a:solidFill>
                  <a:srgbClr val="FF0000"/>
                </a:solidFill>
              </a:rPr>
            </a:br>
            <a:r>
              <a:rPr lang="en-US" sz="2800" dirty="0">
                <a:solidFill>
                  <a:srgbClr val="FF0000"/>
                </a:solidFill>
              </a:rPr>
              <a:t>☼ </a:t>
            </a:r>
            <a:r>
              <a:rPr lang="en-US" sz="2800" u="sng" dirty="0">
                <a:solidFill>
                  <a:srgbClr val="FF0000"/>
                </a:solidFill>
              </a:rPr>
              <a:t>&gt; 2-3 month </a:t>
            </a:r>
            <a:r>
              <a:rPr lang="en-US" sz="2800" dirty="0">
                <a:solidFill>
                  <a:srgbClr val="FF0000"/>
                </a:solidFill>
              </a:rPr>
              <a:t>normalize pulmonary function </a:t>
            </a:r>
            <a:br>
              <a:rPr lang="en-US" sz="2800" dirty="0">
                <a:solidFill>
                  <a:srgbClr val="FF0000"/>
                </a:solidFill>
              </a:rPr>
            </a:br>
            <a:r>
              <a:rPr lang="en-US" sz="2800" dirty="0">
                <a:solidFill>
                  <a:srgbClr val="FF0000"/>
                </a:solidFill>
              </a:rPr>
              <a:t>☼ </a:t>
            </a:r>
            <a:r>
              <a:rPr lang="en-US" sz="2800" u="sng" dirty="0">
                <a:solidFill>
                  <a:srgbClr val="FF0000"/>
                </a:solidFill>
              </a:rPr>
              <a:t>&gt; 6 month -1year </a:t>
            </a:r>
            <a:r>
              <a:rPr lang="en-US" sz="2800" dirty="0">
                <a:solidFill>
                  <a:srgbClr val="FF0000"/>
                </a:solidFill>
              </a:rPr>
              <a:t>return to non-smoker lung</a:t>
            </a:r>
          </a:p>
          <a:p>
            <a:endParaRPr lang="en-US" sz="2800" dirty="0">
              <a:solidFill>
                <a:schemeClr val="accent1">
                  <a:lumMod val="50000"/>
                </a:schemeClr>
              </a:solidFill>
            </a:endParaRPr>
          </a:p>
        </p:txBody>
      </p:sp>
    </p:spTree>
    <p:extLst>
      <p:ext uri="{BB962C8B-B14F-4D97-AF65-F5344CB8AC3E}">
        <p14:creationId xmlns:p14="http://schemas.microsoft.com/office/powerpoint/2010/main" val="21643099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89535" y="609600"/>
            <a:ext cx="4865966" cy="1320800"/>
          </a:xfrm>
        </p:spPr>
        <p:txBody>
          <a:bodyPr>
            <a:normAutofit/>
          </a:bodyPr>
          <a:lstStyle/>
          <a:p>
            <a:r>
              <a:rPr lang="en-US" b="1" u="sng"/>
              <a:t>B. physical examination :</a:t>
            </a:r>
          </a:p>
        </p:txBody>
      </p:sp>
      <p:pic>
        <p:nvPicPr>
          <p:cNvPr id="5" name="Picture 4" descr="Stethoscope">
            <a:extLst>
              <a:ext uri="{FF2B5EF4-FFF2-40B4-BE49-F238E27FC236}">
                <a16:creationId xmlns:a16="http://schemas.microsoft.com/office/drawing/2014/main" id="{3F0D824C-BF73-A884-F8EA-C476FD8E8E88}"/>
              </a:ext>
            </a:extLst>
          </p:cNvPr>
          <p:cNvPicPr>
            <a:picLocks noChangeAspect="1"/>
          </p:cNvPicPr>
          <p:nvPr/>
        </p:nvPicPr>
        <p:blipFill rotWithShape="1">
          <a:blip r:embed="rId2">
            <a:duotone>
              <a:prstClr val="black"/>
              <a:schemeClr val="tx2">
                <a:tint val="45000"/>
                <a:satMod val="400000"/>
              </a:schemeClr>
            </a:duotone>
          </a:blip>
          <a:srcRect l="42811" r="37284" b="1"/>
          <a:stretch/>
        </p:blipFill>
        <p:spPr>
          <a:xfrm>
            <a:off x="20" y="10"/>
            <a:ext cx="2050522" cy="6876278"/>
          </a:xfrm>
          <a:custGeom>
            <a:avLst/>
            <a:gdLst/>
            <a:ahLst/>
            <a:cxnLst/>
            <a:rect l="l" t="t" r="r" b="b"/>
            <a:pathLst>
              <a:path w="2734056" h="6858000">
                <a:moveTo>
                  <a:pt x="0" y="0"/>
                </a:moveTo>
                <a:lnTo>
                  <a:pt x="1674254" y="0"/>
                </a:lnTo>
                <a:lnTo>
                  <a:pt x="2734056" y="6850199"/>
                </a:lnTo>
                <a:lnTo>
                  <a:pt x="2734056" y="6858000"/>
                </a:lnTo>
                <a:lnTo>
                  <a:pt x="842596" y="6858000"/>
                </a:lnTo>
                <a:lnTo>
                  <a:pt x="0" y="1191846"/>
                </a:lnTo>
                <a:close/>
              </a:path>
            </a:pathLst>
          </a:custGeom>
        </p:spPr>
      </p:pic>
      <p:sp>
        <p:nvSpPr>
          <p:cNvPr id="9" name="Isosceles Triangle 8">
            <a:extLst>
              <a:ext uri="{FF2B5EF4-FFF2-40B4-BE49-F238E27FC236}">
                <a16:creationId xmlns:a16="http://schemas.microsoft.com/office/drawing/2014/main" id="{518E5A25-92C5-4F27-8E26-0AAAB0CDC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191846"/>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2089535" y="2160589"/>
            <a:ext cx="4865966" cy="3880773"/>
          </a:xfrm>
        </p:spPr>
        <p:txBody>
          <a:bodyPr>
            <a:normAutofit/>
          </a:bodyPr>
          <a:lstStyle/>
          <a:p>
            <a:pPr marL="0" indent="0">
              <a:lnSpc>
                <a:spcPct val="90000"/>
              </a:lnSpc>
              <a:buNone/>
            </a:pPr>
            <a:r>
              <a:rPr lang="en-US" sz="1500"/>
              <a:t>1- vital sign and general examination </a:t>
            </a:r>
            <a:br>
              <a:rPr lang="en-US" sz="1500"/>
            </a:br>
            <a:r>
              <a:rPr lang="en-US" sz="1500"/>
              <a:t>2- airway assessment (LEMON )</a:t>
            </a:r>
            <a:br>
              <a:rPr lang="en-US" sz="1500"/>
            </a:br>
            <a:endParaRPr lang="en-US" sz="1500"/>
          </a:p>
          <a:p>
            <a:pPr>
              <a:lnSpc>
                <a:spcPct val="90000"/>
              </a:lnSpc>
              <a:buFont typeface="Wingdings" pitchFamily="2" charset="2"/>
              <a:buChar char="ü"/>
            </a:pPr>
            <a:r>
              <a:rPr lang="en-US" sz="1500"/>
              <a:t>L  look </a:t>
            </a:r>
          </a:p>
          <a:p>
            <a:pPr>
              <a:lnSpc>
                <a:spcPct val="90000"/>
              </a:lnSpc>
              <a:buFont typeface="Wingdings" pitchFamily="2" charset="2"/>
              <a:buChar char="ü"/>
            </a:pPr>
            <a:r>
              <a:rPr lang="en-US" sz="1500"/>
              <a:t>E  evaluate</a:t>
            </a:r>
          </a:p>
          <a:p>
            <a:pPr>
              <a:lnSpc>
                <a:spcPct val="90000"/>
              </a:lnSpc>
              <a:buFont typeface="Wingdings" pitchFamily="2" charset="2"/>
              <a:buChar char="ü"/>
            </a:pPr>
            <a:r>
              <a:rPr lang="en-US" sz="1500"/>
              <a:t>M </a:t>
            </a:r>
            <a:r>
              <a:rPr lang="en-US" sz="1500" err="1"/>
              <a:t>mallampati</a:t>
            </a:r>
            <a:endParaRPr lang="en-US" sz="1500"/>
          </a:p>
          <a:p>
            <a:pPr>
              <a:lnSpc>
                <a:spcPct val="90000"/>
              </a:lnSpc>
              <a:buFont typeface="Wingdings" pitchFamily="2" charset="2"/>
              <a:buChar char="ü"/>
            </a:pPr>
            <a:r>
              <a:rPr lang="en-US" sz="1500"/>
              <a:t>O obstruction</a:t>
            </a:r>
          </a:p>
          <a:p>
            <a:pPr>
              <a:lnSpc>
                <a:spcPct val="90000"/>
              </a:lnSpc>
              <a:buFont typeface="Wingdings" pitchFamily="2" charset="2"/>
              <a:buChar char="ü"/>
            </a:pPr>
            <a:r>
              <a:rPr lang="en-US" sz="1500"/>
              <a:t>N  neck mobility </a:t>
            </a:r>
            <a:br>
              <a:rPr lang="en-US" sz="1500"/>
            </a:br>
            <a:br>
              <a:rPr lang="en-US" sz="1500"/>
            </a:br>
            <a:r>
              <a:rPr lang="en-US" sz="1500"/>
              <a:t>3- heart ( HR , B.P , S1 &amp; S2 , PULSE )</a:t>
            </a:r>
            <a:br>
              <a:rPr lang="en-US" sz="1500"/>
            </a:br>
            <a:r>
              <a:rPr lang="en-US" sz="1500"/>
              <a:t>4- lung ( crackles , wheezing , Resp. rate , dyspnea ) </a:t>
            </a:r>
            <a:br>
              <a:rPr lang="en-US" sz="1500"/>
            </a:br>
            <a:r>
              <a:rPr lang="en-US" sz="1500"/>
              <a:t>5- neurological examination </a:t>
            </a:r>
            <a:br>
              <a:rPr lang="en-US" sz="1500"/>
            </a:br>
            <a:r>
              <a:rPr lang="en-US" sz="1500"/>
              <a:t>6- extremities , edema , deformity </a:t>
            </a:r>
          </a:p>
        </p:txBody>
      </p:sp>
    </p:spTree>
    <p:extLst>
      <p:ext uri="{BB962C8B-B14F-4D97-AF65-F5344CB8AC3E}">
        <p14:creationId xmlns:p14="http://schemas.microsoft.com/office/powerpoint/2010/main" val="40399756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009" y="158115"/>
            <a:ext cx="7406640" cy="1356360"/>
          </a:xfrm>
        </p:spPr>
        <p:txBody>
          <a:bodyPr>
            <a:normAutofit/>
          </a:bodyPr>
          <a:lstStyle/>
          <a:p>
            <a:r>
              <a:rPr lang="en-US" b="1" u="sng" dirty="0">
                <a:solidFill>
                  <a:schemeClr val="accent1">
                    <a:lumMod val="50000"/>
                  </a:schemeClr>
                </a:solidFill>
              </a:rPr>
              <a:t>C. laboratory evaluation </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09600" y="2310950"/>
            <a:ext cx="6348413" cy="358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38123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lose-up unopened pill packets">
            <a:extLst>
              <a:ext uri="{FF2B5EF4-FFF2-40B4-BE49-F238E27FC236}">
                <a16:creationId xmlns:a16="http://schemas.microsoft.com/office/drawing/2014/main" id="{B18DABD2-2C91-D6A9-A417-89FF3BD40EE2}"/>
              </a:ext>
            </a:extLst>
          </p:cNvPr>
          <p:cNvPicPr>
            <a:picLocks noChangeAspect="1"/>
          </p:cNvPicPr>
          <p:nvPr/>
        </p:nvPicPr>
        <p:blipFill rotWithShape="1">
          <a:blip r:embed="rId2"/>
          <a:srcRect l="45690" r="34679"/>
          <a:stretch/>
        </p:blipFill>
        <p:spPr>
          <a:xfrm>
            <a:off x="20" y="10"/>
            <a:ext cx="2050522"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9" name="Isosceles Triangle 8">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357491"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1828800" y="1600200"/>
            <a:ext cx="5715000" cy="4572000"/>
          </a:xfrm>
        </p:spPr>
        <p:txBody>
          <a:bodyPr>
            <a:normAutofit/>
          </a:bodyPr>
          <a:lstStyle/>
          <a:p>
            <a:r>
              <a:rPr lang="en-US" sz="1600" b="1" i="0" u="sng" dirty="0">
                <a:effectLst/>
                <a:latin typeface="Corbel (Body)"/>
              </a:rPr>
              <a:t>Anesthesia:</a:t>
            </a:r>
            <a:r>
              <a:rPr lang="en-GB" sz="1400" b="0" i="0" u="none" strike="noStrike" dirty="0">
                <a:effectLst/>
                <a:latin typeface="arial" panose="020B0604020202020204" pitchFamily="34" charset="0"/>
                <a:hlinkClick r:id="rId3">
                  <a:extLst>
                    <a:ext uri="{A12FA001-AC4F-418D-AE19-62706E023703}">
                      <ahyp:hlinkClr xmlns:ahyp="http://schemas.microsoft.com/office/drawing/2018/hyperlinkcolor" val="tx"/>
                    </a:ext>
                  </a:extLst>
                </a:hlinkClick>
              </a:rPr>
              <a:t> </a:t>
            </a:r>
            <a:r>
              <a:rPr lang="en-US" sz="1800" dirty="0"/>
              <a:t>is defined as the loss of physical sensation with or without loss of consciousness .</a:t>
            </a:r>
            <a:endParaRPr lang="en-US" sz="1800" b="1" u="sng" dirty="0">
              <a:effectLst>
                <a:outerShdw blurRad="38100" dist="38100" dir="2700000" algn="tl">
                  <a:srgbClr val="000000">
                    <a:alpha val="43137"/>
                  </a:srgbClr>
                </a:outerShdw>
              </a:effectLst>
            </a:endParaRPr>
          </a:p>
          <a:p>
            <a:pPr>
              <a:lnSpc>
                <a:spcPct val="90000"/>
              </a:lnSpc>
            </a:pPr>
            <a:endParaRPr lang="en-US" dirty="0"/>
          </a:p>
          <a:p>
            <a:pPr>
              <a:lnSpc>
                <a:spcPct val="90000"/>
              </a:lnSpc>
            </a:pPr>
            <a:endParaRPr lang="en-US" dirty="0"/>
          </a:p>
          <a:p>
            <a:r>
              <a:rPr lang="en-US" sz="1800" b="1" u="sng" dirty="0"/>
              <a:t>Anesthesiology</a:t>
            </a:r>
            <a:r>
              <a:rPr lang="en-US" sz="1800" dirty="0"/>
              <a:t> </a:t>
            </a:r>
            <a:r>
              <a:rPr lang="en-GB" sz="1800" b="0" i="0" dirty="0">
                <a:effectLst/>
              </a:rPr>
              <a:t>is branch of medicine that is focused on the relief of pain in the perioperative period (i.e. before, during or after a surgical procedure)</a:t>
            </a:r>
            <a:r>
              <a:rPr lang="en-US" dirty="0"/>
              <a:t>.</a:t>
            </a:r>
          </a:p>
          <a:p>
            <a:endParaRPr lang="ar-JO" b="1" i="0" u="sng" dirty="0">
              <a:effectLst/>
            </a:endParaRPr>
          </a:p>
          <a:p>
            <a:r>
              <a:rPr lang="en-US" sz="1800" dirty="0"/>
              <a:t> A physician specialized in anesthesiology is called an </a:t>
            </a:r>
            <a:r>
              <a:rPr lang="en-US" sz="1800" b="1" u="sng" dirty="0"/>
              <a:t>Anesthesiologist</a:t>
            </a:r>
          </a:p>
          <a:p>
            <a:pPr marL="0" indent="0">
              <a:lnSpc>
                <a:spcPct val="90000"/>
              </a:lnSpc>
              <a:buNone/>
            </a:pPr>
            <a:endParaRPr lang="en-US" dirty="0"/>
          </a:p>
        </p:txBody>
      </p:sp>
    </p:spTree>
    <p:extLst>
      <p:ext uri="{BB962C8B-B14F-4D97-AF65-F5344CB8AC3E}">
        <p14:creationId xmlns:p14="http://schemas.microsoft.com/office/powerpoint/2010/main" val="36919058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3818467"/>
            <a:ext cx="3337719"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1000126" y="2160590"/>
            <a:ext cx="6353174" cy="3429260"/>
          </a:xfrm>
        </p:spPr>
        <p:txBody>
          <a:bodyPr>
            <a:normAutofit/>
          </a:bodyPr>
          <a:lstStyle/>
          <a:p>
            <a:pPr marL="0" indent="0">
              <a:buNone/>
            </a:pPr>
            <a:r>
              <a:rPr lang="en-US" sz="2400" dirty="0"/>
              <a:t>If patient know to have disease do investigation according to disease</a:t>
            </a:r>
          </a:p>
          <a:p>
            <a:pPr marL="0" indent="0">
              <a:buNone/>
            </a:pPr>
            <a:r>
              <a:rPr lang="en-US" sz="2400" dirty="0"/>
              <a:t> ex. Thyroid pt do T3 ,T4 ,TSH</a:t>
            </a:r>
          </a:p>
          <a:p>
            <a:pPr marL="0" indent="0">
              <a:buNone/>
            </a:pPr>
            <a:r>
              <a:rPr lang="en-US" sz="2400" dirty="0"/>
              <a:t>D.M Glucose level.</a:t>
            </a:r>
          </a:p>
          <a:p>
            <a:pPr marL="0" indent="0">
              <a:buNone/>
            </a:pPr>
            <a:endParaRPr lang="en-US" dirty="0"/>
          </a:p>
        </p:txBody>
      </p:sp>
      <p:sp>
        <p:nvSpPr>
          <p:cNvPr id="18"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6852575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0" y="9525"/>
            <a:ext cx="7406640" cy="1356360"/>
          </a:xfrm>
        </p:spPr>
        <p:txBody>
          <a:bodyPr>
            <a:normAutofit/>
          </a:bodyPr>
          <a:lstStyle/>
          <a:p>
            <a:r>
              <a:rPr lang="en-US" sz="4800" b="1" dirty="0"/>
              <a:t>ASA classification</a:t>
            </a:r>
          </a:p>
        </p:txBody>
      </p:sp>
      <p:sp>
        <p:nvSpPr>
          <p:cNvPr id="5" name="عنصر نائب للمحتوى 4">
            <a:extLst>
              <a:ext uri="{FF2B5EF4-FFF2-40B4-BE49-F238E27FC236}">
                <a16:creationId xmlns:a16="http://schemas.microsoft.com/office/drawing/2014/main" id="{F1B06357-2116-4869-9D02-7C186C553AB5}"/>
              </a:ext>
            </a:extLst>
          </p:cNvPr>
          <p:cNvSpPr>
            <a:spLocks noGrp="1"/>
          </p:cNvSpPr>
          <p:nvPr>
            <p:ph idx="1"/>
          </p:nvPr>
        </p:nvSpPr>
        <p:spPr>
          <a:xfrm>
            <a:off x="457200" y="1143000"/>
            <a:ext cx="7480853" cy="5257800"/>
          </a:xfrm>
        </p:spPr>
        <p:txBody>
          <a:bodyPr>
            <a:noAutofit/>
          </a:bodyPr>
          <a:lstStyle/>
          <a:p>
            <a:pPr algn="l"/>
            <a:r>
              <a:rPr lang="en-US" sz="1800" b="1" i="0" dirty="0">
                <a:solidFill>
                  <a:schemeClr val="tx1"/>
                </a:solidFill>
                <a:effectLst/>
                <a:latin typeface="Arial Narrow" pitchFamily="34" charset="0"/>
              </a:rPr>
              <a:t>The ASA physical status classification system is a system for assessing the fitness of patients before </a:t>
            </a:r>
            <a:r>
              <a:rPr lang="en-US" sz="1800" b="1" i="0" u="none" strike="noStrike" dirty="0">
                <a:solidFill>
                  <a:schemeClr val="tx1"/>
                </a:solidFill>
                <a:effectLst/>
                <a:latin typeface="Arial Narrow" pitchFamily="34" charset="0"/>
                <a:hlinkClick r:id="rId2" tooltip="Surgery">
                  <a:extLst>
                    <a:ext uri="{A12FA001-AC4F-418D-AE19-62706E023703}">
                      <ahyp:hlinkClr xmlns:ahyp="http://schemas.microsoft.com/office/drawing/2018/hyperlinkcolor" val="tx"/>
                    </a:ext>
                  </a:extLst>
                </a:hlinkClick>
              </a:rPr>
              <a:t>surgery</a:t>
            </a:r>
            <a:r>
              <a:rPr lang="en-US" sz="1800" b="1" i="0" dirty="0">
                <a:solidFill>
                  <a:schemeClr val="tx1"/>
                </a:solidFill>
                <a:effectLst/>
                <a:latin typeface="Arial Narrow" pitchFamily="34" charset="0"/>
              </a:rPr>
              <a:t>. In 1963 the </a:t>
            </a:r>
            <a:r>
              <a:rPr lang="en-US" sz="1800" b="1" i="0" u="none" strike="noStrike" dirty="0">
                <a:solidFill>
                  <a:schemeClr val="tx1"/>
                </a:solidFill>
                <a:effectLst/>
                <a:latin typeface="Arial Narrow" pitchFamily="34" charset="0"/>
                <a:hlinkClick r:id="rId3" tooltip="American Society of Anesthesiologists">
                  <a:extLst>
                    <a:ext uri="{A12FA001-AC4F-418D-AE19-62706E023703}">
                      <ahyp:hlinkClr xmlns:ahyp="http://schemas.microsoft.com/office/drawing/2018/hyperlinkcolor" val="tx"/>
                    </a:ext>
                  </a:extLst>
                </a:hlinkClick>
              </a:rPr>
              <a:t>American Society of Anesthesiologists</a:t>
            </a:r>
            <a:r>
              <a:rPr lang="en-US" sz="1800" b="1" i="0" dirty="0">
                <a:solidFill>
                  <a:schemeClr val="tx1"/>
                </a:solidFill>
                <a:effectLst/>
                <a:latin typeface="Arial Narrow" pitchFamily="34" charset="0"/>
              </a:rPr>
              <a:t> (ASA) adopted the five-category physical status classification system; a sixth category was later added. These are:</a:t>
            </a:r>
          </a:p>
          <a:p>
            <a:pPr algn="l">
              <a:buFont typeface="+mj-lt"/>
              <a:buAutoNum type="arabicPeriod"/>
            </a:pPr>
            <a:r>
              <a:rPr lang="en-US" sz="1800" b="1" i="0" dirty="0">
                <a:solidFill>
                  <a:schemeClr val="tx1"/>
                </a:solidFill>
                <a:effectLst/>
                <a:latin typeface="Arial Narrow" pitchFamily="34" charset="0"/>
              </a:rPr>
              <a:t>Healthy person.</a:t>
            </a:r>
          </a:p>
          <a:p>
            <a:pPr algn="l">
              <a:buFont typeface="+mj-lt"/>
              <a:buAutoNum type="arabicPeriod"/>
            </a:pPr>
            <a:r>
              <a:rPr lang="en-US" sz="1800" b="1" i="0" dirty="0">
                <a:solidFill>
                  <a:schemeClr val="tx1"/>
                </a:solidFill>
                <a:effectLst/>
                <a:latin typeface="Arial Narrow" pitchFamily="34" charset="0"/>
              </a:rPr>
              <a:t>Mild </a:t>
            </a:r>
            <a:r>
              <a:rPr lang="en-US" sz="1800" b="1" i="0" u="none" strike="noStrike" dirty="0">
                <a:solidFill>
                  <a:schemeClr val="tx1"/>
                </a:solidFill>
                <a:effectLst/>
                <a:latin typeface="Arial Narrow" pitchFamily="34" charset="0"/>
                <a:hlinkClick r:id="rId4" tooltip="Systemic disease">
                  <a:extLst>
                    <a:ext uri="{A12FA001-AC4F-418D-AE19-62706E023703}">
                      <ahyp:hlinkClr xmlns:ahyp="http://schemas.microsoft.com/office/drawing/2018/hyperlinkcolor" val="tx"/>
                    </a:ext>
                  </a:extLst>
                </a:hlinkClick>
              </a:rPr>
              <a:t>systemic disease</a:t>
            </a:r>
            <a:r>
              <a:rPr lang="en-US" sz="1800" b="1" i="0" dirty="0">
                <a:solidFill>
                  <a:schemeClr val="tx1"/>
                </a:solidFill>
                <a:effectLst/>
                <a:latin typeface="Arial Narrow" pitchFamily="34" charset="0"/>
              </a:rPr>
              <a:t>.</a:t>
            </a:r>
          </a:p>
          <a:p>
            <a:pPr algn="l">
              <a:buFont typeface="+mj-lt"/>
              <a:buAutoNum type="arabicPeriod"/>
            </a:pPr>
            <a:r>
              <a:rPr lang="en-US" sz="1800" b="1" i="0" dirty="0">
                <a:solidFill>
                  <a:schemeClr val="tx1"/>
                </a:solidFill>
                <a:effectLst/>
                <a:latin typeface="Arial Narrow" pitchFamily="34" charset="0"/>
              </a:rPr>
              <a:t>Severe systemic </a:t>
            </a:r>
            <a:r>
              <a:rPr lang="en-US" sz="1800" b="1" i="0" u="none" strike="noStrike" dirty="0">
                <a:solidFill>
                  <a:schemeClr val="tx1"/>
                </a:solidFill>
                <a:effectLst/>
                <a:latin typeface="Arial Narrow" pitchFamily="34" charset="0"/>
                <a:hlinkClick r:id="rId5" tooltip="Disease">
                  <a:extLst>
                    <a:ext uri="{A12FA001-AC4F-418D-AE19-62706E023703}">
                      <ahyp:hlinkClr xmlns:ahyp="http://schemas.microsoft.com/office/drawing/2018/hyperlinkcolor" val="tx"/>
                    </a:ext>
                  </a:extLst>
                </a:hlinkClick>
              </a:rPr>
              <a:t>disease</a:t>
            </a:r>
            <a:r>
              <a:rPr lang="en-US" sz="1800" b="1" i="0" dirty="0">
                <a:solidFill>
                  <a:schemeClr val="tx1"/>
                </a:solidFill>
                <a:effectLst/>
                <a:latin typeface="Arial Narrow" pitchFamily="34" charset="0"/>
              </a:rPr>
              <a:t>.</a:t>
            </a:r>
          </a:p>
          <a:p>
            <a:pPr algn="l">
              <a:buFont typeface="+mj-lt"/>
              <a:buAutoNum type="arabicPeriod"/>
            </a:pPr>
            <a:r>
              <a:rPr lang="en-US" sz="1800" b="1" i="0" dirty="0">
                <a:solidFill>
                  <a:schemeClr val="tx1"/>
                </a:solidFill>
                <a:effectLst/>
                <a:latin typeface="Arial Narrow" pitchFamily="34" charset="0"/>
              </a:rPr>
              <a:t>Severe systemic disease that is a constant threat to </a:t>
            </a:r>
            <a:r>
              <a:rPr lang="en-US" sz="1800" b="1" i="0" u="none" strike="noStrike" dirty="0">
                <a:solidFill>
                  <a:schemeClr val="tx1"/>
                </a:solidFill>
                <a:effectLst/>
                <a:latin typeface="Arial Narrow" pitchFamily="34" charset="0"/>
                <a:hlinkClick r:id="rId6" tooltip="Life">
                  <a:extLst>
                    <a:ext uri="{A12FA001-AC4F-418D-AE19-62706E023703}">
                      <ahyp:hlinkClr xmlns:ahyp="http://schemas.microsoft.com/office/drawing/2018/hyperlinkcolor" val="tx"/>
                    </a:ext>
                  </a:extLst>
                </a:hlinkClick>
              </a:rPr>
              <a:t>life</a:t>
            </a:r>
            <a:r>
              <a:rPr lang="en-US" sz="1800" b="1" i="0" dirty="0">
                <a:solidFill>
                  <a:schemeClr val="tx1"/>
                </a:solidFill>
                <a:effectLst/>
                <a:latin typeface="Arial Narrow" pitchFamily="34" charset="0"/>
              </a:rPr>
              <a:t>.</a:t>
            </a:r>
          </a:p>
          <a:p>
            <a:pPr algn="l">
              <a:buFont typeface="+mj-lt"/>
              <a:buAutoNum type="arabicPeriod"/>
            </a:pPr>
            <a:r>
              <a:rPr lang="en-US" sz="1800" b="1" i="0" dirty="0">
                <a:solidFill>
                  <a:schemeClr val="tx1"/>
                </a:solidFill>
                <a:effectLst/>
                <a:latin typeface="Arial Narrow" pitchFamily="34" charset="0"/>
              </a:rPr>
              <a:t>A </a:t>
            </a:r>
            <a:r>
              <a:rPr lang="en-US" sz="1800" b="1" i="0" u="none" strike="noStrike" dirty="0">
                <a:solidFill>
                  <a:schemeClr val="tx1"/>
                </a:solidFill>
                <a:effectLst/>
                <a:latin typeface="Arial Narrow" pitchFamily="34" charset="0"/>
                <a:hlinkClick r:id="rId7" tooltip="wikt:moribund">
                  <a:extLst>
                    <a:ext uri="{A12FA001-AC4F-418D-AE19-62706E023703}">
                      <ahyp:hlinkClr xmlns:ahyp="http://schemas.microsoft.com/office/drawing/2018/hyperlinkcolor" val="tx"/>
                    </a:ext>
                  </a:extLst>
                </a:hlinkClick>
              </a:rPr>
              <a:t>moribund</a:t>
            </a:r>
            <a:r>
              <a:rPr lang="en-US" sz="1800" b="1" i="0" dirty="0">
                <a:solidFill>
                  <a:schemeClr val="tx1"/>
                </a:solidFill>
                <a:effectLst/>
                <a:latin typeface="Arial Narrow" pitchFamily="34" charset="0"/>
              </a:rPr>
              <a:t> person who is not expected to survive without the </a:t>
            </a:r>
            <a:r>
              <a:rPr lang="en-US" sz="1800" b="1" i="0" u="none" strike="noStrike" dirty="0">
                <a:solidFill>
                  <a:schemeClr val="tx1"/>
                </a:solidFill>
                <a:effectLst/>
                <a:latin typeface="Arial Narrow" pitchFamily="34" charset="0"/>
                <a:hlinkClick r:id="rId2" tooltip="Surgery">
                  <a:extLst>
                    <a:ext uri="{A12FA001-AC4F-418D-AE19-62706E023703}">
                      <ahyp:hlinkClr xmlns:ahyp="http://schemas.microsoft.com/office/drawing/2018/hyperlinkcolor" val="tx"/>
                    </a:ext>
                  </a:extLst>
                </a:hlinkClick>
              </a:rPr>
              <a:t>operation</a:t>
            </a:r>
            <a:r>
              <a:rPr lang="en-US" sz="1800" b="1" i="0" dirty="0">
                <a:solidFill>
                  <a:schemeClr val="tx1"/>
                </a:solidFill>
                <a:effectLst/>
                <a:latin typeface="Arial Narrow" pitchFamily="34" charset="0"/>
              </a:rPr>
              <a:t>.</a:t>
            </a:r>
          </a:p>
          <a:p>
            <a:pPr algn="l">
              <a:buFont typeface="+mj-lt"/>
              <a:buAutoNum type="arabicPeriod"/>
            </a:pPr>
            <a:r>
              <a:rPr lang="en-US" sz="1800" b="1" i="0" dirty="0">
                <a:solidFill>
                  <a:schemeClr val="tx1"/>
                </a:solidFill>
                <a:effectLst/>
                <a:latin typeface="Arial Narrow" pitchFamily="34" charset="0"/>
              </a:rPr>
              <a:t>A declared </a:t>
            </a:r>
            <a:r>
              <a:rPr lang="en-US" sz="1800" b="1" i="0" u="none" strike="noStrike" dirty="0">
                <a:solidFill>
                  <a:schemeClr val="tx1"/>
                </a:solidFill>
                <a:effectLst/>
                <a:latin typeface="Arial Narrow" pitchFamily="34" charset="0"/>
                <a:hlinkClick r:id="rId8" tooltip="Brain-dead">
                  <a:extLst>
                    <a:ext uri="{A12FA001-AC4F-418D-AE19-62706E023703}">
                      <ahyp:hlinkClr xmlns:ahyp="http://schemas.microsoft.com/office/drawing/2018/hyperlinkcolor" val="tx"/>
                    </a:ext>
                  </a:extLst>
                </a:hlinkClick>
              </a:rPr>
              <a:t>brain-dead</a:t>
            </a:r>
            <a:r>
              <a:rPr lang="en-US" sz="1800" b="1" i="0" dirty="0">
                <a:solidFill>
                  <a:schemeClr val="tx1"/>
                </a:solidFill>
                <a:effectLst/>
                <a:latin typeface="Arial Narrow" pitchFamily="34" charset="0"/>
              </a:rPr>
              <a:t> person whose </a:t>
            </a:r>
            <a:r>
              <a:rPr lang="en-US" sz="1800" b="1" i="0" u="none" strike="noStrike" dirty="0">
                <a:solidFill>
                  <a:schemeClr val="tx1"/>
                </a:solidFill>
                <a:effectLst/>
                <a:latin typeface="Arial Narrow" pitchFamily="34" charset="0"/>
                <a:hlinkClick r:id="rId9" tooltip="Organ (anatomy)">
                  <a:extLst>
                    <a:ext uri="{A12FA001-AC4F-418D-AE19-62706E023703}">
                      <ahyp:hlinkClr xmlns:ahyp="http://schemas.microsoft.com/office/drawing/2018/hyperlinkcolor" val="tx"/>
                    </a:ext>
                  </a:extLst>
                </a:hlinkClick>
              </a:rPr>
              <a:t>organs</a:t>
            </a:r>
            <a:r>
              <a:rPr lang="en-US" sz="1800" b="1" i="0" dirty="0">
                <a:solidFill>
                  <a:schemeClr val="tx1"/>
                </a:solidFill>
                <a:effectLst/>
                <a:latin typeface="Arial Narrow" pitchFamily="34" charset="0"/>
              </a:rPr>
              <a:t> are being removed for </a:t>
            </a:r>
            <a:r>
              <a:rPr lang="en-US" sz="1800" b="1" i="0" u="none" strike="noStrike" dirty="0">
                <a:solidFill>
                  <a:schemeClr val="tx1"/>
                </a:solidFill>
                <a:effectLst/>
                <a:latin typeface="Arial Narrow" pitchFamily="34" charset="0"/>
                <a:hlinkClick r:id="rId10" tooltip="Organ donation">
                  <a:extLst>
                    <a:ext uri="{A12FA001-AC4F-418D-AE19-62706E023703}">
                      <ahyp:hlinkClr xmlns:ahyp="http://schemas.microsoft.com/office/drawing/2018/hyperlinkcolor" val="tx"/>
                    </a:ext>
                  </a:extLst>
                </a:hlinkClick>
              </a:rPr>
              <a:t>donor</a:t>
            </a:r>
            <a:r>
              <a:rPr lang="en-US" sz="1800" b="1" i="0" dirty="0">
                <a:solidFill>
                  <a:schemeClr val="tx1"/>
                </a:solidFill>
                <a:effectLst/>
                <a:latin typeface="Arial Narrow" pitchFamily="34" charset="0"/>
              </a:rPr>
              <a:t> purposes.</a:t>
            </a:r>
          </a:p>
          <a:p>
            <a:pPr algn="l"/>
            <a:r>
              <a:rPr lang="en-US" sz="1800" b="1" i="0" dirty="0">
                <a:solidFill>
                  <a:schemeClr val="tx1"/>
                </a:solidFill>
                <a:effectLst/>
                <a:latin typeface="Arial Narrow" pitchFamily="34" charset="0"/>
              </a:rPr>
              <a:t>If the surgery is an emergency, the physical status classification is followed by “E” (for </a:t>
            </a:r>
            <a:r>
              <a:rPr lang="en-US" sz="1800" b="1" i="0" u="none" strike="noStrike" dirty="0">
                <a:solidFill>
                  <a:schemeClr val="tx1"/>
                </a:solidFill>
                <a:effectLst/>
                <a:latin typeface="Arial Narrow" pitchFamily="34" charset="0"/>
                <a:hlinkClick r:id="rId11" tooltip="Emergency">
                  <a:extLst>
                    <a:ext uri="{A12FA001-AC4F-418D-AE19-62706E023703}">
                      <ahyp:hlinkClr xmlns:ahyp="http://schemas.microsoft.com/office/drawing/2018/hyperlinkcolor" val="tx"/>
                    </a:ext>
                  </a:extLst>
                </a:hlinkClick>
              </a:rPr>
              <a:t>emergency</a:t>
            </a:r>
            <a:r>
              <a:rPr lang="en-US" sz="1800" b="1" i="0" dirty="0">
                <a:solidFill>
                  <a:schemeClr val="tx1"/>
                </a:solidFill>
                <a:effectLst/>
                <a:latin typeface="Arial Narrow" pitchFamily="34" charset="0"/>
              </a:rPr>
              <a:t>) for example “3E</a:t>
            </a:r>
          </a:p>
          <a:p>
            <a:endParaRPr lang="en-AU" sz="1800" b="1" dirty="0">
              <a:solidFill>
                <a:schemeClr val="tx1"/>
              </a:solidFill>
              <a:latin typeface="Arial Narrow" pitchFamily="34" charset="0"/>
            </a:endParaRPr>
          </a:p>
        </p:txBody>
      </p:sp>
    </p:spTree>
    <p:extLst>
      <p:ext uri="{BB962C8B-B14F-4D97-AF65-F5344CB8AC3E}">
        <p14:creationId xmlns:p14="http://schemas.microsoft.com/office/powerpoint/2010/main" val="384863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1">
                    <a:lumMod val="50000"/>
                  </a:schemeClr>
                </a:solidFill>
              </a:rPr>
              <a:t>Increase risk of morbidity &amp; mortality in anesthesia:</a:t>
            </a:r>
          </a:p>
        </p:txBody>
      </p:sp>
      <p:sp>
        <p:nvSpPr>
          <p:cNvPr id="3" name="Content Placeholder 2"/>
          <p:cNvSpPr>
            <a:spLocks noGrp="1"/>
          </p:cNvSpPr>
          <p:nvPr>
            <p:ph idx="1"/>
          </p:nvPr>
        </p:nvSpPr>
        <p:spPr/>
        <p:txBody>
          <a:bodyPr>
            <a:normAutofit lnSpcReduction="10000"/>
          </a:bodyPr>
          <a:lstStyle/>
          <a:p>
            <a:r>
              <a:rPr lang="en-US" dirty="0">
                <a:solidFill>
                  <a:schemeClr val="accent1">
                    <a:lumMod val="50000"/>
                  </a:schemeClr>
                </a:solidFill>
              </a:rPr>
              <a:t>Age &gt; 70 </a:t>
            </a:r>
          </a:p>
          <a:p>
            <a:r>
              <a:rPr lang="en-US" dirty="0">
                <a:solidFill>
                  <a:schemeClr val="accent1">
                    <a:lumMod val="50000"/>
                  </a:schemeClr>
                </a:solidFill>
              </a:rPr>
              <a:t>Smoking </a:t>
            </a:r>
          </a:p>
          <a:p>
            <a:r>
              <a:rPr lang="en-US" dirty="0">
                <a:solidFill>
                  <a:schemeClr val="accent1">
                    <a:lumMod val="50000"/>
                  </a:schemeClr>
                </a:solidFill>
              </a:rPr>
              <a:t>MI &lt; 6 months OR unstable angina within 3 m </a:t>
            </a:r>
          </a:p>
          <a:p>
            <a:r>
              <a:rPr lang="en-US" dirty="0">
                <a:solidFill>
                  <a:schemeClr val="accent1">
                    <a:lumMod val="50000"/>
                  </a:schemeClr>
                </a:solidFill>
              </a:rPr>
              <a:t>Pulmonary edema &lt; 1 week</a:t>
            </a:r>
          </a:p>
          <a:p>
            <a:r>
              <a:rPr lang="en-US" dirty="0" err="1">
                <a:solidFill>
                  <a:schemeClr val="accent1">
                    <a:lumMod val="50000"/>
                  </a:schemeClr>
                </a:solidFill>
              </a:rPr>
              <a:t>Hb</a:t>
            </a:r>
            <a:r>
              <a:rPr lang="en-US" dirty="0">
                <a:solidFill>
                  <a:schemeClr val="accent1">
                    <a:lumMod val="50000"/>
                  </a:schemeClr>
                </a:solidFill>
              </a:rPr>
              <a:t> &lt; 10 g/dl </a:t>
            </a:r>
          </a:p>
          <a:p>
            <a:r>
              <a:rPr lang="en-US" dirty="0">
                <a:solidFill>
                  <a:schemeClr val="accent1">
                    <a:lumMod val="50000"/>
                  </a:schemeClr>
                </a:solidFill>
              </a:rPr>
              <a:t>Urea &gt; 20 </a:t>
            </a:r>
            <a:r>
              <a:rPr lang="en-US" dirty="0" err="1">
                <a:solidFill>
                  <a:schemeClr val="accent1">
                    <a:lumMod val="50000"/>
                  </a:schemeClr>
                </a:solidFill>
              </a:rPr>
              <a:t>mmol</a:t>
            </a:r>
            <a:r>
              <a:rPr lang="en-US" dirty="0">
                <a:solidFill>
                  <a:schemeClr val="accent1">
                    <a:lumMod val="50000"/>
                  </a:schemeClr>
                </a:solidFill>
              </a:rPr>
              <a:t>/L &amp; dehydration </a:t>
            </a:r>
          </a:p>
          <a:p>
            <a:r>
              <a:rPr lang="en-US" dirty="0">
                <a:solidFill>
                  <a:schemeClr val="accent1">
                    <a:lumMod val="50000"/>
                  </a:schemeClr>
                </a:solidFill>
              </a:rPr>
              <a:t>Wt. loss &gt; 10% in 1 month</a:t>
            </a:r>
          </a:p>
          <a:p>
            <a:r>
              <a:rPr lang="en-US" dirty="0">
                <a:solidFill>
                  <a:schemeClr val="accent1">
                    <a:lumMod val="50000"/>
                  </a:schemeClr>
                </a:solidFill>
              </a:rPr>
              <a:t>Severe medical illness ,also sepsis  , emergency , major operation  </a:t>
            </a:r>
            <a:br>
              <a:rPr lang="en-US" dirty="0">
                <a:solidFill>
                  <a:schemeClr val="accent1">
                    <a:lumMod val="50000"/>
                  </a:schemeClr>
                </a:solidFill>
              </a:rPr>
            </a:br>
            <a:br>
              <a:rPr lang="en-US" dirty="0">
                <a:solidFill>
                  <a:schemeClr val="accent1">
                    <a:lumMod val="50000"/>
                  </a:schemeClr>
                </a:solidFill>
              </a:rPr>
            </a:br>
            <a:endParaRPr lang="en-US" dirty="0">
              <a:solidFill>
                <a:schemeClr val="accent1">
                  <a:lumMod val="50000"/>
                </a:schemeClr>
              </a:solidFill>
            </a:endParaRPr>
          </a:p>
          <a:p>
            <a:endParaRPr lang="en-US" dirty="0">
              <a:solidFill>
                <a:schemeClr val="accent1">
                  <a:lumMod val="50000"/>
                </a:schemeClr>
              </a:solidFill>
            </a:endParaRPr>
          </a:p>
        </p:txBody>
      </p:sp>
    </p:spTree>
    <p:extLst>
      <p:ext uri="{BB962C8B-B14F-4D97-AF65-F5344CB8AC3E}">
        <p14:creationId xmlns:p14="http://schemas.microsoft.com/office/powerpoint/2010/main" val="25086599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7171" y="609600"/>
            <a:ext cx="4818330" cy="1320800"/>
          </a:xfrm>
        </p:spPr>
        <p:txBody>
          <a:bodyPr>
            <a:normAutofit/>
          </a:bodyPr>
          <a:lstStyle/>
          <a:p>
            <a:pPr>
              <a:lnSpc>
                <a:spcPct val="90000"/>
              </a:lnSpc>
            </a:pPr>
            <a:r>
              <a:rPr lang="en-US" sz="2800" b="1"/>
              <a:t>Patients who are at increased risk of aspiration during surgery:</a:t>
            </a:r>
          </a:p>
        </p:txBody>
      </p:sp>
      <p:pic>
        <p:nvPicPr>
          <p:cNvPr id="5" name="Picture 4" descr="A row of samples for medical testing">
            <a:extLst>
              <a:ext uri="{FF2B5EF4-FFF2-40B4-BE49-F238E27FC236}">
                <a16:creationId xmlns:a16="http://schemas.microsoft.com/office/drawing/2014/main" id="{4B862A72-2EEE-ADE6-B712-4BC703C54E93}"/>
              </a:ext>
            </a:extLst>
          </p:cNvPr>
          <p:cNvPicPr>
            <a:picLocks noChangeAspect="1"/>
          </p:cNvPicPr>
          <p:nvPr/>
        </p:nvPicPr>
        <p:blipFill rotWithShape="1">
          <a:blip r:embed="rId2"/>
          <a:srcRect l="65132" r="12474" b="-2"/>
          <a:stretch/>
        </p:blipFill>
        <p:spPr>
          <a:xfrm>
            <a:off x="20" y="10"/>
            <a:ext cx="2050522"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9" name="Isosceles Triangle 8">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357491"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2137171" y="2160589"/>
            <a:ext cx="4818330" cy="3880773"/>
          </a:xfrm>
        </p:spPr>
        <p:txBody>
          <a:bodyPr>
            <a:normAutofit/>
          </a:bodyPr>
          <a:lstStyle/>
          <a:p>
            <a:pPr>
              <a:buFont typeface="Courier New" pitchFamily="49" charset="0"/>
              <a:buChar char="o"/>
            </a:pPr>
            <a:r>
              <a:rPr lang="en-US"/>
              <a:t>Abdominal pathology, especially obstruction.</a:t>
            </a:r>
          </a:p>
          <a:p>
            <a:pPr>
              <a:buFont typeface="Courier New" pitchFamily="49" charset="0"/>
              <a:buChar char="o"/>
            </a:pPr>
            <a:r>
              <a:rPr lang="en-US"/>
              <a:t>Delayed gastric emptying (e.g. pain ,opioids ).</a:t>
            </a:r>
          </a:p>
          <a:p>
            <a:pPr>
              <a:buFont typeface="Courier New" pitchFamily="49" charset="0"/>
              <a:buChar char="o"/>
            </a:pPr>
            <a:r>
              <a:rPr lang="en-US"/>
              <a:t>Incompetent lower esophageal sphincter</a:t>
            </a:r>
          </a:p>
          <a:p>
            <a:pPr>
              <a:buFont typeface="Courier New" pitchFamily="49" charset="0"/>
              <a:buChar char="o"/>
            </a:pPr>
            <a:r>
              <a:rPr lang="en-US"/>
              <a:t>Altered conscious level resulting in impaired laryngeal reflexes</a:t>
            </a:r>
          </a:p>
          <a:p>
            <a:pPr>
              <a:buFont typeface="Courier New" pitchFamily="49" charset="0"/>
              <a:buChar char="o"/>
            </a:pPr>
            <a:r>
              <a:rPr lang="en-US"/>
              <a:t>Pregnancy </a:t>
            </a:r>
          </a:p>
        </p:txBody>
      </p:sp>
    </p:spTree>
    <p:extLst>
      <p:ext uri="{BB962C8B-B14F-4D97-AF65-F5344CB8AC3E}">
        <p14:creationId xmlns:p14="http://schemas.microsoft.com/office/powerpoint/2010/main" val="1068173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solidFill>
                  <a:schemeClr val="accent1">
                    <a:lumMod val="50000"/>
                  </a:schemeClr>
                </a:solidFill>
              </a:rPr>
              <a:t>RSI:</a:t>
            </a:r>
            <a:br>
              <a:rPr lang="en-US" sz="3600" b="1" dirty="0">
                <a:solidFill>
                  <a:schemeClr val="accent1">
                    <a:lumMod val="50000"/>
                  </a:schemeClr>
                </a:solidFill>
              </a:rPr>
            </a:br>
            <a:r>
              <a:rPr lang="en-US" sz="3600" b="1" dirty="0">
                <a:solidFill>
                  <a:schemeClr val="accent1">
                    <a:lumMod val="50000"/>
                  </a:schemeClr>
                </a:solidFill>
              </a:rPr>
              <a:t>Rapid Sequence Induction</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solidFill>
                  <a:schemeClr val="accent1">
                    <a:lumMod val="50000"/>
                  </a:schemeClr>
                </a:solidFill>
              </a:rPr>
              <a:t>Rapid sequence induction (RSI) is an established method of inducing anesthesia in patients who are at risk of aspiration of gastric contents into the lungs. It involves loss of consciousness during cricoid pressure followed by intubation without face mask ventilation. The aim is to intubate the trachea as quickly and as safely as possible.</a:t>
            </a:r>
          </a:p>
          <a:p>
            <a:pPr marL="0" indent="0">
              <a:buNone/>
            </a:pPr>
            <a:r>
              <a:rPr lang="en-US" sz="3800" b="1" dirty="0">
                <a:solidFill>
                  <a:schemeClr val="accent1">
                    <a:lumMod val="50000"/>
                  </a:schemeClr>
                </a:solidFill>
                <a:effectLst>
                  <a:outerShdw blurRad="38100" dist="38100" dir="2700000" algn="tl">
                    <a:srgbClr val="000000">
                      <a:alpha val="43137"/>
                    </a:srgbClr>
                  </a:outerShdw>
                </a:effectLst>
              </a:rPr>
              <a:t>Need rapid induction and intubation :</a:t>
            </a:r>
          </a:p>
          <a:p>
            <a:pPr marL="514350" indent="-514350">
              <a:buFont typeface="+mj-lt"/>
              <a:buAutoNum type="arabicPeriod"/>
            </a:pPr>
            <a:r>
              <a:rPr lang="en-US" dirty="0">
                <a:solidFill>
                  <a:schemeClr val="accent1">
                    <a:lumMod val="50000"/>
                  </a:schemeClr>
                </a:solidFill>
              </a:rPr>
              <a:t>Full stomach </a:t>
            </a:r>
          </a:p>
          <a:p>
            <a:pPr marL="514350" indent="-514350">
              <a:buFont typeface="+mj-lt"/>
              <a:buAutoNum type="arabicPeriod"/>
            </a:pPr>
            <a:r>
              <a:rPr lang="en-US" dirty="0">
                <a:solidFill>
                  <a:schemeClr val="accent1">
                    <a:lumMod val="50000"/>
                  </a:schemeClr>
                </a:solidFill>
              </a:rPr>
              <a:t>Emergency </a:t>
            </a:r>
          </a:p>
          <a:p>
            <a:pPr marL="514350" indent="-514350">
              <a:buFont typeface="+mj-lt"/>
              <a:buAutoNum type="arabicPeriod"/>
            </a:pPr>
            <a:r>
              <a:rPr lang="en-US" dirty="0">
                <a:solidFill>
                  <a:schemeClr val="accent1">
                    <a:lumMod val="50000"/>
                  </a:schemeClr>
                </a:solidFill>
              </a:rPr>
              <a:t>Bleeding </a:t>
            </a:r>
          </a:p>
          <a:p>
            <a:pPr marL="514350" indent="-514350">
              <a:buFont typeface="+mj-lt"/>
              <a:buAutoNum type="arabicPeriod"/>
            </a:pPr>
            <a:r>
              <a:rPr lang="en-US" dirty="0">
                <a:solidFill>
                  <a:schemeClr val="accent1">
                    <a:lumMod val="50000"/>
                  </a:schemeClr>
                </a:solidFill>
              </a:rPr>
              <a:t>Obstetric delay stomach empty.</a:t>
            </a:r>
          </a:p>
          <a:p>
            <a:pPr marL="0" indent="0">
              <a:buNone/>
            </a:pPr>
            <a:endParaRPr lang="en-US" dirty="0">
              <a:solidFill>
                <a:schemeClr val="accent1">
                  <a:lumMod val="50000"/>
                </a:schemeClr>
              </a:solidFill>
            </a:endParaRPr>
          </a:p>
        </p:txBody>
      </p:sp>
    </p:spTree>
    <p:extLst>
      <p:ext uri="{BB962C8B-B14F-4D97-AF65-F5344CB8AC3E}">
        <p14:creationId xmlns:p14="http://schemas.microsoft.com/office/powerpoint/2010/main" val="2363084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Magnifying glass on clear background">
            <a:extLst>
              <a:ext uri="{FF2B5EF4-FFF2-40B4-BE49-F238E27FC236}">
                <a16:creationId xmlns:a16="http://schemas.microsoft.com/office/drawing/2014/main" id="{63CF2EDF-5456-F26E-5221-39EB39BD0EEF}"/>
              </a:ext>
            </a:extLst>
          </p:cNvPr>
          <p:cNvPicPr>
            <a:picLocks noChangeAspect="1"/>
          </p:cNvPicPr>
          <p:nvPr/>
        </p:nvPicPr>
        <p:blipFill rotWithShape="1">
          <a:blip r:embed="rId2"/>
          <a:srcRect l="55691" r="24380" b="1"/>
          <a:stretch/>
        </p:blipFill>
        <p:spPr>
          <a:xfrm>
            <a:off x="20" y="10"/>
            <a:ext cx="2050522"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9" name="Isosceles Triangle 8">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357491"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41E24DAB-3C20-BFF5-38D1-0CB795005D67}"/>
              </a:ext>
            </a:extLst>
          </p:cNvPr>
          <p:cNvSpPr>
            <a:spLocks noGrp="1"/>
          </p:cNvSpPr>
          <p:nvPr>
            <p:ph idx="1"/>
          </p:nvPr>
        </p:nvSpPr>
        <p:spPr>
          <a:xfrm>
            <a:off x="2743200" y="3048000"/>
            <a:ext cx="4818330" cy="3880773"/>
          </a:xfrm>
        </p:spPr>
        <p:txBody>
          <a:bodyPr>
            <a:normAutofit/>
          </a:bodyPr>
          <a:lstStyle/>
          <a:p>
            <a:r>
              <a:rPr lang="en-US" sz="4400" b="1" dirty="0"/>
              <a:t>THANK YOU</a:t>
            </a:r>
          </a:p>
        </p:txBody>
      </p:sp>
    </p:spTree>
    <p:extLst>
      <p:ext uri="{BB962C8B-B14F-4D97-AF65-F5344CB8AC3E}">
        <p14:creationId xmlns:p14="http://schemas.microsoft.com/office/powerpoint/2010/main" val="970330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349509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95095" y="-3"/>
            <a:ext cx="792559"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 name="Content Placeholder 2"/>
          <p:cNvSpPr>
            <a:spLocks noGrp="1"/>
          </p:cNvSpPr>
          <p:nvPr>
            <p:ph idx="1"/>
          </p:nvPr>
        </p:nvSpPr>
        <p:spPr>
          <a:xfrm>
            <a:off x="505315" y="2160590"/>
            <a:ext cx="2980457" cy="3440110"/>
          </a:xfrm>
        </p:spPr>
        <p:txBody>
          <a:bodyPr>
            <a:normAutofit/>
          </a:bodyPr>
          <a:lstStyle/>
          <a:p>
            <a:pPr marL="0" indent="0">
              <a:buNone/>
            </a:pPr>
            <a:r>
              <a:rPr lang="en-US" b="1">
                <a:solidFill>
                  <a:schemeClr val="bg1"/>
                </a:solidFill>
              </a:rPr>
              <a:t>The three components :-</a:t>
            </a:r>
          </a:p>
          <a:p>
            <a:pPr marL="0" indent="0">
              <a:buNone/>
            </a:pPr>
            <a:r>
              <a:rPr lang="en-US" b="1">
                <a:solidFill>
                  <a:schemeClr val="bg1"/>
                </a:solidFill>
              </a:rPr>
              <a:t> </a:t>
            </a:r>
          </a:p>
          <a:p>
            <a:r>
              <a:rPr lang="en-US">
                <a:solidFill>
                  <a:schemeClr val="bg1"/>
                </a:solidFill>
              </a:rPr>
              <a:t>1- Analgesia </a:t>
            </a:r>
          </a:p>
          <a:p>
            <a:r>
              <a:rPr lang="en-US">
                <a:solidFill>
                  <a:schemeClr val="bg1"/>
                </a:solidFill>
              </a:rPr>
              <a:t>2-Hypnosis (amnesia) </a:t>
            </a:r>
          </a:p>
          <a:p>
            <a:r>
              <a:rPr lang="en-US">
                <a:solidFill>
                  <a:schemeClr val="bg1"/>
                </a:solidFill>
              </a:rPr>
              <a:t>3. Muscle relaxation. </a:t>
            </a:r>
          </a:p>
          <a:p>
            <a:pPr marL="0" indent="0">
              <a:buNone/>
            </a:pPr>
            <a:endParaRPr lang="en-US">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689253"/>
            <a:ext cx="3857625" cy="3466979"/>
          </a:xfrm>
          <a:prstGeom prst="rect">
            <a:avLst/>
          </a:prstGeom>
        </p:spPr>
      </p:pic>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16772" y="401320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2990747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2">
            <a:extLst>
              <a:ext uri="{FF2B5EF4-FFF2-40B4-BE49-F238E27FC236}">
                <a16:creationId xmlns:a16="http://schemas.microsoft.com/office/drawing/2014/main" id="{7C35D01F-08DB-8229-2311-D36632D849ED}"/>
              </a:ext>
            </a:extLst>
          </p:cNvPr>
          <p:cNvGraphicFramePr>
            <a:graphicFrameLocks noGrp="1"/>
          </p:cNvGraphicFramePr>
          <p:nvPr>
            <p:ph idx="1"/>
            <p:extLst>
              <p:ext uri="{D42A27DB-BD31-4B8C-83A1-F6EECF244321}">
                <p14:modId xmlns:p14="http://schemas.microsoft.com/office/powerpoint/2010/main" val="1083935383"/>
              </p:ext>
            </p:extLst>
          </p:nvPr>
        </p:nvGraphicFramePr>
        <p:xfrm>
          <a:off x="419100" y="304800"/>
          <a:ext cx="83058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26694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81353"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82600" y="816638"/>
            <a:ext cx="2525519" cy="5224724"/>
          </a:xfrm>
        </p:spPr>
        <p:txBody>
          <a:bodyPr anchor="ctr">
            <a:normAutofit/>
          </a:bodyPr>
          <a:lstStyle/>
          <a:p>
            <a:r>
              <a:rPr lang="en-US" b="1">
                <a:effectLst>
                  <a:outerShdw blurRad="38100" dist="38100" dir="2700000" algn="tl">
                    <a:srgbClr val="000000">
                      <a:alpha val="43137"/>
                    </a:srgbClr>
                  </a:outerShdw>
                </a:effectLst>
              </a:rPr>
              <a:t>General anesthesia</a:t>
            </a:r>
            <a:br>
              <a:rPr lang="en-US" b="1">
                <a:effectLst>
                  <a:outerShdw blurRad="38100" dist="38100" dir="2700000" algn="tl">
                    <a:srgbClr val="000000">
                      <a:alpha val="43137"/>
                    </a:srgbClr>
                  </a:outerShdw>
                </a:effectLst>
              </a:rPr>
            </a:br>
            <a:endParaRPr lang="en-US" b="1">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490721" y="816638"/>
            <a:ext cx="3464779" cy="5224724"/>
          </a:xfrm>
        </p:spPr>
        <p:txBody>
          <a:bodyPr anchor="ctr">
            <a:normAutofit/>
          </a:bodyPr>
          <a:lstStyle/>
          <a:p>
            <a:endParaRPr lang="en-US" dirty="0"/>
          </a:p>
          <a:p>
            <a:r>
              <a:rPr lang="en-US" b="1" dirty="0"/>
              <a:t>☼ Definition:</a:t>
            </a:r>
          </a:p>
          <a:p>
            <a:r>
              <a:rPr lang="en-GB" sz="1800" dirty="0">
                <a:solidFill>
                  <a:schemeClr val="tx1">
                    <a:lumMod val="95000"/>
                    <a:lumOff val="5000"/>
                  </a:schemeClr>
                </a:solidFill>
              </a:rPr>
              <a:t>is altered physiological state characterized by reversible </a:t>
            </a:r>
            <a:r>
              <a:rPr lang="en-GB" sz="1800" b="1" dirty="0">
                <a:solidFill>
                  <a:schemeClr val="tx1">
                    <a:lumMod val="95000"/>
                    <a:lumOff val="5000"/>
                  </a:schemeClr>
                </a:solidFill>
              </a:rPr>
              <a:t>loss of consciousness </a:t>
            </a:r>
            <a:r>
              <a:rPr lang="en-GB" sz="1800" dirty="0">
                <a:solidFill>
                  <a:schemeClr val="tx1">
                    <a:lumMod val="95000"/>
                    <a:lumOff val="5000"/>
                  </a:schemeClr>
                </a:solidFill>
              </a:rPr>
              <a:t>, </a:t>
            </a:r>
            <a:r>
              <a:rPr lang="en-GB" sz="1800" b="1" dirty="0">
                <a:solidFill>
                  <a:schemeClr val="tx1">
                    <a:lumMod val="95000"/>
                    <a:lumOff val="5000"/>
                  </a:schemeClr>
                </a:solidFill>
              </a:rPr>
              <a:t>analgesia</a:t>
            </a:r>
            <a:r>
              <a:rPr lang="en-GB" sz="1800" dirty="0">
                <a:solidFill>
                  <a:schemeClr val="tx1">
                    <a:lumMod val="95000"/>
                    <a:lumOff val="5000"/>
                  </a:schemeClr>
                </a:solidFill>
              </a:rPr>
              <a:t> of the entire body , </a:t>
            </a:r>
            <a:r>
              <a:rPr lang="en-GB" sz="1800" b="1" dirty="0">
                <a:solidFill>
                  <a:schemeClr val="tx1">
                    <a:lumMod val="95000"/>
                    <a:lumOff val="5000"/>
                  </a:schemeClr>
                </a:solidFill>
              </a:rPr>
              <a:t>amnesia</a:t>
            </a:r>
            <a:r>
              <a:rPr lang="en-GB" sz="1800" dirty="0">
                <a:solidFill>
                  <a:schemeClr val="tx1">
                    <a:lumMod val="95000"/>
                    <a:lumOff val="5000"/>
                  </a:schemeClr>
                </a:solidFill>
              </a:rPr>
              <a:t> , and some degree of </a:t>
            </a:r>
            <a:r>
              <a:rPr lang="en-GB" sz="1800" b="1" dirty="0">
                <a:solidFill>
                  <a:schemeClr val="tx1">
                    <a:lumMod val="95000"/>
                    <a:lumOff val="5000"/>
                  </a:schemeClr>
                </a:solidFill>
              </a:rPr>
              <a:t>muscle relaxation</a:t>
            </a:r>
            <a:r>
              <a:rPr lang="en-GB" sz="1800" dirty="0">
                <a:solidFill>
                  <a:schemeClr val="tx1">
                    <a:lumMod val="95000"/>
                    <a:lumOff val="5000"/>
                  </a:schemeClr>
                </a:solidFill>
              </a:rPr>
              <a:t> . </a:t>
            </a:r>
            <a:endParaRPr lang="en-US" sz="2000" dirty="0">
              <a:solidFill>
                <a:schemeClr val="tx1">
                  <a:lumMod val="95000"/>
                  <a:lumOff val="5000"/>
                </a:schemeClr>
              </a:solidFill>
            </a:endParaRPr>
          </a:p>
        </p:txBody>
      </p:sp>
    </p:spTree>
    <p:extLst>
      <p:ext uri="{BB962C8B-B14F-4D97-AF65-F5344CB8AC3E}">
        <p14:creationId xmlns:p14="http://schemas.microsoft.com/office/powerpoint/2010/main" val="27409594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1" name="Straight Connector 10">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2" name="Rectangle 21">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25" name="Straight Connector 24">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Isosceles Triangle 31">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Isosceles Triangle 32">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35" name="Rectangle 34">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diagram of different types of anaesthesia&#10;&#10;Description automatically generated">
            <a:extLst>
              <a:ext uri="{FF2B5EF4-FFF2-40B4-BE49-F238E27FC236}">
                <a16:creationId xmlns:a16="http://schemas.microsoft.com/office/drawing/2014/main" id="{4DAA2788-9D6B-3AC4-FAB9-E71482FD85F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9777" y="1131994"/>
            <a:ext cx="6825852" cy="4590386"/>
          </a:xfrm>
          <a:prstGeom prst="rect">
            <a:avLst/>
          </a:prstGeom>
        </p:spPr>
      </p:pic>
    </p:spTree>
    <p:extLst>
      <p:ext uri="{BB962C8B-B14F-4D97-AF65-F5344CB8AC3E}">
        <p14:creationId xmlns:p14="http://schemas.microsoft.com/office/powerpoint/2010/main" val="3487360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can of a human brain in a neurology clinic">
            <a:extLst>
              <a:ext uri="{FF2B5EF4-FFF2-40B4-BE49-F238E27FC236}">
                <a16:creationId xmlns:a16="http://schemas.microsoft.com/office/drawing/2014/main" id="{8FCD8E0A-F0B7-DB22-40A5-A2481D413B60}"/>
              </a:ext>
            </a:extLst>
          </p:cNvPr>
          <p:cNvPicPr>
            <a:picLocks noChangeAspect="1"/>
          </p:cNvPicPr>
          <p:nvPr/>
        </p:nvPicPr>
        <p:blipFill rotWithShape="1">
          <a:blip r:embed="rId2"/>
          <a:srcRect l="66825" r="11725" b="4212"/>
          <a:stretch/>
        </p:blipFill>
        <p:spPr>
          <a:xfrm>
            <a:off x="20" y="10"/>
            <a:ext cx="2050522"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21" name="Isosceles Triangle 20">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357491"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2050542" y="1575849"/>
            <a:ext cx="4818330" cy="3880773"/>
          </a:xfrm>
        </p:spPr>
        <p:txBody>
          <a:bodyPr>
            <a:normAutofit/>
          </a:bodyPr>
          <a:lstStyle/>
          <a:p>
            <a:pPr marL="0" indent="0">
              <a:lnSpc>
                <a:spcPct val="90000"/>
              </a:lnSpc>
              <a:buNone/>
            </a:pPr>
            <a:r>
              <a:rPr lang="en-US" sz="1500" b="1" dirty="0"/>
              <a:t>Types of anesthesia : </a:t>
            </a:r>
          </a:p>
          <a:p>
            <a:pPr marL="0" indent="0">
              <a:lnSpc>
                <a:spcPct val="90000"/>
              </a:lnSpc>
              <a:buNone/>
            </a:pPr>
            <a:endParaRPr lang="en-US" sz="1500" b="1" dirty="0"/>
          </a:p>
          <a:p>
            <a:pPr marL="0" indent="0">
              <a:lnSpc>
                <a:spcPct val="90000"/>
              </a:lnSpc>
              <a:buNone/>
            </a:pPr>
            <a:r>
              <a:rPr lang="en-US" sz="1500" b="1" dirty="0"/>
              <a:t>1 General anesthesia </a:t>
            </a:r>
            <a:r>
              <a:rPr lang="en-US" sz="1500" dirty="0"/>
              <a:t>a drug-induced reversible depression of the CNS resulting in the loss of response to &amp; perception of all external stimuli. </a:t>
            </a:r>
          </a:p>
          <a:p>
            <a:pPr marL="0" indent="0">
              <a:lnSpc>
                <a:spcPct val="90000"/>
              </a:lnSpc>
              <a:buNone/>
            </a:pPr>
            <a:endParaRPr lang="en-US" sz="1500" dirty="0"/>
          </a:p>
          <a:p>
            <a:pPr marL="0" indent="0">
              <a:lnSpc>
                <a:spcPct val="90000"/>
              </a:lnSpc>
              <a:buNone/>
            </a:pPr>
            <a:r>
              <a:rPr lang="en-US" sz="1500" dirty="0"/>
              <a:t> </a:t>
            </a:r>
            <a:r>
              <a:rPr lang="en-US" sz="1500" b="1" dirty="0"/>
              <a:t>2 Local anesthesia</a:t>
            </a:r>
          </a:p>
          <a:p>
            <a:pPr marL="0" indent="0">
              <a:lnSpc>
                <a:spcPct val="90000"/>
              </a:lnSpc>
              <a:buNone/>
            </a:pPr>
            <a:r>
              <a:rPr lang="en-US" sz="1500" dirty="0"/>
              <a:t>A local anesthetic numbs a small part of the body where you are having the operation. It is used when nerves can be easily reached by drops, sprays, ointments or injections. You stay conscious, but free from pain. Common examples of surgery using local anesthetic are having teeth removed and some common operations on the eye.</a:t>
            </a:r>
          </a:p>
          <a:p>
            <a:pPr marL="0" indent="0">
              <a:lnSpc>
                <a:spcPct val="90000"/>
              </a:lnSpc>
              <a:buNone/>
            </a:pPr>
            <a:endParaRPr lang="en-US" sz="1500" dirty="0"/>
          </a:p>
        </p:txBody>
      </p:sp>
    </p:spTree>
    <p:extLst>
      <p:ext uri="{BB962C8B-B14F-4D97-AF65-F5344CB8AC3E}">
        <p14:creationId xmlns:p14="http://schemas.microsoft.com/office/powerpoint/2010/main" val="15424018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Graphic 6" descr="Medicine">
            <a:extLst>
              <a:ext uri="{FF2B5EF4-FFF2-40B4-BE49-F238E27FC236}">
                <a16:creationId xmlns:a16="http://schemas.microsoft.com/office/drawing/2014/main" id="{E3149736-465A-7851-0971-91E1E66D37B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4800" y="2209612"/>
            <a:ext cx="2438776" cy="2438776"/>
          </a:xfrm>
          <a:prstGeom prst="rect">
            <a:avLst/>
          </a:prstGeom>
        </p:spPr>
      </p:pic>
      <p:sp>
        <p:nvSpPr>
          <p:cNvPr id="3" name="Content Placeholder 2"/>
          <p:cNvSpPr>
            <a:spLocks noGrp="1"/>
          </p:cNvSpPr>
          <p:nvPr>
            <p:ph idx="1"/>
          </p:nvPr>
        </p:nvSpPr>
        <p:spPr>
          <a:xfrm>
            <a:off x="3038636" y="832167"/>
            <a:ext cx="3691407" cy="3739698"/>
          </a:xfrm>
        </p:spPr>
        <p:txBody>
          <a:bodyPr>
            <a:normAutofit fontScale="25000" lnSpcReduction="20000"/>
          </a:bodyPr>
          <a:lstStyle/>
          <a:p>
            <a:pPr marL="0" indent="0">
              <a:lnSpc>
                <a:spcPct val="90000"/>
              </a:lnSpc>
              <a:buNone/>
            </a:pPr>
            <a:r>
              <a:rPr lang="en-US" sz="7200" b="1" dirty="0"/>
              <a:t>3-Regional anesthesia</a:t>
            </a:r>
          </a:p>
          <a:p>
            <a:pPr marL="0" indent="0">
              <a:lnSpc>
                <a:spcPct val="90000"/>
              </a:lnSpc>
              <a:buNone/>
            </a:pPr>
            <a:r>
              <a:rPr lang="en-US" sz="7200" dirty="0"/>
              <a:t>This is when a local anesthetic drug is injected near to the nerves that supply a larger or deeper area of the body. The area of the body affected becomes numb .example:</a:t>
            </a:r>
          </a:p>
          <a:p>
            <a:pPr marL="0" indent="0">
              <a:lnSpc>
                <a:spcPct val="90000"/>
              </a:lnSpc>
              <a:buNone/>
            </a:pPr>
            <a:r>
              <a:rPr lang="en-US" sz="7200" b="1" i="1" u="sng" dirty="0"/>
              <a:t>A-Spinal and epidural anesthesia:</a:t>
            </a:r>
          </a:p>
          <a:p>
            <a:pPr marL="0" indent="0">
              <a:lnSpc>
                <a:spcPct val="90000"/>
              </a:lnSpc>
              <a:buNone/>
            </a:pPr>
            <a:r>
              <a:rPr lang="en-US" sz="7200" dirty="0"/>
              <a:t>Spinals and epidurals are the most common types of regional anesthetics. These injections can be used for operations on the lower body, such as caesarean section, bladder operations or replacing a hip. You stay conscious, but free from pain.</a:t>
            </a:r>
          </a:p>
          <a:p>
            <a:pPr marL="0" indent="0">
              <a:lnSpc>
                <a:spcPct val="90000"/>
              </a:lnSpc>
              <a:buNone/>
            </a:pPr>
            <a:r>
              <a:rPr lang="en-US" sz="7200" b="1" i="1" u="sng" dirty="0"/>
              <a:t>B-nerve block </a:t>
            </a:r>
            <a:r>
              <a:rPr lang="en-US" sz="7200" dirty="0"/>
              <a:t>:injection placed near to a nerve or group of nerves, for example in the arm or leg , Nerve blocks are also useful for pain relief after the operation, as the area will stay numb for a number of hours(brachial plexus block)</a:t>
            </a:r>
          </a:p>
          <a:p>
            <a:pPr marL="0" indent="0">
              <a:lnSpc>
                <a:spcPct val="90000"/>
              </a:lnSpc>
              <a:buNone/>
            </a:pPr>
            <a:endParaRPr lang="en-US" sz="1100" dirty="0"/>
          </a:p>
        </p:txBody>
      </p:sp>
    </p:spTree>
    <p:extLst>
      <p:ext uri="{BB962C8B-B14F-4D97-AF65-F5344CB8AC3E}">
        <p14:creationId xmlns:p14="http://schemas.microsoft.com/office/powerpoint/2010/main" val="8323425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nset">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a:bevelT w="101600" h="25400" prst="softRound"/>
            <a:contourClr>
              <a:schemeClr val="phClr">
                <a:shade val="30000"/>
              </a:schemeClr>
            </a:contourClr>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2995</TotalTime>
  <Words>1835</Words>
  <Application>Microsoft Office PowerPoint</Application>
  <PresentationFormat>On-screen Show (4:3)</PresentationFormat>
  <Paragraphs>162</Paragraphs>
  <Slides>35</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35</vt:i4>
      </vt:variant>
    </vt:vector>
  </HeadingPairs>
  <TitlesOfParts>
    <vt:vector size="49" baseType="lpstr">
      <vt:lpstr>Algerian</vt:lpstr>
      <vt:lpstr>Arial</vt:lpstr>
      <vt:lpstr>Arial</vt:lpstr>
      <vt:lpstr>Arial Narrow</vt:lpstr>
      <vt:lpstr>Comic Sans MS</vt:lpstr>
      <vt:lpstr>Cooper Black</vt:lpstr>
      <vt:lpstr>Corbel (Body)</vt:lpstr>
      <vt:lpstr>Courier New</vt:lpstr>
      <vt:lpstr>Imprint MT Shadow</vt:lpstr>
      <vt:lpstr>Söhne</vt:lpstr>
      <vt:lpstr>Trebuchet MS</vt:lpstr>
      <vt:lpstr>Wingdings</vt:lpstr>
      <vt:lpstr>Wingdings 3</vt:lpstr>
      <vt:lpstr>Facet</vt:lpstr>
      <vt:lpstr>PowerPoint Presentation</vt:lpstr>
      <vt:lpstr>Before 1846</vt:lpstr>
      <vt:lpstr>PowerPoint Presentation</vt:lpstr>
      <vt:lpstr>PowerPoint Presentation</vt:lpstr>
      <vt:lpstr>PowerPoint Presentation</vt:lpstr>
      <vt:lpstr>General anesthesia </vt:lpstr>
      <vt:lpstr>PowerPoint Presentation</vt:lpstr>
      <vt:lpstr>PowerPoint Presentation</vt:lpstr>
      <vt:lpstr>PowerPoint Presentation</vt:lpstr>
      <vt:lpstr>PowerPoint Presentation</vt:lpstr>
      <vt:lpstr>PowerPoint Presentation</vt:lpstr>
      <vt:lpstr>PowerPoint Presentation</vt:lpstr>
      <vt:lpstr>Four main stages are recognized based upon   Patient's body movements  Respiratory rhythm, Oculomotor reflexes  Muscle tone</vt:lpstr>
      <vt:lpstr>stages of anesthesia based on Guedel’s classification </vt:lpstr>
      <vt:lpstr>PowerPoint Presentation</vt:lpstr>
      <vt:lpstr>PowerPoint Presentation</vt:lpstr>
      <vt:lpstr>PowerPoint Presentation</vt:lpstr>
      <vt:lpstr>PowerPoint Presentation</vt:lpstr>
      <vt:lpstr>PowerPoint Presentation</vt:lpstr>
      <vt:lpstr>Phases of Anesthesia</vt:lpstr>
      <vt:lpstr>PowerPoint Presentation</vt:lpstr>
      <vt:lpstr>Balanced anesthesia </vt:lpstr>
      <vt:lpstr>PowerPoint Presentation</vt:lpstr>
      <vt:lpstr>PowerPoint Presentation</vt:lpstr>
      <vt:lpstr>Preoperative Evaluation of patients</vt:lpstr>
      <vt:lpstr>PowerPoint Presentation</vt:lpstr>
      <vt:lpstr>Smoking stop</vt:lpstr>
      <vt:lpstr>B. physical examination :</vt:lpstr>
      <vt:lpstr>C. laboratory evaluation </vt:lpstr>
      <vt:lpstr>PowerPoint Presentation</vt:lpstr>
      <vt:lpstr>ASA classification</vt:lpstr>
      <vt:lpstr>Increase risk of morbidity &amp; mortality in anesthesia:</vt:lpstr>
      <vt:lpstr>Patients who are at increased risk of aspiration during surgery:</vt:lpstr>
      <vt:lpstr>RSI: Rapid Sequence Induction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amro OSAMA</cp:lastModifiedBy>
  <cp:revision>40</cp:revision>
  <dcterms:created xsi:type="dcterms:W3CDTF">2021-10-12T19:54:56Z</dcterms:created>
  <dcterms:modified xsi:type="dcterms:W3CDTF">2023-12-07T06:19:01Z</dcterms:modified>
</cp:coreProperties>
</file>