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43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44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45.xml" ContentType="application/vnd.openxmlformats-officedocument.presentationml.notesSlide+xml"/>
  <Override PartName="/ppt/activeX/activeX4.xml" ContentType="application/vnd.ms-office.activeX+xml"/>
  <Override PartName="/ppt/activeX/activeX4.bin" ContentType="application/vnd.ms-office.activeX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3"/>
    <p:sldMasterId id="2147483676" r:id="rId4"/>
    <p:sldMasterId id="2147483679" r:id="rId5"/>
    <p:sldMasterId id="2147483687" r:id="rId6"/>
    <p:sldMasterId id="2147483689" r:id="rId7"/>
    <p:sldMasterId id="2147483691" r:id="rId8"/>
    <p:sldMasterId id="2147483693" r:id="rId9"/>
    <p:sldMasterId id="2147483695" r:id="rId10"/>
    <p:sldMasterId id="2147483697" r:id="rId11"/>
    <p:sldMasterId id="2147483699" r:id="rId12"/>
  </p:sldMasterIdLst>
  <p:notesMasterIdLst>
    <p:notesMasterId r:id="rId70"/>
  </p:notesMasterIdLst>
  <p:sldIdLst>
    <p:sldId id="313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14" r:id="rId58"/>
    <p:sldId id="302" r:id="rId59"/>
    <p:sldId id="315" r:id="rId60"/>
    <p:sldId id="304" r:id="rId61"/>
    <p:sldId id="316" r:id="rId62"/>
    <p:sldId id="306" r:id="rId63"/>
    <p:sldId id="317" r:id="rId64"/>
    <p:sldId id="308" r:id="rId65"/>
    <p:sldId id="309" r:id="rId66"/>
    <p:sldId id="310" r:id="rId67"/>
    <p:sldId id="312" r:id="rId68"/>
    <p:sldId id="311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" Type="http://schemas.openxmlformats.org/officeDocument/2006/relationships/slideMaster" Target="slideMasters/slideMaster6.xml"/><Relationship Id="rId51" Type="http://schemas.openxmlformats.org/officeDocument/2006/relationships/slide" Target="slides/slide39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12" Type="http://schemas.openxmlformats.org/officeDocument/2006/relationships/slideMaster" Target="slideMasters/slideMaster10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8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5.xml"/><Relationship Id="rId71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FA8B63-110B-0C0B-6116-1228C2FABE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39FE-C5FB-EDFF-51A2-7AAC54FE58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CA83E1-6F52-4B10-9CE5-972E0E0A5081}" type="datetimeFigureOut">
              <a:rPr lang="en-US"/>
              <a:pPr>
                <a:defRPr/>
              </a:pPr>
              <a:t>10/16/2022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2D3C3E-6370-60A3-B0BC-177D7D3B7E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E13042F-01A0-BDA8-38C5-4494174AF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F0AD7-28DF-5701-8D00-680C4D4650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AB2BC-152E-B168-DA9F-3D522DBE6A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6836BB-9EE8-480A-83AC-64F8957CB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84FE9E8-46F4-4867-0FAB-ECB4E7AD0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E6D16306-51EA-4B45-B4E9-531C65D3ADDD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D638BD9-74A3-7CD5-DD0A-9E5E8733B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A0ECCC8-6BD1-0619-CBAD-D00DA6D20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9F2025F-07E8-6C64-B336-025EEEABE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72F9826D-3D66-4B42-96C5-9FD78256AFCA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2F047D3-2AA2-05DC-D377-8783287FE0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949FFEC-7144-F992-8119-39A2EC54F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E398142-6903-5C03-6C63-4CB4046F9C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BA246FC-BDBD-42BD-8491-616C031C7D63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1360BE7-55D5-7930-C0EA-9A82CB1D0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8CEB3EE-0BCF-8337-4937-FB578BC89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DB7B1D7-03E0-9C77-3C96-6BAC533D3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5D72F9B-3D73-41CC-8560-8D0CC7AB4D3E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10F8081-1974-36A8-8F0C-F2CF509CF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2087E30-2693-A7E0-F18A-8EF07E9F0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2E50D3-742F-E0AC-2DF7-938DE5C49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DBA5CB1C-8C6F-46AA-94C7-0BACFCE55431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658B0A4-D117-4831-5EC7-43C80CF69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CD7FC015-C8A0-BD7E-9149-BC6EBB825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DF0E72C-F9CC-7A8C-C6E9-376E55AE5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119F8E2C-61C3-46EC-BC52-5E2517A25AB0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9453229-25BD-DC7C-7F7E-8059DEAFE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77050EA-EEDC-A827-C240-86B40DCA9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AEEE770-8AEB-F566-1904-75A426D8B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CF198FFA-4B3B-4DE8-A434-DC5CBAE1A1EE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17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E210451-1AB1-2DA3-B3FF-105F9FC52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D4F97A6-163F-3F21-A121-209A6A7F4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76F396B-F41C-8365-1AF4-6CD968A0FC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C43548E4-5907-4DEA-8E44-B3FD90ADE67E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18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48CD625-CD3E-FEFA-6755-0FF7F6176C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1AE1619-2569-403A-98C9-0EB5433BE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91A4911-D7F3-4AE6-BDC0-2E6B2F58F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EE58C08-8176-4E37-A125-ADDB118097EE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19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8A5479F5-A8D3-A117-E51B-1B083E4EF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32A4F47-7EB5-33D6-F733-CFB82DAA9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66AC74F-C926-4788-2123-E7308F3E4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95AB21D-7126-4405-8256-79572913CF12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5DD3D19-0346-6817-DAA5-99A2843BF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8053843-C8B7-42A3-1448-87EF5770D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53B64D3-EC48-2BBD-584A-F4F9239FB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729A94D7-B638-4F5D-AB3B-D8D619077A0F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B5C7D1A-6339-7A52-9A88-4BD3400CE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FAB77A5-D641-35CF-E24B-7EF278909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5013449-8541-CFA4-A5F4-221D772FA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F92794ED-1DEC-4A9A-B9E4-D060CF5CB706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A5F50B7-C3E3-CEB7-5EF0-E0EB339FB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DEBB6E3-1A44-74E1-E15D-30CD37EF7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1FB3FD5-C3AD-F3DC-7923-EE08A24BB9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D4666DED-5D96-460E-BBD4-E0E48D7FA295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46FF22B-41C2-ABDF-5E03-6D929425D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0287341-B5D2-997B-E6AB-C4E4ACC9A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B5E98C16-6FFA-A8B9-9BC3-DC171CBDB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7DDD89EA-2CC3-40AC-95AC-5740BA0F7ABB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B7D4D69-86C0-1C7B-26AA-116670A3F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A56B9AF-79EE-438D-531F-6C6423D96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8FE41991-B893-6011-E8EE-43EBCCFEEA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BDF0669-944C-4B69-A08D-2150A492F9FD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6FF71FB-2DAE-EA40-B997-DA4360025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799C682-1363-4A73-CDCC-DCB29A8F7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5329644-6790-F3DE-DC87-E7ECEE789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FA6A90FB-8DAF-422F-88CC-1C59250545D6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99C763F-7737-BFDD-A5F0-3C9B4D87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319409A-7A2A-8612-8865-341C20CCD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F44FE63C-EF1B-43D0-D605-E273673BF9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C09EFEB-32CC-4AB9-AB55-1657F4B94AF5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1EE8F16-0D0A-F767-D259-4F08D402A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D304C60-4BD1-3F79-2B3D-9A4998831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The total volume is 3.1 mL.  The first graduated cylinder limits the precision of the total volume with a volume of 2.8 mL.  The second graduated cylinder has a volume of 0.28 mL.  Therefore, the final volume must be 3.1 mL since the first volume is limited to the tenths place.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EA0AAF7-D743-EF96-F71A-E7394B669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E5AB0EA7-7717-4007-A6B4-6ACB3AAF7E16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28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C97A6FB-26B4-B9E9-D8AC-B40FF53EA4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F3F634C-03F8-08C3-847D-9C705D126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514C6D6-3EA3-CC39-D4E6-13A3FB1BB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74DFF01-7D07-4A63-B226-0D75423BDF29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29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FF4FF2B3-C413-F1F8-2291-9715D701C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A112163-6475-97ED-9AA8-2C4F0CBEE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72C86240-7819-A17E-85D6-3C6DC0892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FAAD9989-52EB-4E04-A652-321F014A9F9B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82A10AC-56E1-B291-864F-2AE3BC4EA6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900B1FD-CF26-E257-4EB4-AFEF66CDD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B18EAE32-46D3-049C-D147-BACE8985B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B1F0648-8C53-4EA4-9078-F2F5579188DA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6D02594-C79A-1973-8F53-5275661F9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F447BE37-CF52-18B8-D1EC-4F2708BCD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3F05DE73-EDAA-85BF-1BB5-E0656C3789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D998363-6E93-41CE-A19F-CEEBAE31C447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5B3852B-1177-DDD2-6425-119437A4F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8AC4E6EA-5E34-313F-79BE-7AF3F8029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F25A016-D592-258E-2CD2-3E6889ADF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FEB6A329-A546-4DFC-810A-C6C6A0BD5926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2D079B4-EEA4-C417-CAE3-3A339A8B03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070D7B7-BF0E-04FE-7622-1B05B7F1A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E11DE8A7-590B-4D81-88BB-920DFE4C6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704251C4-20BB-4A9B-AAD2-4ED6522B7DD8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DC559F4-8E7D-A341-7F35-9E312F15D0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5F523CE5-E029-46D5-64CD-A00EC1161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This problem requires that the students think about how they will solve the problem before they can plug numbers into an equation.  A sample answer is: </a:t>
            </a:r>
          </a:p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Distance between New York and Los Angeles:  3200 miles</a:t>
            </a:r>
          </a:p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Average gas mileage: 25 miles per gallon</a:t>
            </a:r>
          </a:p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Average cost of gasoline: $2.75 per gallon</a:t>
            </a:r>
          </a:p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(3200 mi) × (1 gal/25 mi) × ($2.75/1 gal) = $352</a:t>
            </a:r>
            <a:endParaRPr lang="en-US" altLang="en-US" b="1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b="1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Total cost = $350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A011D26B-3677-9869-A6CD-540CB61D7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5305092-71BB-4962-A520-9CA78E355BB0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E9FBDE63-34FE-7583-98A0-56BBDB36E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05437FD-4C10-3B82-1E82-AB633FF74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8863C9E-B0DA-F88E-11ED-4E480C94DA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8E9F5A7-3F7A-45BB-B48E-C407C669B5B3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9C3A23B0-3E6F-17EC-5010-F449D471EF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96495677-4F85-74B8-8873-90E1859C4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0FA53FD2-2AAA-564D-F585-0D486D758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E784D1F1-5776-4F34-BB6C-F7BCF842E553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8420D696-8BB6-FFE2-B5E2-7582B80B7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6CD94A5C-46AB-4E29-2DD8-6E20D2EED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CBEB11DD-9F9A-F3F3-E379-05DDF11D0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6CB632F-299C-45A9-847A-F7A8F99AD81E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37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D8AB86F-A134-51AD-F424-3F3DBCE1D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284CB6D7-8CB9-2104-9B11-E694AFA9E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The answer is -40. Since °C equals °F, they both should be the same value (designated as variable x).  Use one of the conversion equations such as °C = (°F-32)(5/9), and substitute in the value of x for both °C and °F.  Solve for x.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19E6429-F6A8-9163-A3FE-7F628B7B48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D5515645-5748-4A7E-818E-1B72624E08C5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38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58606887-9A26-B242-132F-08101CBB1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4158B86E-480A-DCE6-0095-C5A690203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58F92C62-B915-16AD-75C7-AFBC262BE3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A252700-C4D2-41E1-ACF0-DA90BFEA94BC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39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5D04DE2B-15AB-33F2-54E4-C8E90A618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AB0B9B6B-22D8-0FEE-3D9D-599B17225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49B3CEB-93C1-2151-9147-E2E1575F8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39094BE-DDE6-42DE-8153-B418770277AB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C777B143-FCCA-CE0C-BBC5-D09822CAE6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ED1C8D1-B58C-9C8E-5549-5A5E23AD2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785E743-E7A2-AD3D-E5B2-AFE10BA35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AE88AC2-6B94-43F4-A023-208509FC990B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A718BB73-8A73-6913-7AB4-CC30057F7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F7DC592C-9778-67C3-CDCD-ABC6A9135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88A368CA-50B1-B8AA-862D-2C9CD4868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C7F14231-07BD-4E45-AB6A-3B3E6D5CCD9D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56D59B98-1F0D-49AA-B238-0B0310E04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39C367A0-0EE0-AD0B-A75A-85F4A800E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489271C-DB80-162E-78AD-18E91E5B7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D91AFC4F-8C2A-4A3D-B79B-F85AFF4FC49F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737542F-BD1E-F228-D8EB-F2B8E5109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6E37654-25FC-4D74-F126-2DC6B9140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E55FE9FB-A72A-6950-F83F-E39AF84708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F1AC35A4-105D-4CAF-96E7-C8463DA4EFCA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F476DB5E-058C-7170-1230-22B295BAD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36CF4EBE-0420-6180-D327-175600325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E8EE8E2B-6D39-C676-A492-6C6869AA4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C2D584FD-A615-4934-B0AD-BD4191CCEE2F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5505CA64-54AD-8049-D123-FCA66F783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0D3F32E7-E6E7-0490-B4CB-0A8B9D7E3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E984262C-3306-3757-AF8A-443500DE5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1B543447-14B0-4019-B9C2-0279DD69F542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596FAA29-7662-3D21-6B79-CBE8AB9ACB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7391229F-C65A-8C9F-AB6E-B09FC3610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1A2661E3-2D5A-1A65-CF78-2AEE6F36D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FAE28A5-6DDA-4028-B45B-3A118C0E5E73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47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A8EB1FED-482F-F814-E0E4-58FA2A2EB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BC429082-2976-CE34-4A68-FD9B890A0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53EC77EF-5B24-8CFA-0557-D25E3252E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6804981-8D66-475E-AA23-E94B2491A378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49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9D1FCC40-1C95-2568-C3BE-C80C5C8E6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27AE8CB5-71A0-24B7-41DE-6B7149595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601F9F2E-0890-2B8A-D0F7-C1A766D50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A30A9D1-9081-4724-9C7E-9242FB473257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92EBED05-5AFC-CDAB-8AAD-A49E944D3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9E19AAE7-2CD7-E879-FC19-28C16317D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494C77BC-CBA5-0903-BDCC-ABC39E2F8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8DE3AE-C994-448F-9478-AF7FED2DB42C}" type="slidenum">
              <a:rPr lang="en-US" altLang="en-US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9031140C-4976-DA64-0440-5F3875A2CB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4D175A17-3231-9B42-77E9-C4F93DB24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05793D04-5524-4300-416F-7B28956D3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1B591123-7EA5-4AF3-B9B9-F2CC9E8D5FDD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5817D5B6-06C9-4158-CFA7-A9F1065FF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BBAF83F2-3B31-3361-09FD-F879843F6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gasoline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F88B602C-0DC9-F0DC-6E0D-43765FFCE1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1407D93-7E43-4D06-AB4D-D1087589E367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B663CEE8-2FE1-0F63-0CE3-C87C0E799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0AED96A5-99BA-997D-693F-F6D760C91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75507E7C-C21B-4026-D21B-279CE6B7F2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CDAE51F8-C366-4B53-9420-03AA514E9930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9950F271-4395-BCBC-CC04-F2C318A8E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6C5101F-8C3F-3B76-F1EB-64EC79537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75FE968-637D-B9C5-FDCD-519B84B29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531D3FE-D78D-471D-AD73-A584BF6CC981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27CD9D1-6536-6E13-9A57-2DD9ED2D1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6E3EAC6-57D0-1821-734A-188B8B0EF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E4458268-BC33-EFD0-53B8-95DA77A739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EDADC27-F3F3-473D-AC16-4C3BC09450C0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417EE73F-C4AE-C0DE-56BD-363ABFE1B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B87375A4-920D-E3BF-8203-96596D610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1 (burning of wood)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5F205917-7D4C-8453-1E58-C168ED10E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1AF040F4-C62C-4986-B288-D0C2A20B3A13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57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00EE5288-D2D0-4035-99EC-85A588345B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2F66EC01-1A8F-FD61-4D5E-5DA7ABFD0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4DFDD7B-9D9A-8C57-6B57-0618B1708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38DEF5D-3FD4-42A0-B36A-FBD32635ED5E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7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1689DAF-6730-B65B-E611-3B62C4AD3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69E9723-0121-56A8-3371-AE0573938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881EC7D-A894-7879-3AD2-ABEF96E98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AFE1F78-1F0F-420F-82E8-5A7DE67FFE00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8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9CA38CD-EF8E-BD90-3805-44C183FA1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0AD70CC-17F8-0A77-0721-F98D176A0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760D9B8-F6F4-F4B5-211C-8333D0F39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B640B99-FD39-4939-87FA-23D68836FF62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9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EAAE913-E94B-3F4C-EF06-9E5156F026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D61905A-2B07-2936-6A14-9FC043C23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56256A-A08C-C146-1309-7302B3285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92EFE8F-7B25-4AF1-BF1A-2B68141D4BD1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C441E33-29AC-367F-47B4-1F7580CDE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35009C0-01AB-33EA-3C64-33758ECCB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5F7A8B9-4EDD-59D0-B8C4-181F9159D1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828800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3000">
                <a:solidFill>
                  <a:srgbClr val="FFFFFF"/>
                </a:solidFill>
              </a:rPr>
              <a:t>Chapter 1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BD07B05-0CD2-1D5D-5D0E-44F605BCD5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76638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3000" i="1">
                <a:solidFill>
                  <a:srgbClr val="FFFFFF"/>
                </a:solidFill>
              </a:rPr>
              <a:t>Chemical Foundations</a:t>
            </a:r>
          </a:p>
        </p:txBody>
      </p:sp>
      <p:pic>
        <p:nvPicPr>
          <p:cNvPr id="4" name="Picture 14" descr="Chemistry 9e Cover lores.jpg">
            <a:extLst>
              <a:ext uri="{FF2B5EF4-FFF2-40B4-BE49-F238E27FC236}">
                <a16:creationId xmlns:a16="http://schemas.microsoft.com/office/drawing/2014/main" id="{52380F9D-D692-A733-F0D1-AAE9F9472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1925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60189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85713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65080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6BDCA1-94B9-AE24-9ED1-C7E27074B3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>
                <a:latin typeface="Calibri" charset="0"/>
                <a:cs typeface="Calibri" charset="0"/>
              </a:rPr>
              <a:t>Section 1.1</a:t>
            </a:r>
          </a:p>
          <a:p>
            <a:pPr eaLnBrk="1" hangingPunct="1">
              <a:defRPr/>
            </a:pPr>
            <a:r>
              <a:rPr lang="en-US" sz="3000" i="1">
                <a:latin typeface="Calibri" charset="0"/>
                <a:cs typeface="Calibri" charset="0"/>
              </a:rPr>
              <a:t>Chemistry: An Overview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052000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10005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433091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674185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2826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734455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890433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34539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D6A0A63C-9441-CA5F-E3EF-1F66A68BF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7" name="Group 8">
            <a:extLst>
              <a:ext uri="{FF2B5EF4-FFF2-40B4-BE49-F238E27FC236}">
                <a16:creationId xmlns:a16="http://schemas.microsoft.com/office/drawing/2014/main" id="{04019F1C-ED78-42E5-A58A-7156A4F943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30" name="Picture 6" descr="screenshot_1968.jpg">
              <a:extLst>
                <a:ext uri="{FF2B5EF4-FFF2-40B4-BE49-F238E27FC236}">
                  <a16:creationId xmlns:a16="http://schemas.microsoft.com/office/drawing/2014/main" id="{6C929661-A83F-0BED-21FF-C82D0E96B4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863292-8A80-80A1-3240-779F87A8FA28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8" name="Rectangle 2">
            <a:extLst>
              <a:ext uri="{FF2B5EF4-FFF2-40B4-BE49-F238E27FC236}">
                <a16:creationId xmlns:a16="http://schemas.microsoft.com/office/drawing/2014/main" id="{74B888BB-E43B-BE07-0E8F-225636C29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9" name="TextBox 6">
            <a:extLst>
              <a:ext uri="{FF2B5EF4-FFF2-40B4-BE49-F238E27FC236}">
                <a16:creationId xmlns:a16="http://schemas.microsoft.com/office/drawing/2014/main" id="{1AD7C44A-2477-5CE2-9CC5-9756E5BC4E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>
                <a:latin typeface="Calibri" charset="0"/>
                <a:cs typeface="Calibri" charset="0"/>
              </a:rPr>
              <a:t>Section 1.1</a:t>
            </a:r>
          </a:p>
          <a:p>
            <a:pPr eaLnBrk="1" hangingPunct="1">
              <a:defRPr/>
            </a:pPr>
            <a:r>
              <a:rPr lang="en-US" sz="3000" i="1">
                <a:latin typeface="Calibri" charset="0"/>
                <a:cs typeface="Calibri" charset="0"/>
              </a:rPr>
              <a:t>Chemistry: An Overview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B27AA889-D21E-52A7-4E6A-735D116A9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43" name="Group 8">
            <a:extLst>
              <a:ext uri="{FF2B5EF4-FFF2-40B4-BE49-F238E27FC236}">
                <a16:creationId xmlns:a16="http://schemas.microsoft.com/office/drawing/2014/main" id="{61BE88E0-27DC-3610-3907-B481C134683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246" name="Picture 6" descr="screenshot_1968.jpg">
              <a:extLst>
                <a:ext uri="{FF2B5EF4-FFF2-40B4-BE49-F238E27FC236}">
                  <a16:creationId xmlns:a16="http://schemas.microsoft.com/office/drawing/2014/main" id="{C1B31DE8-D671-896D-F802-DF5BB850FA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1E9501-AA64-02B4-7151-4CF5ED70A3C4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B45F87B-CC35-786D-7E6D-6BE615494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95B77AD1-3580-E4DF-AA82-01E658FF43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1.10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Classification of Matter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381968A6-9BC0-90D8-CA12-4B4170024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2051" name="Group 8">
            <a:extLst>
              <a:ext uri="{FF2B5EF4-FFF2-40B4-BE49-F238E27FC236}">
                <a16:creationId xmlns:a16="http://schemas.microsoft.com/office/drawing/2014/main" id="{D7AD0D16-44C6-692F-E223-9EBF55AD7E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2054" name="Picture 6" descr="screenshot_1968.jpg">
              <a:extLst>
                <a:ext uri="{FF2B5EF4-FFF2-40B4-BE49-F238E27FC236}">
                  <a16:creationId xmlns:a16="http://schemas.microsoft.com/office/drawing/2014/main" id="{BFE2E532-59C3-3925-9906-8C10220341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5468B5-2CDA-DC62-5DE2-A6658435F26D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2052" name="Rectangle 2">
            <a:extLst>
              <a:ext uri="{FF2B5EF4-FFF2-40B4-BE49-F238E27FC236}">
                <a16:creationId xmlns:a16="http://schemas.microsoft.com/office/drawing/2014/main" id="{AD5C0A69-455F-4885-4128-853572466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4101" name="TextBox 6">
            <a:extLst>
              <a:ext uri="{FF2B5EF4-FFF2-40B4-BE49-F238E27FC236}">
                <a16:creationId xmlns:a16="http://schemas.microsoft.com/office/drawing/2014/main" id="{0F740915-4601-E5D4-3AE6-600A3DE859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>
                <a:latin typeface="Calibri" charset="0"/>
                <a:cs typeface="Calibri" charset="0"/>
              </a:rPr>
              <a:t>Section 1.2</a:t>
            </a:r>
          </a:p>
          <a:p>
            <a:pPr eaLnBrk="1" hangingPunct="1">
              <a:defRPr/>
            </a:pPr>
            <a:r>
              <a:rPr lang="en-US" sz="3000" i="1">
                <a:latin typeface="Calibri" charset="0"/>
                <a:cs typeface="Calibri" charset="0"/>
              </a:rPr>
              <a:t>The Scientific Method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5CBE5B0E-566E-CB46-8F32-1F9480825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3075" name="Group 8">
            <a:extLst>
              <a:ext uri="{FF2B5EF4-FFF2-40B4-BE49-F238E27FC236}">
                <a16:creationId xmlns:a16="http://schemas.microsoft.com/office/drawing/2014/main" id="{01159E50-49CD-119E-2E70-F2F36423BAB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3078" name="Picture 6" descr="screenshot_1968.jpg">
              <a:extLst>
                <a:ext uri="{FF2B5EF4-FFF2-40B4-BE49-F238E27FC236}">
                  <a16:creationId xmlns:a16="http://schemas.microsoft.com/office/drawing/2014/main" id="{7137DA64-31D9-943D-E553-BABD531102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AA3AD0-ECBD-4AFA-191D-F007D1ED2EF8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3076" name="Rectangle 2">
            <a:extLst>
              <a:ext uri="{FF2B5EF4-FFF2-40B4-BE49-F238E27FC236}">
                <a16:creationId xmlns:a16="http://schemas.microsoft.com/office/drawing/2014/main" id="{A9FB9CC1-854D-FA23-1B3B-FA3B4F47C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D8F78AF3-00C1-0629-71B4-1CFF463FB8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1.3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Units of Measurement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F3DD73AD-2857-9661-F17D-E4C10F9AD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4099" name="Group 8">
            <a:extLst>
              <a:ext uri="{FF2B5EF4-FFF2-40B4-BE49-F238E27FC236}">
                <a16:creationId xmlns:a16="http://schemas.microsoft.com/office/drawing/2014/main" id="{DF6E9D5F-FC73-5E71-EEE5-BA1FA0B453F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4102" name="Picture 6" descr="screenshot_1968.jpg">
              <a:extLst>
                <a:ext uri="{FF2B5EF4-FFF2-40B4-BE49-F238E27FC236}">
                  <a16:creationId xmlns:a16="http://schemas.microsoft.com/office/drawing/2014/main" id="{9A51200F-EE54-497E-2471-0E8285B1D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82FC9B-CA90-82F3-F55B-87861C87060A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4100" name="Rectangle 2">
            <a:extLst>
              <a:ext uri="{FF2B5EF4-FFF2-40B4-BE49-F238E27FC236}">
                <a16:creationId xmlns:a16="http://schemas.microsoft.com/office/drawing/2014/main" id="{BA761DBF-B9DA-F11C-24A6-215683A77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F55D0622-026E-B8C1-42FB-9018555261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1.4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Uncertainty in Measurement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B6AB1557-92C4-7CC6-6AF5-07C3A41C6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5123" name="Group 8">
            <a:extLst>
              <a:ext uri="{FF2B5EF4-FFF2-40B4-BE49-F238E27FC236}">
                <a16:creationId xmlns:a16="http://schemas.microsoft.com/office/drawing/2014/main" id="{5D736875-C896-AA07-1295-290E0F75E3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5126" name="Picture 6" descr="screenshot_1968.jpg">
              <a:extLst>
                <a:ext uri="{FF2B5EF4-FFF2-40B4-BE49-F238E27FC236}">
                  <a16:creationId xmlns:a16="http://schemas.microsoft.com/office/drawing/2014/main" id="{89D09E19-EF32-E438-A01E-5441AC2F68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B685EA-3EA4-2ABE-10F2-0D945999A075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5124" name="Rectangle 2">
            <a:extLst>
              <a:ext uri="{FF2B5EF4-FFF2-40B4-BE49-F238E27FC236}">
                <a16:creationId xmlns:a16="http://schemas.microsoft.com/office/drawing/2014/main" id="{AC10CEC8-F57E-9B9B-03BF-BB5C5DE54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4619FA0A-CDD7-24B5-E326-8BB6C5683F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1.5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Significant Figures and Calculations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F80C743B-7D49-653C-2D38-E1EF77EE6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6147" name="Group 8">
            <a:extLst>
              <a:ext uri="{FF2B5EF4-FFF2-40B4-BE49-F238E27FC236}">
                <a16:creationId xmlns:a16="http://schemas.microsoft.com/office/drawing/2014/main" id="{0A340593-6222-7F25-2135-C54435DC33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6150" name="Picture 6" descr="screenshot_1968.jpg">
              <a:extLst>
                <a:ext uri="{FF2B5EF4-FFF2-40B4-BE49-F238E27FC236}">
                  <a16:creationId xmlns:a16="http://schemas.microsoft.com/office/drawing/2014/main" id="{8434105D-7049-9C35-2B51-75D17E7F7D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9D67E-7F74-AD70-983E-092C0D930DB3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6148" name="Rectangle 2">
            <a:extLst>
              <a:ext uri="{FF2B5EF4-FFF2-40B4-BE49-F238E27FC236}">
                <a16:creationId xmlns:a16="http://schemas.microsoft.com/office/drawing/2014/main" id="{47027323-5A24-ACD7-7B7E-6812013F5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C56AF332-D984-FE81-893E-1162500C88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1.6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Learning to Solve Problems Systematically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1DFD1240-5729-66D2-6ADA-C866B68F9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7171" name="Group 8">
            <a:extLst>
              <a:ext uri="{FF2B5EF4-FFF2-40B4-BE49-F238E27FC236}">
                <a16:creationId xmlns:a16="http://schemas.microsoft.com/office/drawing/2014/main" id="{33A69488-10F2-D2DA-B485-9A8367494D0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7174" name="Picture 6" descr="screenshot_1968.jpg">
              <a:extLst>
                <a:ext uri="{FF2B5EF4-FFF2-40B4-BE49-F238E27FC236}">
                  <a16:creationId xmlns:a16="http://schemas.microsoft.com/office/drawing/2014/main" id="{13BB6C9D-E2E2-64AF-8636-D684B4EC7A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FF28DA-2B1A-0DA0-6D4F-FABD6420BBF3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7172" name="Rectangle 2">
            <a:extLst>
              <a:ext uri="{FF2B5EF4-FFF2-40B4-BE49-F238E27FC236}">
                <a16:creationId xmlns:a16="http://schemas.microsoft.com/office/drawing/2014/main" id="{D262DEDE-A6E2-7F63-F981-86A0A1370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937E98D0-5BDD-A59F-1ADE-24B89398FE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1.7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Dimensional Analysis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28D690F0-B7B1-D3C8-D785-66D2AC531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8195" name="Group 8">
            <a:extLst>
              <a:ext uri="{FF2B5EF4-FFF2-40B4-BE49-F238E27FC236}">
                <a16:creationId xmlns:a16="http://schemas.microsoft.com/office/drawing/2014/main" id="{5BD47980-6EF0-4687-F60C-71A7D48107D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8198" name="Picture 6" descr="screenshot_1968.jpg">
              <a:extLst>
                <a:ext uri="{FF2B5EF4-FFF2-40B4-BE49-F238E27FC236}">
                  <a16:creationId xmlns:a16="http://schemas.microsoft.com/office/drawing/2014/main" id="{49245E7D-342C-48E1-6685-6F09AA4D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D0FDA2-07E9-FB1A-D2F3-CEB7B479DDF0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8196" name="Rectangle 2">
            <a:extLst>
              <a:ext uri="{FF2B5EF4-FFF2-40B4-BE49-F238E27FC236}">
                <a16:creationId xmlns:a16="http://schemas.microsoft.com/office/drawing/2014/main" id="{FF3AD8ED-3C8B-8B10-0135-EC415764F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0953D323-10ED-8133-D3ED-2C293E4440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1.8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Temperature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7ADC81AD-9797-0EEC-05ED-509A49796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9219" name="Group 8">
            <a:extLst>
              <a:ext uri="{FF2B5EF4-FFF2-40B4-BE49-F238E27FC236}">
                <a16:creationId xmlns:a16="http://schemas.microsoft.com/office/drawing/2014/main" id="{C6A8ECEB-93C6-9091-EC78-ED50EDF4F57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9222" name="Picture 6" descr="screenshot_1968.jpg">
              <a:extLst>
                <a:ext uri="{FF2B5EF4-FFF2-40B4-BE49-F238E27FC236}">
                  <a16:creationId xmlns:a16="http://schemas.microsoft.com/office/drawing/2014/main" id="{ED28A570-CEE5-EFAA-89ED-D496E5F823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C3D467-192C-A0FA-02BA-5C137CEFAAA3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9220" name="Rectangle 2">
            <a:extLst>
              <a:ext uri="{FF2B5EF4-FFF2-40B4-BE49-F238E27FC236}">
                <a16:creationId xmlns:a16="http://schemas.microsoft.com/office/drawing/2014/main" id="{37D694D6-8882-5929-5202-F4C71D321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D610564D-B5AA-390F-AA10-E87CCB9545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1.9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Density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structure_solid.html" TargetMode="External"/><Relationship Id="rId2" Type="http://schemas.openxmlformats.org/officeDocument/2006/relationships/slideLayout" Target="../slideLayouts/slideLayout11.xml"/><Relationship Id="rId1" Type="http://schemas.openxmlformats.org/officeDocument/2006/relationships/control" Target="../activeX/activeX1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structure_liquid.html" TargetMode="External"/><Relationship Id="rId2" Type="http://schemas.openxmlformats.org/officeDocument/2006/relationships/slideLayout" Target="../slideLayouts/slideLayout11.xml"/><Relationship Id="rId1" Type="http://schemas.openxmlformats.org/officeDocument/2006/relationships/control" Target="../activeX/activeX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structure_gas.html" TargetMode="External"/><Relationship Id="rId2" Type="http://schemas.openxmlformats.org/officeDocument/2006/relationships/slideLayout" Target="../slideLayouts/slideLayout11.xml"/><Relationship Id="rId1" Type="http://schemas.openxmlformats.org/officeDocument/2006/relationships/control" Target="../activeX/activeX3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1.xml"/><Relationship Id="rId1" Type="http://schemas.openxmlformats.org/officeDocument/2006/relationships/control" Target="../activeX/activeX4.xml"/><Relationship Id="rId5" Type="http://schemas.openxmlformats.org/officeDocument/2006/relationships/image" Target="../media/image40.png"/><Relationship Id="rId4" Type="http://schemas.openxmlformats.org/officeDocument/2006/relationships/hyperlink" Target="homogeneous_mix_air_brass.html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8431161-6C2D-4FC6-24F1-50C7B56A6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Fundamental SI Units</a:t>
            </a:r>
          </a:p>
        </p:txBody>
      </p:sp>
      <p:graphicFrame>
        <p:nvGraphicFramePr>
          <p:cNvPr id="47107" name="Group 3">
            <a:extLst>
              <a:ext uri="{FF2B5EF4-FFF2-40B4-BE49-F238E27FC236}">
                <a16:creationId xmlns:a16="http://schemas.microsoft.com/office/drawing/2014/main" id="{BEFC8F51-F9E8-2C49-3922-11CF7D3CA7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" y="2133600"/>
          <a:ext cx="8851899" cy="3657600"/>
        </p:xfrm>
        <a:graphic>
          <a:graphicData uri="http://schemas.openxmlformats.org/drawingml/2006/table">
            <a:tbl>
              <a:tblPr/>
              <a:tblGrid>
                <a:gridCol w="3987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Physical Quantity</a:t>
                      </a:r>
                    </a:p>
                  </a:txBody>
                  <a:tcPr marL="98354" marR="9835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Name of Unit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Abbreviation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Mass</a:t>
                      </a:r>
                    </a:p>
                  </a:txBody>
                  <a:tcPr marL="98354" marR="9835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kilogram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kg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Length</a:t>
                      </a:r>
                    </a:p>
                  </a:txBody>
                  <a:tcPr marL="98354" marR="9835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meter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m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Time</a:t>
                      </a:r>
                    </a:p>
                  </a:txBody>
                  <a:tcPr marL="98354" marR="9835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second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s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Temperature</a:t>
                      </a:r>
                    </a:p>
                  </a:txBody>
                  <a:tcPr marL="98354" marR="9835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kelvin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K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Electric current</a:t>
                      </a:r>
                    </a:p>
                  </a:txBody>
                  <a:tcPr marL="98354" marR="9835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ampere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A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Amount of substance</a:t>
                      </a:r>
                    </a:p>
                  </a:txBody>
                  <a:tcPr marL="98354" marR="9835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mole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mol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8354" marR="9835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Luminous intensity</a:t>
                      </a:r>
                    </a:p>
                  </a:txBody>
                  <a:tcPr marL="98354" marR="9835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candela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18" charset="0"/>
                        </a:rPr>
                        <a:t>cd</a:t>
                      </a:r>
                    </a:p>
                  </a:txBody>
                  <a:tcPr marL="98354" marR="9835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748" name="Slide Number Placeholder 1">
            <a:extLst>
              <a:ext uri="{FF2B5EF4-FFF2-40B4-BE49-F238E27FC236}">
                <a16:creationId xmlns:a16="http://schemas.microsoft.com/office/drawing/2014/main" id="{167FE638-65FF-AEA2-230D-55155A411D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4E5776-1044-439E-A6F5-15E28F9F3F7B}" type="slidenum">
              <a:rPr lang="en-US" altLang="en-US" sz="10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092B2FDC-7664-D94C-7F1D-C8BB1C77B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Prefixes Used in the SI System</a:t>
            </a:r>
          </a:p>
        </p:txBody>
      </p:sp>
      <p:sp>
        <p:nvSpPr>
          <p:cNvPr id="32771" name="Slide Number Placeholder 1">
            <a:extLst>
              <a:ext uri="{FF2B5EF4-FFF2-40B4-BE49-F238E27FC236}">
                <a16:creationId xmlns:a16="http://schemas.microsoft.com/office/drawing/2014/main" id="{A97DBEC8-E6CE-AD3C-9B90-F4BEFA5E5A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847C0F-2A20-44BC-98FA-6C79AF757FB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1A99737D-7E65-95EA-B819-B2A5962BA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047875"/>
            <a:ext cx="740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Prefixes are used to change the size of the unit.</a:t>
            </a:r>
          </a:p>
        </p:txBody>
      </p:sp>
      <p:grpSp>
        <p:nvGrpSpPr>
          <p:cNvPr id="32773" name="Group 1">
            <a:extLst>
              <a:ext uri="{FF2B5EF4-FFF2-40B4-BE49-F238E27FC236}">
                <a16:creationId xmlns:a16="http://schemas.microsoft.com/office/drawing/2014/main" id="{1A71A050-B2A6-F264-CA55-130A7B21CBCD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2935288"/>
            <a:ext cx="6938962" cy="3641725"/>
            <a:chOff x="1850247" y="3595479"/>
            <a:chExt cx="5382360" cy="2825879"/>
          </a:xfrm>
        </p:grpSpPr>
        <p:pic>
          <p:nvPicPr>
            <p:cNvPr id="32774" name="Picture 1">
              <a:extLst>
                <a:ext uri="{FF2B5EF4-FFF2-40B4-BE49-F238E27FC236}">
                  <a16:creationId xmlns:a16="http://schemas.microsoft.com/office/drawing/2014/main" id="{1B4278AE-5E1F-CC45-C223-77F991009E0D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47" y="3595479"/>
              <a:ext cx="538236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1">
              <a:extLst>
                <a:ext uri="{FF2B5EF4-FFF2-40B4-BE49-F238E27FC236}">
                  <a16:creationId xmlns:a16="http://schemas.microsoft.com/office/drawing/2014/main" id="{AE3248C6-A3A8-45BC-353E-232D784F075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420" y="6285160"/>
              <a:ext cx="1913116" cy="13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76626D1-AB5D-DC06-C71B-9F37468D9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Prefixes Used in the SI System</a:t>
            </a:r>
          </a:p>
        </p:txBody>
      </p:sp>
      <p:sp>
        <p:nvSpPr>
          <p:cNvPr id="34819" name="Slide Number Placeholder 1">
            <a:extLst>
              <a:ext uri="{FF2B5EF4-FFF2-40B4-BE49-F238E27FC236}">
                <a16:creationId xmlns:a16="http://schemas.microsoft.com/office/drawing/2014/main" id="{FE2E7153-B118-1FED-8CB0-C0B61AD6AE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CE5F5C-2DA4-4BFE-A1B0-CC75F9F060F5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grpSp>
        <p:nvGrpSpPr>
          <p:cNvPr id="34820" name="Group 2">
            <a:extLst>
              <a:ext uri="{FF2B5EF4-FFF2-40B4-BE49-F238E27FC236}">
                <a16:creationId xmlns:a16="http://schemas.microsoft.com/office/drawing/2014/main" id="{0DA990FF-FFBB-CD83-7F34-64DFDB748291}"/>
              </a:ext>
            </a:extLst>
          </p:cNvPr>
          <p:cNvGrpSpPr>
            <a:grpSpLocks/>
          </p:cNvGrpSpPr>
          <p:nvPr/>
        </p:nvGrpSpPr>
        <p:grpSpPr bwMode="auto">
          <a:xfrm>
            <a:off x="728663" y="2438400"/>
            <a:ext cx="7626350" cy="3849688"/>
            <a:chOff x="728549" y="2438400"/>
            <a:chExt cx="7625756" cy="3849693"/>
          </a:xfrm>
        </p:grpSpPr>
        <p:pic>
          <p:nvPicPr>
            <p:cNvPr id="34821" name="Picture 1">
              <a:extLst>
                <a:ext uri="{FF2B5EF4-FFF2-40B4-BE49-F238E27FC236}">
                  <a16:creationId xmlns:a16="http://schemas.microsoft.com/office/drawing/2014/main" id="{7C5C4884-BB39-018C-A62D-5A3FDF26FCE4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421"/>
            <a:stretch>
              <a:fillRect/>
            </a:stretch>
          </p:blipFill>
          <p:spPr bwMode="auto">
            <a:xfrm>
              <a:off x="728549" y="3697040"/>
              <a:ext cx="7625756" cy="259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2" name="Picture 1">
              <a:extLst>
                <a:ext uri="{FF2B5EF4-FFF2-40B4-BE49-F238E27FC236}">
                  <a16:creationId xmlns:a16="http://schemas.microsoft.com/office/drawing/2014/main" id="{6F5278FD-400C-3856-7004-46C924F7ADD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49" y="2438400"/>
              <a:ext cx="7625756" cy="1275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0058FE8-E251-61C2-1929-4E3BF57F0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 ≠ Weight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6339664-B0FB-6B68-641A-BA3D9DA8B1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 is a measure of the resistance of an object to a change in its state of motion.  Mass does not vary.</a:t>
            </a:r>
          </a:p>
          <a:p>
            <a:endParaRPr lang="en-US" altLang="en-US" sz="2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Weight is the force that gravity exerts on an object.  Weight varies with the strength of the gravitational field.</a:t>
            </a:r>
          </a:p>
        </p:txBody>
      </p:sp>
      <p:sp>
        <p:nvSpPr>
          <p:cNvPr id="36868" name="Slide Number Placeholder 1">
            <a:extLst>
              <a:ext uri="{FF2B5EF4-FFF2-40B4-BE49-F238E27FC236}">
                <a16:creationId xmlns:a16="http://schemas.microsoft.com/office/drawing/2014/main" id="{31041C36-6FC7-303A-81AF-1C34250016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113EF6-404B-4201-A166-CDBF12EDEC8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7D8B51F-D514-79E0-E7F9-E3329DDDC4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digit that must be estimated in a measurement is called uncertain. 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measurement always has some degree of uncertainty.  It is dependent on the precision of the measuring device.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Record the certain digits and the first uncertain digit (the estimated number).</a:t>
            </a:r>
          </a:p>
        </p:txBody>
      </p:sp>
      <p:sp>
        <p:nvSpPr>
          <p:cNvPr id="37891" name="Slide Number Placeholder 1">
            <a:extLst>
              <a:ext uri="{FF2B5EF4-FFF2-40B4-BE49-F238E27FC236}">
                <a16:creationId xmlns:a16="http://schemas.microsoft.com/office/drawing/2014/main" id="{3388E5D5-9912-9032-5822-D57FC4044E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7D61D6-FDE2-474A-A11B-E3CEB269E784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61378B6-2EB6-E873-647C-4CA8998BF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Measurement of Volume Using a Buret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85F2C06-2335-0016-B187-5B42238D11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2133600"/>
            <a:ext cx="5991225" cy="4572000"/>
          </a:xfrm>
        </p:spPr>
        <p:txBody>
          <a:bodyPr/>
          <a:lstStyle/>
          <a:p>
            <a:pPr eaLnBrk="1" hangingPunct="1"/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volume is read at the bottom of the liquid curve (meniscus).</a:t>
            </a:r>
          </a:p>
          <a:p>
            <a:pPr eaLnBrk="1" hangingPunct="1"/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Meniscus of the liquid occurs at about 20.15 mL.</a:t>
            </a:r>
          </a:p>
          <a:p>
            <a:pPr lvl="1" eaLnBrk="1" hangingPunct="1"/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Certain digits: 20.15</a:t>
            </a:r>
          </a:p>
          <a:p>
            <a:pPr lvl="1" eaLnBrk="1" hangingPunct="1"/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Uncertain digit: 20.15</a:t>
            </a:r>
          </a:p>
        </p:txBody>
      </p:sp>
      <p:sp>
        <p:nvSpPr>
          <p:cNvPr id="39940" name="Slide Number Placeholder 1">
            <a:extLst>
              <a:ext uri="{FF2B5EF4-FFF2-40B4-BE49-F238E27FC236}">
                <a16:creationId xmlns:a16="http://schemas.microsoft.com/office/drawing/2014/main" id="{D3FE66C3-D4A7-69DA-D5AD-F794B6CEB4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CA350F-126A-4565-81EF-A4C7BAF3C28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5D308AC4-75F3-C752-F824-D080D807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954463"/>
            <a:ext cx="676275" cy="3714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0965" name="Rectangle 6">
            <a:extLst>
              <a:ext uri="{FF2B5EF4-FFF2-40B4-BE49-F238E27FC236}">
                <a16:creationId xmlns:a16="http://schemas.microsoft.com/office/drawing/2014/main" id="{FBA78BA7-CD96-E194-8A6F-C2A50364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97375"/>
            <a:ext cx="228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39943" name="Picture 1">
            <a:extLst>
              <a:ext uri="{FF2B5EF4-FFF2-40B4-BE49-F238E27FC236}">
                <a16:creationId xmlns:a16="http://schemas.microsoft.com/office/drawing/2014/main" id="{C9C5E970-6506-243A-C5EE-91DB9EC51B4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981200"/>
            <a:ext cx="2611437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052EA83-9C2C-0654-8AE3-D3E60344A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Precision and Accuracy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DDE569C-AF24-F1AA-E184-327E8BDE33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indent="60325" eaLnBrk="1" hangingPunct="1"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Accuracy</a:t>
            </a:r>
          </a:p>
        </p:txBody>
      </p:sp>
      <p:sp>
        <p:nvSpPr>
          <p:cNvPr id="41988" name="Slide Number Placeholder 1">
            <a:extLst>
              <a:ext uri="{FF2B5EF4-FFF2-40B4-BE49-F238E27FC236}">
                <a16:creationId xmlns:a16="http://schemas.microsoft.com/office/drawing/2014/main" id="{E2D804B8-1087-0CB7-B6AF-08118185E7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F658CD-0CA8-46BD-BC52-AD326F36DABB}" type="slidenum">
              <a:rPr lang="en-US" altLang="en-US" sz="10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41989" name="Rectangle 4">
            <a:extLst>
              <a:ext uri="{FF2B5EF4-FFF2-40B4-BE49-F238E27FC236}">
                <a16:creationId xmlns:a16="http://schemas.microsoft.com/office/drawing/2014/main" id="{617660E4-E686-7B5D-4F69-DD8B22659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24163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r>
              <a:rPr lang="en-US" altLang="en-US" sz="2600">
                <a:solidFill>
                  <a:srgbClr val="000000"/>
                </a:solidFill>
              </a:rPr>
              <a:t>Agreement of a particular value with the true value. </a:t>
            </a:r>
          </a:p>
        </p:txBody>
      </p:sp>
      <p:sp>
        <p:nvSpPr>
          <p:cNvPr id="41990" name="Rectangle 5">
            <a:extLst>
              <a:ext uri="{FF2B5EF4-FFF2-40B4-BE49-F238E27FC236}">
                <a16:creationId xmlns:a16="http://schemas.microsoft.com/office/drawing/2014/main" id="{BED261C0-833A-F90F-0C1A-68F1600B2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86163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</a:rPr>
              <a:t>Precision</a:t>
            </a:r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9BE4A34D-90DD-C35C-6A44-28850FFA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71963"/>
            <a:ext cx="7848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r>
              <a:rPr lang="en-US" altLang="en-US" sz="2600">
                <a:solidFill>
                  <a:srgbClr val="000000"/>
                </a:solidFill>
              </a:rPr>
              <a:t>Degree of agreement among several measurements of the same quantity. 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2322FC1-D0E4-E284-5FE9-196C7BC24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Precision and Accuracy</a:t>
            </a:r>
          </a:p>
        </p:txBody>
      </p:sp>
      <p:sp>
        <p:nvSpPr>
          <p:cNvPr id="44035" name="Slide Number Placeholder 1">
            <a:extLst>
              <a:ext uri="{FF2B5EF4-FFF2-40B4-BE49-F238E27FC236}">
                <a16:creationId xmlns:a16="http://schemas.microsoft.com/office/drawing/2014/main" id="{70BC77BD-CA4F-759C-9B83-3DB74D876B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CA09FD-AC42-4E8A-BFDC-20080A4E6915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44036" name="Picture 1">
            <a:extLst>
              <a:ext uri="{FF2B5EF4-FFF2-40B4-BE49-F238E27FC236}">
                <a16:creationId xmlns:a16="http://schemas.microsoft.com/office/drawing/2014/main" id="{4127A24B-3E23-2605-BA58-CA3DD82A1FB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98713"/>
            <a:ext cx="86360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851F643C-4AEA-C9EE-010D-F3667529C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Rules for Counting Significant Figures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3179EC9-47C0-6B61-D398-E46F376585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	Nonzero integers always count as significant figures.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3456 has 4 sig figs (significant figures).</a:t>
            </a:r>
          </a:p>
        </p:txBody>
      </p:sp>
      <p:sp>
        <p:nvSpPr>
          <p:cNvPr id="46084" name="Slide Number Placeholder 1">
            <a:extLst>
              <a:ext uri="{FF2B5EF4-FFF2-40B4-BE49-F238E27FC236}">
                <a16:creationId xmlns:a16="http://schemas.microsoft.com/office/drawing/2014/main" id="{8A68DE49-B0CC-4E7E-F855-2CAF252295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1C1133-5B0C-4134-800E-131C926D519C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13F9B3EC-1F4D-30FC-762F-4F88200DD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Rules for Counting Significant Figures</a:t>
            </a:r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DC50233E-7DE2-7A32-7ADF-F210A8121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>
                <a:ea typeface="MS PGothic" charset="0"/>
              </a:rPr>
              <a:t>2. There are three classes of zeros.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sz="2800" dirty="0">
                <a:solidFill>
                  <a:srgbClr val="669900"/>
                </a:solidFill>
                <a:ea typeface="MS PGothic" charset="0"/>
              </a:rPr>
              <a:t>a.	Leading zeros are zeros that precede all the nonzero digits. These do not count as significant figures.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dirty="0">
                <a:ea typeface="MS PGothic" charset="0"/>
              </a:rPr>
              <a:t>0.048 has 2 sig figs.</a:t>
            </a:r>
          </a:p>
        </p:txBody>
      </p:sp>
      <p:sp>
        <p:nvSpPr>
          <p:cNvPr id="48132" name="Slide Number Placeholder 1">
            <a:extLst>
              <a:ext uri="{FF2B5EF4-FFF2-40B4-BE49-F238E27FC236}">
                <a16:creationId xmlns:a16="http://schemas.microsoft.com/office/drawing/2014/main" id="{5F42E65B-E80B-5ACB-6962-43425BEB70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572968-A5D7-4C6E-AE29-5B7C6BF3D14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A2B35244-5865-D673-78C4-6DD8C65AE0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229600" cy="231298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main challenge of chemistry is to understand the connection between the macroscopic world that we experience and the microscopic world of atoms and molecules.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You must learn to think on the atomic level.</a:t>
            </a:r>
          </a:p>
        </p:txBody>
      </p:sp>
      <p:sp>
        <p:nvSpPr>
          <p:cNvPr id="14339" name="Slide Number Placeholder 1">
            <a:extLst>
              <a:ext uri="{FF2B5EF4-FFF2-40B4-BE49-F238E27FC236}">
                <a16:creationId xmlns:a16="http://schemas.microsoft.com/office/drawing/2014/main" id="{AB2E397E-4D35-BF1C-9D72-F5AD808CFD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A9D397-B4A2-4564-B9A2-EDB8209BD0F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E6500220-4FB0-2FF3-1459-8C70D940D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Rules for Counting Significant Figures</a:t>
            </a: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1D0E4A2-5952-E5DF-6728-1325668A07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b.	Captive zeros are zeros between nonzero digits. These always count as significant figures.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16.07 has 4 sig figs.</a:t>
            </a:r>
          </a:p>
        </p:txBody>
      </p:sp>
      <p:sp>
        <p:nvSpPr>
          <p:cNvPr id="50180" name="Slide Number Placeholder 1">
            <a:extLst>
              <a:ext uri="{FF2B5EF4-FFF2-40B4-BE49-F238E27FC236}">
                <a16:creationId xmlns:a16="http://schemas.microsoft.com/office/drawing/2014/main" id="{EA55C2ED-B50B-1D95-3121-7AADA04D78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6A049A-2F40-493A-8CFE-575ED53E1D5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356F3CE5-F193-AE6D-7D0D-4E7123B8A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Rules for Counting Significant Figures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E5328DD-CEB4-EF1E-3B39-4D4B880239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c.	Trailing zeros are zeros at the right end of the number. They are significant only if the number contains a decimal point.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9.300 has 4 sig figs.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150 has 2 sig figs.</a:t>
            </a:r>
          </a:p>
        </p:txBody>
      </p:sp>
      <p:sp>
        <p:nvSpPr>
          <p:cNvPr id="52228" name="Slide Number Placeholder 1">
            <a:extLst>
              <a:ext uri="{FF2B5EF4-FFF2-40B4-BE49-F238E27FC236}">
                <a16:creationId xmlns:a16="http://schemas.microsoft.com/office/drawing/2014/main" id="{79EF2864-713F-02CE-EB01-67300DA2E9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128150-F08C-4015-B381-EB3C51DAABF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68B12E3E-9B34-82FE-A277-9AFF5B769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Rules for Counting Significant Figures</a:t>
            </a: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01855E22-90B7-C374-2347-5488EBFE2C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	Exact numbers have an infinite number of significant figures.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 inch = 2.54 cm, exactly.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9 pencils (obtained by counting).</a:t>
            </a:r>
          </a:p>
        </p:txBody>
      </p:sp>
      <p:sp>
        <p:nvSpPr>
          <p:cNvPr id="54276" name="Slide Number Placeholder 1">
            <a:extLst>
              <a:ext uri="{FF2B5EF4-FFF2-40B4-BE49-F238E27FC236}">
                <a16:creationId xmlns:a16="http://schemas.microsoft.com/office/drawing/2014/main" id="{0DD368F2-B6E9-B0F7-F257-118A4CA76F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44F58-83A3-4DD6-A320-3F6B1FBBCAF7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0C6EBECD-EF11-9908-D3B4-47C1BA051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Exponential Notation</a:t>
            </a: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6C17CD6-DB59-4CFB-2545-DFB5875947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300. written as 3.00 × 10</a:t>
            </a:r>
            <a:r>
              <a:rPr lang="en-US" altLang="en-US" baseline="30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Contains three significant figures.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Two Advantages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Number of significant figures can be easily indicated.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Fewer zeros are needed to write a very large or very small number.</a:t>
            </a:r>
            <a:endParaRPr lang="en-US" altLang="en-US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6324" name="Slide Number Placeholder 1">
            <a:extLst>
              <a:ext uri="{FF2B5EF4-FFF2-40B4-BE49-F238E27FC236}">
                <a16:creationId xmlns:a16="http://schemas.microsoft.com/office/drawing/2014/main" id="{0D17BF65-8634-A29E-144F-0BFF0E1B9C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FC477A-36C8-477E-9E62-1B3F13E6148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38497D81-B88C-002A-A9BC-B914F22F7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Significant Figures in Mathematical Operations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04852DA1-87DD-1CDE-9D6F-14DB894E52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	For multiplication or division, the number of significant figures in the result is the same as the number in the least precise measurement used in the calculation.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1.342 × 5.5 = 7.381 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7.4</a:t>
            </a:r>
          </a:p>
        </p:txBody>
      </p:sp>
      <p:sp>
        <p:nvSpPr>
          <p:cNvPr id="58372" name="Slide Number Placeholder 1">
            <a:extLst>
              <a:ext uri="{FF2B5EF4-FFF2-40B4-BE49-F238E27FC236}">
                <a16:creationId xmlns:a16="http://schemas.microsoft.com/office/drawing/2014/main" id="{1BDF6B45-4E52-3A09-F6E6-5179B896C7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75103A-77A8-4E9D-834D-00F99FDD303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6BE32ADB-9D7D-344E-8271-5183E18C7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7263" y="397351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3" name="Line 5">
            <a:extLst>
              <a:ext uri="{FF2B5EF4-FFF2-40B4-BE49-F238E27FC236}">
                <a16:creationId xmlns:a16="http://schemas.microsoft.com/office/drawing/2014/main" id="{978E4AC8-D13C-54FF-3BF2-E2D998322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688" y="397351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2B83D86F-951B-DEA6-7503-DADF11524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Significant Figures in Mathematical Operations</a:t>
            </a: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81632B62-347E-DF77-3C1C-884820DB66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  <a:tabLst>
                <a:tab pos="1203325" algn="l"/>
              </a:tabLst>
            </a:pPr>
            <a:r>
              <a:rPr lang="en-US" altLang="en-US" sz="2800">
                <a:solidFill>
                  <a:srgbClr val="66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2.	For addition or subtraction, the result has the same number of decimal places as the least precise measurement used in the calculation.</a:t>
            </a:r>
          </a:p>
          <a:p>
            <a:pPr marL="914400" lvl="1" indent="-457200" eaLnBrk="1" hangingPunct="1">
              <a:buFontTx/>
              <a:buNone/>
              <a:tabLst>
                <a:tab pos="1203325" algn="l"/>
              </a:tabLst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endParaRPr lang="en-US" altLang="en-US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60420" name="Slide Number Placeholder 1">
            <a:extLst>
              <a:ext uri="{FF2B5EF4-FFF2-40B4-BE49-F238E27FC236}">
                <a16:creationId xmlns:a16="http://schemas.microsoft.com/office/drawing/2014/main" id="{83CB9642-8525-29F9-F5E9-4A7E57E225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51D090-5ED9-4CEF-863D-5A21C5BCDBD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432379AA-981A-4141-B642-C3B6322C2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5720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2" name="Rectangle 5">
            <a:extLst>
              <a:ext uri="{FF2B5EF4-FFF2-40B4-BE49-F238E27FC236}">
                <a16:creationId xmlns:a16="http://schemas.microsoft.com/office/drawing/2014/main" id="{861E8FB1-C5F2-FCBE-6065-4AB6959E8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BB3CC5FB-E58A-1744-FFA1-0E6A27BBFA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0292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4" name="Line 8">
            <a:extLst>
              <a:ext uri="{FF2B5EF4-FFF2-40B4-BE49-F238E27FC236}">
                <a16:creationId xmlns:a16="http://schemas.microsoft.com/office/drawing/2014/main" id="{F1F3334B-76E5-BDF0-7766-BBB5739FD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648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60425" name="Object 13">
            <a:extLst>
              <a:ext uri="{FF2B5EF4-FFF2-40B4-BE49-F238E27FC236}">
                <a16:creationId xmlns:a16="http://schemas.microsoft.com/office/drawing/2014/main" id="{A51751EB-3981-B1A2-217D-89889A8C94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9063" y="3760788"/>
          <a:ext cx="41052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02100" imgH="1346200" progId="Equation.BREE5">
                  <p:embed/>
                </p:oleObj>
              </mc:Choice>
              <mc:Fallback>
                <p:oleObj name="Equation" r:id="rId3" imgW="4102100" imgH="1346200" progId="Equation.BREE5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3760788"/>
                        <a:ext cx="410527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>
            <a:extLst>
              <a:ext uri="{FF2B5EF4-FFF2-40B4-BE49-F238E27FC236}">
                <a16:creationId xmlns:a16="http://schemas.microsoft.com/office/drawing/2014/main" id="{B2CD17ED-7A4A-8988-C0EC-DD1E4A8D01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2133600"/>
            <a:ext cx="4651375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You have water in each graduated cylinder shown. You then add both samples to a beaker (assume that all of the liquid is transferred). </a:t>
            </a:r>
          </a:p>
          <a:p>
            <a:pPr eaLnBrk="1" hangingPunct="1">
              <a:buFontTx/>
              <a:buNone/>
            </a:pPr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How would you write the number describing the </a:t>
            </a:r>
            <a:r>
              <a:rPr lang="en-US" altLang="en-US" sz="22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</a:t>
            </a: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volume? </a:t>
            </a:r>
          </a:p>
          <a:p>
            <a:pPr eaLnBrk="1" hangingPunct="1"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en-US" sz="220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3.1 mL</a:t>
            </a:r>
          </a:p>
          <a:p>
            <a:pPr eaLnBrk="1" hangingPunct="1"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What </a:t>
            </a:r>
            <a:r>
              <a:rPr lang="en-US" altLang="en-US" sz="22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limits</a:t>
            </a: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the precision of the total volume?</a:t>
            </a:r>
          </a:p>
        </p:txBody>
      </p:sp>
      <p:sp>
        <p:nvSpPr>
          <p:cNvPr id="62467" name="Slide Number Placeholder 1">
            <a:extLst>
              <a:ext uri="{FF2B5EF4-FFF2-40B4-BE49-F238E27FC236}">
                <a16:creationId xmlns:a16="http://schemas.microsoft.com/office/drawing/2014/main" id="{0BAA3715-43FD-B9B4-8307-1C4F5097A1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261B16-1BD5-4743-B64C-D523E03239C6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62468" name="Picture 1">
            <a:extLst>
              <a:ext uri="{FF2B5EF4-FFF2-40B4-BE49-F238E27FC236}">
                <a16:creationId xmlns:a16="http://schemas.microsoft.com/office/drawing/2014/main" id="{C4CDF3E5-06DA-2DF8-2C1B-CFABDF38451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625600"/>
            <a:ext cx="38830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75939-8BB1-E9D8-4C8F-1C0A1A4D00E0}"/>
              </a:ext>
            </a:extLst>
          </p:cNvPr>
          <p:cNvSpPr txBox="1"/>
          <p:nvPr/>
        </p:nvSpPr>
        <p:spPr>
          <a:xfrm>
            <a:off x="39688" y="1427163"/>
            <a:ext cx="3581400" cy="46037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prstDash val="dot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i="1">
                <a:solidFill>
                  <a:srgbClr val="6811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CONCEPT CHECK!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9A36307A-9C6E-F888-5BE4-0A41C2D3F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Questions to ask when approaching a problem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0423E893-3CE3-EAEE-AC74-3CADA5A2D1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my goal?</a:t>
            </a:r>
          </a:p>
          <a:p>
            <a:pPr>
              <a:buFontTx/>
              <a:buChar char="•"/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do I know?</a:t>
            </a:r>
          </a:p>
          <a:p>
            <a:pPr>
              <a:buFontTx/>
              <a:buChar char="•"/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do I get there?</a:t>
            </a:r>
          </a:p>
        </p:txBody>
      </p:sp>
      <p:sp>
        <p:nvSpPr>
          <p:cNvPr id="64516" name="Slide Number Placeholder 1">
            <a:extLst>
              <a:ext uri="{FF2B5EF4-FFF2-40B4-BE49-F238E27FC236}">
                <a16:creationId xmlns:a16="http://schemas.microsoft.com/office/drawing/2014/main" id="{7918CDB7-A944-E28B-35D4-6882F2DCF8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F4E862-65CA-4C0D-AB4A-D40DB2AD182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17ECED6-A21F-BCE8-8B69-3E419F2989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1600200"/>
            <a:ext cx="8851900" cy="45720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when converting a given result from one system of units to another.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convert from one unit to another, use the equivalence statement that relates the two units.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Derive the appropriate unit factor by looking at the direction of the required change (to cancel the unwanted units).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Multiply the quantity to be converted by the unit factor to give the quantity with the desired units.</a:t>
            </a:r>
            <a:endParaRPr lang="en-US" altLang="en-US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5539" name="Slide Number Placeholder 1">
            <a:extLst>
              <a:ext uri="{FF2B5EF4-FFF2-40B4-BE49-F238E27FC236}">
                <a16:creationId xmlns:a16="http://schemas.microsoft.com/office/drawing/2014/main" id="{E52D0751-F975-B880-AEFB-B1EFCF0C9C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22B175-9C32-4294-9BF3-31D30A8FC92A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3F252BC5-8F4C-454C-5620-825382469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#1</a:t>
            </a:r>
          </a:p>
        </p:txBody>
      </p:sp>
      <p:sp>
        <p:nvSpPr>
          <p:cNvPr id="67587" name="Slide Number Placeholder 1">
            <a:extLst>
              <a:ext uri="{FF2B5EF4-FFF2-40B4-BE49-F238E27FC236}">
                <a16:creationId xmlns:a16="http://schemas.microsoft.com/office/drawing/2014/main" id="{A3B36492-9B79-A8EE-CAC9-587C10E9B2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780B2B-0EDF-403E-9FA3-5FB2624C952D}" type="slidenum">
              <a:rPr lang="en-US" altLang="en-US" sz="10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graphicFrame>
        <p:nvGraphicFramePr>
          <p:cNvPr id="67588" name="Object 11">
            <a:extLst>
              <a:ext uri="{FF2B5EF4-FFF2-40B4-BE49-F238E27FC236}">
                <a16:creationId xmlns:a16="http://schemas.microsoft.com/office/drawing/2014/main" id="{1C323A0E-D06B-EDCB-0074-49EA933E9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694363"/>
          <a:ext cx="2133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33600" imgH="723900" progId="Equation.BREE5">
                  <p:embed/>
                </p:oleObj>
              </mc:Choice>
              <mc:Fallback>
                <p:oleObj name="Equation" r:id="rId3" imgW="2133600" imgH="723900" progId="Equation.BREE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694363"/>
                        <a:ext cx="2133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Rectangle 11">
            <a:extLst>
              <a:ext uri="{FF2B5EF4-FFF2-40B4-BE49-F238E27FC236}">
                <a16:creationId xmlns:a16="http://schemas.microsoft.com/office/drawing/2014/main" id="{67E954EF-D4D4-C5D6-815F-BDEB74888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7451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A golfer putted a golf ball 6.8 ft across a green. How many inches does this represent?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7590" name="Rectangle 12">
            <a:extLst>
              <a:ext uri="{FF2B5EF4-FFF2-40B4-BE49-F238E27FC236}">
                <a16:creationId xmlns:a16="http://schemas.microsoft.com/office/drawing/2014/main" id="{637F46F0-88E3-055F-3A6E-CE0B27F77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84488"/>
            <a:ext cx="6918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solidFill>
                  <a:srgbClr val="0000FF"/>
                </a:solidFill>
              </a:rPr>
              <a:t>To convert from one unit to another, use the equivalence statement that relates the two units.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1 ft = 12 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The two unit factors are: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4EAB7C7-6B1E-283C-5E84-D353D22A3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081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Atoms vs. Molecules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46C8DB5-2BC7-7441-62F5-CEA19437E5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43100"/>
            <a:ext cx="8382000" cy="13335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Matter is composed of tiny particles called atoms.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Atom: smallest part of an element that is still that element.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Molecule: Two or more atoms joined and acting as a unit.</a:t>
            </a:r>
          </a:p>
        </p:txBody>
      </p:sp>
      <p:sp>
        <p:nvSpPr>
          <p:cNvPr id="16388" name="Slide Number Placeholder 1">
            <a:extLst>
              <a:ext uri="{FF2B5EF4-FFF2-40B4-BE49-F238E27FC236}">
                <a16:creationId xmlns:a16="http://schemas.microsoft.com/office/drawing/2014/main" id="{66821FEB-6E07-A81A-A5C7-B2795B1D36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C1B61A-BF47-4659-A70E-795E805973AC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F8E07FD5-3228-FE04-BBBE-CD46058AD07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09988"/>
            <a:ext cx="82105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>
            <a:extLst>
              <a:ext uri="{FF2B5EF4-FFF2-40B4-BE49-F238E27FC236}">
                <a16:creationId xmlns:a16="http://schemas.microsoft.com/office/drawing/2014/main" id="{05FA5139-7028-1715-5B4A-BE5FC1D6F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#1</a:t>
            </a: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89F2EBCD-69E5-14C5-CB9D-41EA582E02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3048000"/>
            <a:ext cx="8851900" cy="3271838"/>
          </a:xfrm>
        </p:spPr>
        <p:txBody>
          <a:bodyPr/>
          <a:lstStyle/>
          <a:p>
            <a:pPr marL="533400" indent="-533400" eaLnBrk="1" hangingPunct="1"/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Derive the appropriate unit factor by looking at the direction of the required change (to cancel the unwanted units).</a:t>
            </a:r>
          </a:p>
        </p:txBody>
      </p:sp>
      <p:sp>
        <p:nvSpPr>
          <p:cNvPr id="69636" name="Slide Number Placeholder 1">
            <a:extLst>
              <a:ext uri="{FF2B5EF4-FFF2-40B4-BE49-F238E27FC236}">
                <a16:creationId xmlns:a16="http://schemas.microsoft.com/office/drawing/2014/main" id="{D9785969-E43A-F2D0-A868-4B37EC0B1F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791794-376E-4989-9ADC-36E91F2E5E45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69637" name="Rectangle 4">
            <a:extLst>
              <a:ext uri="{FF2B5EF4-FFF2-40B4-BE49-F238E27FC236}">
                <a16:creationId xmlns:a16="http://schemas.microsoft.com/office/drawing/2014/main" id="{E63CEBA7-6042-A33A-9377-302E48396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27250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173038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A golfer putted a golf ball 6.8 ft across a green. How many inches does this represent?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45A944DA-8D6F-819F-ADCC-1EDF3C92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9639" name="Rectangle 6">
            <a:extLst>
              <a:ext uri="{FF2B5EF4-FFF2-40B4-BE49-F238E27FC236}">
                <a16:creationId xmlns:a16="http://schemas.microsoft.com/office/drawing/2014/main" id="{1ADBC249-2D78-B275-D287-FD281EBF3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511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69640" name="Object 30">
            <a:extLst>
              <a:ext uri="{FF2B5EF4-FFF2-40B4-BE49-F238E27FC236}">
                <a16:creationId xmlns:a16="http://schemas.microsoft.com/office/drawing/2014/main" id="{D91146E8-3804-F19E-95F1-4612EF26D7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572000"/>
          <a:ext cx="7334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292100" progId="Equation.BREE5">
                  <p:embed/>
                </p:oleObj>
              </mc:Choice>
              <mc:Fallback>
                <p:oleObj name="Equation" r:id="rId3" imgW="736600" imgH="292100" progId="Equation.BREE5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0"/>
                        <a:ext cx="7334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Rectangle 8">
            <a:extLst>
              <a:ext uri="{FF2B5EF4-FFF2-40B4-BE49-F238E27FC236}">
                <a16:creationId xmlns:a16="http://schemas.microsoft.com/office/drawing/2014/main" id="{EC72C1A0-7299-769D-7DC9-F2DD7DC2C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69642" name="Object 31">
            <a:extLst>
              <a:ext uri="{FF2B5EF4-FFF2-40B4-BE49-F238E27FC236}">
                <a16:creationId xmlns:a16="http://schemas.microsoft.com/office/drawing/2014/main" id="{33EADE68-12CB-E621-CB17-C2AB9F9824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343400"/>
          <a:ext cx="990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170" imgH="723586" progId="Equation.BREE5">
                  <p:embed/>
                </p:oleObj>
              </mc:Choice>
              <mc:Fallback>
                <p:oleObj name="Equation" r:id="rId5" imgW="990170" imgH="723586" progId="Equation.BREE5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90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Rectangle 10">
            <a:extLst>
              <a:ext uri="{FF2B5EF4-FFF2-40B4-BE49-F238E27FC236}">
                <a16:creationId xmlns:a16="http://schemas.microsoft.com/office/drawing/2014/main" id="{F396EC0D-3B78-0A81-302D-5B2291BE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178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69644" name="Object 32">
            <a:extLst>
              <a:ext uri="{FF2B5EF4-FFF2-40B4-BE49-F238E27FC236}">
                <a16:creationId xmlns:a16="http://schemas.microsoft.com/office/drawing/2014/main" id="{B6FDA79B-64C3-CEAC-A617-8EC1056881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648200"/>
          <a:ext cx="2000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24" imgH="164957" progId="Equation.BREE5">
                  <p:embed/>
                </p:oleObj>
              </mc:Choice>
              <mc:Fallback>
                <p:oleObj name="Equation" r:id="rId7" imgW="203024" imgH="164957" progId="Equation.BREE5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8200"/>
                        <a:ext cx="2000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5" name="Rectangle 12">
            <a:extLst>
              <a:ext uri="{FF2B5EF4-FFF2-40B4-BE49-F238E27FC236}">
                <a16:creationId xmlns:a16="http://schemas.microsoft.com/office/drawing/2014/main" id="{E1286F7B-1DBC-2CB4-BD6C-670E5CBC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511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9646" name="Rectangle 13">
            <a:extLst>
              <a:ext uri="{FF2B5EF4-FFF2-40B4-BE49-F238E27FC236}">
                <a16:creationId xmlns:a16="http://schemas.microsoft.com/office/drawing/2014/main" id="{B578B62F-B3B7-23E1-494F-34DD4831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07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69647" name="Object 33">
            <a:extLst>
              <a:ext uri="{FF2B5EF4-FFF2-40B4-BE49-F238E27FC236}">
                <a16:creationId xmlns:a16="http://schemas.microsoft.com/office/drawing/2014/main" id="{6BBFBBF8-59CC-E496-D77B-DFC1FEDB4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4572000"/>
          <a:ext cx="257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90" imgH="279279" progId="Equation.BREE5">
                  <p:embed/>
                </p:oleObj>
              </mc:Choice>
              <mc:Fallback>
                <p:oleObj name="Equation" r:id="rId9" imgW="253890" imgH="279279" progId="Equation.BREE5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72000"/>
                        <a:ext cx="2571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1" name="Line 15">
            <a:extLst>
              <a:ext uri="{FF2B5EF4-FFF2-40B4-BE49-F238E27FC236}">
                <a16:creationId xmlns:a16="http://schemas.microsoft.com/office/drawing/2014/main" id="{EDA069FD-3222-4D4A-6BC7-D46E81FFB8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45720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63312145-8A8A-D299-05E0-4C58311CF2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48006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>
            <a:extLst>
              <a:ext uri="{FF2B5EF4-FFF2-40B4-BE49-F238E27FC236}">
                <a16:creationId xmlns:a16="http://schemas.microsoft.com/office/drawing/2014/main" id="{8D7E7F53-5CF7-DAA3-C5A2-4C35F7DD0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#1</a:t>
            </a: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87593B5-72B5-CD91-881F-BC0E00E5A5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3068638"/>
            <a:ext cx="8851900" cy="3636962"/>
          </a:xfrm>
        </p:spPr>
        <p:txBody>
          <a:bodyPr/>
          <a:lstStyle/>
          <a:p>
            <a:pPr marL="533400" indent="-533400" eaLnBrk="1" hangingPunct="1"/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Multiply the quantity to be converted by the unit factor to give the quantity with the desired units.</a:t>
            </a:r>
          </a:p>
        </p:txBody>
      </p:sp>
      <p:sp>
        <p:nvSpPr>
          <p:cNvPr id="71684" name="Slide Number Placeholder 1">
            <a:extLst>
              <a:ext uri="{FF2B5EF4-FFF2-40B4-BE49-F238E27FC236}">
                <a16:creationId xmlns:a16="http://schemas.microsoft.com/office/drawing/2014/main" id="{C8F6A5F1-E7BD-5580-AD5E-CFBFC33BA2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5B5BB2-A4C0-41EF-AA57-C9FAE8708468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1685" name="Rectangle 4">
            <a:extLst>
              <a:ext uri="{FF2B5EF4-FFF2-40B4-BE49-F238E27FC236}">
                <a16:creationId xmlns:a16="http://schemas.microsoft.com/office/drawing/2014/main" id="{BF2D483E-EAE6-DD06-D5CB-9184A4E21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36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173038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A golfer putted a golf ball 6.8 ft across a green. How many inches does this represent?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686" name="Rectangle 5">
            <a:extLst>
              <a:ext uri="{FF2B5EF4-FFF2-40B4-BE49-F238E27FC236}">
                <a16:creationId xmlns:a16="http://schemas.microsoft.com/office/drawing/2014/main" id="{4ABD2F6A-5EE5-7DAA-2C90-3D37307A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1687" name="Rectangle 6">
            <a:extLst>
              <a:ext uri="{FF2B5EF4-FFF2-40B4-BE49-F238E27FC236}">
                <a16:creationId xmlns:a16="http://schemas.microsoft.com/office/drawing/2014/main" id="{18F43694-7EB5-6D64-03A5-75899C48C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511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71688" name="Object 34">
            <a:extLst>
              <a:ext uri="{FF2B5EF4-FFF2-40B4-BE49-F238E27FC236}">
                <a16:creationId xmlns:a16="http://schemas.microsoft.com/office/drawing/2014/main" id="{44264719-8228-5A6C-2980-FA5D304869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572000"/>
          <a:ext cx="7334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292100" progId="Equation.BREE5">
                  <p:embed/>
                </p:oleObj>
              </mc:Choice>
              <mc:Fallback>
                <p:oleObj name="Equation" r:id="rId3" imgW="736600" imgH="292100" progId="Equation.BREE5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0"/>
                        <a:ext cx="7334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9" name="Rectangle 8">
            <a:extLst>
              <a:ext uri="{FF2B5EF4-FFF2-40B4-BE49-F238E27FC236}">
                <a16:creationId xmlns:a16="http://schemas.microsoft.com/office/drawing/2014/main" id="{07224E68-2E9E-B1F9-F0A4-48325B220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71690" name="Object 35">
            <a:extLst>
              <a:ext uri="{FF2B5EF4-FFF2-40B4-BE49-F238E27FC236}">
                <a16:creationId xmlns:a16="http://schemas.microsoft.com/office/drawing/2014/main" id="{9E8EED69-D78A-8199-0676-4A9F585F76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343400"/>
          <a:ext cx="990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170" imgH="723586" progId="Equation.BREE5">
                  <p:embed/>
                </p:oleObj>
              </mc:Choice>
              <mc:Fallback>
                <p:oleObj name="Equation" r:id="rId5" imgW="990170" imgH="723586" progId="Equation.BREE5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90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Rectangle 10">
            <a:extLst>
              <a:ext uri="{FF2B5EF4-FFF2-40B4-BE49-F238E27FC236}">
                <a16:creationId xmlns:a16="http://schemas.microsoft.com/office/drawing/2014/main" id="{55C90996-722F-BDCF-B1C1-FFDE50EF5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178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71692" name="Object 36">
            <a:extLst>
              <a:ext uri="{FF2B5EF4-FFF2-40B4-BE49-F238E27FC236}">
                <a16:creationId xmlns:a16="http://schemas.microsoft.com/office/drawing/2014/main" id="{5072669B-7EDC-93BE-AB50-C55FFF4C30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648200"/>
          <a:ext cx="2000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24" imgH="164957" progId="Equation.BREE5">
                  <p:embed/>
                </p:oleObj>
              </mc:Choice>
              <mc:Fallback>
                <p:oleObj name="Equation" r:id="rId7" imgW="203024" imgH="164957" progId="Equation.BREE5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8200"/>
                        <a:ext cx="2000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3" name="Rectangle 12">
            <a:extLst>
              <a:ext uri="{FF2B5EF4-FFF2-40B4-BE49-F238E27FC236}">
                <a16:creationId xmlns:a16="http://schemas.microsoft.com/office/drawing/2014/main" id="{C6D6B1C6-6FCE-6C6C-3BF1-859256F0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511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72717" name="Object 37">
            <a:extLst>
              <a:ext uri="{FF2B5EF4-FFF2-40B4-BE49-F238E27FC236}">
                <a16:creationId xmlns:a16="http://schemas.microsoft.com/office/drawing/2014/main" id="{76F3AD52-6FA6-8389-5009-A262158A31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4572000"/>
          <a:ext cx="371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91973" progId="Equation.BREE5">
                  <p:embed/>
                </p:oleObj>
              </mc:Choice>
              <mc:Fallback>
                <p:oleObj name="Equation" r:id="rId9" imgW="368140" imgH="291973" progId="Equation.BREE5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72000"/>
                        <a:ext cx="371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5" name="Rectangle 14">
            <a:extLst>
              <a:ext uri="{FF2B5EF4-FFF2-40B4-BE49-F238E27FC236}">
                <a16:creationId xmlns:a16="http://schemas.microsoft.com/office/drawing/2014/main" id="{38BA69CC-F03C-EB5F-9D89-84C1A9ED8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07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71696" name="Object 38">
            <a:extLst>
              <a:ext uri="{FF2B5EF4-FFF2-40B4-BE49-F238E27FC236}">
                <a16:creationId xmlns:a16="http://schemas.microsoft.com/office/drawing/2014/main" id="{4F4ED8A2-1E03-8EDD-141A-B09DA9EC7B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4572000"/>
          <a:ext cx="257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90" imgH="279279" progId="Equation.BREE5">
                  <p:embed/>
                </p:oleObj>
              </mc:Choice>
              <mc:Fallback>
                <p:oleObj name="Equation" r:id="rId11" imgW="253890" imgH="279279" progId="Equation.BREE5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72000"/>
                        <a:ext cx="2571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7" name="Line 16">
            <a:extLst>
              <a:ext uri="{FF2B5EF4-FFF2-40B4-BE49-F238E27FC236}">
                <a16:creationId xmlns:a16="http://schemas.microsoft.com/office/drawing/2014/main" id="{6ACC45C3-951F-67E4-3E66-CCE227E9F0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48006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698" name="Line 17">
            <a:extLst>
              <a:ext uri="{FF2B5EF4-FFF2-40B4-BE49-F238E27FC236}">
                <a16:creationId xmlns:a16="http://schemas.microsoft.com/office/drawing/2014/main" id="{CEF15977-4CED-C160-84E6-E37ABEAD98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45720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0C9845A-1E0A-5F27-31C3-1A839149A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#2</a:t>
            </a:r>
          </a:p>
        </p:txBody>
      </p:sp>
      <p:sp>
        <p:nvSpPr>
          <p:cNvPr id="73731" name="Slide Number Placeholder 1">
            <a:extLst>
              <a:ext uri="{FF2B5EF4-FFF2-40B4-BE49-F238E27FC236}">
                <a16:creationId xmlns:a16="http://schemas.microsoft.com/office/drawing/2014/main" id="{3977BD1F-27CD-805C-5F48-B0383D989C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27E79C-3CA6-430D-95F9-E22FFFC31DD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2CAC63D6-18E8-186E-BEA8-879A85E95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70125"/>
            <a:ext cx="8229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An iron sample has a mass of 4.50 lb. What is the mass of this sample in grams?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	(1 kg = 2.2046 lbs; 1 kg = 1000 g)</a:t>
            </a:r>
          </a:p>
        </p:txBody>
      </p:sp>
      <p:sp>
        <p:nvSpPr>
          <p:cNvPr id="73733" name="Rectangle 4">
            <a:extLst>
              <a:ext uri="{FF2B5EF4-FFF2-40B4-BE49-F238E27FC236}">
                <a16:creationId xmlns:a16="http://schemas.microsoft.com/office/drawing/2014/main" id="{F32B35EF-F18A-7C7A-2924-442F2D19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C0F0D3AF-7FA3-933E-B66E-40A691F18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511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73735" name="Object 30">
            <a:extLst>
              <a:ext uri="{FF2B5EF4-FFF2-40B4-BE49-F238E27FC236}">
                <a16:creationId xmlns:a16="http://schemas.microsoft.com/office/drawing/2014/main" id="{9588E9C2-2704-7F9B-29C0-F7E55A208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343400"/>
          <a:ext cx="1133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29810" imgH="291973" progId="Equation.BREE5">
                  <p:embed/>
                </p:oleObj>
              </mc:Choice>
              <mc:Fallback>
                <p:oleObj name="Equation" r:id="rId3" imgW="1129810" imgH="291973" progId="Equation.BREE5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43400"/>
                        <a:ext cx="1133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Rectangle 7">
            <a:extLst>
              <a:ext uri="{FF2B5EF4-FFF2-40B4-BE49-F238E27FC236}">
                <a16:creationId xmlns:a16="http://schemas.microsoft.com/office/drawing/2014/main" id="{795E7602-CFD1-19D6-3E17-BCC29FAEA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73737" name="Object 31">
            <a:extLst>
              <a:ext uri="{FF2B5EF4-FFF2-40B4-BE49-F238E27FC236}">
                <a16:creationId xmlns:a16="http://schemas.microsoft.com/office/drawing/2014/main" id="{E04F5621-A8A8-E443-0238-76DF1CDFC7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4114800"/>
          <a:ext cx="1762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65300" imgH="723900" progId="Equation.BREE5">
                  <p:embed/>
                </p:oleObj>
              </mc:Choice>
              <mc:Fallback>
                <p:oleObj name="Equation" r:id="rId5" imgW="1765300" imgH="723900" progId="Equation.BREE5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14800"/>
                        <a:ext cx="17621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8" name="Rectangle 9">
            <a:extLst>
              <a:ext uri="{FF2B5EF4-FFF2-40B4-BE49-F238E27FC236}">
                <a16:creationId xmlns:a16="http://schemas.microsoft.com/office/drawing/2014/main" id="{75B7A2FB-92BD-1240-CF17-67FA2A468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352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73739" name="Object 32">
            <a:extLst>
              <a:ext uri="{FF2B5EF4-FFF2-40B4-BE49-F238E27FC236}">
                <a16:creationId xmlns:a16="http://schemas.microsoft.com/office/drawing/2014/main" id="{21ABEFB5-6852-2B96-5484-41B2160BD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114800"/>
          <a:ext cx="12573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7300" imgH="787400" progId="Equation.BREE5">
                  <p:embed/>
                </p:oleObj>
              </mc:Choice>
              <mc:Fallback>
                <p:oleObj name="Equation" r:id="rId7" imgW="1257300" imgH="787400" progId="Equation.BREE5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12573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0" name="Rectangle 11">
            <a:extLst>
              <a:ext uri="{FF2B5EF4-FFF2-40B4-BE49-F238E27FC236}">
                <a16:creationId xmlns:a16="http://schemas.microsoft.com/office/drawing/2014/main" id="{23159118-26E2-41DE-8366-1A82D4ED5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26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73741" name="Object 33">
            <a:extLst>
              <a:ext uri="{FF2B5EF4-FFF2-40B4-BE49-F238E27FC236}">
                <a16:creationId xmlns:a16="http://schemas.microsoft.com/office/drawing/2014/main" id="{746F11FD-F6B3-E885-57E5-BE6367ED33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267200"/>
          <a:ext cx="18605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66900" imgH="431800" progId="Equation.BREE5">
                  <p:embed/>
                </p:oleObj>
              </mc:Choice>
              <mc:Fallback>
                <p:oleObj name="Equation" r:id="rId9" imgW="1866900" imgH="431800" progId="Equation.BREE5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18605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5" name="Line 13">
            <a:extLst>
              <a:ext uri="{FF2B5EF4-FFF2-40B4-BE49-F238E27FC236}">
                <a16:creationId xmlns:a16="http://schemas.microsoft.com/office/drawing/2014/main" id="{A93AAD0A-1B05-1B11-6BDC-00DBC5E7F4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3434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6" name="Line 14">
            <a:extLst>
              <a:ext uri="{FF2B5EF4-FFF2-40B4-BE49-F238E27FC236}">
                <a16:creationId xmlns:a16="http://schemas.microsoft.com/office/drawing/2014/main" id="{C26A1256-FBA8-6E56-0358-ECF1B7B5C3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44958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7" name="Line 15">
            <a:extLst>
              <a:ext uri="{FF2B5EF4-FFF2-40B4-BE49-F238E27FC236}">
                <a16:creationId xmlns:a16="http://schemas.microsoft.com/office/drawing/2014/main" id="{AFC29D6B-9D12-D01E-C432-34F722DC7C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41148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8" name="Line 16">
            <a:extLst>
              <a:ext uri="{FF2B5EF4-FFF2-40B4-BE49-F238E27FC236}">
                <a16:creationId xmlns:a16="http://schemas.microsoft.com/office/drawing/2014/main" id="{E5693FD6-2200-A949-B76F-8170FEECED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5720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>
            <a:extLst>
              <a:ext uri="{FF2B5EF4-FFF2-40B4-BE49-F238E27FC236}">
                <a16:creationId xmlns:a16="http://schemas.microsoft.com/office/drawing/2014/main" id="{AC61B9F7-CFAD-4BF4-A197-B16F5853D7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2133600"/>
            <a:ext cx="87249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What data would you need to estimate the money you would spend on gasoline to drive your car from New York to Los Angeles?  Provide </a:t>
            </a:r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estimates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values and a </a:t>
            </a:r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sample calculation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5779" name="Slide Number Placeholder 1">
            <a:extLst>
              <a:ext uri="{FF2B5EF4-FFF2-40B4-BE49-F238E27FC236}">
                <a16:creationId xmlns:a16="http://schemas.microsoft.com/office/drawing/2014/main" id="{B9334EBD-EBAD-89F3-854D-D20A8194FB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A3077D-3175-4A67-935D-4A30AAED1694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4FF54-E10C-A0BE-CD00-EEDF800CFD3F}"/>
              </a:ext>
            </a:extLst>
          </p:cNvPr>
          <p:cNvSpPr txBox="1"/>
          <p:nvPr/>
        </p:nvSpPr>
        <p:spPr>
          <a:xfrm>
            <a:off x="39688" y="1427163"/>
            <a:ext cx="3581400" cy="46037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prstDash val="dot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i="1">
                <a:solidFill>
                  <a:srgbClr val="6811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CONCEPT CHECK!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>
            <a:extLst>
              <a:ext uri="{FF2B5EF4-FFF2-40B4-BE49-F238E27FC236}">
                <a16:creationId xmlns:a16="http://schemas.microsoft.com/office/drawing/2014/main" id="{D531868C-2F66-98FF-BEFA-945E17AB6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Three Systems for Measuring Temperature</a:t>
            </a: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DD98CB95-0E10-4FC8-B2E4-0378C1349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Fahrenheit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Celsius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Kelvin</a:t>
            </a:r>
          </a:p>
        </p:txBody>
      </p:sp>
      <p:sp>
        <p:nvSpPr>
          <p:cNvPr id="77828" name="Slide Number Placeholder 1">
            <a:extLst>
              <a:ext uri="{FF2B5EF4-FFF2-40B4-BE49-F238E27FC236}">
                <a16:creationId xmlns:a16="http://schemas.microsoft.com/office/drawing/2014/main" id="{46E263C5-61D7-7EF7-0910-BAA59965AF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C1B286-52BB-4ED2-9C46-FDC1198A080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23ACD57-356A-3F54-424F-A4BCCA8C0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Three Major Temperature Scales</a:t>
            </a:r>
          </a:p>
        </p:txBody>
      </p:sp>
      <p:pic>
        <p:nvPicPr>
          <p:cNvPr id="79875" name="Picture 1">
            <a:extLst>
              <a:ext uri="{FF2B5EF4-FFF2-40B4-BE49-F238E27FC236}">
                <a16:creationId xmlns:a16="http://schemas.microsoft.com/office/drawing/2014/main" id="{E47B4B61-3C49-5E2B-BD0C-47EC9F27B75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2133600"/>
            <a:ext cx="6899275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:a16="http://schemas.microsoft.com/office/drawing/2014/main" id="{19C1D05D-1414-5673-F148-F4FED8EFB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Converting Between Scales</a:t>
            </a: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2D7DA739-DDA8-C92A-276D-1D957ADCAD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endParaRPr lang="en-US" altLang="en-US" sz="280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1924" name="Slide Number Placeholder 1">
            <a:extLst>
              <a:ext uri="{FF2B5EF4-FFF2-40B4-BE49-F238E27FC236}">
                <a16:creationId xmlns:a16="http://schemas.microsoft.com/office/drawing/2014/main" id="{4D0CA504-D1F3-2353-7B30-A58EEEACA4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657D09-738D-4B9C-BFA9-18166426CF6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1925" name="Rectangle 4">
            <a:extLst>
              <a:ext uri="{FF2B5EF4-FFF2-40B4-BE49-F238E27FC236}">
                <a16:creationId xmlns:a16="http://schemas.microsoft.com/office/drawing/2014/main" id="{F7DBB4F2-C1EB-1F4A-E5A8-149683072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81926" name="Object 10">
            <a:extLst>
              <a:ext uri="{FF2B5EF4-FFF2-40B4-BE49-F238E27FC236}">
                <a16:creationId xmlns:a16="http://schemas.microsoft.com/office/drawing/2014/main" id="{B9AFD869-C876-00AC-9DC4-18C8BE1DB5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286000"/>
          <a:ext cx="644842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51600" imgH="2184400" progId="Equation.BREE5">
                  <p:embed/>
                </p:oleObj>
              </mc:Choice>
              <mc:Fallback>
                <p:oleObj name="Equation" r:id="rId3" imgW="6451600" imgH="2184400" progId="Equation.BREE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448425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>
            <a:extLst>
              <a:ext uri="{FF2B5EF4-FFF2-40B4-BE49-F238E27FC236}">
                <a16:creationId xmlns:a16="http://schemas.microsoft.com/office/drawing/2014/main" id="{1D7A03C8-8AFA-0573-BC93-FE0E22D40C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2463800"/>
            <a:ext cx="8851900" cy="424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 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 what temperature does 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Symbol" panose="05050102010706020507" pitchFamily="18" charset="2"/>
              </a:rPr>
              <a:t>°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 = 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Symbol" panose="05050102010706020507" pitchFamily="18" charset="2"/>
              </a:rPr>
              <a:t>°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F? </a:t>
            </a:r>
          </a:p>
        </p:txBody>
      </p:sp>
      <p:sp>
        <p:nvSpPr>
          <p:cNvPr id="83971" name="Slide Number Placeholder 1">
            <a:extLst>
              <a:ext uri="{FF2B5EF4-FFF2-40B4-BE49-F238E27FC236}">
                <a16:creationId xmlns:a16="http://schemas.microsoft.com/office/drawing/2014/main" id="{AC9CCB7A-C024-0EC2-C59B-B03365E076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227F74-306C-4CF3-BAE0-7F42B4BB65E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BD183-CF69-2BD6-9B97-96BB7BD6A439}"/>
              </a:ext>
            </a:extLst>
          </p:cNvPr>
          <p:cNvSpPr txBox="1"/>
          <p:nvPr/>
        </p:nvSpPr>
        <p:spPr>
          <a:xfrm>
            <a:off x="39688" y="1419225"/>
            <a:ext cx="3576637" cy="461963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prstDash val="dot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i="1">
                <a:solidFill>
                  <a:srgbClr val="6811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EXERCISE!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039783DE-3BCC-EB8C-B17F-C36932031E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2286000"/>
            <a:ext cx="8851900" cy="3976688"/>
          </a:xfrm>
        </p:spPr>
        <p:txBody>
          <a:bodyPr/>
          <a:lstStyle/>
          <a:p>
            <a:pPr marL="533400" indent="-533400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Since 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Symbol" panose="05050102010706020507" pitchFamily="18" charset="2"/>
              </a:rPr>
              <a:t>°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 equals 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Symbol" panose="05050102010706020507" pitchFamily="18" charset="2"/>
              </a:rPr>
              <a:t>°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F, they both should be the same value (designated as variable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x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).  </a:t>
            </a:r>
          </a:p>
          <a:p>
            <a:pPr marL="533400" indent="-533400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one of the conversion equations such as:</a:t>
            </a:r>
          </a:p>
          <a:p>
            <a:pPr marL="533400" indent="-533400" eaLnBrk="1" hangingPunct="1"/>
            <a:endParaRPr lang="en-US" altLang="en-US" sz="24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/>
            <a:endParaRPr lang="en-US" altLang="en-US" sz="24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/>
            <a:endParaRPr lang="en-US" altLang="en-US" sz="24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Substitute in the value of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x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for both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US" altLang="en-US" sz="2400" baseline="-25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US" altLang="en-US" sz="2400" baseline="-25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 Solve for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x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6019" name="Slide Number Placeholder 1">
            <a:extLst>
              <a:ext uri="{FF2B5EF4-FFF2-40B4-BE49-F238E27FC236}">
                <a16:creationId xmlns:a16="http://schemas.microsoft.com/office/drawing/2014/main" id="{791DCB77-7AE8-6988-9DBB-A225D81DF9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9D3350-AD41-4242-A238-08AA0AADF8A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6020" name="Rectangle 5">
            <a:extLst>
              <a:ext uri="{FF2B5EF4-FFF2-40B4-BE49-F238E27FC236}">
                <a16:creationId xmlns:a16="http://schemas.microsoft.com/office/drawing/2014/main" id="{FCDB9EEA-5288-C1C2-5B7B-9C8BC7017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86021" name="Object 11">
            <a:extLst>
              <a:ext uri="{FF2B5EF4-FFF2-40B4-BE49-F238E27FC236}">
                <a16:creationId xmlns:a16="http://schemas.microsoft.com/office/drawing/2014/main" id="{631C6E6D-58C0-7FCD-F192-3C88C8AA6F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686175"/>
          <a:ext cx="2962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59100" imgH="812800" progId="Equation.BREE5">
                  <p:embed/>
                </p:oleObj>
              </mc:Choice>
              <mc:Fallback>
                <p:oleObj name="Equation" r:id="rId3" imgW="2959100" imgH="812800" progId="Equation.BREE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86175"/>
                        <a:ext cx="29622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A3FF50-522F-FDC7-22A2-CB4DB100E2EE}"/>
              </a:ext>
            </a:extLst>
          </p:cNvPr>
          <p:cNvSpPr txBox="1"/>
          <p:nvPr/>
        </p:nvSpPr>
        <p:spPr>
          <a:xfrm>
            <a:off x="39688" y="1419225"/>
            <a:ext cx="3576637" cy="461963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prstDash val="dot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i="1">
                <a:solidFill>
                  <a:srgbClr val="6811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EXERCISE!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1">
            <a:extLst>
              <a:ext uri="{FF2B5EF4-FFF2-40B4-BE49-F238E27FC236}">
                <a16:creationId xmlns:a16="http://schemas.microsoft.com/office/drawing/2014/main" id="{D6777907-80C4-E107-CA22-D718E39F7B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1EE63F-31D3-41E9-B3E7-170028DE36DC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8067" name="Rectangle 4">
            <a:extLst>
              <a:ext uri="{FF2B5EF4-FFF2-40B4-BE49-F238E27FC236}">
                <a16:creationId xmlns:a16="http://schemas.microsoft.com/office/drawing/2014/main" id="{F83BC0D3-FB47-709F-56CF-395463393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88068" name="Object 20">
            <a:extLst>
              <a:ext uri="{FF2B5EF4-FFF2-40B4-BE49-F238E27FC236}">
                <a16:creationId xmlns:a16="http://schemas.microsoft.com/office/drawing/2014/main" id="{01028E78-3C0C-F720-D1D8-37271EB44A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260600"/>
          <a:ext cx="2962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59100" imgH="812800" progId="Equation.BREE5">
                  <p:embed/>
                </p:oleObj>
              </mc:Choice>
              <mc:Fallback>
                <p:oleObj name="Equation" r:id="rId3" imgW="2959100" imgH="812800" progId="Equation.BREE5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60600"/>
                        <a:ext cx="29622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Rectangle 6">
            <a:extLst>
              <a:ext uri="{FF2B5EF4-FFF2-40B4-BE49-F238E27FC236}">
                <a16:creationId xmlns:a16="http://schemas.microsoft.com/office/drawing/2014/main" id="{701AB0E5-B20F-D4B4-13AD-59D70EEB9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40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88070" name="Object 21">
            <a:extLst>
              <a:ext uri="{FF2B5EF4-FFF2-40B4-BE49-F238E27FC236}">
                <a16:creationId xmlns:a16="http://schemas.microsoft.com/office/drawing/2014/main" id="{223F38CB-27A1-E16D-2AEF-B0914CA047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479800"/>
          <a:ext cx="27146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17800" imgH="812800" progId="Equation.BREE5">
                  <p:embed/>
                </p:oleObj>
              </mc:Choice>
              <mc:Fallback>
                <p:oleObj name="Equation" r:id="rId5" imgW="2717800" imgH="812800" progId="Equation.BREE5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79800"/>
                        <a:ext cx="27146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1" name="Rectangle 8">
            <a:extLst>
              <a:ext uri="{FF2B5EF4-FFF2-40B4-BE49-F238E27FC236}">
                <a16:creationId xmlns:a16="http://schemas.microsoft.com/office/drawing/2014/main" id="{D3E9D1D0-AA47-260E-004B-D92663D66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511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88072" name="Object 22">
            <a:extLst>
              <a:ext uri="{FF2B5EF4-FFF2-40B4-BE49-F238E27FC236}">
                <a16:creationId xmlns:a16="http://schemas.microsoft.com/office/drawing/2014/main" id="{8FE0BD44-5508-FD75-F740-A255737684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4650" y="4487863"/>
          <a:ext cx="276225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68600" imgH="1206500" progId="Equation.BREE5">
                  <p:embed/>
                </p:oleObj>
              </mc:Choice>
              <mc:Fallback>
                <p:oleObj name="Equation" r:id="rId7" imgW="2768600" imgH="1206500" progId="Equation.BREE5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4487863"/>
                        <a:ext cx="2762250" cy="12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EF07D88-145F-9B69-D9C5-662DF879CA4D}"/>
              </a:ext>
            </a:extLst>
          </p:cNvPr>
          <p:cNvSpPr txBox="1"/>
          <p:nvPr/>
        </p:nvSpPr>
        <p:spPr>
          <a:xfrm>
            <a:off x="39688" y="1419225"/>
            <a:ext cx="3576637" cy="461963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prstDash val="dot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i="1">
                <a:solidFill>
                  <a:srgbClr val="6811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EXERCISE!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7BF68EF-02C2-0CBC-DDBC-0CF06D82E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Oxygen and Hydrogen Molecules</a:t>
            </a:r>
          </a:p>
        </p:txBody>
      </p:sp>
      <p:sp>
        <p:nvSpPr>
          <p:cNvPr id="18435" name="Rectangle 9">
            <a:extLst>
              <a:ext uri="{FF2B5EF4-FFF2-40B4-BE49-F238E27FC236}">
                <a16:creationId xmlns:a16="http://schemas.microsoft.com/office/drawing/2014/main" id="{C1E2238A-6B26-EAE4-088E-37A9A5BD23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2133600"/>
            <a:ext cx="8115300" cy="45720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subscripts when more than one atom is in the molecule.</a:t>
            </a:r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4914A0A1-0350-85BB-CDDC-2075C2C3BC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274E15-C0D2-46D3-9F2D-4F3BB4B28F1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7935489C-F864-2CF0-1B24-86A5EE3FAD6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744913"/>
            <a:ext cx="69627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DA6D0C46-7C24-E01B-A622-BCF79FF51D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 of substance per unit volume of the substance.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Common units are g/cm</a:t>
            </a:r>
            <a:r>
              <a:rPr lang="en-US" altLang="en-US" sz="2800" baseline="30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or g/mL.</a:t>
            </a:r>
          </a:p>
        </p:txBody>
      </p:sp>
      <p:sp>
        <p:nvSpPr>
          <p:cNvPr id="90115" name="Slide Number Placeholder 1">
            <a:extLst>
              <a:ext uri="{FF2B5EF4-FFF2-40B4-BE49-F238E27FC236}">
                <a16:creationId xmlns:a16="http://schemas.microsoft.com/office/drawing/2014/main" id="{601CD2C4-79F8-9B1B-2F93-678D99E089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89B714-7A2D-4724-A07D-F1EAC667722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3FA85F60-6DAF-6593-1276-763B554A0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97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0117" name="Rectangle 4">
            <a:extLst>
              <a:ext uri="{FF2B5EF4-FFF2-40B4-BE49-F238E27FC236}">
                <a16:creationId xmlns:a16="http://schemas.microsoft.com/office/drawing/2014/main" id="{B2C19A82-B8F4-5E29-E3CA-2C23C579D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97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90118" name="Object 10">
            <a:extLst>
              <a:ext uri="{FF2B5EF4-FFF2-40B4-BE49-F238E27FC236}">
                <a16:creationId xmlns:a16="http://schemas.microsoft.com/office/drawing/2014/main" id="{6CAB5257-8EB8-245C-BAAA-16B06294F9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886200"/>
          <a:ext cx="2886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82900" imgH="838200" progId="Equation.BREE5">
                  <p:embed/>
                </p:oleObj>
              </mc:Choice>
              <mc:Fallback>
                <p:oleObj name="Equation" r:id="rId3" imgW="2882900" imgH="838200" progId="Equation.BREE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86200"/>
                        <a:ext cx="28860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54278253-BE35-8F87-D48E-EA2BB175B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#1</a:t>
            </a:r>
          </a:p>
        </p:txBody>
      </p:sp>
      <p:sp>
        <p:nvSpPr>
          <p:cNvPr id="92163" name="Slide Number Placeholder 1">
            <a:extLst>
              <a:ext uri="{FF2B5EF4-FFF2-40B4-BE49-F238E27FC236}">
                <a16:creationId xmlns:a16="http://schemas.microsoft.com/office/drawing/2014/main" id="{6FA09B22-FCE4-82FF-FEE5-AFC627BDA4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6529C9-D3B0-4C1B-998A-6F4E8B7B7418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5477BE8-E420-3AEC-6A50-18D36B15B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97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2165" name="Rectangle 4">
            <a:extLst>
              <a:ext uri="{FF2B5EF4-FFF2-40B4-BE49-F238E27FC236}">
                <a16:creationId xmlns:a16="http://schemas.microsoft.com/office/drawing/2014/main" id="{A3C81106-9052-C516-B160-EEE67B6F5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97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2166" name="Rectangle 5">
            <a:extLst>
              <a:ext uri="{FF2B5EF4-FFF2-40B4-BE49-F238E27FC236}">
                <a16:creationId xmlns:a16="http://schemas.microsoft.com/office/drawing/2014/main" id="{D8AF8D0D-A069-DBE3-216A-77A3ECA63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92167" name="Object 28">
            <a:extLst>
              <a:ext uri="{FF2B5EF4-FFF2-40B4-BE49-F238E27FC236}">
                <a16:creationId xmlns:a16="http://schemas.microsoft.com/office/drawing/2014/main" id="{6B136C47-4D06-D50D-0F10-886953E63C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457575"/>
          <a:ext cx="24860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200" imgH="723900" progId="Equation.BREE5">
                  <p:embed/>
                </p:oleObj>
              </mc:Choice>
              <mc:Fallback>
                <p:oleObj name="Equation" r:id="rId3" imgW="2489200" imgH="723900" progId="Equation.BREE5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57575"/>
                        <a:ext cx="24860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8" name="Rectangle 7">
            <a:extLst>
              <a:ext uri="{FF2B5EF4-FFF2-40B4-BE49-F238E27FC236}">
                <a16:creationId xmlns:a16="http://schemas.microsoft.com/office/drawing/2014/main" id="{C89D3D02-CA31-8588-AE62-963F5B493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92169" name="Object 29">
            <a:extLst>
              <a:ext uri="{FF2B5EF4-FFF2-40B4-BE49-F238E27FC236}">
                <a16:creationId xmlns:a16="http://schemas.microsoft.com/office/drawing/2014/main" id="{CABA2334-9A03-9E0E-6D11-8632C397E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676775"/>
          <a:ext cx="2705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05100" imgH="723900" progId="Equation.BREE5">
                  <p:embed/>
                </p:oleObj>
              </mc:Choice>
              <mc:Fallback>
                <p:oleObj name="Equation" r:id="rId5" imgW="2705100" imgH="723900" progId="Equation.BREE5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76775"/>
                        <a:ext cx="2705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0" name="Rectangle 9">
            <a:extLst>
              <a:ext uri="{FF2B5EF4-FFF2-40B4-BE49-F238E27FC236}">
                <a16:creationId xmlns:a16="http://schemas.microsoft.com/office/drawing/2014/main" id="{0BD63578-8186-76C5-0589-09D1C8F23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402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2171" name="Rectangle 10">
            <a:extLst>
              <a:ext uri="{FF2B5EF4-FFF2-40B4-BE49-F238E27FC236}">
                <a16:creationId xmlns:a16="http://schemas.microsoft.com/office/drawing/2014/main" id="{64D59F23-7DDE-DFA1-9F99-93A718F5C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26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92172" name="Object 30">
            <a:extLst>
              <a:ext uri="{FF2B5EF4-FFF2-40B4-BE49-F238E27FC236}">
                <a16:creationId xmlns:a16="http://schemas.microsoft.com/office/drawing/2014/main" id="{4AE5A147-422F-ED29-30FE-4D5060BBF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5895975"/>
          <a:ext cx="13239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20227" imgH="355446" progId="Equation.BREE5">
                  <p:embed/>
                </p:oleObj>
              </mc:Choice>
              <mc:Fallback>
                <p:oleObj name="Equation" r:id="rId7" imgW="1320227" imgH="355446" progId="Equation.BREE5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895975"/>
                        <a:ext cx="13239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3" name="Rectangle 12">
            <a:extLst>
              <a:ext uri="{FF2B5EF4-FFF2-40B4-BE49-F238E27FC236}">
                <a16:creationId xmlns:a16="http://schemas.microsoft.com/office/drawing/2014/main" id="{FE501C37-3100-D010-2285-7B9D57097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402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92174" name="Object 31">
            <a:extLst>
              <a:ext uri="{FF2B5EF4-FFF2-40B4-BE49-F238E27FC236}">
                <a16:creationId xmlns:a16="http://schemas.microsoft.com/office/drawing/2014/main" id="{947DC9B7-1804-D955-712C-CC89D2C5BC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5819775"/>
          <a:ext cx="14859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85255" imgH="406224" progId="Equation.BREE5">
                  <p:embed/>
                </p:oleObj>
              </mc:Choice>
              <mc:Fallback>
                <p:oleObj name="Equation" r:id="rId9" imgW="1485255" imgH="406224" progId="Equation.BREE5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19775"/>
                        <a:ext cx="14859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5" name="Rectangle 14">
            <a:extLst>
              <a:ext uri="{FF2B5EF4-FFF2-40B4-BE49-F238E27FC236}">
                <a16:creationId xmlns:a16="http://schemas.microsoft.com/office/drawing/2014/main" id="{1FE56A37-74FB-4C6D-5A50-744C85862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A certain mineral has a mass of 17.8 g and a volume of 2.35 cm</a:t>
            </a:r>
            <a:r>
              <a:rPr lang="en-US" altLang="en-US" baseline="30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.  What is the density of this mineral?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5F09CA4-3C8C-6D1C-9A35-F0A8DAF88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#2</a:t>
            </a:r>
          </a:p>
        </p:txBody>
      </p:sp>
      <p:sp>
        <p:nvSpPr>
          <p:cNvPr id="94211" name="Slide Number Placeholder 1">
            <a:extLst>
              <a:ext uri="{FF2B5EF4-FFF2-40B4-BE49-F238E27FC236}">
                <a16:creationId xmlns:a16="http://schemas.microsoft.com/office/drawing/2014/main" id="{DC0A5C79-73A2-8C05-E705-4DEBCBEB0A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6E2EE4-AFBE-4CB3-8DA2-2DCB3237CDC4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1F6CB6F4-D77E-97D6-96A3-FDBF4789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97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4213" name="Rectangle 4">
            <a:extLst>
              <a:ext uri="{FF2B5EF4-FFF2-40B4-BE49-F238E27FC236}">
                <a16:creationId xmlns:a16="http://schemas.microsoft.com/office/drawing/2014/main" id="{32CD4E47-A7B5-F80E-1730-BF0434138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97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4214" name="Rectangle 5">
            <a:extLst>
              <a:ext uri="{FF2B5EF4-FFF2-40B4-BE49-F238E27FC236}">
                <a16:creationId xmlns:a16="http://schemas.microsoft.com/office/drawing/2014/main" id="{8D41BE44-8F29-36F1-CB65-05A8AC8EC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94215" name="Object 26">
            <a:extLst>
              <a:ext uri="{FF2B5EF4-FFF2-40B4-BE49-F238E27FC236}">
                <a16:creationId xmlns:a16="http://schemas.microsoft.com/office/drawing/2014/main" id="{E82564F5-9651-0A9F-14C0-194461A1C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228975"/>
          <a:ext cx="24860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200" imgH="723900" progId="Equation.BREE5">
                  <p:embed/>
                </p:oleObj>
              </mc:Choice>
              <mc:Fallback>
                <p:oleObj name="Equation" r:id="rId3" imgW="2489200" imgH="723900" progId="Equation.BREE5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28975"/>
                        <a:ext cx="24860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6" name="Rectangle 7">
            <a:extLst>
              <a:ext uri="{FF2B5EF4-FFF2-40B4-BE49-F238E27FC236}">
                <a16:creationId xmlns:a16="http://schemas.microsoft.com/office/drawing/2014/main" id="{EF8DF627-36F5-78C6-B311-8E5A8C43D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4217" name="Rectangle 8">
            <a:extLst>
              <a:ext uri="{FF2B5EF4-FFF2-40B4-BE49-F238E27FC236}">
                <a16:creationId xmlns:a16="http://schemas.microsoft.com/office/drawing/2014/main" id="{5A96CD45-E35C-7F78-575A-CA12945C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402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4218" name="Rectangle 9">
            <a:extLst>
              <a:ext uri="{FF2B5EF4-FFF2-40B4-BE49-F238E27FC236}">
                <a16:creationId xmlns:a16="http://schemas.microsoft.com/office/drawing/2014/main" id="{5DC00DCD-FDC4-2161-1140-D890D5D2B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26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4219" name="Rectangle 10">
            <a:extLst>
              <a:ext uri="{FF2B5EF4-FFF2-40B4-BE49-F238E27FC236}">
                <a16:creationId xmlns:a16="http://schemas.microsoft.com/office/drawing/2014/main" id="{BAA1A4DD-FB71-9DAB-8792-F074B9541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402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4220" name="Rectangle 11">
            <a:extLst>
              <a:ext uri="{FF2B5EF4-FFF2-40B4-BE49-F238E27FC236}">
                <a16:creationId xmlns:a16="http://schemas.microsoft.com/office/drawing/2014/main" id="{B61FA13B-86D1-824D-160D-867C37A74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46288"/>
            <a:ext cx="822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What is the mass of a 49.6-mL sample of a liquid, which has a density of 0.85 g/mL?</a:t>
            </a:r>
          </a:p>
        </p:txBody>
      </p:sp>
      <p:sp>
        <p:nvSpPr>
          <p:cNvPr id="94221" name="Rectangle 12">
            <a:extLst>
              <a:ext uri="{FF2B5EF4-FFF2-40B4-BE49-F238E27FC236}">
                <a16:creationId xmlns:a16="http://schemas.microsoft.com/office/drawing/2014/main" id="{A82E51F0-B67B-704B-DF15-563557E46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94222" name="Object 27">
            <a:extLst>
              <a:ext uri="{FF2B5EF4-FFF2-40B4-BE49-F238E27FC236}">
                <a16:creationId xmlns:a16="http://schemas.microsoft.com/office/drawing/2014/main" id="{8294D7A7-E44B-C814-9231-0DB98EA952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4295775"/>
          <a:ext cx="2962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59100" imgH="723900" progId="Equation.BREE5">
                  <p:embed/>
                </p:oleObj>
              </mc:Choice>
              <mc:Fallback>
                <p:oleObj name="Equation" r:id="rId5" imgW="2959100" imgH="723900" progId="Equation.BREE5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295775"/>
                        <a:ext cx="29622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3" name="Rectangle 14">
            <a:extLst>
              <a:ext uri="{FF2B5EF4-FFF2-40B4-BE49-F238E27FC236}">
                <a16:creationId xmlns:a16="http://schemas.microsoft.com/office/drawing/2014/main" id="{81BAC236-6AAB-8C08-86E0-E8B8EFBB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26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94224" name="Object 28">
            <a:extLst>
              <a:ext uri="{FF2B5EF4-FFF2-40B4-BE49-F238E27FC236}">
                <a16:creationId xmlns:a16="http://schemas.microsoft.com/office/drawing/2014/main" id="{3E5D83A1-0BAD-2B38-6743-68A8FCDA56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5514975"/>
          <a:ext cx="22383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34230" imgH="355446" progId="Equation.BREE5">
                  <p:embed/>
                </p:oleObj>
              </mc:Choice>
              <mc:Fallback>
                <p:oleObj name="Equation" r:id="rId7" imgW="2234230" imgH="355446" progId="Equation.BREE5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514975"/>
                        <a:ext cx="22383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>
            <a:extLst>
              <a:ext uri="{FF2B5EF4-FFF2-40B4-BE49-F238E27FC236}">
                <a16:creationId xmlns:a16="http://schemas.microsoft.com/office/drawing/2014/main" id="{6AC6356A-2253-E8E5-57B7-8EEFC565B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Matter</a:t>
            </a: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5E2CF856-E0B9-3B5F-7F1D-2CE8EA056E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Anything occupying space and having mass.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Matter exists in three states.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Solid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96260" name="Slide Number Placeholder 1">
            <a:extLst>
              <a:ext uri="{FF2B5EF4-FFF2-40B4-BE49-F238E27FC236}">
                <a16:creationId xmlns:a16="http://schemas.microsoft.com/office/drawing/2014/main" id="{A3852F9A-5418-874B-8B0B-0D6C822C2A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5D3CD9-0DC6-4DF7-B901-FAC70758E34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>
            <a:extLst>
              <a:ext uri="{FF2B5EF4-FFF2-40B4-BE49-F238E27FC236}">
                <a16:creationId xmlns:a16="http://schemas.microsoft.com/office/drawing/2014/main" id="{5A11A111-05FB-DA73-1196-5F915C731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Three States of Water</a:t>
            </a:r>
          </a:p>
        </p:txBody>
      </p:sp>
      <p:sp>
        <p:nvSpPr>
          <p:cNvPr id="98307" name="Slide Number Placeholder 1">
            <a:extLst>
              <a:ext uri="{FF2B5EF4-FFF2-40B4-BE49-F238E27FC236}">
                <a16:creationId xmlns:a16="http://schemas.microsoft.com/office/drawing/2014/main" id="{9A8CD47F-3ED3-68BA-92CD-8B1BE73E5C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0D1BB8-7221-45FC-B29A-9C18CF956C6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98308" name="Picture 1">
            <a:extLst>
              <a:ext uri="{FF2B5EF4-FFF2-40B4-BE49-F238E27FC236}">
                <a16:creationId xmlns:a16="http://schemas.microsoft.com/office/drawing/2014/main" id="{3CFFE42A-DB27-388D-1E47-9122D763968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043113"/>
            <a:ext cx="55784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>
            <a:extLst>
              <a:ext uri="{FF2B5EF4-FFF2-40B4-BE49-F238E27FC236}">
                <a16:creationId xmlns:a16="http://schemas.microsoft.com/office/drawing/2014/main" id="{5B9B1AF6-C2D5-F1C1-3E67-FF7899A61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Solid</a:t>
            </a: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A82289E0-EB5A-D082-4AE5-8A4CBF8921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Rigid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Has fixed volume and shape.</a:t>
            </a:r>
          </a:p>
        </p:txBody>
      </p:sp>
      <p:sp>
        <p:nvSpPr>
          <p:cNvPr id="100356" name="Slide Number Placeholder 1">
            <a:extLst>
              <a:ext uri="{FF2B5EF4-FFF2-40B4-BE49-F238E27FC236}">
                <a16:creationId xmlns:a16="http://schemas.microsoft.com/office/drawing/2014/main" id="{03264D4D-856C-F11E-3FFF-C0956FD59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7048B6-EE4D-4856-9059-1E5012A218A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6F83F8CC-EFD5-AE8D-B68B-6010E4AA3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Structure of a Solid</a:t>
            </a:r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8A1CADD4-2DAC-A622-0D58-FDD9659B73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EA1428-D5FD-4C16-8581-142D45EBF39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02404" name="Text Box 3">
            <a:extLst>
              <a:ext uri="{FF2B5EF4-FFF2-40B4-BE49-F238E27FC236}">
                <a16:creationId xmlns:a16="http://schemas.microsoft.com/office/drawing/2014/main" id="{88B8E8EC-2D22-492A-3B59-80363FD36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57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play movie you must be in Slide Show Mode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Users: Please wait for content to load, then click to play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 Users: </a:t>
            </a:r>
            <a:r>
              <a:rPr lang="en-US" altLang="en-US" sz="1800" b="1" u="sng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CLICK HERE</a:t>
            </a: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hockwave Flash Object" r:id="rId1" imgW="1828571" imgH="1828571"/>
        </mc:Choice>
        <mc:Fallback>
          <p:control name="Shockwave Flash Object" r:id="rId1" imgW="1828571" imgH="1828571">
            <p:pic>
              <p:nvPicPr>
                <p:cNvPr id="102405" name="ShockwaveFlash1">
                  <a:extLst>
                    <a:ext uri="{FF2B5EF4-FFF2-40B4-BE49-F238E27FC236}">
                      <a16:creationId xmlns:a16="http://schemas.microsoft.com/office/drawing/2014/main" id="{3074BE0B-9D39-691E-F55D-4EA3C04A31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0" y="2400300"/>
                  <a:ext cx="3048000" cy="2476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>
            <a:extLst>
              <a:ext uri="{FF2B5EF4-FFF2-40B4-BE49-F238E27FC236}">
                <a16:creationId xmlns:a16="http://schemas.microsoft.com/office/drawing/2014/main" id="{0B00A6BA-2BCB-C763-DA35-44CA3D7B3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</a:t>
            </a: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34B9266A-302E-94FC-7C4F-8B2535D6B1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Has definite volume but no specific shape.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Assumes shape of container. </a:t>
            </a:r>
          </a:p>
        </p:txBody>
      </p:sp>
      <p:sp>
        <p:nvSpPr>
          <p:cNvPr id="103428" name="Slide Number Placeholder 1">
            <a:extLst>
              <a:ext uri="{FF2B5EF4-FFF2-40B4-BE49-F238E27FC236}">
                <a16:creationId xmlns:a16="http://schemas.microsoft.com/office/drawing/2014/main" id="{9BB22FD8-5FE5-FE63-22A0-BC2FEF46E0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CE8A5D-7610-4EE6-B519-DBA5E4C4BC0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8F95C002-0A9C-6C41-DE44-272A1E1AC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Structure of a liquid</a:t>
            </a:r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05490C74-4574-4C96-FE1D-0370FF3243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FE06DE-C804-45B3-86C9-FD46B8FAE7A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05476" name="Text Box 3">
            <a:extLst>
              <a:ext uri="{FF2B5EF4-FFF2-40B4-BE49-F238E27FC236}">
                <a16:creationId xmlns:a16="http://schemas.microsoft.com/office/drawing/2014/main" id="{51ABEBC1-F1AA-76A0-C8D0-02B11951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57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play movie you must be in Slide Show Mode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Users: Please wait for content to load, then click to play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 Users: </a:t>
            </a:r>
            <a:r>
              <a:rPr lang="en-US" altLang="en-US" sz="1800" b="1" u="sng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CLICK HERE</a:t>
            </a: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hockwave Flash Object" r:id="rId1" imgW="1828571" imgH="1828571"/>
        </mc:Choice>
        <mc:Fallback>
          <p:control name="Shockwave Flash Object" r:id="rId1" imgW="1828571" imgH="1828571">
            <p:pic>
              <p:nvPicPr>
                <p:cNvPr id="105477" name="ShockwaveFlash1">
                  <a:extLst>
                    <a:ext uri="{FF2B5EF4-FFF2-40B4-BE49-F238E27FC236}">
                      <a16:creationId xmlns:a16="http://schemas.microsoft.com/office/drawing/2014/main" id="{18A26F2D-35F8-8660-4C27-0193BE8B336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0" y="2400300"/>
                  <a:ext cx="3048000" cy="2476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>
            <a:extLst>
              <a:ext uri="{FF2B5EF4-FFF2-40B4-BE49-F238E27FC236}">
                <a16:creationId xmlns:a16="http://schemas.microsoft.com/office/drawing/2014/main" id="{CD3A55D3-7FE0-BD53-9AF8-A4626D5E1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E31D449-57A6-8CD2-59F9-0BC263E88E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Has no fixed volume or shape.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Takes on the shape and volume of its container.</a:t>
            </a:r>
          </a:p>
        </p:txBody>
      </p:sp>
      <p:sp>
        <p:nvSpPr>
          <p:cNvPr id="106500" name="Slide Number Placeholder 1">
            <a:extLst>
              <a:ext uri="{FF2B5EF4-FFF2-40B4-BE49-F238E27FC236}">
                <a16:creationId xmlns:a16="http://schemas.microsoft.com/office/drawing/2014/main" id="{95AD3530-4BA5-F5C0-E07B-B08B73AEEA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56835B-9801-4A2A-AFE0-C022D732406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E3D8EC0-1CB2-5EF9-F09D-ED8EEEAD0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Chemical Reaction</a:t>
            </a:r>
          </a:p>
        </p:txBody>
      </p:sp>
      <p:sp>
        <p:nvSpPr>
          <p:cNvPr id="20483" name="Rectangle 8">
            <a:extLst>
              <a:ext uri="{FF2B5EF4-FFF2-40B4-BE49-F238E27FC236}">
                <a16:creationId xmlns:a16="http://schemas.microsoft.com/office/drawing/2014/main" id="{436B8043-2291-F8AD-4F0B-06723DBFEB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7772400" cy="822325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One substance changes to another by reorganizing the way the atoms are attached to each other.</a:t>
            </a:r>
          </a:p>
        </p:txBody>
      </p:sp>
      <p:sp>
        <p:nvSpPr>
          <p:cNvPr id="20484" name="Slide Number Placeholder 1">
            <a:extLst>
              <a:ext uri="{FF2B5EF4-FFF2-40B4-BE49-F238E27FC236}">
                <a16:creationId xmlns:a16="http://schemas.microsoft.com/office/drawing/2014/main" id="{14569D0C-2147-8FB7-F888-A5F040F05C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ABC89C-2A9A-4ADD-B781-DCEA54923EA5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F5DFA07E-8FEA-D799-18C5-FC7354C1435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998913"/>
            <a:ext cx="79883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:a16="http://schemas.microsoft.com/office/drawing/2014/main" id="{30CFAF6A-4262-57AB-7D17-3A2D1CC11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Structure of a gas</a:t>
            </a:r>
          </a:p>
        </p:txBody>
      </p:sp>
      <p:sp>
        <p:nvSpPr>
          <p:cNvPr id="108547" name="Slide Number Placeholder 3">
            <a:extLst>
              <a:ext uri="{FF2B5EF4-FFF2-40B4-BE49-F238E27FC236}">
                <a16:creationId xmlns:a16="http://schemas.microsoft.com/office/drawing/2014/main" id="{51EC0717-9965-FEC5-48FC-F7E4BBC2DA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474603-BF1E-41E1-B51C-02A3B4A43EE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08548" name="Text Box 3">
            <a:extLst>
              <a:ext uri="{FF2B5EF4-FFF2-40B4-BE49-F238E27FC236}">
                <a16:creationId xmlns:a16="http://schemas.microsoft.com/office/drawing/2014/main" id="{5DCF34B0-A34A-1E27-FE30-C690AC8DE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57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play movie you must be in Slide Show Mode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Users: Please wait for content to load, then click to play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 Users: </a:t>
            </a:r>
            <a:r>
              <a:rPr lang="en-US" altLang="en-US" sz="1800" b="1" u="sng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CLICK HERE</a:t>
            </a: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hockwave Flash Object" r:id="rId1" imgW="1828571" imgH="1828571"/>
        </mc:Choice>
        <mc:Fallback>
          <p:control name="Shockwave Flash Object" r:id="rId1" imgW="1828571" imgH="1828571">
            <p:pic>
              <p:nvPicPr>
                <p:cNvPr id="108549" name="ShockwaveFlash1">
                  <a:extLst>
                    <a:ext uri="{FF2B5EF4-FFF2-40B4-BE49-F238E27FC236}">
                      <a16:creationId xmlns:a16="http://schemas.microsoft.com/office/drawing/2014/main" id="{400993F5-43FA-5F20-65EE-E93EF8153ED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0" y="2400300"/>
                  <a:ext cx="3048000" cy="2476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>
            <a:extLst>
              <a:ext uri="{FF2B5EF4-FFF2-40B4-BE49-F238E27FC236}">
                <a16:creationId xmlns:a16="http://schemas.microsoft.com/office/drawing/2014/main" id="{BECD5733-B4F6-E14A-07FA-5787E879A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Mixtures</a:t>
            </a: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05D427F6-6DD5-3DE2-720C-302853BAC5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Have variable composition.</a:t>
            </a:r>
          </a:p>
        </p:txBody>
      </p:sp>
      <p:sp>
        <p:nvSpPr>
          <p:cNvPr id="109572" name="Slide Number Placeholder 1">
            <a:extLst>
              <a:ext uri="{FF2B5EF4-FFF2-40B4-BE49-F238E27FC236}">
                <a16:creationId xmlns:a16="http://schemas.microsoft.com/office/drawing/2014/main" id="{7955304A-A839-D671-D4F5-DDE7DB651C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8EE444-27C0-419E-B695-8BFCD130648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09573" name="Rectangle 4">
            <a:extLst>
              <a:ext uri="{FF2B5EF4-FFF2-40B4-BE49-F238E27FC236}">
                <a16:creationId xmlns:a16="http://schemas.microsoft.com/office/drawing/2014/main" id="{48FEC482-04BF-FF88-8450-2F39DA493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Homogeneous Mixture</a:t>
            </a:r>
          </a:p>
        </p:txBody>
      </p:sp>
      <p:sp>
        <p:nvSpPr>
          <p:cNvPr id="109574" name="Rectangle 5">
            <a:extLst>
              <a:ext uri="{FF2B5EF4-FFF2-40B4-BE49-F238E27FC236}">
                <a16:creationId xmlns:a16="http://schemas.microsoft.com/office/drawing/2014/main" id="{CBAFFF3D-5FDE-EC6B-66B7-C9D5C613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Heterogeneous Mixture</a:t>
            </a:r>
          </a:p>
        </p:txBody>
      </p:sp>
      <p:sp>
        <p:nvSpPr>
          <p:cNvPr id="109575" name="Rectangle 6">
            <a:extLst>
              <a:ext uri="{FF2B5EF4-FFF2-40B4-BE49-F238E27FC236}">
                <a16:creationId xmlns:a16="http://schemas.microsoft.com/office/drawing/2014/main" id="{E5D603B7-4D9D-6D3E-4099-2DA1D2A1A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>
                <a:solidFill>
                  <a:srgbClr val="000000"/>
                </a:solidFill>
              </a:rPr>
              <a:t>Having visibly indistinguishable parts; solution.</a:t>
            </a:r>
          </a:p>
        </p:txBody>
      </p:sp>
      <p:sp>
        <p:nvSpPr>
          <p:cNvPr id="109576" name="Rectangle 7">
            <a:extLst>
              <a:ext uri="{FF2B5EF4-FFF2-40B4-BE49-F238E27FC236}">
                <a16:creationId xmlns:a16="http://schemas.microsoft.com/office/drawing/2014/main" id="{F10A1EBB-2FB0-7BB4-CBA8-41408AA5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768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>
                <a:solidFill>
                  <a:srgbClr val="000000"/>
                </a:solidFill>
              </a:rPr>
              <a:t>Having visibly distinguishable parts.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3">
            <a:extLst>
              <a:ext uri="{FF2B5EF4-FFF2-40B4-BE49-F238E27FC236}">
                <a16:creationId xmlns:a16="http://schemas.microsoft.com/office/drawing/2014/main" id="{B3FA05EE-7278-4ED4-BDB9-8FF05612A85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111619" name="Slide Number Placeholder 4">
            <a:extLst>
              <a:ext uri="{FF2B5EF4-FFF2-40B4-BE49-F238E27FC236}">
                <a16:creationId xmlns:a16="http://schemas.microsoft.com/office/drawing/2014/main" id="{E548CC79-4305-C70C-7875-9CAF329B9B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8856FD-324E-4ADC-94DF-B52B1EA34CE4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16462C64-B7C4-A61E-3A39-42FECD3A3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7543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Homogeneous Mixtures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3E5DD2F-43F9-4A7A-B59B-9D0CE627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5788"/>
            <a:ext cx="914400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>
                <a:solidFill>
                  <a:schemeClr val="bg1"/>
                </a:solidFill>
              </a:rPr>
              <a:t>To play movie you must be in Slide Show Mode</a:t>
            </a:r>
            <a:endParaRPr lang="en-US" sz="18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bg1"/>
                </a:solidFill>
              </a:rPr>
              <a:t>PC Users: Please wait for content to load, then click to play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bg1"/>
                </a:solidFill>
              </a:rPr>
              <a:t>Mac Users: </a:t>
            </a:r>
            <a:r>
              <a:rPr lang="en-US" sz="1800" b="1" u="sng" dirty="0">
                <a:solidFill>
                  <a:schemeClr val="bg1"/>
                </a:solidFill>
                <a:hlinkClick r:id="rId4" action="ppaction://hlinkfile"/>
              </a:rPr>
              <a:t>CLICK HERE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hockwave Flash Object" r:id="rId1" imgW="6857143" imgH="3734321"/>
        </mc:Choice>
        <mc:Fallback>
          <p:control name="Shockwave Flash Object" r:id="rId1" imgW="6857143" imgH="3734321">
            <p:pic>
              <p:nvPicPr>
                <p:cNvPr id="111622" name="ShockwaveFlash1">
                  <a:extLst>
                    <a:ext uri="{FF2B5EF4-FFF2-40B4-BE49-F238E27FC236}">
                      <a16:creationId xmlns:a16="http://schemas.microsoft.com/office/drawing/2014/main" id="{5F1432C3-CF9B-08BE-346B-9DB2EA7582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1752600"/>
                  <a:ext cx="6858000" cy="3733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>
            <a:extLst>
              <a:ext uri="{FF2B5EF4-FFF2-40B4-BE49-F238E27FC236}">
                <a16:creationId xmlns:a16="http://schemas.microsoft.com/office/drawing/2014/main" id="{7B7D615F-0E38-A372-88BE-2527FE06FA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2281238"/>
            <a:ext cx="8851900" cy="3967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Which of the following is a </a:t>
            </a:r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homogeneous mixture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</a:t>
            </a:r>
          </a:p>
          <a:p>
            <a:pPr eaLnBrk="1" hangingPunct="1">
              <a:buFontTx/>
              <a:buNone/>
            </a:pPr>
            <a:endParaRPr lang="en-US" altLang="en-US" sz="2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Pure water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Gasoline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Jar of jelly beans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Soil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Copper metal</a:t>
            </a:r>
          </a:p>
        </p:txBody>
      </p:sp>
      <p:sp>
        <p:nvSpPr>
          <p:cNvPr id="113667" name="Slide Number Placeholder 1">
            <a:extLst>
              <a:ext uri="{FF2B5EF4-FFF2-40B4-BE49-F238E27FC236}">
                <a16:creationId xmlns:a16="http://schemas.microsoft.com/office/drawing/2014/main" id="{324808A0-A439-830D-FB32-024CAE1DFB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2252CE-DFAE-45B0-8485-B5CA69C437C6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7286105-4286-62E1-F214-E30F0D80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81438"/>
            <a:ext cx="173355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D6F09-0444-17E8-5DBC-B1F7C7820832}"/>
              </a:ext>
            </a:extLst>
          </p:cNvPr>
          <p:cNvSpPr txBox="1"/>
          <p:nvPr/>
        </p:nvSpPr>
        <p:spPr>
          <a:xfrm>
            <a:off x="39688" y="1427163"/>
            <a:ext cx="3581400" cy="46037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prstDash val="dot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i="1">
                <a:solidFill>
                  <a:srgbClr val="6811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CONCEPT CHECK!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>
            <a:extLst>
              <a:ext uri="{FF2B5EF4-FFF2-40B4-BE49-F238E27FC236}">
                <a16:creationId xmlns:a16="http://schemas.microsoft.com/office/drawing/2014/main" id="{E20FAAF3-01B2-F0D4-9B59-6868419BD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Physical Change</a:t>
            </a: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C3920282-3FD8-FAF4-1ED5-0602F29B78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Change in the form of a substance, not in its chemical composition.</a:t>
            </a:r>
          </a:p>
          <a:p>
            <a:pPr marL="914400" lvl="1" indent="-457200" eaLnBrk="1" hangingPunct="1"/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boiling or freezing water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 be used to separate a mixture into pure compounds, but it will not break compounds into elements.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Distillation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Filtration</a:t>
            </a:r>
          </a:p>
          <a:p>
            <a:pPr marL="914400" lvl="1" indent="-4572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Chromatography</a:t>
            </a:r>
          </a:p>
        </p:txBody>
      </p:sp>
      <p:sp>
        <p:nvSpPr>
          <p:cNvPr id="115716" name="Slide Number Placeholder 1">
            <a:extLst>
              <a:ext uri="{FF2B5EF4-FFF2-40B4-BE49-F238E27FC236}">
                <a16:creationId xmlns:a16="http://schemas.microsoft.com/office/drawing/2014/main" id="{31D82B9F-6381-AF5D-BEA2-C3AA1C04E9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36D316-2768-43AD-979C-DDA72184AFF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>
            <a:extLst>
              <a:ext uri="{FF2B5EF4-FFF2-40B4-BE49-F238E27FC236}">
                <a16:creationId xmlns:a16="http://schemas.microsoft.com/office/drawing/2014/main" id="{23C90357-2EAE-B3D1-55A8-237FAA07A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Chemical Change</a:t>
            </a: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EE29EB03-BD92-6973-C461-2B3F8E8B92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given substance becomes a new substance or substances with different properties and different composition.</a:t>
            </a:r>
          </a:p>
          <a:p>
            <a:pPr marL="914400" lvl="1" indent="-457200" eaLnBrk="1" hangingPunct="1"/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Bunsen burner (methane reacts with oxygen to form carbon dioxide and water)</a:t>
            </a:r>
          </a:p>
        </p:txBody>
      </p:sp>
      <p:sp>
        <p:nvSpPr>
          <p:cNvPr id="117764" name="Slide Number Placeholder 1">
            <a:extLst>
              <a:ext uri="{FF2B5EF4-FFF2-40B4-BE49-F238E27FC236}">
                <a16:creationId xmlns:a16="http://schemas.microsoft.com/office/drawing/2014/main" id="{5F128081-794B-9826-1D0B-E22E633EE5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2FC25A-6644-4773-8852-78A35A81F724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>
            <a:extLst>
              <a:ext uri="{FF2B5EF4-FFF2-40B4-BE49-F238E27FC236}">
                <a16:creationId xmlns:a16="http://schemas.microsoft.com/office/drawing/2014/main" id="{6E5E2F7C-9F06-369F-D6B7-52F2B453E3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2286000"/>
            <a:ext cx="81915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Which of the following are examples of a </a:t>
            </a:r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chemical change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</a:t>
            </a:r>
          </a:p>
          <a:p>
            <a:pPr eaLnBrk="1" hangingPunct="1">
              <a:buFontTx/>
              <a:buNone/>
            </a:pPr>
            <a:endParaRPr lang="en-US" altLang="en-US" sz="2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Pulverizing (crushing) rock salt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Burning of wood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Dissolving of sugar in water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Melting a popsicle on a warm summer day</a:t>
            </a:r>
          </a:p>
        </p:txBody>
      </p:sp>
      <p:sp>
        <p:nvSpPr>
          <p:cNvPr id="119811" name="Slide Number Placeholder 1">
            <a:extLst>
              <a:ext uri="{FF2B5EF4-FFF2-40B4-BE49-F238E27FC236}">
                <a16:creationId xmlns:a16="http://schemas.microsoft.com/office/drawing/2014/main" id="{69D7E5A3-DA7A-E78A-4438-358512B252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208BCC-682C-40E1-A7EE-3BF76B341A7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21859" name="Rectangle 5">
            <a:extLst>
              <a:ext uri="{FF2B5EF4-FFF2-40B4-BE49-F238E27FC236}">
                <a16:creationId xmlns:a16="http://schemas.microsoft.com/office/drawing/2014/main" id="{86A2BAB7-DC87-8D23-1246-C59A25B0F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33875"/>
            <a:ext cx="287655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CE42F-7897-D206-02BF-8E95D2295B02}"/>
              </a:ext>
            </a:extLst>
          </p:cNvPr>
          <p:cNvSpPr txBox="1"/>
          <p:nvPr/>
        </p:nvSpPr>
        <p:spPr>
          <a:xfrm>
            <a:off x="39688" y="1427163"/>
            <a:ext cx="3581400" cy="46037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prstDash val="dot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i="1">
                <a:solidFill>
                  <a:srgbClr val="6811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CONCEPT CHECK!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>
            <a:extLst>
              <a:ext uri="{FF2B5EF4-FFF2-40B4-BE49-F238E27FC236}">
                <a16:creationId xmlns:a16="http://schemas.microsoft.com/office/drawing/2014/main" id="{6A1495CC-857C-10B8-794E-118F716E8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Organization of Matter</a:t>
            </a:r>
          </a:p>
        </p:txBody>
      </p:sp>
      <p:sp>
        <p:nvSpPr>
          <p:cNvPr id="121859" name="Slide Number Placeholder 1">
            <a:extLst>
              <a:ext uri="{FF2B5EF4-FFF2-40B4-BE49-F238E27FC236}">
                <a16:creationId xmlns:a16="http://schemas.microsoft.com/office/drawing/2014/main" id="{2C68C7D5-3C11-7F88-F652-068F1F9E64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0F67EF-0B1D-4C94-8F39-C0286CCC07FA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121860" name="Picture 1">
            <a:extLst>
              <a:ext uri="{FF2B5EF4-FFF2-40B4-BE49-F238E27FC236}">
                <a16:creationId xmlns:a16="http://schemas.microsoft.com/office/drawing/2014/main" id="{261AA640-68FC-AD29-CB6E-1BD930C48AE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197100"/>
            <a:ext cx="78930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23A26397-AC33-BCED-D176-4D60DDEDB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Science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010EC1A-5B62-4C23-AA9D-FA2D8CDBE0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Science is a framework for gaining and organizing knowledge.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Science is a plan of action — a procedure for processing and understanding certain types of information.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Scientists are always challenging our current beliefs about science, asking questions, and experimenting to gain new knowledge.</a:t>
            </a:r>
          </a:p>
          <a:p>
            <a:pPr marL="533400" indent="-5334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Scientific method is needed.</a:t>
            </a:r>
          </a:p>
        </p:txBody>
      </p:sp>
      <p:sp>
        <p:nvSpPr>
          <p:cNvPr id="22532" name="Slide Number Placeholder 1">
            <a:extLst>
              <a:ext uri="{FF2B5EF4-FFF2-40B4-BE49-F238E27FC236}">
                <a16:creationId xmlns:a16="http://schemas.microsoft.com/office/drawing/2014/main" id="{DC0B395E-4C18-F89F-355A-B5944782BA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F757ED-266D-44B6-8514-3E3C922EE9EB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EF8B7B4-2FF8-BDEE-56E1-B68E1E5C8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Fundamental Steps of the Scientific Method</a:t>
            </a:r>
          </a:p>
        </p:txBody>
      </p:sp>
      <p:sp>
        <p:nvSpPr>
          <p:cNvPr id="24579" name="Slide Number Placeholder 1">
            <a:extLst>
              <a:ext uri="{FF2B5EF4-FFF2-40B4-BE49-F238E27FC236}">
                <a16:creationId xmlns:a16="http://schemas.microsoft.com/office/drawing/2014/main" id="{DAEB9CD7-DB1B-D114-3FE4-0FFC603D14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3E8C33-F2AC-4048-843F-EEF40E817CA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B1B1C630-6477-1321-553A-DD49A8E3E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0"/>
            <a:ext cx="731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 baseline="30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C1BD5B1D-8043-7694-F155-561F2C70A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358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Process that lies at the center of scientific inquiry.</a:t>
            </a:r>
          </a:p>
        </p:txBody>
      </p:sp>
      <p:pic>
        <p:nvPicPr>
          <p:cNvPr id="24582" name="Picture 1">
            <a:extLst>
              <a:ext uri="{FF2B5EF4-FFF2-40B4-BE49-F238E27FC236}">
                <a16:creationId xmlns:a16="http://schemas.microsoft.com/office/drawing/2014/main" id="{493FED54-C685-E732-6C2F-0B5EEB98718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08200"/>
            <a:ext cx="3273425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92538CA-F4A2-D87C-9015-82C5AC5DB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Scientific Models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02A3E79-59B7-61F9-0129-007B3DFA89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609850"/>
            <a:ext cx="8051800" cy="7620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A summary of repeatable observed (measurable) behavior.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26628" name="Slide Number Placeholder 1">
            <a:extLst>
              <a:ext uri="{FF2B5EF4-FFF2-40B4-BE49-F238E27FC236}">
                <a16:creationId xmlns:a16="http://schemas.microsoft.com/office/drawing/2014/main" id="{CFD32EAE-CB64-687C-A02E-295E967707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C4A0DD-08D0-49CA-8365-FB29A2325FF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01CF9501-F1CD-0F43-2E5B-6D4D6507D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87563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Law</a:t>
            </a:r>
          </a:p>
        </p:txBody>
      </p:sp>
      <p:sp>
        <p:nvSpPr>
          <p:cNvPr id="26630" name="Rectangle 5">
            <a:extLst>
              <a:ext uri="{FF2B5EF4-FFF2-40B4-BE49-F238E27FC236}">
                <a16:creationId xmlns:a16="http://schemas.microsoft.com/office/drawing/2014/main" id="{D6A61847-7097-3B0B-C916-06D7822B8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05363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Theory (Model)</a:t>
            </a:r>
          </a:p>
        </p:txBody>
      </p:sp>
      <p:sp>
        <p:nvSpPr>
          <p:cNvPr id="26631" name="Rectangle 6">
            <a:extLst>
              <a:ext uri="{FF2B5EF4-FFF2-40B4-BE49-F238E27FC236}">
                <a16:creationId xmlns:a16="http://schemas.microsoft.com/office/drawing/2014/main" id="{F37F6C6A-568C-744C-CEA6-4F1905F92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14963"/>
            <a:ext cx="830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Set of tested hypotheses that gives an overall explanation of some natural phenomenon.</a:t>
            </a:r>
          </a:p>
        </p:txBody>
      </p:sp>
      <p:sp>
        <p:nvSpPr>
          <p:cNvPr id="26632" name="Rectangle 7">
            <a:extLst>
              <a:ext uri="{FF2B5EF4-FFF2-40B4-BE49-F238E27FC236}">
                <a16:creationId xmlns:a16="http://schemas.microsoft.com/office/drawing/2014/main" id="{B8CD16DE-F5DC-38B8-9028-4309ACA73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86163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Hypothesis</a:t>
            </a:r>
          </a:p>
        </p:txBody>
      </p:sp>
      <p:sp>
        <p:nvSpPr>
          <p:cNvPr id="26633" name="Rectangle 8">
            <a:extLst>
              <a:ext uri="{FF2B5EF4-FFF2-40B4-BE49-F238E27FC236}">
                <a16:creationId xmlns:a16="http://schemas.microsoft.com/office/drawing/2014/main" id="{2F0655BC-E38F-69FA-D270-50B389693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19563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possible explanation for an observation.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736408F4-D364-8C6C-0311-36A919352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Nature of Measurement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F04A78E-C2EA-731D-D44F-54B8D1E887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9125" y="2667000"/>
            <a:ext cx="8045450" cy="18288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a typeface="MS PGothic" charset="0"/>
              </a:rPr>
              <a:t>Quantitative observation consisting of two parts.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number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scale (unit)</a:t>
            </a: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28676" name="Slide Number Placeholder 1">
            <a:extLst>
              <a:ext uri="{FF2B5EF4-FFF2-40B4-BE49-F238E27FC236}">
                <a16:creationId xmlns:a16="http://schemas.microsoft.com/office/drawing/2014/main" id="{B8E3CFD1-6AD8-1BB1-8754-163BA8EA42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61A491-2630-47CE-AEE8-C0C46E8EB6C3}" type="slidenum">
              <a:rPr lang="en-US" altLang="en-US" sz="10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6465B991-238B-E94D-BB61-FBED195C0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081213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17A7CA24-5E3B-33D2-829E-5883081BA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691063"/>
            <a:ext cx="82296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Examples</a:t>
            </a:r>
          </a:p>
          <a:p>
            <a:pPr lvl="1" eaLnBrk="1" hangingPunct="1">
              <a:buClrTx/>
            </a:pPr>
            <a:r>
              <a:rPr lang="en-US" altLang="en-US">
                <a:solidFill>
                  <a:srgbClr val="000000"/>
                </a:solidFill>
              </a:rPr>
              <a:t>20 grams</a:t>
            </a:r>
          </a:p>
          <a:p>
            <a:pPr lvl="1" eaLnBrk="1" hangingPunct="1">
              <a:buClrTx/>
            </a:pPr>
            <a:r>
              <a:rPr lang="en-US" altLang="en-US">
                <a:solidFill>
                  <a:srgbClr val="000000"/>
                </a:solidFill>
              </a:rPr>
              <a:t>6.63 × 10</a:t>
            </a:r>
            <a:r>
              <a:rPr lang="en-US" altLang="en-US" baseline="30000">
                <a:solidFill>
                  <a:srgbClr val="000000"/>
                </a:solidFill>
              </a:rPr>
              <a:t>-34</a:t>
            </a:r>
            <a:r>
              <a:rPr lang="en-US" altLang="en-US">
                <a:solidFill>
                  <a:srgbClr val="000000"/>
                </a:solidFill>
              </a:rPr>
              <a:t> joule·second</a:t>
            </a:r>
          </a:p>
        </p:txBody>
      </p:sp>
      <p:sp>
        <p:nvSpPr>
          <p:cNvPr id="28679" name="Rectangle 6">
            <a:extLst>
              <a:ext uri="{FF2B5EF4-FFF2-40B4-BE49-F238E27FC236}">
                <a16:creationId xmlns:a16="http://schemas.microsoft.com/office/drawing/2014/main" id="{45C9CD89-A663-16AB-F7FC-9B86EB30A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90658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0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D46E9B55C8342ADB8598C9C858FBF" ma:contentTypeVersion="2" ma:contentTypeDescription="Create a new document." ma:contentTypeScope="" ma:versionID="e58eda489e5f4d800d07012d373a6ac7">
  <xsd:schema xmlns:xsd="http://www.w3.org/2001/XMLSchema" xmlns:xs="http://www.w3.org/2001/XMLSchema" xmlns:p="http://schemas.microsoft.com/office/2006/metadata/properties" xmlns:ns2="9f49373f-1038-4bef-8acc-0a1a8d29e6fc" targetNamespace="http://schemas.microsoft.com/office/2006/metadata/properties" ma:root="true" ma:fieldsID="bfc239fcf6d0ef43428cf1752caf1ef7" ns2:_="">
    <xsd:import namespace="9f49373f-1038-4bef-8acc-0a1a8d29e6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9373f-1038-4bef-8acc-0a1a8d29e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77C676-593F-46B7-ADFF-5D6CDA9738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42AE1F-48A0-4F89-B3BB-9E9F4EA9A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49373f-1038-4bef-8acc-0a1a8d29e6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Words>1947</Words>
  <Application>Microsoft Office PowerPoint</Application>
  <PresentationFormat>On-screen Show (4:3)</PresentationFormat>
  <Paragraphs>350</Paragraphs>
  <Slides>57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10_Default Theme</vt:lpstr>
      <vt:lpstr>1_Default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8_Default Theme</vt:lpstr>
      <vt:lpstr>9_Default Theme</vt:lpstr>
      <vt:lpstr>PowerPoint Presentation</vt:lpstr>
      <vt:lpstr>PowerPoint Presentation</vt:lpstr>
      <vt:lpstr>Atoms vs. Molecules</vt:lpstr>
      <vt:lpstr>Oxygen and Hydrogen Molecules</vt:lpstr>
      <vt:lpstr>A Chemical Reaction</vt:lpstr>
      <vt:lpstr>Science</vt:lpstr>
      <vt:lpstr>Fundamental Steps of the Scientific Method</vt:lpstr>
      <vt:lpstr>Scientific Models</vt:lpstr>
      <vt:lpstr>Nature of Measurement</vt:lpstr>
      <vt:lpstr>The Fundamental SI Units</vt:lpstr>
      <vt:lpstr>Prefixes Used in the SI System</vt:lpstr>
      <vt:lpstr>Prefixes Used in the SI System</vt:lpstr>
      <vt:lpstr>Mass ≠ Weight</vt:lpstr>
      <vt:lpstr>PowerPoint Presentation</vt:lpstr>
      <vt:lpstr>Measurement of Volume Using a Buret</vt:lpstr>
      <vt:lpstr>Precision and Accuracy</vt:lpstr>
      <vt:lpstr>Precision and Accuracy</vt:lpstr>
      <vt:lpstr>Rules for Counting Significant Figures</vt:lpstr>
      <vt:lpstr>Rules for Counting Significant Figures</vt:lpstr>
      <vt:lpstr>Rules for Counting Significant Figures</vt:lpstr>
      <vt:lpstr>Rules for Counting Significant Figures</vt:lpstr>
      <vt:lpstr>Rules for Counting Significant Figures</vt:lpstr>
      <vt:lpstr>Exponential Notation</vt:lpstr>
      <vt:lpstr>Significant Figures in Mathematical Operations</vt:lpstr>
      <vt:lpstr>Significant Figures in Mathematical Operations</vt:lpstr>
      <vt:lpstr>PowerPoint Presentation</vt:lpstr>
      <vt:lpstr>Questions to ask when approaching a problem</vt:lpstr>
      <vt:lpstr>PowerPoint Presentation</vt:lpstr>
      <vt:lpstr>Example #1</vt:lpstr>
      <vt:lpstr>Example #1</vt:lpstr>
      <vt:lpstr>Example #1</vt:lpstr>
      <vt:lpstr>Example #2</vt:lpstr>
      <vt:lpstr>PowerPoint Presentation</vt:lpstr>
      <vt:lpstr>Three Systems for Measuring Temperature</vt:lpstr>
      <vt:lpstr>The Three Major Temperature Scales</vt:lpstr>
      <vt:lpstr>Converting Between Scales</vt:lpstr>
      <vt:lpstr>PowerPoint Presentation</vt:lpstr>
      <vt:lpstr>PowerPoint Presentation</vt:lpstr>
      <vt:lpstr>PowerPoint Presentation</vt:lpstr>
      <vt:lpstr>PowerPoint Presentation</vt:lpstr>
      <vt:lpstr>Example #1</vt:lpstr>
      <vt:lpstr>Example #2</vt:lpstr>
      <vt:lpstr>Matter</vt:lpstr>
      <vt:lpstr>The Three States of Water</vt:lpstr>
      <vt:lpstr>Solid</vt:lpstr>
      <vt:lpstr>Structure of a Solid</vt:lpstr>
      <vt:lpstr>Liquid</vt:lpstr>
      <vt:lpstr>Structure of a liquid</vt:lpstr>
      <vt:lpstr>Gas</vt:lpstr>
      <vt:lpstr>Structure of a gas</vt:lpstr>
      <vt:lpstr>Mixtures</vt:lpstr>
      <vt:lpstr>Homogeneous Mixtures</vt:lpstr>
      <vt:lpstr>PowerPoint Presentation</vt:lpstr>
      <vt:lpstr>Physical Change</vt:lpstr>
      <vt:lpstr>Chemical Change</vt:lpstr>
      <vt:lpstr>PowerPoint Presentation</vt:lpstr>
      <vt:lpstr>The Organization of Matter</vt:lpstr>
    </vt:vector>
  </TitlesOfParts>
  <Company>LMP Media,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farah taweel</dc:creator>
  <cp:lastModifiedBy>farah</cp:lastModifiedBy>
  <cp:revision>61</cp:revision>
  <dcterms:created xsi:type="dcterms:W3CDTF">2013-01-11T23:56:13Z</dcterms:created>
  <dcterms:modified xsi:type="dcterms:W3CDTF">2022-10-16T14:07:54Z</dcterms:modified>
</cp:coreProperties>
</file>