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8"/>
  </p:notesMasterIdLst>
  <p:sldIdLst>
    <p:sldId id="260" r:id="rId5"/>
    <p:sldId id="284" r:id="rId6"/>
    <p:sldId id="262" r:id="rId7"/>
    <p:sldId id="285" r:id="rId8"/>
    <p:sldId id="263" r:id="rId9"/>
    <p:sldId id="286" r:id="rId10"/>
    <p:sldId id="264" r:id="rId11"/>
    <p:sldId id="265" r:id="rId12"/>
    <p:sldId id="287" r:id="rId13"/>
    <p:sldId id="267" r:id="rId14"/>
    <p:sldId id="268" r:id="rId15"/>
    <p:sldId id="270" r:id="rId16"/>
    <p:sldId id="297" r:id="rId17"/>
    <p:sldId id="271" r:id="rId18"/>
    <p:sldId id="272" r:id="rId19"/>
    <p:sldId id="295" r:id="rId20"/>
    <p:sldId id="274" r:id="rId21"/>
    <p:sldId id="275" r:id="rId22"/>
    <p:sldId id="276" r:id="rId23"/>
    <p:sldId id="277" r:id="rId24"/>
    <p:sldId id="290" r:id="rId25"/>
    <p:sldId id="278" r:id="rId26"/>
    <p:sldId id="279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61FD38-98B4-40D0-8190-85AA508A94CF}" v="25" dt="2021-05-10T07:43:15.2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دانا بدر" userId="S::420181501643@mutah.edu.jo::934b6c31-f7bd-4d7f-b9e4-7828d0025e5c" providerId="AD" clId="Web-{2E61FD38-98B4-40D0-8190-85AA508A94CF}"/>
    <pc:docChg chg="delSld modSld">
      <pc:chgData name="دانا بدر" userId="S::420181501643@mutah.edu.jo::934b6c31-f7bd-4d7f-b9e4-7828d0025e5c" providerId="AD" clId="Web-{2E61FD38-98B4-40D0-8190-85AA508A94CF}" dt="2021-05-10T07:43:15.232" v="24"/>
      <pc:docMkLst>
        <pc:docMk/>
      </pc:docMkLst>
      <pc:sldChg chg="del">
        <pc:chgData name="دانا بدر" userId="S::420181501643@mutah.edu.jo::934b6c31-f7bd-4d7f-b9e4-7828d0025e5c" providerId="AD" clId="Web-{2E61FD38-98B4-40D0-8190-85AA508A94CF}" dt="2021-05-10T07:41:35.074" v="0"/>
        <pc:sldMkLst>
          <pc:docMk/>
          <pc:sldMk cId="3774237808" sldId="258"/>
        </pc:sldMkLst>
      </pc:sldChg>
      <pc:sldChg chg="delSp modSp">
        <pc:chgData name="دانا بدر" userId="S::420181501643@mutah.edu.jo::934b6c31-f7bd-4d7f-b9e4-7828d0025e5c" providerId="AD" clId="Web-{2E61FD38-98B4-40D0-8190-85AA508A94CF}" dt="2021-05-10T07:41:50.449" v="2"/>
        <pc:sldMkLst>
          <pc:docMk/>
          <pc:sldMk cId="2090940817" sldId="260"/>
        </pc:sldMkLst>
        <pc:spChg chg="del mod">
          <ac:chgData name="دانا بدر" userId="S::420181501643@mutah.edu.jo::934b6c31-f7bd-4d7f-b9e4-7828d0025e5c" providerId="AD" clId="Web-{2E61FD38-98B4-40D0-8190-85AA508A94CF}" dt="2021-05-10T07:41:50.449" v="2"/>
          <ac:spMkLst>
            <pc:docMk/>
            <pc:sldMk cId="2090940817" sldId="260"/>
            <ac:spMk id="4" creationId="{00000000-0000-0000-0000-000000000000}"/>
          </ac:spMkLst>
        </pc:spChg>
      </pc:sldChg>
      <pc:sldChg chg="delSp">
        <pc:chgData name="دانا بدر" userId="S::420181501643@mutah.edu.jo::934b6c31-f7bd-4d7f-b9e4-7828d0025e5c" providerId="AD" clId="Web-{2E61FD38-98B4-40D0-8190-85AA508A94CF}" dt="2021-05-10T07:42:00.340" v="5"/>
        <pc:sldMkLst>
          <pc:docMk/>
          <pc:sldMk cId="455582844" sldId="262"/>
        </pc:sldMkLst>
        <pc:spChg chg="del">
          <ac:chgData name="دانا بدر" userId="S::420181501643@mutah.edu.jo::934b6c31-f7bd-4d7f-b9e4-7828d0025e5c" providerId="AD" clId="Web-{2E61FD38-98B4-40D0-8190-85AA508A94CF}" dt="2021-05-10T07:42:00.340" v="5"/>
          <ac:spMkLst>
            <pc:docMk/>
            <pc:sldMk cId="455582844" sldId="262"/>
            <ac:spMk id="4" creationId="{00000000-0000-0000-0000-000000000000}"/>
          </ac:spMkLst>
        </pc:spChg>
      </pc:sldChg>
      <pc:sldChg chg="delSp">
        <pc:chgData name="دانا بدر" userId="S::420181501643@mutah.edu.jo::934b6c31-f7bd-4d7f-b9e4-7828d0025e5c" providerId="AD" clId="Web-{2E61FD38-98B4-40D0-8190-85AA508A94CF}" dt="2021-05-10T07:42:08.324" v="8"/>
        <pc:sldMkLst>
          <pc:docMk/>
          <pc:sldMk cId="336603711" sldId="263"/>
        </pc:sldMkLst>
        <pc:spChg chg="del">
          <ac:chgData name="دانا بدر" userId="S::420181501643@mutah.edu.jo::934b6c31-f7bd-4d7f-b9e4-7828d0025e5c" providerId="AD" clId="Web-{2E61FD38-98B4-40D0-8190-85AA508A94CF}" dt="2021-05-10T07:42:06.981" v="7"/>
          <ac:spMkLst>
            <pc:docMk/>
            <pc:sldMk cId="336603711" sldId="263"/>
            <ac:spMk id="4" creationId="{00000000-0000-0000-0000-000000000000}"/>
          </ac:spMkLst>
        </pc:spChg>
        <pc:spChg chg="del">
          <ac:chgData name="دانا بدر" userId="S::420181501643@mutah.edu.jo::934b6c31-f7bd-4d7f-b9e4-7828d0025e5c" providerId="AD" clId="Web-{2E61FD38-98B4-40D0-8190-85AA508A94CF}" dt="2021-05-10T07:42:08.324" v="8"/>
          <ac:spMkLst>
            <pc:docMk/>
            <pc:sldMk cId="336603711" sldId="263"/>
            <ac:spMk id="5" creationId="{00000000-0000-0000-0000-000000000000}"/>
          </ac:spMkLst>
        </pc:spChg>
      </pc:sldChg>
      <pc:sldChg chg="delSp">
        <pc:chgData name="دانا بدر" userId="S::420181501643@mutah.edu.jo::934b6c31-f7bd-4d7f-b9e4-7828d0025e5c" providerId="AD" clId="Web-{2E61FD38-98B4-40D0-8190-85AA508A94CF}" dt="2021-05-10T07:42:22.684" v="11"/>
        <pc:sldMkLst>
          <pc:docMk/>
          <pc:sldMk cId="1845739598" sldId="265"/>
        </pc:sldMkLst>
        <pc:spChg chg="del">
          <ac:chgData name="دانا بدر" userId="S::420181501643@mutah.edu.jo::934b6c31-f7bd-4d7f-b9e4-7828d0025e5c" providerId="AD" clId="Web-{2E61FD38-98B4-40D0-8190-85AA508A94CF}" dt="2021-05-10T07:42:22.684" v="11"/>
          <ac:spMkLst>
            <pc:docMk/>
            <pc:sldMk cId="1845739598" sldId="265"/>
            <ac:spMk id="3" creationId="{00000000-0000-0000-0000-000000000000}"/>
          </ac:spMkLst>
        </pc:spChg>
      </pc:sldChg>
      <pc:sldChg chg="delSp">
        <pc:chgData name="دانا بدر" userId="S::420181501643@mutah.edu.jo::934b6c31-f7bd-4d7f-b9e4-7828d0025e5c" providerId="AD" clId="Web-{2E61FD38-98B4-40D0-8190-85AA508A94CF}" dt="2021-05-10T07:42:25.637" v="12"/>
        <pc:sldMkLst>
          <pc:docMk/>
          <pc:sldMk cId="1173263336" sldId="267"/>
        </pc:sldMkLst>
        <pc:spChg chg="del">
          <ac:chgData name="دانا بدر" userId="S::420181501643@mutah.edu.jo::934b6c31-f7bd-4d7f-b9e4-7828d0025e5c" providerId="AD" clId="Web-{2E61FD38-98B4-40D0-8190-85AA508A94CF}" dt="2021-05-10T07:42:25.637" v="12"/>
          <ac:spMkLst>
            <pc:docMk/>
            <pc:sldMk cId="1173263336" sldId="267"/>
            <ac:spMk id="5" creationId="{00000000-0000-0000-0000-000000000000}"/>
          </ac:spMkLst>
        </pc:spChg>
      </pc:sldChg>
      <pc:sldChg chg="delSp">
        <pc:chgData name="دانا بدر" userId="S::420181501643@mutah.edu.jo::934b6c31-f7bd-4d7f-b9e4-7828d0025e5c" providerId="AD" clId="Web-{2E61FD38-98B4-40D0-8190-85AA508A94CF}" dt="2021-05-10T07:42:30.013" v="13"/>
        <pc:sldMkLst>
          <pc:docMk/>
          <pc:sldMk cId="3336234444" sldId="268"/>
        </pc:sldMkLst>
        <pc:spChg chg="del">
          <ac:chgData name="دانا بدر" userId="S::420181501643@mutah.edu.jo::934b6c31-f7bd-4d7f-b9e4-7828d0025e5c" providerId="AD" clId="Web-{2E61FD38-98B4-40D0-8190-85AA508A94CF}" dt="2021-05-10T07:42:30.013" v="13"/>
          <ac:spMkLst>
            <pc:docMk/>
            <pc:sldMk cId="3336234444" sldId="268"/>
            <ac:spMk id="3" creationId="{00000000-0000-0000-0000-000000000000}"/>
          </ac:spMkLst>
        </pc:spChg>
      </pc:sldChg>
      <pc:sldChg chg="delSp">
        <pc:chgData name="دانا بدر" userId="S::420181501643@mutah.edu.jo::934b6c31-f7bd-4d7f-b9e4-7828d0025e5c" providerId="AD" clId="Web-{2E61FD38-98B4-40D0-8190-85AA508A94CF}" dt="2021-05-10T07:42:35.388" v="14"/>
        <pc:sldMkLst>
          <pc:docMk/>
          <pc:sldMk cId="1666637727" sldId="270"/>
        </pc:sldMkLst>
        <pc:spChg chg="del">
          <ac:chgData name="دانا بدر" userId="S::420181501643@mutah.edu.jo::934b6c31-f7bd-4d7f-b9e4-7828d0025e5c" providerId="AD" clId="Web-{2E61FD38-98B4-40D0-8190-85AA508A94CF}" dt="2021-05-10T07:42:35.388" v="14"/>
          <ac:spMkLst>
            <pc:docMk/>
            <pc:sldMk cId="1666637727" sldId="270"/>
            <ac:spMk id="4" creationId="{00000000-0000-0000-0000-000000000000}"/>
          </ac:spMkLst>
        </pc:spChg>
      </pc:sldChg>
      <pc:sldChg chg="delSp">
        <pc:chgData name="دانا بدر" userId="S::420181501643@mutah.edu.jo::934b6c31-f7bd-4d7f-b9e4-7828d0025e5c" providerId="AD" clId="Web-{2E61FD38-98B4-40D0-8190-85AA508A94CF}" dt="2021-05-10T07:42:40.060" v="15"/>
        <pc:sldMkLst>
          <pc:docMk/>
          <pc:sldMk cId="874815918" sldId="271"/>
        </pc:sldMkLst>
        <pc:spChg chg="del">
          <ac:chgData name="دانا بدر" userId="S::420181501643@mutah.edu.jo::934b6c31-f7bd-4d7f-b9e4-7828d0025e5c" providerId="AD" clId="Web-{2E61FD38-98B4-40D0-8190-85AA508A94CF}" dt="2021-05-10T07:42:40.060" v="15"/>
          <ac:spMkLst>
            <pc:docMk/>
            <pc:sldMk cId="874815918" sldId="271"/>
            <ac:spMk id="4" creationId="{00000000-0000-0000-0000-000000000000}"/>
          </ac:spMkLst>
        </pc:spChg>
      </pc:sldChg>
      <pc:sldChg chg="delSp">
        <pc:chgData name="دانا بدر" userId="S::420181501643@mutah.edu.jo::934b6c31-f7bd-4d7f-b9e4-7828d0025e5c" providerId="AD" clId="Web-{2E61FD38-98B4-40D0-8190-85AA508A94CF}" dt="2021-05-10T07:42:41.685" v="16"/>
        <pc:sldMkLst>
          <pc:docMk/>
          <pc:sldMk cId="3739189786" sldId="272"/>
        </pc:sldMkLst>
        <pc:spChg chg="del">
          <ac:chgData name="دانا بدر" userId="S::420181501643@mutah.edu.jo::934b6c31-f7bd-4d7f-b9e4-7828d0025e5c" providerId="AD" clId="Web-{2E61FD38-98B4-40D0-8190-85AA508A94CF}" dt="2021-05-10T07:42:41.685" v="16"/>
          <ac:spMkLst>
            <pc:docMk/>
            <pc:sldMk cId="3739189786" sldId="272"/>
            <ac:spMk id="5" creationId="{00000000-0000-0000-0000-000000000000}"/>
          </ac:spMkLst>
        </pc:spChg>
      </pc:sldChg>
      <pc:sldChg chg="delSp">
        <pc:chgData name="دانا بدر" userId="S::420181501643@mutah.edu.jo::934b6c31-f7bd-4d7f-b9e4-7828d0025e5c" providerId="AD" clId="Web-{2E61FD38-98B4-40D0-8190-85AA508A94CF}" dt="2021-05-10T07:42:47.044" v="17"/>
        <pc:sldMkLst>
          <pc:docMk/>
          <pc:sldMk cId="919284784" sldId="274"/>
        </pc:sldMkLst>
        <pc:spChg chg="del">
          <ac:chgData name="دانا بدر" userId="S::420181501643@mutah.edu.jo::934b6c31-f7bd-4d7f-b9e4-7828d0025e5c" providerId="AD" clId="Web-{2E61FD38-98B4-40D0-8190-85AA508A94CF}" dt="2021-05-10T07:42:47.044" v="17"/>
          <ac:spMkLst>
            <pc:docMk/>
            <pc:sldMk cId="919284784" sldId="274"/>
            <ac:spMk id="3" creationId="{00000000-0000-0000-0000-000000000000}"/>
          </ac:spMkLst>
        </pc:spChg>
      </pc:sldChg>
      <pc:sldChg chg="delSp">
        <pc:chgData name="دانا بدر" userId="S::420181501643@mutah.edu.jo::934b6c31-f7bd-4d7f-b9e4-7828d0025e5c" providerId="AD" clId="Web-{2E61FD38-98B4-40D0-8190-85AA508A94CF}" dt="2021-05-10T07:42:48.451" v="18"/>
        <pc:sldMkLst>
          <pc:docMk/>
          <pc:sldMk cId="2896451373" sldId="275"/>
        </pc:sldMkLst>
        <pc:picChg chg="del">
          <ac:chgData name="دانا بدر" userId="S::420181501643@mutah.edu.jo::934b6c31-f7bd-4d7f-b9e4-7828d0025e5c" providerId="AD" clId="Web-{2E61FD38-98B4-40D0-8190-85AA508A94CF}" dt="2021-05-10T07:42:48.451" v="18"/>
          <ac:picMkLst>
            <pc:docMk/>
            <pc:sldMk cId="2896451373" sldId="275"/>
            <ac:picMk id="5" creationId="{00000000-0000-0000-0000-000000000000}"/>
          </ac:picMkLst>
        </pc:picChg>
      </pc:sldChg>
      <pc:sldChg chg="delSp">
        <pc:chgData name="دانا بدر" userId="S::420181501643@mutah.edu.jo::934b6c31-f7bd-4d7f-b9e4-7828d0025e5c" providerId="AD" clId="Web-{2E61FD38-98B4-40D0-8190-85AA508A94CF}" dt="2021-05-10T07:42:58.295" v="20"/>
        <pc:sldMkLst>
          <pc:docMk/>
          <pc:sldMk cId="1016949092" sldId="276"/>
        </pc:sldMkLst>
        <pc:spChg chg="del">
          <ac:chgData name="دانا بدر" userId="S::420181501643@mutah.edu.jo::934b6c31-f7bd-4d7f-b9e4-7828d0025e5c" providerId="AD" clId="Web-{2E61FD38-98B4-40D0-8190-85AA508A94CF}" dt="2021-05-10T07:42:58.295" v="20"/>
          <ac:spMkLst>
            <pc:docMk/>
            <pc:sldMk cId="1016949092" sldId="276"/>
            <ac:spMk id="4" creationId="{00000000-0000-0000-0000-000000000000}"/>
          </ac:spMkLst>
        </pc:spChg>
        <pc:spChg chg="del">
          <ac:chgData name="دانا بدر" userId="S::420181501643@mutah.edu.jo::934b6c31-f7bd-4d7f-b9e4-7828d0025e5c" providerId="AD" clId="Web-{2E61FD38-98B4-40D0-8190-85AA508A94CF}" dt="2021-05-10T07:42:56.138" v="19"/>
          <ac:spMkLst>
            <pc:docMk/>
            <pc:sldMk cId="1016949092" sldId="276"/>
            <ac:spMk id="6" creationId="{00000000-0000-0000-0000-000000000000}"/>
          </ac:spMkLst>
        </pc:spChg>
      </pc:sldChg>
      <pc:sldChg chg="delSp">
        <pc:chgData name="دانا بدر" userId="S::420181501643@mutah.edu.jo::934b6c31-f7bd-4d7f-b9e4-7828d0025e5c" providerId="AD" clId="Web-{2E61FD38-98B4-40D0-8190-85AA508A94CF}" dt="2021-05-10T07:43:04.467" v="21"/>
        <pc:sldMkLst>
          <pc:docMk/>
          <pc:sldMk cId="2844678278" sldId="277"/>
        </pc:sldMkLst>
        <pc:spChg chg="del">
          <ac:chgData name="دانا بدر" userId="S::420181501643@mutah.edu.jo::934b6c31-f7bd-4d7f-b9e4-7828d0025e5c" providerId="AD" clId="Web-{2E61FD38-98B4-40D0-8190-85AA508A94CF}" dt="2021-05-10T07:43:04.467" v="21"/>
          <ac:spMkLst>
            <pc:docMk/>
            <pc:sldMk cId="2844678278" sldId="277"/>
            <ac:spMk id="3" creationId="{00000000-0000-0000-0000-000000000000}"/>
          </ac:spMkLst>
        </pc:spChg>
      </pc:sldChg>
      <pc:sldChg chg="delSp">
        <pc:chgData name="دانا بدر" userId="S::420181501643@mutah.edu.jo::934b6c31-f7bd-4d7f-b9e4-7828d0025e5c" providerId="AD" clId="Web-{2E61FD38-98B4-40D0-8190-85AA508A94CF}" dt="2021-05-10T07:43:10.389" v="23"/>
        <pc:sldMkLst>
          <pc:docMk/>
          <pc:sldMk cId="410567748" sldId="278"/>
        </pc:sldMkLst>
        <pc:spChg chg="del">
          <ac:chgData name="دانا بدر" userId="S::420181501643@mutah.edu.jo::934b6c31-f7bd-4d7f-b9e4-7828d0025e5c" providerId="AD" clId="Web-{2E61FD38-98B4-40D0-8190-85AA508A94CF}" dt="2021-05-10T07:43:10.389" v="23"/>
          <ac:spMkLst>
            <pc:docMk/>
            <pc:sldMk cId="410567748" sldId="278"/>
            <ac:spMk id="2" creationId="{00000000-0000-0000-0000-000000000000}"/>
          </ac:spMkLst>
        </pc:spChg>
      </pc:sldChg>
      <pc:sldChg chg="delSp">
        <pc:chgData name="دانا بدر" userId="S::420181501643@mutah.edu.jo::934b6c31-f7bd-4d7f-b9e4-7828d0025e5c" providerId="AD" clId="Web-{2E61FD38-98B4-40D0-8190-85AA508A94CF}" dt="2021-05-10T07:41:57.871" v="4"/>
        <pc:sldMkLst>
          <pc:docMk/>
          <pc:sldMk cId="207507327" sldId="284"/>
        </pc:sldMkLst>
        <pc:spChg chg="del">
          <ac:chgData name="دانا بدر" userId="S::420181501643@mutah.edu.jo::934b6c31-f7bd-4d7f-b9e4-7828d0025e5c" providerId="AD" clId="Web-{2E61FD38-98B4-40D0-8190-85AA508A94CF}" dt="2021-05-10T07:41:57.871" v="4"/>
          <ac:spMkLst>
            <pc:docMk/>
            <pc:sldMk cId="207507327" sldId="284"/>
            <ac:spMk id="4" creationId="{00000000-0000-0000-0000-000000000000}"/>
          </ac:spMkLst>
        </pc:spChg>
        <pc:spChg chg="del">
          <ac:chgData name="دانا بدر" userId="S::420181501643@mutah.edu.jo::934b6c31-f7bd-4d7f-b9e4-7828d0025e5c" providerId="AD" clId="Web-{2E61FD38-98B4-40D0-8190-85AA508A94CF}" dt="2021-05-10T07:41:54.215" v="3"/>
          <ac:spMkLst>
            <pc:docMk/>
            <pc:sldMk cId="207507327" sldId="284"/>
            <ac:spMk id="6" creationId="{00000000-0000-0000-0000-000000000000}"/>
          </ac:spMkLst>
        </pc:spChg>
      </pc:sldChg>
      <pc:sldChg chg="delSp">
        <pc:chgData name="دانا بدر" userId="S::420181501643@mutah.edu.jo::934b6c31-f7bd-4d7f-b9e4-7828d0025e5c" providerId="AD" clId="Web-{2E61FD38-98B4-40D0-8190-85AA508A94CF}" dt="2021-05-10T07:42:04.356" v="6"/>
        <pc:sldMkLst>
          <pc:docMk/>
          <pc:sldMk cId="1271934456" sldId="285"/>
        </pc:sldMkLst>
        <pc:spChg chg="del">
          <ac:chgData name="دانا بدر" userId="S::420181501643@mutah.edu.jo::934b6c31-f7bd-4d7f-b9e4-7828d0025e5c" providerId="AD" clId="Web-{2E61FD38-98B4-40D0-8190-85AA508A94CF}" dt="2021-05-10T07:42:04.356" v="6"/>
          <ac:spMkLst>
            <pc:docMk/>
            <pc:sldMk cId="1271934456" sldId="285"/>
            <ac:spMk id="3" creationId="{00000000-0000-0000-0000-000000000000}"/>
          </ac:spMkLst>
        </pc:spChg>
      </pc:sldChg>
      <pc:sldChg chg="delSp">
        <pc:chgData name="دانا بدر" userId="S::420181501643@mutah.edu.jo::934b6c31-f7bd-4d7f-b9e4-7828d0025e5c" providerId="AD" clId="Web-{2E61FD38-98B4-40D0-8190-85AA508A94CF}" dt="2021-05-10T07:42:14.325" v="10"/>
        <pc:sldMkLst>
          <pc:docMk/>
          <pc:sldMk cId="1990793613" sldId="286"/>
        </pc:sldMkLst>
        <pc:spChg chg="del">
          <ac:chgData name="دانا بدر" userId="S::420181501643@mutah.edu.jo::934b6c31-f7bd-4d7f-b9e4-7828d0025e5c" providerId="AD" clId="Web-{2E61FD38-98B4-40D0-8190-85AA508A94CF}" dt="2021-05-10T07:42:14.325" v="10"/>
          <ac:spMkLst>
            <pc:docMk/>
            <pc:sldMk cId="1990793613" sldId="286"/>
            <ac:spMk id="6" creationId="{00000000-0000-0000-0000-000000000000}"/>
          </ac:spMkLst>
        </pc:spChg>
        <pc:picChg chg="del">
          <ac:chgData name="دانا بدر" userId="S::420181501643@mutah.edu.jo::934b6c31-f7bd-4d7f-b9e4-7828d0025e5c" providerId="AD" clId="Web-{2E61FD38-98B4-40D0-8190-85AA508A94CF}" dt="2021-05-10T07:42:12.996" v="9"/>
          <ac:picMkLst>
            <pc:docMk/>
            <pc:sldMk cId="1990793613" sldId="286"/>
            <ac:picMk id="3" creationId="{00000000-0000-0000-0000-000000000000}"/>
          </ac:picMkLst>
        </pc:picChg>
      </pc:sldChg>
      <pc:sldChg chg="delSp">
        <pc:chgData name="دانا بدر" userId="S::420181501643@mutah.edu.jo::934b6c31-f7bd-4d7f-b9e4-7828d0025e5c" providerId="AD" clId="Web-{2E61FD38-98B4-40D0-8190-85AA508A94CF}" dt="2021-05-10T07:43:08.185" v="22"/>
        <pc:sldMkLst>
          <pc:docMk/>
          <pc:sldMk cId="2142890119" sldId="290"/>
        </pc:sldMkLst>
        <pc:spChg chg="del">
          <ac:chgData name="دانا بدر" userId="S::420181501643@mutah.edu.jo::934b6c31-f7bd-4d7f-b9e4-7828d0025e5c" providerId="AD" clId="Web-{2E61FD38-98B4-40D0-8190-85AA508A94CF}" dt="2021-05-10T07:43:08.185" v="22"/>
          <ac:spMkLst>
            <pc:docMk/>
            <pc:sldMk cId="2142890119" sldId="290"/>
            <ac:spMk id="3" creationId="{00000000-0000-0000-0000-000000000000}"/>
          </ac:spMkLst>
        </pc:spChg>
      </pc:sldChg>
      <pc:sldChg chg="del">
        <pc:chgData name="دانا بدر" userId="S::420181501643@mutah.edu.jo::934b6c31-f7bd-4d7f-b9e4-7828d0025e5c" providerId="AD" clId="Web-{2E61FD38-98B4-40D0-8190-85AA508A94CF}" dt="2021-05-10T07:43:15.232" v="24"/>
        <pc:sldMkLst>
          <pc:docMk/>
          <pc:sldMk cId="2037235714" sldId="29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DCDE1D-8ABF-4718-B68B-F45AAB173CC5}" type="datetimeFigureOut">
              <a:rPr lang="en-MY" smtClean="0"/>
              <a:t>10/5/2021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27CFDF-54DC-42E7-A40E-589A483C787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62621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70E10-40DB-48DF-A0CA-8E1269733DE7}" type="slidenum">
              <a:rPr lang="en-MY" smtClean="0"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36062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DD749-6EF8-41D7-BC59-764E3DCC2734}" type="datetime1">
              <a:rPr lang="en-MY" smtClean="0"/>
              <a:t>10/5/2021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19423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345B-BDEF-4411-86C6-771E7BB03520}" type="datetime1">
              <a:rPr lang="en-MY" smtClean="0"/>
              <a:t>10/5/2021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02341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DF0F8-3CE5-4DCC-8278-C80F6D48790E}" type="datetime1">
              <a:rPr lang="en-MY" smtClean="0"/>
              <a:t>10/5/2021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72772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1BAC-41B3-4F32-9C40-E3CBC26CD6C7}" type="datetime1">
              <a:rPr lang="en-MY" smtClean="0"/>
              <a:t>10/5/2021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43809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419F5-F928-4BF4-B4F0-0947B49751F0}" type="datetime1">
              <a:rPr lang="en-MY" smtClean="0"/>
              <a:t>10/5/2021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81215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4A5F-8D33-44EB-ACCB-2182733C9A26}" type="datetime1">
              <a:rPr lang="en-MY" smtClean="0"/>
              <a:t>10/5/2021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18477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10073-5C0E-431B-92F1-0E7C84128141}" type="datetime1">
              <a:rPr lang="en-MY" smtClean="0"/>
              <a:t>10/5/2021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94256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5ADC5-5FFF-4B46-A9C3-7BC00177E9BA}" type="datetime1">
              <a:rPr lang="en-MY" smtClean="0"/>
              <a:t>10/5/2021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68293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5B54-0552-484D-9AD6-DC52B5ACD370}" type="datetime1">
              <a:rPr lang="en-MY" smtClean="0"/>
              <a:t>10/5/2021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50261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8C01D-20ED-4BEF-87B0-8E92D9235D45}" type="datetime1">
              <a:rPr lang="en-MY" smtClean="0"/>
              <a:t>10/5/2021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52752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797F5-490A-4E78-968A-B1D297D672E9}" type="datetime1">
              <a:rPr lang="en-MY" smtClean="0"/>
              <a:t>10/5/2021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7700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1D711-3F2A-4964-8A03-C2236F428B95}" type="datetime1">
              <a:rPr lang="en-MY" smtClean="0"/>
              <a:t>10/5/2021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A9AE0-71D4-4371-9358-6A9226271E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8761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36512" y="530079"/>
            <a:ext cx="9073008" cy="577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Mercury</a:t>
            </a:r>
            <a:r>
              <a:rPr lang="en-MY" sz="2400" dirty="0">
                <a:latin typeface="Garamond" pitchFamily="18" charset="0"/>
                <a:ea typeface="Calibri"/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is a naturally occurring metal, that is in many products everyday, </a:t>
            </a:r>
            <a:r>
              <a:rPr lang="en-MY" sz="2300" b="1" dirty="0">
                <a:latin typeface="Garamond" pitchFamily="18" charset="0"/>
              </a:rPr>
              <a:t>although 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in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tiny amounts</a:t>
            </a:r>
          </a:p>
          <a:p>
            <a:endParaRPr lang="en-MY" sz="2300" b="1" dirty="0">
              <a:solidFill>
                <a:srgbClr val="FF0000"/>
              </a:solidFill>
              <a:latin typeface="Garamond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q"/>
            </a:pP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Small amounts </a:t>
            </a:r>
            <a:r>
              <a:rPr lang="en-MY" sz="2300" b="1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 pitchFamily="18" charset="0"/>
              </a:rPr>
              <a:t>of mercury are present in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everyday foods </a:t>
            </a:r>
            <a:r>
              <a:rPr lang="en-MY" sz="2300" b="1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 pitchFamily="18" charset="0"/>
              </a:rPr>
              <a:t>and products, which may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not affect our health</a:t>
            </a:r>
            <a:r>
              <a:rPr lang="en-MY" sz="2300" b="1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 pitchFamily="18" charset="0"/>
              </a:rPr>
              <a:t>. </a:t>
            </a:r>
          </a:p>
          <a:p>
            <a:pPr lvl="0"/>
            <a:endParaRPr lang="en-MY" sz="2300" dirty="0">
              <a:latin typeface="Garamond" pitchFamily="18" charset="0"/>
              <a:ea typeface="Calibri"/>
              <a:cs typeface="Times New Roman" pitchFamily="18" charset="0"/>
            </a:endParaRPr>
          </a:p>
          <a:p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             Mercury itself is naturally occurring</a:t>
            </a:r>
            <a:r>
              <a:rPr lang="en-MY" sz="2300" dirty="0">
                <a:latin typeface="Garamond" pitchFamily="18" charset="0"/>
                <a:ea typeface="Calibri"/>
                <a:cs typeface="Times New Roman" pitchFamily="18" charset="0"/>
              </a:rPr>
              <a:t>,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but the amounts in the environment </a:t>
            </a:r>
            <a:r>
              <a:rPr lang="en-MY" sz="2300" dirty="0">
                <a:latin typeface="Garamond" pitchFamily="18" charset="0"/>
                <a:ea typeface="Calibri"/>
                <a:cs typeface="Times New Roman" pitchFamily="18" charset="0"/>
              </a:rPr>
              <a:t>have  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been on the rise from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industrialization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It is often a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 by-product 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of industrial processes</a:t>
            </a:r>
            <a:r>
              <a:rPr lang="en-MY" sz="2300" dirty="0">
                <a:latin typeface="Garamond" pitchFamily="18" charset="0"/>
                <a:ea typeface="Calibri"/>
                <a:cs typeface="Times New Roman" pitchFamily="18" charset="0"/>
              </a:rPr>
              <a:t>, 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such as burning coal   for power.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300" b="1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 pitchFamily="18" charset="0"/>
              </a:rPr>
              <a:t>Mercury is a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liquid at room </a:t>
            </a:r>
            <a:r>
              <a:rPr lang="en-MY" sz="2300" b="1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 pitchFamily="18" charset="0"/>
              </a:rPr>
              <a:t>temperature and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300" b="1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readily vaporizes </a:t>
            </a:r>
            <a:r>
              <a:rPr lang="en-MY" sz="2300" b="1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 pitchFamily="18" charset="0"/>
              </a:rPr>
              <a:t>into the air around it.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Vaporized mercury </a:t>
            </a:r>
            <a:r>
              <a:rPr lang="en-MY" sz="2300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 pitchFamily="18" charset="0"/>
              </a:rPr>
              <a:t>can </a:t>
            </a:r>
            <a:r>
              <a:rPr lang="en-MY" sz="2300" b="1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 pitchFamily="18" charset="0"/>
              </a:rPr>
              <a:t>make its way into the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rain, soil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, </a:t>
            </a:r>
            <a:r>
              <a:rPr lang="en-MY" sz="2300" b="1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 pitchFamily="18" charset="0"/>
              </a:rPr>
              <a:t>and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water  </a:t>
            </a:r>
            <a:r>
              <a:rPr lang="en-MY" sz="2300" dirty="0">
                <a:latin typeface="Garamond" pitchFamily="18" charset="0"/>
                <a:ea typeface="Calibri"/>
                <a:cs typeface="Times New Roman" pitchFamily="18" charset="0"/>
              </a:rPr>
              <a:t>and </a:t>
            </a:r>
            <a:endParaRPr lang="en-MY" sz="2300" b="1" dirty="0">
              <a:solidFill>
                <a:srgbClr val="FF0000"/>
              </a:solidFill>
              <a:latin typeface="Garamond" pitchFamily="18" charset="0"/>
              <a:ea typeface="Calibri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where it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poses a risk 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to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 humans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.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plants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,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animals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, like </a:t>
            </a:r>
            <a:r>
              <a:rPr lang="en-MY" sz="2300" b="1" dirty="0">
                <a:solidFill>
                  <a:schemeClr val="accent1"/>
                </a:solidFill>
                <a:latin typeface="Garamond" pitchFamily="18" charset="0"/>
                <a:ea typeface="Calibri"/>
                <a:cs typeface="Times New Roman" pitchFamily="18" charset="0"/>
              </a:rPr>
              <a:t>fish</a:t>
            </a: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ea typeface="Calibri"/>
                <a:cs typeface="Times New Roman" pitchFamily="18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843808" y="221627"/>
            <a:ext cx="35285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MY" sz="2800" b="1" i="0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elvetica Neue"/>
              </a:rPr>
              <a:t>Mercury Poisoning</a:t>
            </a:r>
            <a:endParaRPr lang="en-MY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F45B8-C2E3-4476-A2A6-FA755ADE12A5}" type="datetime1">
              <a:rPr lang="en-MY" smtClean="0"/>
              <a:t>10/5/2021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90940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474056"/>
            <a:ext cx="37444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Health Effects: </a:t>
            </a:r>
          </a:p>
        </p:txBody>
      </p:sp>
      <p:sp>
        <p:nvSpPr>
          <p:cNvPr id="3" name="Rectangle 2"/>
          <p:cNvSpPr/>
          <p:nvPr/>
        </p:nvSpPr>
        <p:spPr>
          <a:xfrm>
            <a:off x="107505" y="1988840"/>
            <a:ext cx="8928991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+mj-lt"/>
              <a:buAutoNum type="arabicPeriod"/>
            </a:pP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Short Term Exposure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Harmful effects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are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rarely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seen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any more because of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strict controls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used in workplaces where mercury exposure   might occur.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 Historically, </a:t>
            </a: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US" sz="24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short-term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exposur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e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to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high concentrations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of mercury 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vapor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caused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harmful effects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on the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 </a:t>
            </a:r>
          </a:p>
          <a:p>
            <a:pPr marL="571500" indent="-571500">
              <a:buFont typeface="+mj-lt"/>
              <a:buAutoNum type="romanLcPeriod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  Nervous, </a:t>
            </a:r>
          </a:p>
          <a:p>
            <a:pPr marL="571500" indent="-571500">
              <a:buFont typeface="+mj-lt"/>
              <a:buAutoNum type="romanLcPeriod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 Digestive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and </a:t>
            </a:r>
          </a:p>
          <a:p>
            <a:pPr marL="571500" indent="-571500">
              <a:buFont typeface="+mj-lt"/>
              <a:buAutoNum type="romanLcPeriod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 Respiratory systems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, and </a:t>
            </a:r>
          </a:p>
          <a:p>
            <a:pPr marL="571500" indent="-571500">
              <a:buFont typeface="+mj-lt"/>
              <a:buAutoNum type="romanLcPeriod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 the kidneys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 most cases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, exposure occurred when mercury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was heated </a:t>
            </a:r>
          </a:p>
        </p:txBody>
      </p:sp>
      <p:sp>
        <p:nvSpPr>
          <p:cNvPr id="4" name="Rectangle 3"/>
          <p:cNvSpPr/>
          <p:nvPr/>
        </p:nvSpPr>
        <p:spPr>
          <a:xfrm>
            <a:off x="2123728" y="997276"/>
            <a:ext cx="38226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Short Term exposure 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 long Term exposure</a:t>
            </a:r>
            <a:endParaRPr lang="en-US" sz="2300" dirty="0">
              <a:solidFill>
                <a:schemeClr val="tx2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25EC-91B3-4035-BF83-C389D1F1AF59}" type="datetime1">
              <a:rPr lang="en-MY" smtClean="0"/>
              <a:t>10/5/2021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10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73263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83" y="495499"/>
            <a:ext cx="9153097" cy="5584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       </a:t>
            </a:r>
            <a:r>
              <a:rPr lang="en-US" sz="24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II. long term exposure</a:t>
            </a:r>
            <a:endParaRPr lang="en-US" sz="2400" dirty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It is caused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by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inhalation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exposure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Mercury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liquid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and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vapor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are absorbed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through the skin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in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small amounts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and this can contribute to the overall exposure.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Effects following absorption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through the skin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are expected to be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similar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t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o those reported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for long-term inhalation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exposure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.</a:t>
            </a:r>
            <a:r>
              <a:rPr lang="en-US" sz="2300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endParaRPr lang="en-US" sz="2300" dirty="0">
              <a:solidFill>
                <a:srgbClr val="CC000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Mercury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levels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in urine </a:t>
            </a:r>
            <a:r>
              <a:rPr lang="en-US" sz="2300" b="1" dirty="0">
                <a:solidFill>
                  <a:schemeClr val="accent1"/>
                </a:solidFill>
                <a:latin typeface="Garamond" pitchFamily="18" charset="0"/>
                <a:cs typeface="Times New Roman" pitchFamily="18" charset="0"/>
              </a:rPr>
              <a:t>are often used as a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general indicator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of how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much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exposure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to mercury has occurred. </a:t>
            </a:r>
            <a:endParaRPr lang="en-US" sz="2300" dirty="0">
              <a:latin typeface="Garamond" pitchFamily="18" charset="0"/>
              <a:cs typeface="Times New Roman" pitchFamily="18" charset="0"/>
            </a:endParaRPr>
          </a:p>
          <a:p>
            <a:pPr marL="457200" indent="-457200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As a result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,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urine mercury levels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rather than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airborne levels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are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provided in some of the reports which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compare mercury exposures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to specific health effects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. </a:t>
            </a:r>
            <a:endParaRPr lang="en-US" sz="2300" dirty="0"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en-US" sz="23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Urine mercury levels are reported in </a:t>
            </a:r>
            <a:r>
              <a:rPr lang="en-US" sz="23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microgram /gr of </a:t>
            </a:r>
            <a:r>
              <a:rPr lang="en-US" sz="2300" b="1" dirty="0" err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creatinine</a:t>
            </a:r>
            <a:endParaRPr lang="en-US" sz="2300" b="1" dirty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The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relationship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 between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airborne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mercury levels</a:t>
            </a:r>
            <a:r>
              <a:rPr lang="en-US" sz="2300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and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urine mercury levels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is complicated and depends on many factors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, including other sources of mercury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exposure &amp;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individual differences</a:t>
            </a:r>
          </a:p>
        </p:txBody>
      </p:sp>
      <p:sp>
        <p:nvSpPr>
          <p:cNvPr id="4" name="Rectangle 3"/>
          <p:cNvSpPr/>
          <p:nvPr/>
        </p:nvSpPr>
        <p:spPr>
          <a:xfrm>
            <a:off x="2695243" y="340108"/>
            <a:ext cx="37444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Cont.  ..Health Effects: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8772E-C1CC-4B59-A2DF-26F9F3641B15}" type="datetime1">
              <a:rPr lang="en-MY" smtClean="0"/>
              <a:t>10/5/2021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11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36234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528" y="2060848"/>
            <a:ext cx="9132472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Urine mercury levels in adults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without occupational exposure are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typically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less than 3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micrograms/gram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of </a:t>
            </a:r>
            <a:r>
              <a:rPr lang="en-US" sz="2300" b="1" dirty="0" err="1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creatinine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80000"/>
              </a:lnSpc>
              <a:defRPr/>
            </a:pPr>
            <a:endParaRPr lang="en-US" sz="2300" dirty="0">
              <a:latin typeface="Garamond" pitchFamily="18" charset="0"/>
              <a:cs typeface="Times New Roman" pitchFamily="18" charset="0"/>
            </a:endParaRPr>
          </a:p>
          <a:p>
            <a:pPr marL="457200" indent="-457200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Urinary mercury levels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below 35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latin typeface="Garamond" pitchFamily="18" charset="0"/>
                <a:cs typeface="Times New Roman" pitchFamily="18" charset="0"/>
              </a:rPr>
              <a:t>micgr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/gram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of </a:t>
            </a:r>
            <a:r>
              <a:rPr lang="en-US" sz="2300" b="1" dirty="0" err="1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creatinine</a:t>
            </a:r>
            <a:endParaRPr lang="en-US" sz="2300" b="1" dirty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  <a:p>
            <a:pPr marL="457200" indent="-457200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are considered to reflect relatively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low mercury exposure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; </a:t>
            </a:r>
          </a:p>
          <a:p>
            <a:pPr>
              <a:lnSpc>
                <a:spcPct val="90000"/>
              </a:lnSpc>
              <a:defRPr/>
            </a:pPr>
            <a:endParaRPr lang="en-US" sz="2300" b="1" dirty="0">
              <a:latin typeface="Garamond" pitchFamily="18" charset="0"/>
              <a:cs typeface="Times New Roman" pitchFamily="18" charset="0"/>
            </a:endParaRPr>
          </a:p>
          <a:p>
            <a:pPr marL="457200" indent="-457200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35 to 50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micrograms/gram  of </a:t>
            </a:r>
            <a:r>
              <a:rPr lang="en-US" sz="2300" b="1" dirty="0" err="1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creatinine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reflects 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         moderate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exposure;</a:t>
            </a:r>
          </a:p>
          <a:p>
            <a:pPr>
              <a:lnSpc>
                <a:spcPct val="90000"/>
              </a:lnSpc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50 to 100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micrograms/gram of </a:t>
            </a:r>
            <a:r>
              <a:rPr lang="en-US" sz="2300" b="1" dirty="0" err="1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creatinine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reflects 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moderately high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exposure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300" b="1" dirty="0">
              <a:solidFill>
                <a:srgbClr val="CC0000"/>
              </a:solidFill>
              <a:latin typeface="Garamond" pitchFamily="18" charset="0"/>
              <a:cs typeface="Times New Roman" pitchFamily="18" charset="0"/>
            </a:endParaRPr>
          </a:p>
          <a:p>
            <a:pPr marL="457200" indent="-457200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above 100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micrograms/gram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of </a:t>
            </a:r>
            <a:r>
              <a:rPr lang="en-US" sz="2300" b="1" dirty="0" err="1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creatinine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reflects 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high exposure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80000"/>
              </a:lnSpc>
              <a:defRPr/>
            </a:pPr>
            <a:endParaRPr lang="en-US" sz="23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01792" y="6406796"/>
            <a:ext cx="1156086" cy="3139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0.01=14.8</a:t>
            </a:r>
          </a:p>
        </p:txBody>
      </p:sp>
      <p:sp>
        <p:nvSpPr>
          <p:cNvPr id="5" name="Rectangle 4"/>
          <p:cNvSpPr/>
          <p:nvPr/>
        </p:nvSpPr>
        <p:spPr>
          <a:xfrm>
            <a:off x="170531" y="267939"/>
            <a:ext cx="8568952" cy="323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   Urine mercury levels are reported in </a:t>
            </a:r>
            <a:r>
              <a:rPr lang="en-US" b="1" dirty="0" err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microgr</a:t>
            </a:r>
            <a:r>
              <a:rPr lang="en-US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/gr of </a:t>
            </a:r>
            <a:r>
              <a:rPr lang="en-US" b="1" dirty="0" err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creatinine</a:t>
            </a:r>
            <a:r>
              <a:rPr lang="en-US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    Cont.  ….</a:t>
            </a:r>
            <a:endParaRPr lang="en-US" b="1" dirty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2057" y="1100052"/>
            <a:ext cx="8951943" cy="658642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airborne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exposure of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0.025 mg/m3 mercury,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compares to approximately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37 micrograms of mercury/gr of </a:t>
            </a:r>
            <a:r>
              <a:rPr lang="en-US" sz="2300" b="1" dirty="0" err="1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creatinine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in urine. </a:t>
            </a:r>
          </a:p>
        </p:txBody>
      </p:sp>
      <p:sp>
        <p:nvSpPr>
          <p:cNvPr id="7" name="Rectangle 6"/>
          <p:cNvSpPr/>
          <p:nvPr/>
        </p:nvSpPr>
        <p:spPr>
          <a:xfrm>
            <a:off x="829680" y="705646"/>
            <a:ext cx="5398504" cy="374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Several studies indicate that an 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4AE77-978A-4E85-9C8F-09F1D69B282C}" type="datetime1">
              <a:rPr lang="en-MY" smtClean="0"/>
              <a:t>10/5/2021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12</a:t>
            </a:fld>
            <a:endParaRPr lang="en-MY"/>
          </a:p>
        </p:txBody>
      </p:sp>
      <p:sp>
        <p:nvSpPr>
          <p:cNvPr id="10" name="Rectangle 9"/>
          <p:cNvSpPr/>
          <p:nvPr/>
        </p:nvSpPr>
        <p:spPr>
          <a:xfrm>
            <a:off x="7505203" y="5665649"/>
            <a:ext cx="1531293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0.01=14.8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0.04=59.2</a:t>
            </a:r>
          </a:p>
        </p:txBody>
      </p:sp>
    </p:spTree>
    <p:extLst>
      <p:ext uri="{BB962C8B-B14F-4D97-AF65-F5344CB8AC3E}">
        <p14:creationId xmlns:p14="http://schemas.microsoft.com/office/powerpoint/2010/main" val="1666637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395638"/>
              </p:ext>
            </p:extLst>
          </p:nvPr>
        </p:nvGraphicFramePr>
        <p:xfrm>
          <a:off x="107504" y="1196752"/>
          <a:ext cx="8856984" cy="439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85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24020">
                <a:tc>
                  <a:txBody>
                    <a:bodyPr/>
                    <a:lstStyle/>
                    <a:p>
                      <a:r>
                        <a:rPr lang="en-US" sz="2300" b="1" dirty="0">
                          <a:latin typeface="Garamond" pitchFamily="18" charset="0"/>
                          <a:cs typeface="Times New Roman" pitchFamily="18" charset="0"/>
                        </a:rPr>
                        <a:t>Urinary mercury levels </a:t>
                      </a:r>
                      <a:endParaRPr lang="en-MY" sz="2300" b="1" dirty="0">
                        <a:latin typeface="Garamond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b="1" dirty="0">
                          <a:solidFill>
                            <a:schemeClr val="bg1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Level of mercury exposure</a:t>
                      </a:r>
                      <a:endParaRPr lang="en-MY" sz="2300" b="1" dirty="0">
                        <a:solidFill>
                          <a:schemeClr val="bg1"/>
                        </a:solidFill>
                        <a:latin typeface="Garamond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4020">
                <a:tc>
                  <a:txBody>
                    <a:bodyPr/>
                    <a:lstStyle/>
                    <a:p>
                      <a:r>
                        <a:rPr lang="en-US" sz="2300" b="1" dirty="0">
                          <a:solidFill>
                            <a:srgbClr val="FF000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less than 3 </a:t>
                      </a:r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micrograms/gram</a:t>
                      </a:r>
                      <a:r>
                        <a:rPr lang="en-US" sz="2300" dirty="0">
                          <a:solidFill>
                            <a:schemeClr val="tx1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b="1" dirty="0">
                          <a:solidFill>
                            <a:schemeClr val="tx2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of </a:t>
                      </a:r>
                      <a:r>
                        <a:rPr lang="en-US" sz="2300" b="1" dirty="0" err="1">
                          <a:solidFill>
                            <a:schemeClr val="tx2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creatinine</a:t>
                      </a:r>
                      <a:endParaRPr lang="en-MY" sz="2300" dirty="0"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b="1" dirty="0">
                          <a:solidFill>
                            <a:schemeClr val="tx2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adults </a:t>
                      </a:r>
                      <a:r>
                        <a:rPr lang="en-US" sz="2300" b="1" dirty="0">
                          <a:latin typeface="Garamond" pitchFamily="18" charset="0"/>
                          <a:cs typeface="Times New Roman" pitchFamily="18" charset="0"/>
                        </a:rPr>
                        <a:t>without occupational exposure</a:t>
                      </a:r>
                      <a:endParaRPr lang="en-MY" sz="2300" b="1" dirty="0"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344">
                <a:tc>
                  <a:txBody>
                    <a:bodyPr/>
                    <a:lstStyle/>
                    <a:p>
                      <a:r>
                        <a:rPr lang="en-US" sz="2300" b="1" dirty="0">
                          <a:solidFill>
                            <a:srgbClr val="CC000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below 35</a:t>
                      </a:r>
                      <a:r>
                        <a:rPr lang="en-US" sz="2300" b="1" dirty="0">
                          <a:latin typeface="Garamond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micrograms/gram</a:t>
                      </a:r>
                      <a:r>
                        <a:rPr lang="en-US" sz="2300" b="1" dirty="0">
                          <a:latin typeface="Garamond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b="1" dirty="0">
                          <a:solidFill>
                            <a:srgbClr val="0070C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of </a:t>
                      </a:r>
                      <a:r>
                        <a:rPr lang="en-US" sz="2300" b="1" dirty="0" err="1">
                          <a:solidFill>
                            <a:srgbClr val="0070C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creatinine</a:t>
                      </a:r>
                      <a:r>
                        <a:rPr lang="en-US" sz="2300" b="1" dirty="0">
                          <a:solidFill>
                            <a:srgbClr val="0070C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 </a:t>
                      </a:r>
                      <a:endParaRPr lang="en-MY" sz="2300" dirty="0"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b="1" dirty="0">
                          <a:solidFill>
                            <a:srgbClr val="FF000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low</a:t>
                      </a:r>
                      <a:r>
                        <a:rPr lang="en-US" sz="2300" b="1" dirty="0">
                          <a:solidFill>
                            <a:srgbClr val="00206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 mercury exposure</a:t>
                      </a:r>
                      <a:endParaRPr lang="en-MY" sz="2300" b="1" dirty="0"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3951">
                <a:tc>
                  <a:txBody>
                    <a:bodyPr/>
                    <a:lstStyle/>
                    <a:p>
                      <a:r>
                        <a:rPr lang="en-US" sz="2300" b="1" dirty="0">
                          <a:solidFill>
                            <a:srgbClr val="CC000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35 to 50</a:t>
                      </a:r>
                      <a:r>
                        <a:rPr lang="en-US" sz="2300" b="1" dirty="0">
                          <a:latin typeface="Garamond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micrograms/gram</a:t>
                      </a:r>
                      <a:r>
                        <a:rPr lang="en-US" sz="2300" b="1" dirty="0">
                          <a:solidFill>
                            <a:srgbClr val="CC000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b="1" dirty="0">
                          <a:solidFill>
                            <a:srgbClr val="0070C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of </a:t>
                      </a:r>
                      <a:r>
                        <a:rPr lang="en-US" sz="2300" b="1" dirty="0" err="1">
                          <a:solidFill>
                            <a:srgbClr val="0070C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creatinine</a:t>
                      </a:r>
                      <a:r>
                        <a:rPr lang="en-US" sz="2300" b="1" dirty="0">
                          <a:solidFill>
                            <a:srgbClr val="0070C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 </a:t>
                      </a:r>
                      <a:endParaRPr lang="en-MY" sz="2300" dirty="0">
                        <a:solidFill>
                          <a:srgbClr val="0070C0"/>
                        </a:solidFill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dirty="0">
                          <a:solidFill>
                            <a:srgbClr val="FF000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moderate</a:t>
                      </a:r>
                      <a:r>
                        <a:rPr lang="en-US" sz="2300" b="1" dirty="0">
                          <a:solidFill>
                            <a:srgbClr val="00206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b="1" dirty="0">
                          <a:latin typeface="Garamond" pitchFamily="18" charset="0"/>
                          <a:cs typeface="Times New Roman" pitchFamily="18" charset="0"/>
                        </a:rPr>
                        <a:t>exposure;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5065">
                <a:tc>
                  <a:txBody>
                    <a:bodyPr/>
                    <a:lstStyle/>
                    <a:p>
                      <a:r>
                        <a:rPr lang="en-US" sz="2300" b="1" dirty="0">
                          <a:solidFill>
                            <a:srgbClr val="CC000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50 to 100</a:t>
                      </a:r>
                      <a:r>
                        <a:rPr lang="en-US" sz="2300" b="1" dirty="0">
                          <a:latin typeface="Garamond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micrograms/gram</a:t>
                      </a:r>
                      <a:r>
                        <a:rPr lang="en-US" sz="2300" b="1" dirty="0">
                          <a:solidFill>
                            <a:srgbClr val="CC000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b="1" dirty="0">
                          <a:solidFill>
                            <a:srgbClr val="0070C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of</a:t>
                      </a:r>
                      <a:r>
                        <a:rPr lang="en-US" sz="2300" b="1" baseline="0" dirty="0">
                          <a:solidFill>
                            <a:srgbClr val="0070C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b="1" dirty="0" err="1">
                          <a:solidFill>
                            <a:srgbClr val="0070C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creatinine</a:t>
                      </a:r>
                      <a:r>
                        <a:rPr lang="en-US" sz="2300" b="1" dirty="0">
                          <a:solidFill>
                            <a:srgbClr val="0070C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 </a:t>
                      </a:r>
                      <a:endParaRPr lang="en-MY" sz="2300" dirty="0">
                        <a:solidFill>
                          <a:srgbClr val="0070C0"/>
                        </a:solidFill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dirty="0">
                          <a:solidFill>
                            <a:srgbClr val="FF000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moderately</a:t>
                      </a:r>
                      <a:r>
                        <a:rPr lang="en-US" sz="2300" b="1" dirty="0">
                          <a:solidFill>
                            <a:srgbClr val="00206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 high </a:t>
                      </a:r>
                      <a:r>
                        <a:rPr lang="en-US" sz="2300" b="1" dirty="0">
                          <a:latin typeface="Garamond" pitchFamily="18" charset="0"/>
                          <a:cs typeface="Times New Roman" pitchFamily="18" charset="0"/>
                        </a:rPr>
                        <a:t>exposure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5142">
                <a:tc>
                  <a:txBody>
                    <a:bodyPr/>
                    <a:lstStyle/>
                    <a:p>
                      <a:r>
                        <a:rPr lang="en-US" sz="2300" b="1" dirty="0">
                          <a:solidFill>
                            <a:srgbClr val="CC000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above 100</a:t>
                      </a:r>
                      <a:r>
                        <a:rPr lang="en-US" sz="2300" b="1" dirty="0">
                          <a:latin typeface="Garamond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micrograms/gram</a:t>
                      </a:r>
                      <a:r>
                        <a:rPr lang="en-US" sz="2300" b="1" dirty="0">
                          <a:solidFill>
                            <a:srgbClr val="CC000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300" dirty="0">
                          <a:solidFill>
                            <a:srgbClr val="CC000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en-US" sz="2300" b="1" dirty="0">
                          <a:solidFill>
                            <a:srgbClr val="0070C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f </a:t>
                      </a:r>
                      <a:r>
                        <a:rPr lang="en-US" sz="2300" b="1" dirty="0" err="1">
                          <a:solidFill>
                            <a:srgbClr val="0070C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creatinine</a:t>
                      </a:r>
                      <a:endParaRPr lang="en-MY" sz="2300" b="1" dirty="0">
                        <a:solidFill>
                          <a:srgbClr val="0070C0"/>
                        </a:solidFill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1" dirty="0">
                          <a:solidFill>
                            <a:srgbClr val="FF000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high </a:t>
                      </a:r>
                      <a:r>
                        <a:rPr lang="en-US" sz="2300" b="1" dirty="0">
                          <a:solidFill>
                            <a:srgbClr val="002060"/>
                          </a:solidFill>
                          <a:latin typeface="Garamond" pitchFamily="18" charset="0"/>
                          <a:cs typeface="Times New Roman" pitchFamily="18" charset="0"/>
                        </a:rPr>
                        <a:t>exposure</a:t>
                      </a:r>
                      <a:endParaRPr lang="en-MY" sz="2300" b="1" dirty="0"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0" y="233920"/>
            <a:ext cx="9144000" cy="7604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Urine mercury levels are reported in </a:t>
            </a:r>
            <a:r>
              <a:rPr lang="en-US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micrograms/gram of </a:t>
            </a:r>
            <a:r>
              <a:rPr lang="en-US" sz="2400" b="1" dirty="0" err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creatinine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(a component of the urine).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0A5FA-F40A-47E1-84E4-8FD8E867D853}" type="datetime1">
              <a:rPr lang="en-MY" smtClean="0"/>
              <a:t>10/5/2021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13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241990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75856"/>
            <a:ext cx="9144000" cy="610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Initial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exposure to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high concentrations of mercury vapor </a:t>
            </a:r>
            <a:r>
              <a:rPr lang="en-US" sz="2300" b="1" dirty="0">
                <a:solidFill>
                  <a:srgbClr val="00B0F0"/>
                </a:solidFill>
                <a:latin typeface="Garamond" pitchFamily="18" charset="0"/>
                <a:cs typeface="Times New Roman" pitchFamily="18" charset="0"/>
              </a:rPr>
              <a:t>produces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symptoms similar to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"metal fume fever"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including fatigue, fever, chills, </a:t>
            </a:r>
            <a:r>
              <a:rPr lang="en-MY" sz="2300" dirty="0">
                <a:latin typeface="Garamond" pitchFamily="18" charset="0"/>
              </a:rPr>
              <a:t> </a:t>
            </a:r>
            <a:r>
              <a:rPr lang="en-MY" sz="2300" b="1" dirty="0">
                <a:latin typeface="Garamond" pitchFamily="18" charset="0"/>
              </a:rPr>
              <a:t>nausea ,headache,  muscle joint pains</a:t>
            </a:r>
            <a:r>
              <a:rPr lang="en-MY" sz="2300" dirty="0">
                <a:latin typeface="Garamond" pitchFamily="18" charset="0"/>
              </a:rPr>
              <a:t> 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and </a:t>
            </a:r>
            <a:r>
              <a:rPr lang="en-MY" sz="2300" b="1" dirty="0">
                <a:latin typeface="Garamond" pitchFamily="18" charset="0"/>
              </a:rPr>
              <a:t>lack of appetite in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300" b="1" dirty="0">
                <a:latin typeface="Garamond" pitchFamily="18" charset="0"/>
              </a:rPr>
              <a:t>addition </a:t>
            </a:r>
            <a:r>
              <a:rPr lang="en-MY" sz="2300" b="1" dirty="0">
                <a:solidFill>
                  <a:schemeClr val="tx2"/>
                </a:solidFill>
                <a:latin typeface="Garamond" pitchFamily="18" charset="0"/>
              </a:rPr>
              <a:t>metallic taste in the mouth may also be reported,</a:t>
            </a: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Respiratory system </a:t>
            </a:r>
            <a:r>
              <a:rPr lang="en-US" sz="2300" b="1" u="sng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effects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include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cough, shortness of breath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, </a:t>
            </a:r>
          </a:p>
          <a:p>
            <a:pPr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    tightness and burning pains in the chest and inflammation of the lungs. </a:t>
            </a: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Occupational exposure to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1-44 mg/m3</a:t>
            </a:r>
            <a:r>
              <a:rPr lang="en-US" sz="2300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of mercury vapor 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for </a:t>
            </a:r>
          </a:p>
          <a:p>
            <a:pPr>
              <a:defRPr/>
            </a:pP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       4 to 8 hours</a:t>
            </a:r>
            <a:r>
              <a:rPr lang="en-US" sz="2300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cause 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chest pain</a:t>
            </a:r>
            <a:r>
              <a:rPr lang="en-US" sz="2300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,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cough, coughing up blood, impaired</a:t>
            </a:r>
          </a:p>
          <a:p>
            <a:pPr>
              <a:defRPr/>
            </a:pP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         lung function</a:t>
            </a:r>
            <a:r>
              <a:rPr lang="en-US" sz="2300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and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inflammation of the lungs</a:t>
            </a:r>
            <a:r>
              <a:rPr lang="en-US" sz="2300" b="1" dirty="0">
                <a:solidFill>
                  <a:srgbClr val="00B0F0"/>
                </a:solidFill>
                <a:latin typeface="Garamond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US" sz="2000" b="1" dirty="0">
                <a:latin typeface="Garamond" pitchFamily="18" charset="0"/>
                <a:cs typeface="Times New Roman" pitchFamily="18" charset="0"/>
              </a:rPr>
              <a:t>In some cases, 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pulmonary edema </a:t>
            </a:r>
            <a:r>
              <a:rPr lang="en-US" sz="2000" b="1" dirty="0">
                <a:latin typeface="Garamond" pitchFamily="18" charset="0"/>
                <a:cs typeface="Times New Roman" pitchFamily="18" charset="0"/>
              </a:rPr>
              <a:t>may  occurred potentially life threatening</a:t>
            </a:r>
          </a:p>
          <a:p>
            <a:pPr>
              <a:defRPr/>
            </a:pPr>
            <a:endParaRPr lang="en-US" sz="2300" dirty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Exposure </a:t>
            </a:r>
            <a:r>
              <a:rPr lang="en-US" sz="23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to high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, but unspecified, concentrations of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mercury vapor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will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cause death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 due to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respiratory failure.</a:t>
            </a:r>
          </a:p>
          <a:p>
            <a:pPr>
              <a:defRPr/>
            </a:pPr>
            <a:endParaRPr lang="en-US" sz="2300" dirty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All of the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reported deaths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resulted from inhaling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mercury vapors 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formed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upon heating mercury</a:t>
            </a:r>
          </a:p>
        </p:txBody>
      </p:sp>
      <p:sp>
        <p:nvSpPr>
          <p:cNvPr id="3" name="Rectangle 2"/>
          <p:cNvSpPr/>
          <p:nvPr/>
        </p:nvSpPr>
        <p:spPr>
          <a:xfrm>
            <a:off x="3312368" y="106579"/>
            <a:ext cx="27363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Garamond" pitchFamily="18" charset="0"/>
              </a:rPr>
              <a:t>Health Effects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FF854-5D4D-4E93-85CE-8065757302EB}" type="datetime1">
              <a:rPr lang="en-MY" smtClean="0"/>
              <a:t>10/5/2021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14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74815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8520" y="244205"/>
            <a:ext cx="9252520" cy="577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2.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Harmful nervous system effects:</a:t>
            </a:r>
            <a:endParaRPr lang="en-US" sz="2300" dirty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Effects on muscle coordination,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mood, behavior,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memory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,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feeling ,and nerve conduction</a:t>
            </a:r>
          </a:p>
          <a:p>
            <a:pPr>
              <a:defRPr/>
            </a:pPr>
            <a:endParaRPr lang="en-US" sz="2300" b="1" dirty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These effects are often observed in employees with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moderately high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or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high e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xposure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to mercury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.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????</a:t>
            </a:r>
          </a:p>
          <a:p>
            <a:pPr>
              <a:defRPr/>
            </a:pPr>
            <a:endParaRPr lang="en-US" sz="23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Tremors</a:t>
            </a:r>
            <a:r>
              <a:rPr lang="en-US" sz="2300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(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initially affecting the hands and sometimes spreading to other  parts of the body),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Emotional Instability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(including irritability, excessive shyness, a loss of confidence and nervousness),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Sleeplessness,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Memory loss, Muscle weakness, Headaches,  slow reflexes and a loss of feeling or numbness.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endParaRPr lang="en-US" sz="2300" b="1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122646" y="0"/>
            <a:ext cx="197369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sz="1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nervous,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400" b="1" dirty="0">
                <a:latin typeface="Garamond" pitchFamily="18" charset="0"/>
                <a:cs typeface="Times New Roman" pitchFamily="18" charset="0"/>
              </a:rPr>
              <a:t>  digestive </a:t>
            </a:r>
            <a:r>
              <a:rPr lang="en-US" sz="1400" dirty="0">
                <a:latin typeface="Garamond" pitchFamily="18" charset="0"/>
                <a:cs typeface="Times New Roman" pitchFamily="18" charset="0"/>
              </a:rPr>
              <a:t>and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400" b="1" dirty="0">
                <a:latin typeface="Garamond" pitchFamily="18" charset="0"/>
                <a:cs typeface="Times New Roman" pitchFamily="18" charset="0"/>
              </a:rPr>
              <a:t>  respiratory systems</a:t>
            </a:r>
            <a:r>
              <a:rPr lang="en-US" sz="1400" dirty="0">
                <a:latin typeface="Garamond" pitchFamily="18" charset="0"/>
                <a:cs typeface="Times New Roman" pitchFamily="18" charset="0"/>
              </a:rPr>
              <a:t>,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400" b="1" dirty="0">
                <a:latin typeface="Garamond" pitchFamily="18" charset="0"/>
                <a:cs typeface="Times New Roman" pitchFamily="18" charset="0"/>
              </a:rPr>
              <a:t>  the kidneys</a:t>
            </a:r>
            <a:endParaRPr lang="en-MY" sz="1400" dirty="0"/>
          </a:p>
        </p:txBody>
      </p:sp>
      <p:sp>
        <p:nvSpPr>
          <p:cNvPr id="4" name="Rectangle 3"/>
          <p:cNvSpPr/>
          <p:nvPr/>
        </p:nvSpPr>
        <p:spPr>
          <a:xfrm>
            <a:off x="4067944" y="-20287"/>
            <a:ext cx="40324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Health Effects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AFEC2-F11A-4538-A2FE-7D623BD632FF}" type="datetime1">
              <a:rPr lang="en-MY" smtClean="0"/>
              <a:t>10/5/2021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391897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842" y="476672"/>
            <a:ext cx="9164279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Damage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 to the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nerves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of the arms and legs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 (poly-neuropathy</a:t>
            </a:r>
            <a:r>
              <a:rPr lang="en-US" sz="2300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)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 has been reported in employees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with high exposures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.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???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 </a:t>
            </a:r>
            <a:endParaRPr lang="en-US" sz="23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Reduced sensation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and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strength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in the arms and legs, muscle cramps 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and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decreased nerve conduction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have been observed. </a:t>
            </a:r>
            <a:endParaRPr lang="en-US" sz="2800" dirty="0">
              <a:latin typeface="Garamond" pitchFamily="18" charset="0"/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q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Employees with episodes of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very high exposure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appear to be more At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risk of developing these effects</a:t>
            </a:r>
          </a:p>
          <a:p>
            <a:pPr>
              <a:defRPr/>
            </a:pPr>
            <a:endParaRPr lang="en-US" sz="2300" dirty="0">
              <a:latin typeface="Garamond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q"/>
            </a:pPr>
            <a:r>
              <a:rPr lang="en-MY" sz="24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Pathogenesis of Mercury Neurotoxicity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• 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Selectively </a:t>
            </a: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accumulates in </a:t>
            </a:r>
          </a:p>
          <a:p>
            <a:pPr lvl="0"/>
            <a:r>
              <a:rPr lang="en-MY" sz="2300" b="1" dirty="0">
                <a:latin typeface="Garamond" pitchFamily="18" charset="0"/>
                <a:cs typeface="Times New Roman" pitchFamily="18" charset="0"/>
              </a:rPr>
              <a:t>      </a:t>
            </a:r>
            <a:r>
              <a:rPr lang="en-MY" sz="2300" b="1" dirty="0">
                <a:solidFill>
                  <a:srgbClr val="00B050"/>
                </a:solidFill>
                <a:latin typeface="Garamond" pitchFamily="18" charset="0"/>
                <a:cs typeface="Times New Roman" pitchFamily="18" charset="0"/>
              </a:rPr>
              <a:t>hippocampus</a:t>
            </a:r>
            <a:r>
              <a:rPr lang="en-MY" sz="2300" dirty="0">
                <a:latin typeface="Garamond" pitchFamily="18" charset="0"/>
                <a:cs typeface="Times New Roman" pitchFamily="18" charset="0"/>
              </a:rPr>
              <a:t>, </a:t>
            </a:r>
            <a:r>
              <a:rPr lang="en-MY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basal ganglia</a:t>
            </a:r>
            <a:r>
              <a:rPr lang="en-MY" sz="2300" dirty="0">
                <a:latin typeface="Garamond" pitchFamily="18" charset="0"/>
                <a:cs typeface="Times New Roman" pitchFamily="18" charset="0"/>
              </a:rPr>
              <a:t>, </a:t>
            </a:r>
            <a:r>
              <a:rPr lang="en-MY" sz="2300" b="1" dirty="0">
                <a:solidFill>
                  <a:srgbClr val="00B050"/>
                </a:solidFill>
                <a:latin typeface="Garamond" pitchFamily="18" charset="0"/>
                <a:cs typeface="Times New Roman" pitchFamily="18" charset="0"/>
              </a:rPr>
              <a:t>cerebral cortex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•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Prevents 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presynaptic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serotonin 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release and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inhibits serotonin transport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; causes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calcium disruptions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300" dirty="0">
                <a:latin typeface="Garamond" pitchFamily="18" charset="0"/>
                <a:cs typeface="Times New Roman" pitchFamily="18" charset="0"/>
              </a:rPr>
              <a:t>• 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Causes </a:t>
            </a:r>
            <a:r>
              <a:rPr lang="en-MY" sz="23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demylinating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neuropathy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300" dirty="0">
                <a:latin typeface="Garamond" pitchFamily="18" charset="0"/>
                <a:cs typeface="Times New Roman" pitchFamily="18" charset="0"/>
              </a:rPr>
              <a:t>• 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Causes abnormal neuronal </a:t>
            </a:r>
            <a:r>
              <a:rPr lang="en-MY" sz="2300" b="1" dirty="0" err="1">
                <a:latin typeface="Garamond" pitchFamily="18" charset="0"/>
                <a:cs typeface="Times New Roman" pitchFamily="18" charset="0"/>
              </a:rPr>
              <a:t>cytoarchitecture</a:t>
            </a:r>
            <a:r>
              <a:rPr lang="en-MY" sz="2300" dirty="0">
                <a:latin typeface="Garamond" pitchFamily="18" charset="0"/>
                <a:cs typeface="Times New Roman" pitchFamily="18" charset="0"/>
              </a:rPr>
              <a:t>; </a:t>
            </a:r>
          </a:p>
          <a:p>
            <a:pPr lvl="0"/>
            <a:r>
              <a:rPr lang="en-MY" sz="2300" b="1" dirty="0">
                <a:latin typeface="Garamond" pitchFamily="18" charset="0"/>
                <a:cs typeface="Times New Roman" pitchFamily="18" charset="0"/>
              </a:rPr>
              <a:t>       disrupts neuronal migration, microtubules, and cell division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1475656" y="116632"/>
            <a:ext cx="4243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Harmful nervous system effects Cont.  …</a:t>
            </a:r>
            <a:endParaRPr lang="en-US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18F72-FF59-42A7-A27D-75A5DA6C6554}" type="datetime1">
              <a:rPr lang="en-MY" smtClean="0"/>
              <a:t>10/5/2021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16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582239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071" y="496658"/>
            <a:ext cx="8786401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300" b="1" u="sng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Kidney injury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is common following exposure to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high concentrations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of mercury.      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Effects</a:t>
            </a:r>
            <a:r>
              <a:rPr lang="en-US" sz="2300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range from 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increased protein in the urine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to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kidney failure. </a:t>
            </a:r>
            <a:endParaRPr lang="en-US" sz="2300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Exposure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to high concentrations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of mercury has also 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caused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increased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blood pressure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and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heart rate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pPr>
              <a:defRPr/>
            </a:pPr>
            <a:endParaRPr lang="en-US" sz="2300" b="1" dirty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3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Effect when come in </a:t>
            </a:r>
            <a:r>
              <a:rPr lang="en-US" sz="2300" b="1" u="sng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contact with skin: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Elemental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mercury is</a:t>
            </a:r>
            <a:r>
              <a:rPr lang="en-US" sz="2300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not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known to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directly irritate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the skin.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However, an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allergic skin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reaction may develop following contact with mercury.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Elemental mercury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liquid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and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vapor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can be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absorbed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through the skin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and may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contribute to the overall </a:t>
            </a:r>
            <a:r>
              <a:rPr lang="en-US" sz="23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absorption and toxicity</a:t>
            </a:r>
          </a:p>
          <a:p>
            <a:pPr marL="342900" lvl="0" indent="-342900">
              <a:buFont typeface="Wingdings" pitchFamily="2" charset="2"/>
              <a:buChar char="q"/>
            </a:pPr>
            <a:r>
              <a:rPr lang="en-MY" sz="2300" b="1" u="sng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Pregnancy – </a:t>
            </a:r>
            <a:r>
              <a:rPr lang="en-MY" sz="23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the risky group </a:t>
            </a:r>
          </a:p>
          <a:p>
            <a:pPr lvl="0"/>
            <a:r>
              <a:rPr lang="en-MY" sz="2300" b="1" dirty="0">
                <a:latin typeface="Garamond" pitchFamily="18" charset="0"/>
                <a:cs typeface="Times New Roman" pitchFamily="18" charset="0"/>
              </a:rPr>
              <a:t>  first term pregnancies in the mercury exposed group </a:t>
            </a:r>
          </a:p>
          <a:p>
            <a:pPr lvl="0"/>
            <a:r>
              <a:rPr lang="en-MY" sz="2300" dirty="0">
                <a:latin typeface="Garamond" pitchFamily="18" charset="0"/>
                <a:cs typeface="Times New Roman" pitchFamily="18" charset="0"/>
              </a:rPr>
              <a:t>• </a:t>
            </a: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Spontaneous abortion</a:t>
            </a:r>
            <a:r>
              <a:rPr lang="en-MY" sz="2300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       </a:t>
            </a: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Stillbirth</a:t>
            </a:r>
            <a:r>
              <a:rPr lang="en-MY" sz="2300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en-MY" sz="2300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• </a:t>
            </a: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Congenital malformations 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(</a:t>
            </a:r>
            <a:r>
              <a:rPr lang="en-MY" sz="2300" b="1" dirty="0" err="1">
                <a:latin typeface="Garamond" pitchFamily="18" charset="0"/>
                <a:cs typeface="Times New Roman" pitchFamily="18" charset="0"/>
              </a:rPr>
              <a:t>spina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 bifida and intra-atrial defect</a:t>
            </a:r>
            <a:endParaRPr lang="en-US" sz="2300" b="1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39952" y="158104"/>
            <a:ext cx="316835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Health Effects  Cont. …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6FF24-9DB0-452F-AEEA-E65154006F34}" type="datetime1">
              <a:rPr lang="en-MY" smtClean="0"/>
              <a:t>10/5/2021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17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192847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569127"/>
            <a:ext cx="5935740" cy="497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/>
              </a:rPr>
              <a:t>Diagnosing mercury poisoning</a:t>
            </a:r>
            <a:endParaRPr lang="en-MY" sz="2400" dirty="0">
              <a:latin typeface="Garamond" pitchFamily="18" charset="0"/>
              <a:ea typeface="Calibri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47664" y="1328693"/>
            <a:ext cx="4572000" cy="11541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ea typeface="Calibri"/>
                <a:cs typeface="Times New Roman" pitchFamily="18" charset="0"/>
              </a:rPr>
              <a:t>Physical exam and</a:t>
            </a:r>
            <a:r>
              <a:rPr lang="en-MY" sz="2300" dirty="0">
                <a:solidFill>
                  <a:schemeClr val="tx2"/>
                </a:solidFill>
                <a:latin typeface="Garamond" pitchFamily="18" charset="0"/>
                <a:ea typeface="Calibri"/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ea typeface="Calibri"/>
                <a:cs typeface="Times New Roman" pitchFamily="18" charset="0"/>
              </a:rPr>
              <a:t>blood and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ea typeface="Calibri"/>
                <a:cs typeface="Times New Roman" pitchFamily="18" charset="0"/>
              </a:rPr>
              <a:t> urine test</a:t>
            </a:r>
            <a:endParaRPr lang="en-MY" sz="2300" dirty="0">
              <a:solidFill>
                <a:schemeClr val="tx2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4490" y="2492896"/>
            <a:ext cx="9065871" cy="3031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MY" sz="2400" dirty="0">
                <a:latin typeface="Garamond" pitchFamily="18" charset="0"/>
                <a:cs typeface="Times New Roman" pitchFamily="18" charset="0"/>
              </a:rPr>
              <a:t>       Few words on </a:t>
            </a:r>
            <a:r>
              <a:rPr lang="en-MY" sz="24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investigation</a:t>
            </a:r>
            <a:r>
              <a:rPr lang="en-MY" sz="2400" dirty="0">
                <a:latin typeface="Garamond" pitchFamily="18" charset="0"/>
                <a:cs typeface="Times New Roman" pitchFamily="18" charset="0"/>
              </a:rPr>
              <a:t>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4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Blood mercury 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is </a:t>
            </a: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only useful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within 3 days 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of exposure and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it is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more reliable 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in </a:t>
            </a:r>
            <a:r>
              <a:rPr lang="en-MY" sz="2300" b="1" dirty="0" err="1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methylmercury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300" dirty="0">
                <a:latin typeface="Garamond" pitchFamily="18" charset="0"/>
                <a:cs typeface="Times New Roman" pitchFamily="18" charset="0"/>
              </a:rPr>
              <a:t>(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high concentrations in RBCs</a:t>
            </a:r>
            <a:r>
              <a:rPr lang="en-MY" sz="2300" dirty="0">
                <a:latin typeface="Garamond" pitchFamily="18" charset="0"/>
                <a:cs typeface="Times New Roman" pitchFamily="18" charset="0"/>
              </a:rPr>
              <a:t>) </a:t>
            </a:r>
          </a:p>
          <a:p>
            <a:pPr marL="342900" lvl="0" indent="-342900">
              <a:buFont typeface="Wingdings" pitchFamily="2" charset="2"/>
              <a:buChar char="v"/>
            </a:pPr>
            <a:endParaRPr lang="en-MY" sz="2800" dirty="0">
              <a:latin typeface="Garamond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 24-hour urine 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specimen is a good indicator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for inorganic mercury poisoning </a:t>
            </a:r>
          </a:p>
          <a:p>
            <a:pPr marL="342900" lvl="0" indent="-342900">
              <a:buFont typeface="Wingdings" pitchFamily="2" charset="2"/>
              <a:buChar char="v"/>
            </a:pPr>
            <a:endParaRPr lang="en-MY" sz="23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300" dirty="0">
                <a:latin typeface="Garamond" pitchFamily="18" charset="0"/>
                <a:cs typeface="Times New Roman" pitchFamily="18" charset="0"/>
              </a:rPr>
              <a:t>•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Hair mercury </a:t>
            </a:r>
            <a:r>
              <a:rPr lang="en-MY" sz="2300" dirty="0">
                <a:latin typeface="Garamond" pitchFamily="18" charset="0"/>
                <a:cs typeface="Times New Roman" pitchFamily="18" charset="0"/>
              </a:rPr>
              <a:t>level 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has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no role 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in acute Hg toxicity</a:t>
            </a:r>
            <a:r>
              <a:rPr lang="en-MY" sz="2300" b="1" dirty="0">
                <a:latin typeface="Garamond" pitchFamily="18" charset="0"/>
              </a:rPr>
              <a:t>              </a:t>
            </a:r>
            <a:r>
              <a:rPr lang="en-MY" sz="1100" dirty="0">
                <a:latin typeface="Garamond" pitchFamily="18" charset="0"/>
              </a:rPr>
              <a:t>WHO, 2002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B3A9F-C58E-4ECB-B623-9F6DC9DF4232}" type="datetime1">
              <a:rPr lang="en-MY" smtClean="0"/>
              <a:t>10/5/2021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18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964513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77802"/>
            <a:ext cx="626469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6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Mercury Poisoning Treatment</a:t>
            </a:r>
            <a:endParaRPr lang="en-MY" sz="2600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4758" y="618874"/>
            <a:ext cx="9143999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There’s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no cure for mercury poisoning.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Neurologica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l effects from mercury toxicity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are 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often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permanent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When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detected early, 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mercury poisoning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can be halted</a:t>
            </a:r>
            <a:r>
              <a:rPr lang="en-MY" sz="2300" dirty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endParaRPr lang="en-MY" sz="2300" dirty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The best way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is to stop exposure 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to the metal</a:t>
            </a:r>
            <a:r>
              <a:rPr lang="en-MY" sz="2300" dirty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i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Eat a lot of mercury-containing seafood, stop immediately</a:t>
            </a:r>
            <a:r>
              <a:rPr lang="en-MY" sz="2300" dirty="0">
                <a:latin typeface="Garamond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If toxicity is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linked to workplace,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Remove</a:t>
            </a:r>
            <a:r>
              <a:rPr lang="en-MY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from the area 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to </a:t>
            </a: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prevent further 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effects of poisoning</a:t>
            </a:r>
            <a:r>
              <a:rPr lang="en-MY" sz="2300" dirty="0">
                <a:latin typeface="Garamond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If mercury levels reach a </a:t>
            </a: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certain point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start</a:t>
            </a:r>
            <a:r>
              <a:rPr lang="en-MY" sz="23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chelation therapy</a:t>
            </a:r>
            <a:r>
              <a:rPr lang="en-MY" sz="2300" dirty="0">
                <a:latin typeface="Garamond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MY" sz="1700" b="1" i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Chelating agents </a:t>
            </a:r>
            <a:r>
              <a:rPr lang="en-MY" sz="1700" b="1" i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are: drugs that remove the metal from organs and help body dispose of them</a:t>
            </a:r>
            <a:r>
              <a:rPr lang="en-MY" sz="1700" i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.</a:t>
            </a:r>
          </a:p>
          <a:p>
            <a:pPr marL="342900" lvl="0" indent="-342900">
              <a:buFont typeface="Wingdings" pitchFamily="2" charset="2"/>
              <a:buChar char="q"/>
            </a:pP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 inhalational </a:t>
            </a:r>
            <a:r>
              <a:rPr lang="en-MY" sz="23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mercury </a:t>
            </a:r>
          </a:p>
          <a:p>
            <a:pPr lvl="0"/>
            <a:r>
              <a:rPr lang="en-MY" sz="2300" b="1" dirty="0">
                <a:latin typeface="Garamond" pitchFamily="18" charset="0"/>
                <a:cs typeface="Times New Roman" pitchFamily="18" charset="0"/>
              </a:rPr>
              <a:t>• No role of inducing emesis </a:t>
            </a:r>
          </a:p>
          <a:p>
            <a:pPr lvl="0"/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• Oral steroid is a common practice but without substantial evidence </a:t>
            </a:r>
            <a:endParaRPr lang="en-MY" sz="2300" b="1" dirty="0">
              <a:latin typeface="Garamond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Most inhalational form are self limited </a:t>
            </a:r>
            <a:endParaRPr lang="en-MY" sz="2300" dirty="0">
              <a:solidFill>
                <a:srgbClr val="00206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If </a:t>
            </a: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mercury levels reach a certain point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start chelation 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therapy</a:t>
            </a:r>
            <a:r>
              <a:rPr lang="en-MY" sz="2300" dirty="0">
                <a:latin typeface="Garamond" pitchFamily="18" charset="0"/>
                <a:cs typeface="Times New Roman" pitchFamily="18" charset="0"/>
              </a:rPr>
              <a:t>.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3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Hemodialysis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300" dirty="0">
                <a:latin typeface="Garamond" pitchFamily="18" charset="0"/>
                <a:cs typeface="Times New Roman" pitchFamily="18" charset="0"/>
              </a:rPr>
              <a:t>is used in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severe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 cases of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toxicity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 when </a:t>
            </a: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renal function 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has declined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1814A-B01E-43C8-AF7D-2CEC43507A22}" type="datetime1">
              <a:rPr lang="en-MY" smtClean="0"/>
              <a:t>10/5/2021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16949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513" y="1052736"/>
            <a:ext cx="8877335" cy="4445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Consuming foods with mercury </a:t>
            </a:r>
            <a:r>
              <a:rPr lang="en-MY" sz="2300" dirty="0">
                <a:latin typeface="Garamond" pitchFamily="18" charset="0"/>
                <a:ea typeface="Calibri"/>
                <a:cs typeface="Times New Roman" pitchFamily="18" charset="0"/>
              </a:rPr>
              <a:t>is the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most common cause of this type of poisoning</a:t>
            </a:r>
            <a:r>
              <a:rPr lang="en-MY" sz="2300" b="1" dirty="0">
                <a:solidFill>
                  <a:srgbClr val="002060"/>
                </a:solidFill>
                <a:latin typeface="Garamond" pitchFamily="18" charset="0"/>
                <a:ea typeface="Calibri"/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>
                <a:solidFill>
                  <a:srgbClr val="002060"/>
                </a:solidFill>
                <a:latin typeface="Garamond" pitchFamily="18" charset="0"/>
                <a:ea typeface="Calibri"/>
                <a:cs typeface="Times New Roman" pitchFamily="18" charset="0"/>
              </a:rPr>
              <a:t>The most common cause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of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mercury poisoning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is from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consuming 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too much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methyl mercury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 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or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organic mercury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, which is linked to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eating seafood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.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ea typeface="Calibri"/>
                <a:cs typeface="Times New Roman" pitchFamily="18" charset="0"/>
              </a:rPr>
              <a:t>Children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 and </a:t>
            </a: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ea typeface="Calibri"/>
                <a:cs typeface="Times New Roman" pitchFamily="18" charset="0"/>
              </a:rPr>
              <a:t>unborn babies 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are the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most vulnerable 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to the </a:t>
            </a: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ea typeface="Calibri"/>
                <a:cs typeface="Times New Roman" pitchFamily="18" charset="0"/>
              </a:rPr>
              <a:t>effects of mercury poisoning</a:t>
            </a:r>
          </a:p>
          <a:p>
            <a:pPr marL="342900" lvl="0" indent="-342900">
              <a:buFont typeface="Wingdings" pitchFamily="2" charset="2"/>
              <a:buChar char="v"/>
            </a:pPr>
            <a:endParaRPr lang="en-MY" sz="2300" b="1" dirty="0">
              <a:solidFill>
                <a:schemeClr val="tx2"/>
              </a:solidFill>
              <a:latin typeface="Garamond" pitchFamily="18" charset="0"/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Ingesting or coming 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into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contact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 with too much mercury can </a:t>
            </a:r>
            <a:r>
              <a:rPr lang="en-MY" sz="2300" dirty="0">
                <a:latin typeface="Garamond" pitchFamily="18" charset="0"/>
                <a:ea typeface="Calibri"/>
                <a:cs typeface="Times New Roman" pitchFamily="18" charset="0"/>
              </a:rPr>
              <a:t>cause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poisonous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MY" sz="2300" dirty="0">
                <a:latin typeface="Garamond" pitchFamily="18" charset="0"/>
                <a:ea typeface="Calibri"/>
                <a:cs typeface="Times New Roman" pitchFamily="18" charset="0"/>
              </a:rPr>
              <a:t>Mercury is a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type of toxic metal </a:t>
            </a:r>
            <a:r>
              <a:rPr lang="en-MY" sz="2300" dirty="0">
                <a:latin typeface="Garamond" pitchFamily="18" charset="0"/>
                <a:ea typeface="Calibri"/>
                <a:cs typeface="Times New Roman" pitchFamily="18" charset="0"/>
              </a:rPr>
              <a:t>that 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comes </a:t>
            </a: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ea typeface="Calibri"/>
                <a:cs typeface="Times New Roman" pitchFamily="18" charset="0"/>
              </a:rPr>
              <a:t>in different forms 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within the environment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2270364" y="188640"/>
            <a:ext cx="237116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MY" b="1" i="0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Helvetica Neue"/>
              </a:rPr>
              <a:t>Mercury Poisoning</a:t>
            </a:r>
            <a:endParaRPr lang="en-MY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3538-A0F6-41BF-8124-B96F7F19BCD7}" type="datetime1">
              <a:rPr lang="en-MY" smtClean="0"/>
              <a:t>10/5/2021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75073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569" y="116632"/>
            <a:ext cx="9026927" cy="63863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CC0000"/>
                </a:solidFill>
                <a:latin typeface="Garamond" pitchFamily="18" charset="0"/>
                <a:ea typeface="Times New Roman"/>
                <a:cs typeface="Times New Roman" pitchFamily="18" charset="0"/>
              </a:rPr>
              <a:t>Control hazardous conditions</a:t>
            </a: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Mercury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is a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VERY TOXIC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liquid. It is also</a:t>
            </a:r>
            <a:r>
              <a:rPr lang="en-US" sz="23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CORROSIVE</a:t>
            </a:r>
            <a:r>
              <a:rPr lang="en-US" sz="23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to many metals.</a:t>
            </a: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It also forms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amalgams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with some metals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,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like gold jewelry.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400" b="1" u="sng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Controlling mercury exposure is </a:t>
            </a:r>
            <a:r>
              <a:rPr lang="en-US" sz="2400" b="1" u="sng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best accomplished through</a:t>
            </a:r>
            <a:r>
              <a:rPr lang="en-US" sz="24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: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substituting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with a non-toxic chemical, </a:t>
            </a:r>
            <a:r>
              <a:rPr lang="en-US" sz="2000" i="1" dirty="0">
                <a:latin typeface="Garamond" pitchFamily="18" charset="0"/>
                <a:cs typeface="Times New Roman" pitchFamily="18" charset="0"/>
              </a:rPr>
              <a:t>depending on the application</a:t>
            </a:r>
            <a:r>
              <a:rPr lang="en-US" sz="2000" dirty="0">
                <a:latin typeface="Garamond" pitchFamily="18" charset="0"/>
                <a:cs typeface="Times New Roman" pitchFamily="18" charset="0"/>
              </a:rPr>
              <a:t>. </a:t>
            </a:r>
            <a:r>
              <a:rPr lang="en-US" sz="2000" i="1" dirty="0">
                <a:latin typeface="Garamond" pitchFamily="18" charset="0"/>
                <a:cs typeface="Times New Roman" pitchFamily="18" charset="0"/>
              </a:rPr>
              <a:t>If not</a:t>
            </a:r>
            <a:r>
              <a:rPr lang="en-US" sz="2000" dirty="0">
                <a:latin typeface="Garamond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engineering,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administrative,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personal protective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equipment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(PPE</a:t>
            </a:r>
            <a:r>
              <a:rPr lang="en-US" sz="23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) 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8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                                  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Engineering methods include:</a:t>
            </a:r>
          </a:p>
          <a:p>
            <a:pPr marL="342900" indent="-342900">
              <a:buClr>
                <a:srgbClr val="CC0000"/>
              </a:buClr>
              <a:buFont typeface="Wingdings" pitchFamily="2" charset="2"/>
              <a:buChar char="v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Mechanical ventilation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(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dilution and local exhaust), </a:t>
            </a:r>
          </a:p>
          <a:p>
            <a:pPr marL="342900" indent="-342900">
              <a:buClr>
                <a:srgbClr val="CC0000"/>
              </a:buClr>
              <a:buFont typeface="Wingdings" pitchFamily="2" charset="2"/>
              <a:buChar char="v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Process or personnel enclosure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, </a:t>
            </a:r>
            <a:r>
              <a:rPr lang="en-US" i="1" dirty="0">
                <a:latin typeface="Garamond" pitchFamily="18" charset="0"/>
                <a:cs typeface="Times New Roman" pitchFamily="18" charset="0"/>
              </a:rPr>
              <a:t>control of process conditions, and process modification  </a:t>
            </a:r>
          </a:p>
          <a:p>
            <a:pPr marL="342900" indent="-342900">
              <a:buClr>
                <a:srgbClr val="CC0000"/>
              </a:buClr>
              <a:buFont typeface="Wingdings" pitchFamily="2" charset="2"/>
              <a:buChar char="v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Stringent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ar-AE" sz="1400" b="1" dirty="0">
                <a:latin typeface="Garamond" pitchFamily="18" charset="0"/>
                <a:cs typeface="Times New Roman" pitchFamily="18" charset="0"/>
              </a:rPr>
              <a:t>صارم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control measures (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closed handling system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)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or </a:t>
            </a:r>
          </a:p>
          <a:p>
            <a:pPr marL="342900" indent="-342900">
              <a:buClr>
                <a:srgbClr val="CC0000"/>
              </a:buClr>
              <a:buFont typeface="Wingdings" pitchFamily="2" charset="2"/>
              <a:buChar char="v"/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isolation may be necessary.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Use a corrosion-resistant local exhaust ventilation system </a:t>
            </a:r>
            <a:endParaRPr lang="en-US" sz="2400" b="1" u="sng" dirty="0">
              <a:solidFill>
                <a:srgbClr val="CC000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b="1" u="sng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separate</a:t>
            </a:r>
            <a:r>
              <a:rPr lang="en-US" sz="2400" u="sng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from other exhaust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ventilation systems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Cleaning of contaminated exhaust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air before release </a:t>
            </a:r>
            <a:r>
              <a:rPr lang="en-US" sz="2400" b="1" i="1" dirty="0">
                <a:latin typeface="Garamond" pitchFamily="18" charset="0"/>
                <a:cs typeface="Times New Roman" pitchFamily="18" charset="0"/>
              </a:rPr>
              <a:t>to the outdoors may be necessary</a:t>
            </a:r>
            <a:endParaRPr lang="en-US" sz="24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D5AF-27BE-4DCA-825F-0AB5E054D69A}" type="datetime1">
              <a:rPr lang="en-MY" smtClean="0"/>
              <a:t>10/5/2021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20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446782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15" y="404664"/>
            <a:ext cx="9306513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Personal protective measures include: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Have appropriate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PPE</a:t>
            </a:r>
            <a:endParaRPr lang="en-US" sz="2300" b="1" dirty="0">
              <a:solidFill>
                <a:srgbClr val="CC000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Approved respiratory protection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. </a:t>
            </a:r>
            <a:r>
              <a:rPr lang="en-US" sz="20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If respiratory protection is required</a:t>
            </a:r>
            <a:r>
              <a:rPr lang="en-US" sz="2300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,</a:t>
            </a: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US" sz="2300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institute a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complete respiratory protection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program including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selection, fit testing, training, maintenance and inspection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. </a:t>
            </a:r>
            <a:endParaRPr lang="en-US" sz="2300" b="1" dirty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 face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shield may also be necessary to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protect eye and face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Chemical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protective gloves, coveralls, boots</a:t>
            </a:r>
            <a:r>
              <a:rPr lang="en-US" sz="23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,</a:t>
            </a:r>
            <a:r>
              <a:rPr lang="en-US" sz="23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and/or other chemical protective clothing are required </a:t>
            </a:r>
            <a:r>
              <a:rPr lang="en-US" sz="2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to protect skin</a:t>
            </a:r>
            <a:r>
              <a:rPr lang="en-US" sz="23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3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A chemical protective</a:t>
            </a:r>
            <a:r>
              <a:rPr lang="en-US" sz="23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full-body encapsulating suit </a:t>
            </a:r>
            <a:r>
              <a:rPr lang="en-US" sz="23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and </a:t>
            </a:r>
            <a:r>
              <a:rPr lang="en-US" sz="23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respiratory protection</a:t>
            </a:r>
            <a:r>
              <a:rPr lang="en-US" sz="23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 may be required in some operations</a:t>
            </a:r>
            <a:endParaRPr lang="en-US" sz="2300" b="1" dirty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cs typeface="Times New Roman" pitchFamily="18" charset="0"/>
              </a:rPr>
              <a:t>R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emove contaminated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clothing immediately and </a:t>
            </a:r>
            <a:r>
              <a:rPr lang="en-US" sz="2100" b="1" i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put in a closed container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Discard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or launder before re-wearing.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Inform laundry personnel of contaminant's hazards.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Do not eat, drink,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or smoke in work areas.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Wash hands thoroughly after handling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this material.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Maintain good housekeeping</a:t>
            </a:r>
            <a:endParaRPr lang="en-US" sz="2300" b="1" i="1" dirty="0"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98644" y="35332"/>
            <a:ext cx="3913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Garamond" pitchFamily="18" charset="0"/>
                <a:ea typeface="Times New Roman"/>
                <a:cs typeface="Times New Roman" pitchFamily="18" charset="0"/>
              </a:rPr>
              <a:t>Control hazardous conditions  Cont. ..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189E7-11F4-4DAA-A974-C1F8FFF54237}" type="datetime1">
              <a:rPr lang="en-MY" smtClean="0"/>
              <a:t>10/5/2021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428901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5699" y="404664"/>
            <a:ext cx="8964488" cy="5469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buFont typeface="Wingdings" pitchFamily="2" charset="2"/>
              <a:buChar char="q"/>
            </a:pPr>
            <a:r>
              <a:rPr lang="en-US" sz="2400" b="1" u="sng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cs typeface="Times New Roman" pitchFamily="18" charset="0"/>
              </a:rPr>
              <a:t>Handling recommendations for the industrial use of mercury</a:t>
            </a:r>
            <a:r>
              <a:rPr lang="en-US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cs typeface="Times New Roman" pitchFamily="18" charset="0"/>
              </a:rPr>
              <a:t>. </a:t>
            </a:r>
          </a:p>
          <a:p>
            <a:endParaRPr lang="en-US" sz="2600" b="1" dirty="0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Before handling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,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it is important that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: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Engineering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Controls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are </a:t>
            </a:r>
            <a:r>
              <a:rPr lang="en-US" sz="2300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operating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 and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PPE requirements and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personal hygiene measures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are being followed.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People working with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this chemical should be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properly trained</a:t>
            </a:r>
          </a:p>
          <a:p>
            <a:pPr>
              <a:defRPr/>
            </a:pP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     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regarding its hazards and its safe use. 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Unprotected persons</a:t>
            </a:r>
            <a:r>
              <a:rPr lang="en-US" sz="2300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should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avoid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all contact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with this chemical 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 including contaminated equipment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Use the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type of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container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recommended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by the manufacturer</a:t>
            </a:r>
            <a:endParaRPr lang="en-US" sz="2300" b="1" dirty="0">
              <a:latin typeface="Garamond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sz="23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Inspect containers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for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leaks before handling</a:t>
            </a: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Immediately report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leaks, spills or ventilation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failures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Never return contaminated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material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to its original container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Secondary protective containers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must be used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when this </a:t>
            </a:r>
          </a:p>
          <a:p>
            <a:pPr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    material is being carried. </a:t>
            </a:r>
            <a:endParaRPr lang="ar-EG" sz="23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C9D73-9BE5-4B01-B45D-A83CB70A9EE5}" type="datetime1">
              <a:rPr lang="en-MY" smtClean="0"/>
              <a:t>10/5/2021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05677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96688" y="476672"/>
            <a:ext cx="9649072" cy="3442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cs typeface="Times New Roman" pitchFamily="18" charset="0"/>
              </a:rPr>
              <a:t>     Handling recommendations for the industrial use of mercury Cont. … </a:t>
            </a:r>
          </a:p>
          <a:p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Label containers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. 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Avoid damaging containers.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Keep containers tightly closed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when not in use. 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Assume that empty containers contain residues which are hazardous</a:t>
            </a: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Avoid generating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vapors or mists. </a:t>
            </a:r>
            <a:endParaRPr lang="en-US" sz="2300" b="1" dirty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Do not heat mercury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in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other than a closed system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Good housekeeping is very important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Do not use on porous work surfaces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(e.g. wood). 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Use work surfaces which can be easily decontaminated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096A8-D388-4576-9186-B7A5D8226F88}" type="datetime1">
              <a:rPr lang="en-MY" smtClean="0"/>
              <a:t>10/5/2021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01337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3153" y="415683"/>
            <a:ext cx="9036496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Mercury and its compounds exist in 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three general forms: </a:t>
            </a:r>
          </a:p>
          <a:p>
            <a:pPr marL="514350" indent="-514350">
              <a:buFont typeface="+mj-lt"/>
              <a:buAutoNum type="romanUcPeriod"/>
              <a:defRPr/>
            </a:pPr>
            <a:r>
              <a:rPr lang="en-US" sz="22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Elemental</a:t>
            </a:r>
            <a:r>
              <a:rPr lang="en-US" sz="2200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(or metallic).</a:t>
            </a:r>
          </a:p>
          <a:p>
            <a:pPr marL="514350" indent="-514350">
              <a:buFont typeface="+mj-lt"/>
              <a:buAutoNum type="romanUcPeriod"/>
              <a:defRPr/>
            </a:pPr>
            <a:r>
              <a:rPr lang="en-US" sz="22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Inorganic: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 Mercury can combine with other elements (mainly 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chlorine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,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sulfur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, and 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oxygen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)  to form   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Inorganic Mercury compounds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en-US" sz="22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III. Organic: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 Mercury may combine with 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carbon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 or 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carbon-containing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 substances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 to make       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Organic Mercury compounds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4097854" y="14132"/>
            <a:ext cx="237116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MY" b="1" i="0" cap="none" spc="50" dirty="0">
                <a:ln w="11430"/>
                <a:latin typeface="Helvetica Neue"/>
              </a:rPr>
              <a:t>Mercury Poisoning</a:t>
            </a:r>
            <a:endParaRPr lang="en-MY" b="1" cap="none" spc="50" dirty="0">
              <a:ln w="1143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241" y="4016669"/>
            <a:ext cx="925551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b="1" dirty="0">
                <a:solidFill>
                  <a:schemeClr val="accent1"/>
                </a:solidFill>
                <a:latin typeface="Garamond" pitchFamily="18" charset="0"/>
                <a:cs typeface="Times New Roman" pitchFamily="18" charset="0"/>
              </a:rPr>
              <a:t>Elemental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mercury is a </a:t>
            </a:r>
            <a:r>
              <a:rPr lang="en-US" sz="24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heavy liquid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MY" dirty="0">
                <a:solidFill>
                  <a:srgbClr val="3B3835"/>
                </a:solidFill>
                <a:latin typeface="Garamond" pitchFamily="18" charset="0"/>
                <a:ea typeface="Times New Roman"/>
                <a:cs typeface="Times New Roman" pitchFamily="18" charset="0"/>
              </a:rPr>
              <a:t>•   </a:t>
            </a:r>
            <a:r>
              <a:rPr lang="en-MY" sz="2200" b="1" dirty="0">
                <a:solidFill>
                  <a:srgbClr val="FF0000"/>
                </a:solidFill>
                <a:latin typeface="Garamond" pitchFamily="18" charset="0"/>
                <a:ea typeface="Times New Roman"/>
                <a:cs typeface="Times New Roman" pitchFamily="18" charset="0"/>
              </a:rPr>
              <a:t>13.6 times </a:t>
            </a:r>
            <a:r>
              <a:rPr lang="en-MY" sz="2200" b="1" dirty="0">
                <a:solidFill>
                  <a:srgbClr val="002060"/>
                </a:solidFill>
                <a:latin typeface="Garamond" pitchFamily="18" charset="0"/>
                <a:ea typeface="Times New Roman"/>
                <a:cs typeface="Times New Roman" pitchFamily="18" charset="0"/>
              </a:rPr>
              <a:t>the weight of water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MY" sz="2000" b="1" dirty="0">
                <a:solidFill>
                  <a:srgbClr val="3B3835"/>
                </a:solidFill>
                <a:latin typeface="Garamond" pitchFamily="18" charset="0"/>
                <a:ea typeface="Times New Roman"/>
                <a:cs typeface="Times New Roman" pitchFamily="18" charset="0"/>
              </a:rPr>
              <a:t>Occurs naturally in </a:t>
            </a:r>
            <a:r>
              <a:rPr lang="en-MY" sz="2000" b="1" dirty="0">
                <a:solidFill>
                  <a:srgbClr val="0070C0"/>
                </a:solidFill>
                <a:latin typeface="Garamond" pitchFamily="18" charset="0"/>
                <a:ea typeface="Times New Roman"/>
                <a:cs typeface="Times New Roman" pitchFamily="18" charset="0"/>
              </a:rPr>
              <a:t>soil</a:t>
            </a:r>
            <a:r>
              <a:rPr lang="en-MY" sz="2000" b="1" dirty="0">
                <a:solidFill>
                  <a:srgbClr val="3B3835"/>
                </a:solidFill>
                <a:latin typeface="Garamond" pitchFamily="18" charset="0"/>
                <a:ea typeface="Times New Roman"/>
                <a:cs typeface="Times New Roman" pitchFamily="18" charset="0"/>
              </a:rPr>
              <a:t> and in the </a:t>
            </a:r>
            <a:r>
              <a:rPr lang="en-MY" sz="2000" b="1" dirty="0">
                <a:solidFill>
                  <a:srgbClr val="0070C0"/>
                </a:solidFill>
                <a:latin typeface="Garamond" pitchFamily="18" charset="0"/>
                <a:ea typeface="Times New Roman"/>
                <a:cs typeface="Times New Roman" pitchFamily="18" charset="0"/>
              </a:rPr>
              <a:t>atmosphere</a:t>
            </a:r>
            <a:r>
              <a:rPr lang="en-MY" sz="2000" b="1" dirty="0">
                <a:solidFill>
                  <a:srgbClr val="3B3835"/>
                </a:solidFill>
                <a:latin typeface="Garamond" pitchFamily="18" charset="0"/>
                <a:ea typeface="Times New Roman"/>
                <a:cs typeface="Times New Roman" pitchFamily="18" charset="0"/>
              </a:rPr>
              <a:t> from</a:t>
            </a:r>
            <a:r>
              <a:rPr lang="en-MY" sz="2000" dirty="0">
                <a:solidFill>
                  <a:srgbClr val="3B3835"/>
                </a:solidFill>
                <a:latin typeface="Garamond" pitchFamily="18" charset="0"/>
                <a:ea typeface="Times New Roman"/>
                <a:cs typeface="Times New Roman" pitchFamily="18" charset="0"/>
              </a:rPr>
              <a:t>  </a:t>
            </a:r>
            <a:r>
              <a:rPr lang="en-MY" sz="2000" b="1" dirty="0">
                <a:solidFill>
                  <a:srgbClr val="3B3835"/>
                </a:solidFill>
                <a:latin typeface="Garamond" pitchFamily="18" charset="0"/>
                <a:ea typeface="Times New Roman"/>
                <a:cs typeface="Times New Roman" pitchFamily="18" charset="0"/>
              </a:rPr>
              <a:t>volcanic emissions  </a:t>
            </a:r>
            <a:r>
              <a:rPr lang="ar-AE" sz="1200" b="1" dirty="0">
                <a:solidFill>
                  <a:srgbClr val="3B3835"/>
                </a:solidFill>
                <a:latin typeface="Garamond" pitchFamily="18" charset="0"/>
                <a:ea typeface="Times New Roman"/>
                <a:cs typeface="Times New Roman" pitchFamily="18" charset="0"/>
              </a:rPr>
              <a:t>الانبعاثات البركانية</a:t>
            </a:r>
            <a:r>
              <a:rPr lang="en-MY" sz="1200" b="1" dirty="0">
                <a:solidFill>
                  <a:srgbClr val="3B3835"/>
                </a:solidFill>
                <a:latin typeface="Garamond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lvl="0">
              <a:buFont typeface="Arial" panose="020B0604020202020204" pitchFamily="34" charset="0"/>
              <a:buChar char="•"/>
              <a:defRPr/>
            </a:pPr>
            <a:r>
              <a:rPr lang="en-MY" dirty="0">
                <a:solidFill>
                  <a:srgbClr val="3B3835"/>
                </a:solidFill>
                <a:latin typeface="Garamond" pitchFamily="18" charset="0"/>
                <a:ea typeface="Times New Roman"/>
                <a:cs typeface="Times New Roman" pitchFamily="18" charset="0"/>
              </a:rPr>
              <a:t>•   </a:t>
            </a:r>
            <a:r>
              <a:rPr lang="en-MY" sz="2200" b="1" dirty="0">
                <a:solidFill>
                  <a:srgbClr val="3B3835"/>
                </a:solidFill>
                <a:latin typeface="Garamond" pitchFamily="18" charset="0"/>
                <a:ea typeface="Times New Roman"/>
                <a:cs typeface="Times New Roman" pitchFamily="18" charset="0"/>
              </a:rPr>
              <a:t>Evaporates at room temperature </a:t>
            </a:r>
            <a:endParaRPr lang="en-US" sz="2200" b="1" dirty="0">
              <a:latin typeface="Garamond" pitchFamily="18" charset="0"/>
              <a:cs typeface="Times New Roman" pitchFamily="18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   The vapor 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evaporates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 from the liquid 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and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   e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vaporation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occurs more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rapidly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when the liquid is 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heated.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5FF64-4990-4FC0-B157-E3E4C539B2F1}" type="datetime1">
              <a:rPr lang="en-MY" smtClean="0"/>
              <a:t>10/5/2021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3</a:t>
            </a:fld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2267744" y="2570119"/>
            <a:ext cx="541974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200" b="1" dirty="0">
                <a:latin typeface="Garamond" pitchFamily="18" charset="0"/>
                <a:cs typeface="Times New Roman" pitchFamily="18" charset="0"/>
              </a:rPr>
              <a:t>The difference lies in how </a:t>
            </a:r>
            <a:r>
              <a:rPr lang="en-MY" sz="2200" dirty="0">
                <a:latin typeface="Garamond" pitchFamily="18" charset="0"/>
                <a:cs typeface="Times New Roman" pitchFamily="18" charset="0"/>
              </a:rPr>
              <a:t>it is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MY" sz="22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absorbed,</a:t>
            </a:r>
            <a:r>
              <a:rPr lang="en-MY" sz="2200" dirty="0">
                <a:latin typeface="Garamond" pitchFamily="18" charset="0"/>
                <a:cs typeface="Times New Roman" pitchFamily="18" charset="0"/>
              </a:rPr>
              <a:t> the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MY" sz="22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clinical signs</a:t>
            </a:r>
            <a:r>
              <a:rPr lang="en-MY" sz="2200" dirty="0">
                <a:latin typeface="Garamond" pitchFamily="18" charset="0"/>
                <a:cs typeface="Times New Roman" pitchFamily="18" charset="0"/>
              </a:rPr>
              <a:t> and </a:t>
            </a:r>
            <a:r>
              <a:rPr lang="en-MY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symptoms,</a:t>
            </a:r>
            <a:r>
              <a:rPr lang="en-MY" sz="2200" dirty="0">
                <a:latin typeface="Garamond" pitchFamily="18" charset="0"/>
                <a:cs typeface="Times New Roman" pitchFamily="18" charset="0"/>
              </a:rPr>
              <a:t> and 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MY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Response</a:t>
            </a:r>
            <a:r>
              <a:rPr lang="en-MY" sz="22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to treatment </a:t>
            </a:r>
            <a:r>
              <a:rPr lang="en-MY" sz="2200" dirty="0">
                <a:latin typeface="Garamond" pitchFamily="18" charset="0"/>
                <a:cs typeface="Times New Roman" pitchFamily="18" charset="0"/>
              </a:rPr>
              <a:t>modalities. </a:t>
            </a:r>
            <a:endParaRPr lang="en-US" sz="2200" dirty="0">
              <a:latin typeface="Garamon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582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4614" y="2996952"/>
            <a:ext cx="8841883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Mercury compounds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vary in toxicity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, so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OSHA provides standards  for each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It is important to clarify which category a compound belongs to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before comparing it with a standard or determining its relative  toxicity.</a:t>
            </a:r>
            <a:endParaRPr lang="ar-EG" sz="2300" b="1" dirty="0">
              <a:solidFill>
                <a:srgbClr val="00206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27984" y="183316"/>
            <a:ext cx="1904689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MY" sz="1400" b="1" i="0" cap="none" spc="50" dirty="0">
                <a:ln w="11430"/>
                <a:latin typeface="Helvetica Neue"/>
              </a:rPr>
              <a:t>Mercury Poisoning</a:t>
            </a:r>
            <a:endParaRPr lang="en-MY" sz="1400" b="1" cap="none" spc="50" dirty="0">
              <a:ln w="1143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9EBC6-5CED-4CCA-9AB7-449D1533B938}" type="datetime1">
              <a:rPr lang="en-MY" smtClean="0"/>
              <a:t>10/5/2021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4</a:t>
            </a:fld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1043608" y="589300"/>
            <a:ext cx="727280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Organic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 compounds 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are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further divided 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between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alkyl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 (carbon-chain)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 and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aryl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 (aromatic ring)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groups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Although all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mercury compounds 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are toxic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,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latin typeface="Garamond" pitchFamily="18" charset="0"/>
                <a:cs typeface="Times New Roman" pitchFamily="18" charset="0"/>
              </a:rPr>
              <a:t>the </a:t>
            </a:r>
            <a:r>
              <a:rPr lang="en-US" sz="22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small-chain alkyl compounds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are the </a:t>
            </a:r>
            <a:r>
              <a:rPr lang="en-US" sz="22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most hazardous</a:t>
            </a:r>
            <a:endParaRPr lang="en-MY" sz="2200" dirty="0"/>
          </a:p>
        </p:txBody>
      </p:sp>
    </p:spTree>
    <p:extLst>
      <p:ext uri="{BB962C8B-B14F-4D97-AF65-F5344CB8AC3E}">
        <p14:creationId xmlns:p14="http://schemas.microsoft.com/office/powerpoint/2010/main" val="1271934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548680"/>
            <a:ext cx="8208912" cy="5524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Uses and occupations at risk</a:t>
            </a:r>
          </a:p>
          <a:p>
            <a:pPr>
              <a:buClr>
                <a:srgbClr val="CC0000"/>
              </a:buClr>
              <a:buFont typeface="Wingdings" pitchFamily="2" charset="2"/>
              <a:buChar char="q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Mercury is used mainly for the electrolytic production of </a:t>
            </a:r>
          </a:p>
          <a:p>
            <a:pPr algn="ctr">
              <a:buClr>
                <a:srgbClr val="CC0000"/>
              </a:buClr>
              <a:defRPr/>
            </a:pP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 chlorine </a:t>
            </a: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ea typeface="Calibri"/>
                <a:cs typeface="Times New Roman" pitchFamily="18" charset="0"/>
              </a:rPr>
              <a:t>gas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and caustic soda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ar-AE" sz="1400" b="1" dirty="0">
                <a:solidFill>
                  <a:schemeClr val="tx2"/>
                </a:solidFill>
                <a:latin typeface="Garamond" pitchFamily="18" charset="0"/>
                <a:ea typeface="Calibri"/>
                <a:cs typeface="Times New Roman" pitchFamily="18" charset="0"/>
              </a:rPr>
              <a:t>الصودا الكاوية</a:t>
            </a:r>
            <a:r>
              <a:rPr lang="en-MY" sz="1400" b="1" dirty="0">
                <a:solidFill>
                  <a:srgbClr val="00B050"/>
                </a:solidFill>
                <a:latin typeface="Garamond" pitchFamily="18" charset="0"/>
                <a:ea typeface="Calibri"/>
                <a:cs typeface="Times New Roman" pitchFamily="18" charset="0"/>
              </a:rPr>
              <a:t>, </a:t>
            </a:r>
          </a:p>
          <a:p>
            <a:pPr algn="ctr">
              <a:buClr>
                <a:srgbClr val="CC0000"/>
              </a:buClr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from brine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(</a:t>
            </a:r>
            <a:r>
              <a:rPr lang="en-US" sz="2300" b="1" dirty="0" err="1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chlor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-alkali industry).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   </a:t>
            </a:r>
          </a:p>
          <a:p>
            <a:pPr algn="ctr">
              <a:buClr>
                <a:srgbClr val="CC0000"/>
              </a:buClr>
              <a:defRPr/>
            </a:pP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batteries</a:t>
            </a:r>
            <a:r>
              <a:rPr lang="en-MY" sz="2300" b="1" dirty="0">
                <a:solidFill>
                  <a:srgbClr val="00B050"/>
                </a:solidFill>
                <a:latin typeface="Garamond" pitchFamily="18" charset="0"/>
                <a:ea typeface="Calibri"/>
                <a:cs typeface="Times New Roman" pitchFamily="18" charset="0"/>
              </a:rPr>
              <a:t> , 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and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electrical switches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 </a:t>
            </a:r>
            <a:endParaRPr lang="en-US" sz="2300" dirty="0">
              <a:latin typeface="Garamond" pitchFamily="18" charset="0"/>
              <a:cs typeface="Times New Roman" pitchFamily="18" charset="0"/>
            </a:endParaRPr>
          </a:p>
          <a:p>
            <a:pPr>
              <a:buClr>
                <a:srgbClr val="CC0000"/>
              </a:buClr>
              <a:buFont typeface="Wingdings" pitchFamily="2" charset="2"/>
              <a:buChar char="q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Also mercury compounds are used in: </a:t>
            </a:r>
          </a:p>
          <a:p>
            <a:pPr lvl="1">
              <a:buClr>
                <a:srgbClr val="CC0000"/>
              </a:buClr>
              <a:buFont typeface="Wingdings" pitchFamily="2" charset="2"/>
              <a:buChar char="§"/>
              <a:defRPr/>
            </a:pP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pigments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; </a:t>
            </a:r>
          </a:p>
          <a:p>
            <a:pPr lvl="1">
              <a:buClr>
                <a:srgbClr val="CC0000"/>
              </a:buClr>
              <a:buFont typeface="Wingdings" pitchFamily="2" charset="2"/>
              <a:buChar char="§"/>
              <a:defRPr/>
            </a:pP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as a catalyst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explosives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 </a:t>
            </a:r>
          </a:p>
          <a:p>
            <a:pPr lvl="1">
              <a:buClr>
                <a:srgbClr val="CC0000"/>
              </a:buClr>
              <a:buFont typeface="Wingdings" pitchFamily="2" charset="2"/>
              <a:buChar char="§"/>
              <a:defRPr/>
            </a:pP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pharmaceuticals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  </a:t>
            </a:r>
          </a:p>
          <a:p>
            <a:pPr lvl="1">
              <a:buClr>
                <a:srgbClr val="CC0000"/>
              </a:buClr>
              <a:buFont typeface="Wingdings" pitchFamily="2" charset="2"/>
              <a:buChar char="§"/>
              <a:defRPr/>
            </a:pP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chemical applications</a:t>
            </a:r>
            <a:endParaRPr lang="en-US" sz="2300" dirty="0">
              <a:latin typeface="Garamond" pitchFamily="18" charset="0"/>
              <a:cs typeface="Times New Roman" pitchFamily="18" charset="0"/>
            </a:endParaRPr>
          </a:p>
          <a:p>
            <a:pPr>
              <a:buClr>
                <a:srgbClr val="CC0000"/>
              </a:buClr>
              <a:buFont typeface="Wingdings" pitchFamily="2" charset="2"/>
              <a:buChar char="q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Mercury is commonly found in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thermometers,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manometers,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 </a:t>
            </a:r>
          </a:p>
          <a:p>
            <a:pPr algn="ctr">
              <a:buClr>
                <a:srgbClr val="CC0000"/>
              </a:buClr>
              <a:defRPr/>
            </a:pP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  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barometers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,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gauges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, valves,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switches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, batteries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, and </a:t>
            </a:r>
          </a:p>
          <a:p>
            <a:pPr algn="ctr">
              <a:buClr>
                <a:srgbClr val="CC0000"/>
              </a:buClr>
              <a:defRPr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high-intensity discharge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(HID)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lamps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. </a:t>
            </a:r>
          </a:p>
          <a:p>
            <a:pPr marL="285750" indent="-285750">
              <a:buClr>
                <a:srgbClr val="CC0000"/>
              </a:buClr>
              <a:buFont typeface="Wingdings" pitchFamily="2" charset="2"/>
              <a:buChar char="q"/>
              <a:defRPr/>
            </a:pPr>
            <a:r>
              <a:rPr lang="en-US" dirty="0">
                <a:latin typeface="Garamond" pitchFamily="18" charset="0"/>
                <a:cs typeface="Times New Roman" pitchFamily="18" charset="0"/>
              </a:rPr>
              <a:t>  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Also used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in amalgams for dentistry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,</a:t>
            </a:r>
          </a:p>
          <a:p>
            <a:pPr>
              <a:buClr>
                <a:srgbClr val="CC0000"/>
              </a:buClr>
              <a:buFont typeface="Wingdings" pitchFamily="2" charset="2"/>
              <a:buChar char="q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preservatives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,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heat transfer technology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,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and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lubricating oils</a:t>
            </a:r>
            <a:endParaRPr lang="en-US" sz="23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3FA1F-DE77-480A-9479-313020EF6057}" type="datetime1">
              <a:rPr lang="en-MY" smtClean="0"/>
              <a:t>10/5/2021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6603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5" y="672707"/>
            <a:ext cx="8163344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CC0000"/>
              </a:buClr>
              <a:buFont typeface="Wingdings" pitchFamily="2" charset="2"/>
              <a:buChar char="q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mercury compounds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used as a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seed disinfectant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,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on food crops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, </a:t>
            </a:r>
          </a:p>
          <a:p>
            <a:pPr>
              <a:buClr>
                <a:srgbClr val="CC0000"/>
              </a:buClr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  As a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biocide, </a:t>
            </a:r>
          </a:p>
          <a:p>
            <a:pPr marL="342900" indent="-342900">
              <a:buClr>
                <a:srgbClr val="CC0000"/>
              </a:buClr>
              <a:buFont typeface="Wingdings" pitchFamily="2" charset="2"/>
              <a:buChar char="q"/>
              <a:defRPr/>
            </a:pP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 in paints</a:t>
            </a:r>
            <a:r>
              <a:rPr lang="en-US" sz="2300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and in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paint formulations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, </a:t>
            </a:r>
          </a:p>
          <a:p>
            <a:pPr>
              <a:buClr>
                <a:srgbClr val="CC0000"/>
              </a:buClr>
              <a:buFont typeface="Wingdings" pitchFamily="2" charset="2"/>
              <a:buChar char="q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as </a:t>
            </a:r>
            <a:r>
              <a:rPr lang="en-US" sz="2300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a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coating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for mirrors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, for the </a:t>
            </a:r>
          </a:p>
          <a:p>
            <a:pPr marL="342900" indent="-342900">
              <a:buClr>
                <a:srgbClr val="CC0000"/>
              </a:buClr>
              <a:buFont typeface="Wingdings" pitchFamily="2" charset="2"/>
              <a:buChar char="q"/>
              <a:defRPr/>
            </a:pP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         manufacture of certain types of glass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, </a:t>
            </a:r>
          </a:p>
          <a:p>
            <a:pPr>
              <a:buClr>
                <a:srgbClr val="CC0000"/>
              </a:buClr>
              <a:buFont typeface="Wingdings" pitchFamily="2" charset="2"/>
              <a:buChar char="q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as a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fungicide in paper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(has been discontinued o</a:t>
            </a:r>
            <a:r>
              <a:rPr lang="en-US" sz="2800" dirty="0">
                <a:latin typeface="Garamond" pitchFamily="18" charset="0"/>
                <a:cs typeface="Times New Roman" pitchFamily="18" charset="0"/>
              </a:rPr>
              <a:t>r banned). </a:t>
            </a:r>
          </a:p>
        </p:txBody>
      </p:sp>
      <p:sp>
        <p:nvSpPr>
          <p:cNvPr id="4" name="Rectangle 3"/>
          <p:cNvSpPr/>
          <p:nvPr/>
        </p:nvSpPr>
        <p:spPr>
          <a:xfrm>
            <a:off x="3094138" y="51904"/>
            <a:ext cx="2994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Garamond" pitchFamily="18" charset="0"/>
                <a:cs typeface="Times New Roman" pitchFamily="18" charset="0"/>
              </a:rPr>
              <a:t>Uses and occupations at risk</a:t>
            </a:r>
          </a:p>
        </p:txBody>
      </p:sp>
      <p:sp>
        <p:nvSpPr>
          <p:cNvPr id="5" name="Rectangle 4"/>
          <p:cNvSpPr/>
          <p:nvPr/>
        </p:nvSpPr>
        <p:spPr>
          <a:xfrm>
            <a:off x="71992" y="3255758"/>
            <a:ext cx="909895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          </a:t>
            </a:r>
            <a:r>
              <a:rPr lang="en-US" sz="26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Permissible Exposure Limits</a:t>
            </a:r>
            <a:endParaRPr lang="en-US" altLang="en-US" sz="2600" b="1" dirty="0">
              <a:solidFill>
                <a:srgbClr val="C00000"/>
              </a:solidFill>
              <a:latin typeface="Garamond" pitchFamily="18" charset="0"/>
              <a:cs typeface="Times New Roman" pitchFamily="18" charset="0"/>
            </a:endParaRPr>
          </a:p>
          <a:p>
            <a:r>
              <a:rPr lang="en-US" altLang="en-US" sz="2200" b="1" dirty="0">
                <a:latin typeface="Garamond" pitchFamily="18" charset="0"/>
                <a:cs typeface="Times New Roman" pitchFamily="18" charset="0"/>
              </a:rPr>
              <a:t>The </a:t>
            </a:r>
            <a:r>
              <a:rPr lang="en-MY" altLang="en-US" sz="2200" b="1" dirty="0">
                <a:latin typeface="Garamond" pitchFamily="18" charset="0"/>
                <a:cs typeface="Times New Roman" pitchFamily="18" charset="0"/>
              </a:rPr>
              <a:t>Occupational Safety and Health Administration</a:t>
            </a:r>
            <a:r>
              <a:rPr lang="en-US" altLang="en-US" sz="2200" b="1" dirty="0">
                <a:latin typeface="Garamond" pitchFamily="18" charset="0"/>
                <a:cs typeface="Times New Roman" pitchFamily="18" charset="0"/>
              </a:rPr>
              <a:t> (OSHA) standard for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altLang="en-US" sz="22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Organo</a:t>
            </a:r>
            <a:r>
              <a:rPr lang="en-US" alt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alkyl mercury </a:t>
            </a:r>
            <a:r>
              <a:rPr lang="en-US" altLang="en-US" sz="2200" b="1" dirty="0">
                <a:latin typeface="Garamond" pitchFamily="18" charset="0"/>
                <a:cs typeface="Times New Roman" pitchFamily="18" charset="0"/>
              </a:rPr>
              <a:t>compound is </a:t>
            </a:r>
            <a:r>
              <a:rPr lang="en-US" alt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0.01 mg /cubic meter </a:t>
            </a:r>
            <a:r>
              <a:rPr lang="en-US" altLang="en-US" sz="2200" b="1" dirty="0">
                <a:latin typeface="Garamond" pitchFamily="18" charset="0"/>
                <a:cs typeface="Times New Roman" pitchFamily="18" charset="0"/>
              </a:rPr>
              <a:t>of air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 for TWA8</a:t>
            </a:r>
            <a:endParaRPr lang="en-US" altLang="en-US" sz="2200" b="1" dirty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US" altLang="en-US" sz="2200" b="1" dirty="0">
                <a:latin typeface="Garamond" pitchFamily="18" charset="0"/>
                <a:cs typeface="Times New Roman" pitchFamily="18" charset="0"/>
              </a:rPr>
              <a:t>with a ceiling level of </a:t>
            </a:r>
            <a:r>
              <a:rPr lang="en-US" alt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0.04 mg/cubic meter </a:t>
            </a:r>
            <a:r>
              <a:rPr lang="en-US" altLang="en-US" sz="2200" b="1" dirty="0">
                <a:latin typeface="Garamond" pitchFamily="18" charset="0"/>
                <a:cs typeface="Times New Roman" pitchFamily="18" charset="0"/>
              </a:rPr>
              <a:t>of air for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TWA8</a:t>
            </a:r>
            <a:r>
              <a:rPr lang="en-US" altLang="en-US" sz="2200" b="1" dirty="0">
                <a:latin typeface="Garamond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v"/>
            </a:pPr>
            <a:endParaRPr lang="en-MY" sz="2200" dirty="0"/>
          </a:p>
        </p:txBody>
      </p:sp>
      <p:sp>
        <p:nvSpPr>
          <p:cNvPr id="7" name="Rectangle 6"/>
          <p:cNvSpPr/>
          <p:nvPr/>
        </p:nvSpPr>
        <p:spPr>
          <a:xfrm>
            <a:off x="1979712" y="5626238"/>
            <a:ext cx="38322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latin typeface="Garamond" pitchFamily="18" charset="0"/>
                <a:cs typeface="Times New Roman" pitchFamily="18" charset="0"/>
              </a:rPr>
              <a:t>(TWA8).</a:t>
            </a:r>
            <a:r>
              <a:rPr lang="en-MY" sz="2000" dirty="0"/>
              <a:t> </a:t>
            </a:r>
            <a:r>
              <a:rPr lang="en-MY" dirty="0"/>
              <a:t> 8-hour total weight average</a:t>
            </a:r>
            <a:endParaRPr lang="en-US" b="1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57169-80BA-425D-B329-03A0D78930BC}" type="datetime1">
              <a:rPr lang="en-MY" smtClean="0"/>
              <a:t>10/5/2021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90793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527076"/>
            <a:ext cx="859357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MY" sz="2400" b="1" u="sng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workers at risk </a:t>
            </a:r>
            <a:r>
              <a:rPr lang="en-MY" sz="2400" b="1" dirty="0">
                <a:latin typeface="Garamond" pitchFamily="18" charset="0"/>
                <a:ea typeface="Calibri"/>
                <a:cs typeface="Times New Roman" pitchFamily="18" charset="0"/>
              </a:rPr>
              <a:t>of being exposed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to mercury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:</a:t>
            </a:r>
          </a:p>
          <a:p>
            <a:pPr lvl="0"/>
            <a:r>
              <a:rPr lang="en-MY" sz="32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Some examples of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 </a:t>
            </a: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Workers in facilities where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electrical equipment 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is manufactured</a:t>
            </a: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Workers in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fluorescent light bulb 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(CFL) recycling facilities</a:t>
            </a: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Workers in facilities where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automotive parts 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are </a:t>
            </a:r>
            <a:r>
              <a:rPr lang="en-MY" sz="2300" b="1" dirty="0">
                <a:solidFill>
                  <a:schemeClr val="accent1"/>
                </a:solidFill>
                <a:latin typeface="Garamond" pitchFamily="18" charset="0"/>
                <a:ea typeface="Calibri"/>
                <a:cs typeface="Times New Roman" pitchFamily="18" charset="0"/>
              </a:rPr>
              <a:t>manufactured</a:t>
            </a: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Workers in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chemical processing plants 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that use mercury</a:t>
            </a: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Workers in </a:t>
            </a: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ea typeface="Calibri"/>
                <a:cs typeface="Times New Roman" pitchFamily="18" charset="0"/>
              </a:rPr>
              <a:t>medical, dental, or other health services 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who work with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equipment t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hat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contains mercury</a:t>
            </a:r>
            <a:endParaRPr lang="en-MY" sz="2300" b="1" dirty="0">
              <a:latin typeface="Garamond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ea typeface="Calibri"/>
                <a:cs typeface="Times New Roman" pitchFamily="18" charset="0"/>
              </a:rPr>
              <a:t>Dentists 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and their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assistants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 when </a:t>
            </a:r>
            <a:r>
              <a:rPr lang="en-MY" sz="2300" b="1" dirty="0">
                <a:solidFill>
                  <a:schemeClr val="accent1"/>
                </a:solidFill>
                <a:latin typeface="Garamond" pitchFamily="18" charset="0"/>
                <a:ea typeface="Calibri"/>
                <a:cs typeface="Times New Roman" pitchFamily="18" charset="0"/>
              </a:rPr>
              <a:t>breathing in mercury vapour </a:t>
            </a:r>
            <a:r>
              <a:rPr lang="en-MY" sz="2300" b="1" dirty="0">
                <a:latin typeface="Garamond" pitchFamily="18" charset="0"/>
                <a:ea typeface="Calibri"/>
                <a:cs typeface="Times New Roman" pitchFamily="18" charset="0"/>
              </a:rPr>
              <a:t>released from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Calibri"/>
                <a:cs typeface="Times New Roman" pitchFamily="18" charset="0"/>
              </a:rPr>
              <a:t>amalgam fillings</a:t>
            </a:r>
            <a:endParaRPr lang="en-MY" sz="2300" b="1" dirty="0">
              <a:latin typeface="Garamond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2900-AFA3-4889-938A-4051D19D154B}" type="datetime1">
              <a:rPr lang="en-MY" smtClean="0"/>
              <a:t>10/5/2021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29137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2149373"/>
            <a:ext cx="8388424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300" b="1" u="sng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Following ingestion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, 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elemental mercury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is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poorly </a:t>
            </a:r>
            <a:r>
              <a:rPr lang="en-US" sz="2300" b="1" dirty="0">
                <a:solidFill>
                  <a:schemeClr val="accent1"/>
                </a:solidFill>
                <a:latin typeface="Garamond" pitchFamily="18" charset="0"/>
                <a:cs typeface="Times New Roman" pitchFamily="18" charset="0"/>
              </a:rPr>
              <a:t>absorbed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 and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most of it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is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excreted in the feces. 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endParaRPr lang="en-US" sz="2300" b="1" dirty="0">
              <a:solidFill>
                <a:schemeClr val="accent1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300" b="1" u="sng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absorbed through the</a:t>
            </a:r>
            <a:r>
              <a:rPr lang="en-US" sz="2300" u="sng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u="sng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skin</a:t>
            </a:r>
            <a:r>
              <a:rPr lang="en-US" sz="2300" b="1" u="sng" dirty="0">
                <a:latin typeface="Garamond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300" b="1" dirty="0">
                <a:solidFill>
                  <a:schemeClr val="accent1"/>
                </a:solidFill>
                <a:latin typeface="Garamond" pitchFamily="18" charset="0"/>
                <a:cs typeface="Times New Roman" pitchFamily="18" charset="0"/>
              </a:rPr>
              <a:t>Elemental mercury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liquid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and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vapor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can be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absorbed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through the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skin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i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n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small amounts.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sz="2300" b="1" dirty="0">
              <a:solidFill>
                <a:schemeClr val="accent1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300" b="1" dirty="0">
                <a:solidFill>
                  <a:schemeClr val="accent1"/>
                </a:solidFill>
                <a:latin typeface="Garamond" pitchFamily="18" charset="0"/>
                <a:cs typeface="Times New Roman" pitchFamily="18" charset="0"/>
              </a:rPr>
              <a:t>Elemental mercury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is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transferred to the developing child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in a pregnant women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b="1" u="sng" dirty="0">
                <a:solidFill>
                  <a:srgbClr val="FF0000"/>
                </a:solidFill>
                <a:latin typeface="Garamond" pitchFamily="18" charset="0"/>
                <a:ea typeface="Times New Roman"/>
                <a:cs typeface="Times New Roman" pitchFamily="18" charset="0"/>
              </a:rPr>
              <a:t>Inhalation </a:t>
            </a:r>
            <a:r>
              <a:rPr lang="en-MY" sz="2400" b="1" u="sng" dirty="0">
                <a:latin typeface="Garamond" pitchFamily="18" charset="0"/>
                <a:ea typeface="Times New Roman"/>
                <a:cs typeface="Times New Roman" pitchFamily="18" charset="0"/>
              </a:rPr>
              <a:t>route gives higher exposure</a:t>
            </a:r>
            <a:endParaRPr lang="en-US" sz="2300" b="1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9602" y="188640"/>
            <a:ext cx="683071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Mercury poisoning can result from </a:t>
            </a:r>
          </a:p>
          <a:p>
            <a:pPr marL="514350" indent="-514350">
              <a:buFont typeface="+mj-lt"/>
              <a:buAutoNum type="romanUcPeriod"/>
            </a:pPr>
            <a:r>
              <a:rPr lang="en-MY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vapour inhalation, </a:t>
            </a:r>
          </a:p>
          <a:p>
            <a:pPr marL="514350" indent="-514350">
              <a:buFont typeface="+mj-lt"/>
              <a:buAutoNum type="romanUcPeriod"/>
            </a:pPr>
            <a:r>
              <a:rPr lang="en-MY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ingestion,</a:t>
            </a:r>
          </a:p>
          <a:p>
            <a:pPr marL="514350" indent="-514350">
              <a:buFont typeface="+mj-lt"/>
              <a:buAutoNum type="romanUcPeriod"/>
            </a:pPr>
            <a:r>
              <a:rPr lang="en-MY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injection, or</a:t>
            </a:r>
          </a:p>
          <a:p>
            <a:pPr marL="514350" indent="-514350">
              <a:buFont typeface="+mj-lt"/>
              <a:buAutoNum type="romanUcPeriod"/>
            </a:pPr>
            <a:r>
              <a:rPr lang="en-MY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absorption through 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the skin</a:t>
            </a: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07EE4-45A3-414D-B100-799A05156029}" type="datetime1">
              <a:rPr lang="en-MY" smtClean="0"/>
              <a:t>10/5/2021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45739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60648"/>
            <a:ext cx="9144000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b="1" u="sng" dirty="0">
                <a:solidFill>
                  <a:srgbClr val="FF0000"/>
                </a:solidFill>
                <a:latin typeface="Garamond" pitchFamily="18" charset="0"/>
                <a:ea typeface="Times New Roman"/>
                <a:cs typeface="Times New Roman" pitchFamily="18" charset="0"/>
              </a:rPr>
              <a:t>Inhalation</a:t>
            </a:r>
            <a:r>
              <a:rPr lang="en-MY" sz="2400" b="1" u="sng" dirty="0">
                <a:solidFill>
                  <a:srgbClr val="3B3835"/>
                </a:solidFill>
                <a:latin typeface="Garamond" pitchFamily="18" charset="0"/>
                <a:ea typeface="Times New Roman"/>
                <a:cs typeface="Times New Roman" pitchFamily="18" charset="0"/>
              </a:rPr>
              <a:t> route gives </a:t>
            </a:r>
            <a:r>
              <a:rPr lang="en-MY" sz="2400" b="1" u="sng" dirty="0">
                <a:solidFill>
                  <a:srgbClr val="FF0000"/>
                </a:solidFill>
                <a:latin typeface="Garamond" pitchFamily="18" charset="0"/>
                <a:ea typeface="Times New Roman"/>
                <a:cs typeface="Times New Roman" pitchFamily="18" charset="0"/>
              </a:rPr>
              <a:t>higher exposure</a:t>
            </a:r>
          </a:p>
          <a:p>
            <a:pPr>
              <a:defRPr/>
            </a:pPr>
            <a:endParaRPr lang="en-US" sz="2400" b="1" u="sng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800" dirty="0">
                <a:latin typeface="Garamond" pitchFamily="18" charset="0"/>
                <a:cs typeface="Times New Roman" pitchFamily="18" charset="0"/>
              </a:rPr>
              <a:t> 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The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vapor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 is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well </a:t>
            </a:r>
            <a:r>
              <a:rPr lang="en-US" sz="2300" b="1" u="sng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absorbed following inhalation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  it accumulates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in the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kidney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and the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brain.</a:t>
            </a:r>
          </a:p>
          <a:p>
            <a:pPr>
              <a:defRPr/>
            </a:pPr>
            <a:endParaRPr lang="en-MY" sz="2300" dirty="0">
              <a:solidFill>
                <a:srgbClr val="3B3835"/>
              </a:solidFill>
              <a:latin typeface="Garamond" pitchFamily="18" charset="0"/>
              <a:ea typeface="Times New Roman"/>
              <a:cs typeface="Times New Roman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itchFamily="2" charset="2"/>
              <a:buChar char="q"/>
              <a:tabLst>
                <a:tab pos="457200" algn="l"/>
              </a:tabLst>
            </a:pP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ea typeface="Times New Roman"/>
                <a:cs typeface="Times New Roman" pitchFamily="18" charset="0"/>
              </a:rPr>
              <a:t>   Very toxic </a:t>
            </a:r>
            <a:r>
              <a:rPr lang="en-MY" sz="2300" b="1" dirty="0">
                <a:latin typeface="Garamond" pitchFamily="18" charset="0"/>
                <a:ea typeface="Times New Roman"/>
                <a:cs typeface="Times New Roman" pitchFamily="18" charset="0"/>
              </a:rPr>
              <a:t>to the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Times New Roman"/>
                <a:cs typeface="Times New Roman" pitchFamily="18" charset="0"/>
              </a:rPr>
              <a:t>nervous</a:t>
            </a:r>
            <a:r>
              <a:rPr lang="en-MY" sz="2300" b="1" dirty="0">
                <a:solidFill>
                  <a:srgbClr val="3B3835"/>
                </a:solidFill>
                <a:latin typeface="Garamond" pitchFamily="18" charset="0"/>
                <a:ea typeface="Times New Roman"/>
                <a:cs typeface="Times New Roman" pitchFamily="18" charset="0"/>
              </a:rPr>
              <a:t> system, also to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ea typeface="Times New Roman"/>
                <a:cs typeface="Times New Roman" pitchFamily="18" charset="0"/>
              </a:rPr>
              <a:t>kidneys 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en-MY" sz="2300" b="1" dirty="0">
              <a:solidFill>
                <a:srgbClr val="0070C0"/>
              </a:solidFill>
              <a:latin typeface="Garamond" pitchFamily="18" charset="0"/>
              <a:ea typeface="Times New Roman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Elemental mercury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is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excreted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from the body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slowly.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It has an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elimination half-life</a:t>
            </a:r>
            <a:r>
              <a:rPr lang="en-US" sz="2300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of </a:t>
            </a:r>
            <a:r>
              <a:rPr lang="en-US" sz="2300" b="1" u="sng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40-60 days</a:t>
            </a:r>
            <a:r>
              <a:rPr lang="en-US" sz="2300" u="sng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.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sz="2300" u="sng" dirty="0">
              <a:solidFill>
                <a:srgbClr val="CC0000"/>
              </a:solidFill>
              <a:latin typeface="Garamond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Most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elementa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l mercury is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excreted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 in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exhaled air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, 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Small amounts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 in the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feces and urine 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Very small amounts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 can be eliminated in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sweat, saliva and milk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" name="Rectangle 2"/>
          <p:cNvSpPr/>
          <p:nvPr/>
        </p:nvSpPr>
        <p:spPr>
          <a:xfrm>
            <a:off x="323528" y="5517232"/>
            <a:ext cx="7992888" cy="760401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n-US" sz="24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Sources of non-occupational exposure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to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Garamond" pitchFamily="18" charset="0"/>
                <a:cs typeface="Times New Roman" pitchFamily="18" charset="0"/>
              </a:rPr>
              <a:t>     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inorganic mercury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 include </a:t>
            </a:r>
            <a:r>
              <a:rPr lang="en-US" sz="24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new dental fillings</a:t>
            </a:r>
            <a:endParaRPr lang="en-US" sz="2400" b="1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0C801-2852-4192-AC0C-85E96B62CA9A}" type="datetime1">
              <a:rPr lang="en-MY" smtClean="0"/>
              <a:t>10/5/2021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9AE0-71D4-4371-9358-6A9226271E80}" type="slidenum">
              <a:rPr lang="en-MY" smtClean="0"/>
              <a:t>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06238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4E3F62F58E31954599AF5D7BF24514D4" ma:contentTypeVersion="4" ma:contentTypeDescription="إنشاء مستند جديد." ma:contentTypeScope="" ma:versionID="f37308ff582a38e3b46efcef849a1d3b">
  <xsd:schema xmlns:xsd="http://www.w3.org/2001/XMLSchema" xmlns:xs="http://www.w3.org/2001/XMLSchema" xmlns:p="http://schemas.microsoft.com/office/2006/metadata/properties" xmlns:ns2="d04b26b9-50b7-4329-ba0b-d0dc18387505" targetNamespace="http://schemas.microsoft.com/office/2006/metadata/properties" ma:root="true" ma:fieldsID="a7e1c94fe646e572e8faf06741d22e81" ns2:_="">
    <xsd:import namespace="d04b26b9-50b7-4329-ba0b-d0dc183875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b26b9-50b7-4329-ba0b-d0dc183875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8A0856-9EEC-42D8-AA82-66AEF957BF8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319536C-296B-4CB8-97FD-A042978362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6AC097D-250A-4B68-A67A-34D0965AE3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4b26b9-50b7-4329-ba0b-d0dc183875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2568</TotalTime>
  <Words>2379</Words>
  <Application>Microsoft Office PowerPoint</Application>
  <PresentationFormat>On-screen Show (4:3)</PresentationFormat>
  <Paragraphs>374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114</cp:revision>
  <dcterms:created xsi:type="dcterms:W3CDTF">2020-03-21T12:33:41Z</dcterms:created>
  <dcterms:modified xsi:type="dcterms:W3CDTF">2021-05-10T07:43:21Z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0x0101004E3F62F58E31954599AF5D7BF24514D4</vt:lpwstr>
  </property>
</Properties>
</file>