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8" r:id="rId26"/>
    <p:sldId id="281"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814" autoAdjust="0"/>
  </p:normalViewPr>
  <p:slideViewPr>
    <p:cSldViewPr>
      <p:cViewPr varScale="1">
        <p:scale>
          <a:sx n="64" d="100"/>
          <a:sy n="64" d="100"/>
        </p:scale>
        <p:origin x="-10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9DC52-1CF4-4176-91DD-247CB2991D64}" type="datetimeFigureOut">
              <a:rPr lang="en-US" smtClean="0"/>
              <a:pPr/>
              <a:t>12/21/2021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E8E4F-B214-48A8-93C6-08B5C5BF67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E8E4F-B214-48A8-93C6-08B5C5BF679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E8E4F-B214-48A8-93C6-08B5C5BF679B}"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mode of dissemination is particularly characteristic of cancers of the ovary, which often cover the peritoneal surfaces widely.</a:t>
            </a:r>
            <a:endParaRPr lang="en-US" dirty="0"/>
          </a:p>
        </p:txBody>
      </p:sp>
      <p:sp>
        <p:nvSpPr>
          <p:cNvPr id="4" name="Slide Number Placeholder 3"/>
          <p:cNvSpPr>
            <a:spLocks noGrp="1"/>
          </p:cNvSpPr>
          <p:nvPr>
            <p:ph type="sldNum" sz="quarter" idx="10"/>
          </p:nvPr>
        </p:nvSpPr>
        <p:spPr/>
        <p:txBody>
          <a:bodyPr/>
          <a:lstStyle/>
          <a:p>
            <a:fld id="{1E0E8E4F-B214-48A8-93C6-08B5C5BF679B}"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0E8E4F-B214-48A8-93C6-08B5C5BF679B}"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73AEC1E-8F87-4D01-8E00-17251756FB2E}" type="datetimeFigureOut">
              <a:rPr lang="en-US" smtClean="0"/>
              <a:pPr/>
              <a:t>12/21/2021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2EDCF1-197B-4DFD-89F3-E03003FA3FD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3AEC1E-8F87-4D01-8E00-17251756FB2E}"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EDCF1-197B-4DFD-89F3-E03003FA3F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73AEC1E-8F87-4D01-8E00-17251756FB2E}" type="datetimeFigureOut">
              <a:rPr lang="en-US" smtClean="0"/>
              <a:pPr/>
              <a:t>12/21/2021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2EDCF1-197B-4DFD-89F3-E03003FA3FD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73AEC1E-8F87-4D01-8E00-17251756FB2E}"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2EDCF1-197B-4DFD-89F3-E03003FA3FD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73AEC1E-8F87-4D01-8E00-17251756FB2E}" type="datetimeFigureOut">
              <a:rPr lang="en-US" smtClean="0"/>
              <a:pPr/>
              <a:t>12/21/2021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2EDCF1-197B-4DFD-89F3-E03003FA3FD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73AEC1E-8F87-4D01-8E00-17251756FB2E}" type="datetimeFigureOut">
              <a:rPr lang="en-US" smtClean="0"/>
              <a:pPr/>
              <a:t>12/21/2021</a:t>
            </a:fld>
            <a:endParaRPr lang="en-US"/>
          </a:p>
        </p:txBody>
      </p:sp>
      <p:sp>
        <p:nvSpPr>
          <p:cNvPr id="10" name="Slide Number Placeholder 9"/>
          <p:cNvSpPr>
            <a:spLocks noGrp="1"/>
          </p:cNvSpPr>
          <p:nvPr>
            <p:ph type="sldNum" sz="quarter" idx="16"/>
          </p:nvPr>
        </p:nvSpPr>
        <p:spPr/>
        <p:txBody>
          <a:bodyPr rtlCol="0"/>
          <a:lstStyle/>
          <a:p>
            <a:fld id="{842EDCF1-197B-4DFD-89F3-E03003FA3FD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73AEC1E-8F87-4D01-8E00-17251756FB2E}" type="datetimeFigureOut">
              <a:rPr lang="en-US" smtClean="0"/>
              <a:pPr/>
              <a:t>12/21/2021</a:t>
            </a:fld>
            <a:endParaRPr lang="en-US"/>
          </a:p>
        </p:txBody>
      </p:sp>
      <p:sp>
        <p:nvSpPr>
          <p:cNvPr id="12" name="Slide Number Placeholder 11"/>
          <p:cNvSpPr>
            <a:spLocks noGrp="1"/>
          </p:cNvSpPr>
          <p:nvPr>
            <p:ph type="sldNum" sz="quarter" idx="16"/>
          </p:nvPr>
        </p:nvSpPr>
        <p:spPr/>
        <p:txBody>
          <a:bodyPr rtlCol="0"/>
          <a:lstStyle/>
          <a:p>
            <a:fld id="{842EDCF1-197B-4DFD-89F3-E03003FA3FD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3AEC1E-8F87-4D01-8E00-17251756FB2E}" type="datetimeFigureOut">
              <a:rPr lang="en-US" smtClean="0"/>
              <a:pPr/>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2EDCF1-197B-4DFD-89F3-E03003FA3F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AEC1E-8F87-4D01-8E00-17251756FB2E}" type="datetimeFigureOut">
              <a:rPr lang="en-US" smtClean="0"/>
              <a:pPr/>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2EDCF1-197B-4DFD-89F3-E03003FA3F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73AEC1E-8F87-4D01-8E00-17251756FB2E}" type="datetimeFigureOut">
              <a:rPr lang="en-US" smtClean="0"/>
              <a:pPr/>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2EDCF1-197B-4DFD-89F3-E03003FA3FD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73AEC1E-8F87-4D01-8E00-17251756FB2E}" type="datetimeFigureOut">
              <a:rPr lang="en-US" smtClean="0"/>
              <a:pPr/>
              <a:t>12/21/2021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2EDCF1-197B-4DFD-89F3-E03003FA3FD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73AEC1E-8F87-4D01-8E00-17251756FB2E}" type="datetimeFigureOut">
              <a:rPr lang="en-US" smtClean="0"/>
              <a:pPr/>
              <a:t>12/21/2021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2EDCF1-197B-4DFD-89F3-E03003FA3F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90600"/>
            <a:ext cx="6858000" cy="2667000"/>
          </a:xfrm>
        </p:spPr>
        <p:txBody>
          <a:bodyPr>
            <a:normAutofit fontScale="90000"/>
          </a:bodyPr>
          <a:lstStyle/>
          <a:p>
            <a:r>
              <a:rPr lang="en-US" dirty="0" smtClean="0"/>
              <a:t/>
            </a:r>
            <a:br>
              <a:rPr lang="en-US" dirty="0" smtClean="0"/>
            </a:br>
            <a:r>
              <a:rPr lang="en-US" dirty="0" smtClean="0"/>
              <a:t>neoplasia 2</a:t>
            </a:r>
            <a:br>
              <a:rPr lang="en-US" dirty="0" smtClean="0"/>
            </a:br>
            <a:r>
              <a:rPr lang="en-US" dirty="0" smtClean="0"/>
              <a:t>CHARACTERISTICS OF BENIGN AND MALIGNANT NEOPLASMS</a:t>
            </a:r>
            <a:endParaRPr lang="en-US" dirty="0"/>
          </a:p>
        </p:txBody>
      </p:sp>
      <p:sp>
        <p:nvSpPr>
          <p:cNvPr id="3" name="Subtitle 2"/>
          <p:cNvSpPr>
            <a:spLocks noGrp="1"/>
          </p:cNvSpPr>
          <p:nvPr>
            <p:ph type="subTitle" idx="1"/>
          </p:nvPr>
        </p:nvSpPr>
        <p:spPr/>
        <p:txBody>
          <a:bodyPr>
            <a:noAutofit/>
          </a:bodyPr>
          <a:lstStyle/>
          <a:p>
            <a:pPr algn="r"/>
            <a:r>
              <a:rPr lang="en-US" sz="2800" dirty="0" smtClean="0">
                <a:solidFill>
                  <a:schemeClr val="bg1"/>
                </a:solidFill>
              </a:rPr>
              <a:t>Dr. Eman Kreishan.</a:t>
            </a:r>
          </a:p>
          <a:p>
            <a:pPr algn="r"/>
            <a:r>
              <a:rPr lang="en-US" sz="2800" dirty="0" smtClean="0">
                <a:solidFill>
                  <a:schemeClr val="bg1"/>
                </a:solidFill>
              </a:rPr>
              <a:t>22-12-2021</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52400"/>
            <a:ext cx="8153400" cy="4495800"/>
          </a:xfrm>
        </p:spPr>
        <p:txBody>
          <a:bodyPr>
            <a:normAutofit/>
          </a:bodyPr>
          <a:lstStyle/>
          <a:p>
            <a:r>
              <a:rPr lang="en-US" sz="2400" dirty="0" smtClean="0"/>
              <a:t>When dysplastic changes are severe and involve the entire thickness of the epithelium, the lesion is referred to as carcinoma in situ.</a:t>
            </a:r>
            <a:endParaRPr lang="en-US" sz="2800" dirty="0"/>
          </a:p>
        </p:txBody>
      </p:sp>
      <p:pic>
        <p:nvPicPr>
          <p:cNvPr id="20482" name="Picture 2"/>
          <p:cNvPicPr>
            <a:picLocks noChangeAspect="1" noChangeArrowheads="1"/>
          </p:cNvPicPr>
          <p:nvPr/>
        </p:nvPicPr>
        <p:blipFill>
          <a:blip r:embed="rId2"/>
          <a:srcRect/>
          <a:stretch>
            <a:fillRect/>
          </a:stretch>
        </p:blipFill>
        <p:spPr bwMode="auto">
          <a:xfrm>
            <a:off x="1828800" y="1905000"/>
            <a:ext cx="5105400" cy="3227392"/>
          </a:xfrm>
          <a:prstGeom prst="rect">
            <a:avLst/>
          </a:prstGeom>
          <a:noFill/>
          <a:ln w="9525">
            <a:noFill/>
            <a:miter lim="800000"/>
            <a:headEnd/>
            <a:tailEnd/>
          </a:ln>
          <a:effectLst/>
        </p:spPr>
      </p:pic>
      <p:sp>
        <p:nvSpPr>
          <p:cNvPr id="5" name="Rectangle 4"/>
          <p:cNvSpPr/>
          <p:nvPr/>
        </p:nvSpPr>
        <p:spPr>
          <a:xfrm>
            <a:off x="609600" y="5334000"/>
            <a:ext cx="8153400" cy="707886"/>
          </a:xfrm>
          <a:prstGeom prst="rect">
            <a:avLst/>
          </a:prstGeom>
        </p:spPr>
        <p:txBody>
          <a:bodyPr wrap="square">
            <a:spAutoFit/>
          </a:bodyPr>
          <a:lstStyle/>
          <a:p>
            <a:r>
              <a:rPr lang="en-US" sz="2000" dirty="0" smtClean="0"/>
              <a:t>The presence of dysplasia marks a tissue as being at increased risk for developing an invasive cancer.</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 Local Invasion</a:t>
            </a:r>
            <a:endParaRPr lang="en-US" sz="3600" dirty="0"/>
          </a:p>
        </p:txBody>
      </p:sp>
      <p:sp>
        <p:nvSpPr>
          <p:cNvPr id="3" name="Content Placeholder 2"/>
          <p:cNvSpPr>
            <a:spLocks noGrp="1"/>
          </p:cNvSpPr>
          <p:nvPr>
            <p:ph sz="quarter" idx="1"/>
          </p:nvPr>
        </p:nvSpPr>
        <p:spPr>
          <a:xfrm>
            <a:off x="685800" y="1447800"/>
            <a:ext cx="8153400" cy="4495800"/>
          </a:xfrm>
        </p:spPr>
        <p:txBody>
          <a:bodyPr>
            <a:normAutofit/>
          </a:bodyPr>
          <a:lstStyle/>
          <a:p>
            <a:r>
              <a:rPr lang="en-US" sz="2800" dirty="0" smtClean="0"/>
              <a:t>Most benign tumors grow as cohesive expansile masses that remain localized to their sites of origin.</a:t>
            </a:r>
          </a:p>
          <a:p>
            <a:r>
              <a:rPr lang="en-US" sz="2800" dirty="0" smtClean="0"/>
              <a:t>encapsulation is the rule in benign tumors, but?</a:t>
            </a:r>
            <a:endParaRPr lang="en-US" sz="2800" dirty="0"/>
          </a:p>
        </p:txBody>
      </p:sp>
      <p:pic>
        <p:nvPicPr>
          <p:cNvPr id="21506" name="Picture 2"/>
          <p:cNvPicPr>
            <a:picLocks noChangeAspect="1" noChangeArrowheads="1"/>
          </p:cNvPicPr>
          <p:nvPr/>
        </p:nvPicPr>
        <p:blipFill>
          <a:blip r:embed="rId2"/>
          <a:srcRect/>
          <a:stretch>
            <a:fillRect/>
          </a:stretch>
        </p:blipFill>
        <p:spPr bwMode="auto">
          <a:xfrm>
            <a:off x="838200" y="3962400"/>
            <a:ext cx="3581614" cy="2200275"/>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5181600" y="3962400"/>
            <a:ext cx="3476625" cy="2343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153400" cy="4495800"/>
          </a:xfrm>
        </p:spPr>
        <p:txBody>
          <a:bodyPr/>
          <a:lstStyle/>
          <a:p>
            <a:r>
              <a:rPr lang="en-US" sz="2800" dirty="0" smtClean="0"/>
              <a:t>The growth of cancers is accompanied by progressive infiltration, invasion, and destruction of surrounding tissues.</a:t>
            </a:r>
          </a:p>
          <a:p>
            <a:endParaRPr lang="en-US" sz="2800" dirty="0" smtClean="0"/>
          </a:p>
          <a:p>
            <a:r>
              <a:rPr lang="en-US" sz="2800" dirty="0" smtClean="0"/>
              <a:t>Cancers lack well-defined capsules</a:t>
            </a:r>
          </a:p>
          <a:p>
            <a:endParaRPr lang="en-US" dirty="0"/>
          </a:p>
        </p:txBody>
      </p:sp>
      <p:pic>
        <p:nvPicPr>
          <p:cNvPr id="22530" name="Picture 2"/>
          <p:cNvPicPr>
            <a:picLocks noChangeAspect="1" noChangeArrowheads="1"/>
          </p:cNvPicPr>
          <p:nvPr/>
        </p:nvPicPr>
        <p:blipFill>
          <a:blip r:embed="rId2"/>
          <a:srcRect/>
          <a:stretch>
            <a:fillRect/>
          </a:stretch>
        </p:blipFill>
        <p:spPr bwMode="auto">
          <a:xfrm>
            <a:off x="914400" y="3505200"/>
            <a:ext cx="4061037" cy="252412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5486400" y="3307538"/>
            <a:ext cx="3219450" cy="3074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ndocrine Pathology"/>
          <p:cNvPicPr>
            <a:picLocks noChangeAspect="1" noChangeArrowheads="1"/>
          </p:cNvPicPr>
          <p:nvPr/>
        </p:nvPicPr>
        <p:blipFill>
          <a:blip r:embed="rId2"/>
          <a:srcRect/>
          <a:stretch>
            <a:fillRect/>
          </a:stretch>
        </p:blipFill>
        <p:spPr bwMode="auto">
          <a:xfrm>
            <a:off x="2819400" y="914400"/>
            <a:ext cx="3581400" cy="2352070"/>
          </a:xfrm>
          <a:prstGeom prst="rect">
            <a:avLst/>
          </a:prstGeom>
          <a:noFill/>
        </p:spPr>
      </p:pic>
      <p:pic>
        <p:nvPicPr>
          <p:cNvPr id="23556" name="Picture 4" descr="thyroid follicular adenoma - Humpath.com - Human pathology"/>
          <p:cNvPicPr>
            <a:picLocks noChangeAspect="1" noChangeArrowheads="1"/>
          </p:cNvPicPr>
          <p:nvPr/>
        </p:nvPicPr>
        <p:blipFill>
          <a:blip r:embed="rId3" cstate="print"/>
          <a:srcRect/>
          <a:stretch>
            <a:fillRect/>
          </a:stretch>
        </p:blipFill>
        <p:spPr bwMode="auto">
          <a:xfrm rot="5400000">
            <a:off x="757827" y="3509373"/>
            <a:ext cx="2728588" cy="3025042"/>
          </a:xfrm>
          <a:prstGeom prst="rect">
            <a:avLst/>
          </a:prstGeom>
          <a:noFill/>
        </p:spPr>
      </p:pic>
      <p:pic>
        <p:nvPicPr>
          <p:cNvPr id="23558" name="Picture 6" descr="Follicular thyroid carcinoma - Libre Pathology"/>
          <p:cNvPicPr>
            <a:picLocks noChangeAspect="1" noChangeArrowheads="1"/>
          </p:cNvPicPr>
          <p:nvPr/>
        </p:nvPicPr>
        <p:blipFill>
          <a:blip r:embed="rId4"/>
          <a:srcRect b="41935"/>
          <a:stretch>
            <a:fillRect/>
          </a:stretch>
        </p:blipFill>
        <p:spPr bwMode="auto">
          <a:xfrm>
            <a:off x="5562600" y="3657600"/>
            <a:ext cx="2887133" cy="2514600"/>
          </a:xfrm>
          <a:prstGeom prst="rect">
            <a:avLst/>
          </a:prstGeom>
          <a:noFill/>
        </p:spPr>
      </p:pic>
      <p:sp>
        <p:nvSpPr>
          <p:cNvPr id="5" name="Rectangle 4"/>
          <p:cNvSpPr/>
          <p:nvPr/>
        </p:nvSpPr>
        <p:spPr>
          <a:xfrm>
            <a:off x="228600" y="152400"/>
            <a:ext cx="3946273" cy="707886"/>
          </a:xfrm>
          <a:prstGeom prst="rect">
            <a:avLst/>
          </a:prstGeom>
          <a:noFill/>
        </p:spPr>
        <p:txBody>
          <a:bodyPr wrap="none" lIns="91440" tIns="45720" rIns="91440" bIns="45720">
            <a:spAutoFit/>
          </a:bodyPr>
          <a:lstStyle/>
          <a:p>
            <a:pPr algn="ctr"/>
            <a:r>
              <a:rPr lang="en-US"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Thyroid nodule</a:t>
            </a: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5"/>
          <p:cNvSpPr/>
          <p:nvPr/>
        </p:nvSpPr>
        <p:spPr>
          <a:xfrm>
            <a:off x="228600" y="6211669"/>
            <a:ext cx="387067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Follicular adenoma</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550307" y="6150114"/>
            <a:ext cx="4593693"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effectLst>
                  <a:outerShdw blurRad="76200" dist="50800" dir="5400000" algn="tl" rotWithShape="0">
                    <a:srgbClr val="000000">
                      <a:alpha val="65000"/>
                    </a:srgbClr>
                  </a:outerShdw>
                </a:effectLst>
              </a:rPr>
              <a:t>Follicular carcinoma</a:t>
            </a:r>
            <a:endParaRPr lang="en-US" sz="4000" b="1" cap="none" spc="50" dirty="0">
              <a:ln w="11430"/>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Metastasis</a:t>
            </a:r>
            <a:endParaRPr lang="en-US" dirty="0"/>
          </a:p>
        </p:txBody>
      </p:sp>
      <p:sp>
        <p:nvSpPr>
          <p:cNvPr id="3" name="Content Placeholder 2"/>
          <p:cNvSpPr>
            <a:spLocks noGrp="1"/>
          </p:cNvSpPr>
          <p:nvPr>
            <p:ph sz="quarter" idx="1"/>
          </p:nvPr>
        </p:nvSpPr>
        <p:spPr/>
        <p:txBody>
          <a:bodyPr/>
          <a:lstStyle/>
          <a:p>
            <a:r>
              <a:rPr lang="en-US" dirty="0" smtClean="0"/>
              <a:t>spread of a tumor to sites that are physically discontinuous with the primary tumor.</a:t>
            </a:r>
          </a:p>
          <a:p>
            <a:r>
              <a:rPr lang="en-US" dirty="0" smtClean="0"/>
              <a:t>Remember: </a:t>
            </a:r>
            <a:r>
              <a:rPr lang="en-US" u="sng" dirty="0" smtClean="0">
                <a:solidFill>
                  <a:srgbClr val="FF0000"/>
                </a:solidFill>
              </a:rPr>
              <a:t>by definition benign neoplasms do not metastasize.</a:t>
            </a:r>
          </a:p>
          <a:p>
            <a:r>
              <a:rPr lang="en-US" dirty="0" smtClean="0"/>
              <a:t>In general, the more anaplastic and the larger the primary neoplasm, the more likely is metastatic spread.</a:t>
            </a:r>
            <a:endParaRPr lang="en-US"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763000" cy="990600"/>
          </a:xfrm>
        </p:spPr>
        <p:txBody>
          <a:bodyPr>
            <a:normAutofit fontScale="90000"/>
          </a:bodyPr>
          <a:lstStyle/>
          <a:p>
            <a:r>
              <a:rPr lang="en-US" sz="3100" dirty="0" smtClean="0">
                <a:solidFill>
                  <a:schemeClr val="tx1"/>
                </a:solidFill>
              </a:rPr>
              <a:t>The invasiveness of cancers permits them to penetrate into blood vessels, lymphatics, and body cavities, providing opportunities for spread.</a:t>
            </a:r>
            <a:endParaRPr lang="en-US" dirty="0">
              <a:solidFill>
                <a:schemeClr val="tx1"/>
              </a:solidFill>
            </a:endParaRPr>
          </a:p>
        </p:txBody>
      </p:sp>
      <p:pic>
        <p:nvPicPr>
          <p:cNvPr id="26626" name="Picture 2"/>
          <p:cNvPicPr>
            <a:picLocks noChangeAspect="1" noChangeArrowheads="1"/>
          </p:cNvPicPr>
          <p:nvPr/>
        </p:nvPicPr>
        <p:blipFill>
          <a:blip r:embed="rId2"/>
          <a:srcRect/>
          <a:stretch>
            <a:fillRect/>
          </a:stretch>
        </p:blipFill>
        <p:spPr bwMode="auto">
          <a:xfrm>
            <a:off x="1828800" y="2667000"/>
            <a:ext cx="5238750" cy="349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Malignant neoplasms disseminate by one of three pathways: </a:t>
            </a:r>
          </a:p>
          <a:p>
            <a:endParaRPr lang="en-US" dirty="0" smtClean="0"/>
          </a:p>
          <a:p>
            <a:pPr>
              <a:buFont typeface="Arial" pitchFamily="34" charset="0"/>
              <a:buChar char="•"/>
            </a:pPr>
            <a:r>
              <a:rPr lang="en-US" dirty="0" smtClean="0"/>
              <a:t>(1) seeding within body cavities*.</a:t>
            </a:r>
          </a:p>
          <a:p>
            <a:pPr>
              <a:buFont typeface="Arial" pitchFamily="34" charset="0"/>
              <a:buChar char="•"/>
            </a:pPr>
            <a:r>
              <a:rPr lang="en-US" dirty="0" smtClean="0"/>
              <a:t>(2) lymphatic spread: typical of carcinomas.</a:t>
            </a:r>
          </a:p>
          <a:p>
            <a:pPr>
              <a:buFont typeface="Arial" pitchFamily="34" charset="0"/>
              <a:buChar char="•"/>
            </a:pPr>
            <a:r>
              <a:rPr lang="en-US" dirty="0" smtClean="0"/>
              <a:t>(3) hematogenous spread: favored by sarcomas.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828800" y="685800"/>
            <a:ext cx="4801003" cy="3962400"/>
          </a:xfrm>
          <a:prstGeom prst="rect">
            <a:avLst/>
          </a:prstGeom>
          <a:noFill/>
          <a:ln w="9525">
            <a:noFill/>
            <a:miter lim="800000"/>
            <a:headEnd/>
            <a:tailEnd/>
          </a:ln>
          <a:effectLst/>
        </p:spPr>
      </p:pic>
      <p:sp>
        <p:nvSpPr>
          <p:cNvPr id="3" name="Rectangle 2"/>
          <p:cNvSpPr/>
          <p:nvPr/>
        </p:nvSpPr>
        <p:spPr>
          <a:xfrm>
            <a:off x="1447800" y="5105400"/>
            <a:ext cx="5740226"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Seeding of ovarian cancer</a:t>
            </a:r>
          </a:p>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peritoneal surface.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A “sentinel lymph node” is the first regional lymph node that receives lymph flow from a primary tumor.</a:t>
            </a:r>
            <a:endParaRPr lang="en-US" dirty="0"/>
          </a:p>
        </p:txBody>
      </p:sp>
      <p:pic>
        <p:nvPicPr>
          <p:cNvPr id="29698" name="Picture 2" descr="Lymph Node Biopsy - Indriya Eye &amp;amp; ENT Hospital | LASIK Surgeon | ENT  Surgeon Doctor near me | Best Eye Surgeon | Best Eye Hospital | Eye Doctor  | ENT Specialist |"/>
          <p:cNvPicPr>
            <a:picLocks noChangeAspect="1" noChangeArrowheads="1"/>
          </p:cNvPicPr>
          <p:nvPr/>
        </p:nvPicPr>
        <p:blipFill>
          <a:blip r:embed="rId2"/>
          <a:srcRect/>
          <a:stretch>
            <a:fillRect/>
          </a:stretch>
        </p:blipFill>
        <p:spPr bwMode="auto">
          <a:xfrm>
            <a:off x="2362200" y="2971800"/>
            <a:ext cx="4495800" cy="337185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304800"/>
            <a:ext cx="8153400" cy="4495800"/>
          </a:xfrm>
          <a:prstGeom prst="rect">
            <a:avLst/>
          </a:prstGeom>
        </p:spPr>
        <p:txBody>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Since all portal area drainage flows to the liver, and all caval blood flows to the lungs, the liver and lungs are the most frequently involved secondary sites in hematogenous dissemination</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3"/>
          <p:cNvPicPr>
            <a:picLocks noChangeAspect="1" noChangeArrowheads="1"/>
          </p:cNvPicPr>
          <p:nvPr/>
        </p:nvPicPr>
        <p:blipFill>
          <a:blip r:embed="rId2"/>
          <a:srcRect/>
          <a:stretch>
            <a:fillRect/>
          </a:stretch>
        </p:blipFill>
        <p:spPr bwMode="auto">
          <a:xfrm>
            <a:off x="2895600" y="2895600"/>
            <a:ext cx="3552825" cy="3448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There are three fundamental features by which most benign and malignant tumors can be distinguished:</a:t>
            </a:r>
          </a:p>
          <a:p>
            <a:endParaRPr lang="en-US" dirty="0" smtClean="0"/>
          </a:p>
          <a:p>
            <a:pPr>
              <a:buFont typeface="Arial" pitchFamily="34" charset="0"/>
              <a:buChar char="•"/>
            </a:pPr>
            <a:r>
              <a:rPr lang="en-US" dirty="0" smtClean="0"/>
              <a:t> Differentiation and anaplasia.</a:t>
            </a:r>
          </a:p>
          <a:p>
            <a:pPr>
              <a:buFont typeface="Arial" pitchFamily="34" charset="0"/>
              <a:buChar char="•"/>
            </a:pPr>
            <a:r>
              <a:rPr lang="en-US" dirty="0" smtClean="0"/>
              <a:t> Local invasion.</a:t>
            </a:r>
          </a:p>
          <a:p>
            <a:pPr>
              <a:buFont typeface="Arial" pitchFamily="34" charset="0"/>
              <a:buChar char="•"/>
            </a:pPr>
            <a:r>
              <a:rPr lang="en-US" dirty="0" smtClean="0"/>
              <a:t> Metastasis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533400" y="838200"/>
            <a:ext cx="7909709" cy="4868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sz="quarter" idx="1"/>
          </p:nvPr>
        </p:nvSpPr>
        <p:spPr/>
        <p:txBody>
          <a:bodyPr/>
          <a:lstStyle/>
          <a:p>
            <a:r>
              <a:rPr lang="en-US" dirty="0" smtClean="0"/>
              <a:t>Study of cancer occurrence in populations has contributed  to knowledge about its origins, e.g:</a:t>
            </a:r>
          </a:p>
          <a:p>
            <a:endParaRPr lang="en-US" dirty="0" smtClean="0"/>
          </a:p>
          <a:p>
            <a:pPr>
              <a:buFont typeface="Arial" pitchFamily="34" charset="0"/>
              <a:buChar char="•"/>
            </a:pPr>
            <a:r>
              <a:rPr lang="en-US" dirty="0" smtClean="0"/>
              <a:t>cigarette smoking is associated with lung cancer.</a:t>
            </a:r>
          </a:p>
          <a:p>
            <a:pPr>
              <a:buFont typeface="Arial" pitchFamily="34" charset="0"/>
              <a:buChar char="•"/>
            </a:pPr>
            <a:r>
              <a:rPr lang="en-US" dirty="0" smtClean="0"/>
              <a:t>colon cancer and dietary patterns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factors that influence the predisposition to cancer</a:t>
            </a:r>
            <a:endParaRPr lang="en-US" sz="2800" dirty="0"/>
          </a:p>
        </p:txBody>
      </p:sp>
      <p:sp>
        <p:nvSpPr>
          <p:cNvPr id="3" name="Content Placeholder 2"/>
          <p:cNvSpPr>
            <a:spLocks noGrp="1"/>
          </p:cNvSpPr>
          <p:nvPr>
            <p:ph sz="quarter" idx="1"/>
          </p:nvPr>
        </p:nvSpPr>
        <p:spPr/>
        <p:txBody>
          <a:bodyPr>
            <a:normAutofit/>
          </a:bodyPr>
          <a:lstStyle/>
          <a:p>
            <a:r>
              <a:rPr lang="en-US" dirty="0" smtClean="0"/>
              <a:t>1. Environmental Factors:</a:t>
            </a:r>
          </a:p>
          <a:p>
            <a:endParaRPr lang="en-US" dirty="0" smtClean="0"/>
          </a:p>
          <a:p>
            <a:r>
              <a:rPr lang="en-US" dirty="0" smtClean="0"/>
              <a:t>A. </a:t>
            </a:r>
            <a:r>
              <a:rPr lang="en-US" dirty="0" smtClean="0"/>
              <a:t>Diet.</a:t>
            </a:r>
            <a:endParaRPr lang="en-US" dirty="0" smtClean="0"/>
          </a:p>
          <a:p>
            <a:r>
              <a:rPr lang="en-US" dirty="0" smtClean="0"/>
              <a:t>B. Smoking: in cancer of lung and upper airway.</a:t>
            </a:r>
          </a:p>
          <a:p>
            <a:r>
              <a:rPr lang="en-US" dirty="0" smtClean="0"/>
              <a:t>C. Alcohol consumption. </a:t>
            </a:r>
          </a:p>
          <a:p>
            <a:r>
              <a:rPr lang="en-US" dirty="0" smtClean="0"/>
              <a:t>D. Reproductive history: with cancers of the endometrium and breast</a:t>
            </a:r>
          </a:p>
          <a:p>
            <a:r>
              <a:rPr lang="en-US" dirty="0" smtClean="0"/>
              <a:t>E. Infectious agents.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2. Age and Cancer:</a:t>
            </a:r>
          </a:p>
          <a:p>
            <a:endParaRPr lang="en-US" dirty="0" smtClean="0"/>
          </a:p>
          <a:p>
            <a:r>
              <a:rPr lang="en-US" dirty="0" smtClean="0"/>
              <a:t>the frequency of cancer increases with age.</a:t>
            </a:r>
          </a:p>
          <a:p>
            <a:endParaRPr lang="en-US" dirty="0" smtClean="0"/>
          </a:p>
          <a:p>
            <a:r>
              <a:rPr lang="en-US" dirty="0" smtClean="0"/>
              <a:t>The rising incidence with age explained by the accumulation of somatic mutations that drive the emergence of malignant neoplasms and the decline in immune competence.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3. Acquired Predisposing Conditions:</a:t>
            </a:r>
            <a:br>
              <a:rPr lang="en-US" sz="3200" dirty="0" smtClean="0"/>
            </a:br>
            <a:endParaRPr lang="en-US" sz="3200" dirty="0"/>
          </a:p>
        </p:txBody>
      </p:sp>
      <p:sp>
        <p:nvSpPr>
          <p:cNvPr id="3" name="Content Placeholder 2"/>
          <p:cNvSpPr>
            <a:spLocks noGrp="1"/>
          </p:cNvSpPr>
          <p:nvPr>
            <p:ph sz="quarter" idx="1"/>
          </p:nvPr>
        </p:nvSpPr>
        <p:spPr>
          <a:xfrm>
            <a:off x="304800" y="1600200"/>
            <a:ext cx="8839200" cy="4495800"/>
          </a:xfrm>
        </p:spPr>
        <p:txBody>
          <a:bodyPr>
            <a:normAutofit fontScale="92500" lnSpcReduction="10000"/>
          </a:bodyPr>
          <a:lstStyle/>
          <a:p>
            <a:r>
              <a:rPr lang="en-US" sz="2800" dirty="0" smtClean="0"/>
              <a:t>Acquired conditions that predispose to cancer include :</a:t>
            </a:r>
          </a:p>
          <a:p>
            <a:endParaRPr lang="en-US" sz="2800" dirty="0" smtClean="0"/>
          </a:p>
          <a:p>
            <a:r>
              <a:rPr lang="en-US" sz="2800" dirty="0" smtClean="0"/>
              <a:t>1. disorders associated with chronic inflammation, e.g </a:t>
            </a:r>
            <a:r>
              <a:rPr lang="it-IT" sz="2800" dirty="0" smtClean="0"/>
              <a:t>Inflammatory bowel disease and Colorectal carcinoma.</a:t>
            </a:r>
          </a:p>
          <a:p>
            <a:endParaRPr lang="en-US" sz="2800" dirty="0" smtClean="0"/>
          </a:p>
          <a:p>
            <a:r>
              <a:rPr lang="en-US" sz="2800" dirty="0" smtClean="0"/>
              <a:t>2. immunodeficiency states predispose to virus-induced cancers.</a:t>
            </a:r>
          </a:p>
          <a:p>
            <a:endParaRPr lang="en-US" sz="2800" dirty="0" smtClean="0"/>
          </a:p>
          <a:p>
            <a:r>
              <a:rPr lang="en-US" sz="2800" dirty="0" smtClean="0"/>
              <a:t>3. precursor lesions:</a:t>
            </a:r>
          </a:p>
          <a:p>
            <a:pPr>
              <a:buFont typeface="Arial" pitchFamily="34" charset="0"/>
              <a:buChar char="•"/>
            </a:pPr>
            <a:r>
              <a:rPr lang="en-US" sz="2800" dirty="0" smtClean="0"/>
              <a:t> are localized disturbances of epithelial differentiation that are associated with an elevated risk for developing carcinoma.</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2362200" y="228600"/>
            <a:ext cx="4367213" cy="619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Many different precursor lesions have been described:</a:t>
            </a:r>
            <a:endParaRPr lang="en-US" sz="3200" dirty="0"/>
          </a:p>
        </p:txBody>
      </p:sp>
      <p:sp>
        <p:nvSpPr>
          <p:cNvPr id="3" name="Content Placeholder 2"/>
          <p:cNvSpPr>
            <a:spLocks noGrp="1"/>
          </p:cNvSpPr>
          <p:nvPr>
            <p:ph sz="quarter" idx="1"/>
          </p:nvPr>
        </p:nvSpPr>
        <p:spPr>
          <a:xfrm>
            <a:off x="612648" y="1600200"/>
            <a:ext cx="8226552" cy="5257800"/>
          </a:xfrm>
        </p:spPr>
        <p:txBody>
          <a:bodyPr>
            <a:normAutofit lnSpcReduction="10000"/>
          </a:bodyPr>
          <a:lstStyle/>
          <a:p>
            <a:r>
              <a:rPr lang="en-US" sz="2800" dirty="0" smtClean="0"/>
              <a:t>Squamous metaplasia and dysplasia of bronchial mucosa a risk factor for </a:t>
            </a:r>
            <a:r>
              <a:rPr lang="en-US" sz="2800" u="sng" dirty="0" smtClean="0"/>
              <a:t>lung carcinoma </a:t>
            </a:r>
          </a:p>
          <a:p>
            <a:endParaRPr lang="en-US" sz="2800" dirty="0" smtClean="0"/>
          </a:p>
          <a:p>
            <a:r>
              <a:rPr lang="en-US" sz="2800" dirty="0" smtClean="0"/>
              <a:t> Endometrial hyperplasia and dysplasia a risk factor for </a:t>
            </a:r>
            <a:r>
              <a:rPr lang="en-US" sz="2800" u="sng" dirty="0" smtClean="0"/>
              <a:t>endometrial carcinoma </a:t>
            </a:r>
          </a:p>
          <a:p>
            <a:endParaRPr lang="en-US" sz="2800" dirty="0" smtClean="0"/>
          </a:p>
          <a:p>
            <a:r>
              <a:rPr lang="en-US" sz="2800" dirty="0" err="1" smtClean="0"/>
              <a:t>Leukoplakia</a:t>
            </a:r>
            <a:r>
              <a:rPr lang="en-US" sz="2800" dirty="0" smtClean="0"/>
              <a:t> of the oral cavity, vulva, and penis, which may progress to </a:t>
            </a:r>
            <a:r>
              <a:rPr lang="en-US" sz="2800" u="sng" dirty="0" smtClean="0"/>
              <a:t>squamous cell carcinoma</a:t>
            </a:r>
          </a:p>
          <a:p>
            <a:endParaRPr lang="en-US" sz="2800" dirty="0" smtClean="0"/>
          </a:p>
          <a:p>
            <a:r>
              <a:rPr lang="en-US" sz="2800" dirty="0" smtClean="0"/>
              <a:t>Villous adenoma of the colon, associated with a high risk for progression to </a:t>
            </a:r>
            <a:r>
              <a:rPr lang="en-US" sz="2800" u="sng" dirty="0" smtClean="0"/>
              <a:t>colorectal carcinoma</a:t>
            </a:r>
            <a:endParaRPr lang="en-US" sz="28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GENES</a:t>
            </a:r>
            <a:endParaRPr lang="en-US" dirty="0"/>
          </a:p>
        </p:txBody>
      </p:sp>
      <p:sp>
        <p:nvSpPr>
          <p:cNvPr id="3" name="Content Placeholder 2"/>
          <p:cNvSpPr>
            <a:spLocks noGrp="1"/>
          </p:cNvSpPr>
          <p:nvPr>
            <p:ph sz="quarter" idx="1"/>
          </p:nvPr>
        </p:nvSpPr>
        <p:spPr/>
        <p:txBody>
          <a:bodyPr>
            <a:normAutofit/>
          </a:bodyPr>
          <a:lstStyle/>
          <a:p>
            <a:r>
              <a:rPr lang="en-US" dirty="0" smtClean="0"/>
              <a:t>Cancer genes can be defined as genes that are recurrently affected by genetic aberrations in cancers, presumably because they contribute directly to the malignant behavior of cancer cells.</a:t>
            </a:r>
          </a:p>
          <a:p>
            <a:endParaRPr lang="en-US" dirty="0" smtClean="0"/>
          </a:p>
          <a:p>
            <a:r>
              <a:rPr lang="en-US" dirty="0" smtClean="0"/>
              <a:t>Causative mutations that give rise to cancer genes may be:</a:t>
            </a:r>
          </a:p>
          <a:p>
            <a:pPr>
              <a:buFont typeface="Arial" pitchFamily="34" charset="0"/>
              <a:buChar char="•"/>
            </a:pPr>
            <a:r>
              <a:rPr lang="en-US" dirty="0" smtClean="0"/>
              <a:t>acquired by the action of environmental agents</a:t>
            </a:r>
          </a:p>
          <a:p>
            <a:pPr>
              <a:buFont typeface="Arial" pitchFamily="34" charset="0"/>
              <a:buChar char="•"/>
            </a:pPr>
            <a:r>
              <a:rPr lang="en-US" dirty="0" smtClean="0"/>
              <a:t>inherited in the germ 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600200"/>
            <a:ext cx="8461248" cy="4953000"/>
          </a:xfrm>
        </p:spPr>
        <p:txBody>
          <a:bodyPr>
            <a:normAutofit lnSpcReduction="10000"/>
          </a:bodyPr>
          <a:lstStyle/>
          <a:p>
            <a:r>
              <a:rPr lang="en-US" dirty="0" smtClean="0"/>
              <a:t>1. Oncogenes:</a:t>
            </a:r>
          </a:p>
          <a:p>
            <a:r>
              <a:rPr lang="en-US" dirty="0" smtClean="0"/>
              <a:t> are genes  induce a transformed phenotype when expressed in cells by promoting increased cell growth.</a:t>
            </a:r>
          </a:p>
          <a:p>
            <a:endParaRPr lang="en-US" dirty="0" smtClean="0"/>
          </a:p>
          <a:p>
            <a:r>
              <a:rPr lang="en-US" dirty="0" smtClean="0"/>
              <a:t>They are overexpressed versions of normal cellular genes, which are called proto-oncogenes. </a:t>
            </a:r>
          </a:p>
          <a:p>
            <a:endParaRPr lang="en-US" dirty="0" smtClean="0"/>
          </a:p>
          <a:p>
            <a:r>
              <a:rPr lang="en-US" dirty="0" smtClean="0"/>
              <a:t>Most oncogenes encode :</a:t>
            </a:r>
          </a:p>
          <a:p>
            <a:pPr>
              <a:buFont typeface="Arial" pitchFamily="34" charset="0"/>
              <a:buChar char="•"/>
            </a:pPr>
            <a:r>
              <a:rPr lang="en-US" dirty="0" smtClean="0"/>
              <a:t>pro-growth signaling pathways.</a:t>
            </a:r>
          </a:p>
          <a:p>
            <a:pPr>
              <a:buFont typeface="Arial" pitchFamily="34" charset="0"/>
              <a:buChar char="•"/>
            </a:pPr>
            <a:r>
              <a:rPr lang="en-US" dirty="0" smtClean="0"/>
              <a:t>factors that enhance cell survival.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r>
              <a:rPr lang="en-US" dirty="0" smtClean="0"/>
              <a:t>2. Tumor suppressor genes :</a:t>
            </a:r>
          </a:p>
          <a:p>
            <a:pPr>
              <a:buFont typeface="Arial" pitchFamily="34" charset="0"/>
              <a:buChar char="•"/>
            </a:pPr>
            <a:r>
              <a:rPr lang="en-US" dirty="0" smtClean="0"/>
              <a:t>are genes that normally prevent uncontrolled growth and, when mutated or lost from a cell, allow the transformed phenotype to develop. </a:t>
            </a:r>
          </a:p>
          <a:p>
            <a:pPr>
              <a:buFont typeface="Arial" pitchFamily="34" charset="0"/>
              <a:buChar char="•"/>
            </a:pPr>
            <a:endParaRPr lang="en-US" dirty="0" smtClean="0"/>
          </a:p>
          <a:p>
            <a:pPr>
              <a:buFont typeface="Wingdings" pitchFamily="2" charset="2"/>
              <a:buChar char="q"/>
            </a:pPr>
            <a:r>
              <a:rPr lang="en-US" dirty="0" smtClean="0"/>
              <a:t>3. Genes that regulate apoptosis :</a:t>
            </a:r>
          </a:p>
          <a:p>
            <a:pPr>
              <a:buFont typeface="Arial" pitchFamily="34" charset="0"/>
              <a:buChar char="•"/>
            </a:pPr>
            <a:r>
              <a:rPr lang="en-US" dirty="0" smtClean="0"/>
              <a:t>primarily act by enhancing cell survival, rather than stimulating proliferation per se. </a:t>
            </a:r>
          </a:p>
          <a:p>
            <a:pPr>
              <a:buFont typeface="Arial" pitchFamily="34" charset="0"/>
              <a:buChar char="•"/>
            </a:pPr>
            <a:r>
              <a:rPr lang="en-US" dirty="0" smtClean="0"/>
              <a:t>Normally these genes protect against apoptosis are often overexpressed in cancer cells.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Differentiation and Anaplasia</a:t>
            </a:r>
            <a:endParaRPr lang="en-US" dirty="0"/>
          </a:p>
        </p:txBody>
      </p:sp>
      <p:sp>
        <p:nvSpPr>
          <p:cNvPr id="3" name="Content Placeholder 2"/>
          <p:cNvSpPr>
            <a:spLocks noGrp="1"/>
          </p:cNvSpPr>
          <p:nvPr>
            <p:ph sz="quarter" idx="1"/>
          </p:nvPr>
        </p:nvSpPr>
        <p:spPr/>
        <p:txBody>
          <a:bodyPr>
            <a:normAutofit/>
          </a:bodyPr>
          <a:lstStyle/>
          <a:p>
            <a:r>
              <a:rPr lang="en-US" dirty="0" smtClean="0"/>
              <a:t>Differentiation refers to the extent </a:t>
            </a:r>
            <a:r>
              <a:rPr lang="ar-JO" dirty="0" smtClean="0"/>
              <a:t> </a:t>
            </a:r>
            <a:r>
              <a:rPr lang="en-US" dirty="0" smtClean="0"/>
              <a:t>to which neoplasms resemble their parenchymal cells of origin, both morphologically and functionally.</a:t>
            </a:r>
          </a:p>
          <a:p>
            <a:endParaRPr lang="en-US" dirty="0" smtClean="0"/>
          </a:p>
          <a:p>
            <a:r>
              <a:rPr lang="en-US" dirty="0" smtClean="0"/>
              <a:t>Anaplasia :</a:t>
            </a:r>
          </a:p>
          <a:p>
            <a:pPr marL="514350" indent="-514350">
              <a:buFont typeface="Arial" pitchFamily="34" charset="0"/>
              <a:buChar char="•"/>
            </a:pPr>
            <a:r>
              <a:rPr lang="en-US" dirty="0" smtClean="0"/>
              <a:t>Dedifferentiation </a:t>
            </a:r>
            <a:r>
              <a:rPr lang="en-US" dirty="0" smtClean="0"/>
              <a:t>(loss of the structural and functional differentiation of normal cells).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4. genes that regulate interactions between tumor cells and host cells:</a:t>
            </a:r>
          </a:p>
          <a:p>
            <a:pPr>
              <a:buFont typeface="Arial" pitchFamily="34" charset="0"/>
              <a:buChar char="•"/>
            </a:pPr>
            <a:r>
              <a:rPr lang="en-US" dirty="0" smtClean="0"/>
              <a:t>these genes are recurrently mutated or functionally altered in certain cancers. </a:t>
            </a:r>
          </a:p>
          <a:p>
            <a:pPr>
              <a:buFont typeface="Arial" pitchFamily="34" charset="0"/>
              <a:buChar char="•"/>
            </a:pPr>
            <a:r>
              <a:rPr lang="en-US" dirty="0" smtClean="0"/>
              <a:t>Particularly important are genes that inhibit recognition of tumors cells by the host immune system.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524000" y="381000"/>
            <a:ext cx="5619750" cy="6082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81000"/>
            <a:ext cx="7924800" cy="1066800"/>
          </a:xfrm>
        </p:spPr>
        <p:txBody>
          <a:bodyPr>
            <a:normAutofit/>
          </a:bodyPr>
          <a:lstStyle/>
          <a:p>
            <a:r>
              <a:rPr lang="en-US" sz="3200" dirty="0" smtClean="0"/>
              <a:t>In benign neoplasms</a:t>
            </a:r>
            <a:endParaRPr lang="en-US" sz="3200" dirty="0"/>
          </a:p>
        </p:txBody>
      </p:sp>
      <p:pic>
        <p:nvPicPr>
          <p:cNvPr id="1026" name="Picture 2" descr="Pathology Outlines - Lipoma"/>
          <p:cNvPicPr>
            <a:picLocks noChangeAspect="1" noChangeArrowheads="1"/>
          </p:cNvPicPr>
          <p:nvPr/>
        </p:nvPicPr>
        <p:blipFill>
          <a:blip r:embed="rId2"/>
          <a:srcRect/>
          <a:stretch>
            <a:fillRect/>
          </a:stretch>
        </p:blipFill>
        <p:spPr bwMode="auto">
          <a:xfrm>
            <a:off x="990600" y="1981200"/>
            <a:ext cx="2541269" cy="3505199"/>
          </a:xfrm>
          <a:prstGeom prst="rect">
            <a:avLst/>
          </a:prstGeom>
          <a:noFill/>
        </p:spPr>
      </p:pic>
      <p:sp>
        <p:nvSpPr>
          <p:cNvPr id="1028" name="AutoShape 4" descr="Webpathology.com: A Collection of Surgical Pathology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Webpathology.com: A Collection of Surgical Pathology Images"/>
          <p:cNvPicPr>
            <a:picLocks noChangeAspect="1" noChangeArrowheads="1"/>
          </p:cNvPicPr>
          <p:nvPr/>
        </p:nvPicPr>
        <p:blipFill>
          <a:blip r:embed="rId3"/>
          <a:srcRect/>
          <a:stretch>
            <a:fillRect/>
          </a:stretch>
        </p:blipFill>
        <p:spPr bwMode="auto">
          <a:xfrm>
            <a:off x="4419600" y="2057400"/>
            <a:ext cx="4161332" cy="3124201"/>
          </a:xfrm>
          <a:prstGeom prst="rect">
            <a:avLst/>
          </a:prstGeom>
          <a:noFill/>
        </p:spPr>
      </p:pic>
      <p:sp>
        <p:nvSpPr>
          <p:cNvPr id="7" name="Rectangle 6"/>
          <p:cNvSpPr/>
          <p:nvPr/>
        </p:nvSpPr>
        <p:spPr>
          <a:xfrm>
            <a:off x="1524000" y="5867400"/>
            <a:ext cx="1188146" cy="461665"/>
          </a:xfrm>
          <a:prstGeom prst="rect">
            <a:avLst/>
          </a:prstGeom>
        </p:spPr>
        <p:txBody>
          <a:bodyPr wrap="none">
            <a:spAutoFit/>
          </a:bodyPr>
          <a:lstStyle/>
          <a:p>
            <a:r>
              <a:rPr lang="en-US" sz="2400" dirty="0" smtClean="0"/>
              <a:t> lipoma </a:t>
            </a:r>
            <a:endParaRPr lang="en-US" sz="2400" dirty="0"/>
          </a:p>
        </p:txBody>
      </p:sp>
      <p:sp>
        <p:nvSpPr>
          <p:cNvPr id="8" name="Rectangle 7"/>
          <p:cNvSpPr/>
          <p:nvPr/>
        </p:nvSpPr>
        <p:spPr>
          <a:xfrm>
            <a:off x="6019800" y="5715000"/>
            <a:ext cx="1534138" cy="461665"/>
          </a:xfrm>
          <a:prstGeom prst="rect">
            <a:avLst/>
          </a:prstGeom>
        </p:spPr>
        <p:txBody>
          <a:bodyPr wrap="none">
            <a:spAutoFit/>
          </a:bodyPr>
          <a:lstStyle/>
          <a:p>
            <a:r>
              <a:rPr lang="en-US" sz="2400" dirty="0" smtClean="0"/>
              <a:t>chondroma</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malignant neoplasms</a:t>
            </a:r>
            <a:endParaRPr lang="en-US" dirty="0"/>
          </a:p>
        </p:txBody>
      </p:sp>
      <p:pic>
        <p:nvPicPr>
          <p:cNvPr id="17410" name="Picture 2"/>
          <p:cNvPicPr>
            <a:picLocks noChangeAspect="1" noChangeArrowheads="1"/>
          </p:cNvPicPr>
          <p:nvPr/>
        </p:nvPicPr>
        <p:blipFill>
          <a:blip r:embed="rId2"/>
          <a:srcRect/>
          <a:stretch>
            <a:fillRect/>
          </a:stretch>
        </p:blipFill>
        <p:spPr bwMode="auto">
          <a:xfrm>
            <a:off x="228600" y="1981200"/>
            <a:ext cx="4306425" cy="281940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4814610" y="2057400"/>
            <a:ext cx="4329390" cy="2667000"/>
          </a:xfrm>
          <a:prstGeom prst="rect">
            <a:avLst/>
          </a:prstGeom>
          <a:noFill/>
          <a:ln w="9525">
            <a:noFill/>
            <a:miter lim="800000"/>
            <a:headEnd/>
            <a:tailEnd/>
          </a:ln>
          <a:effectLst/>
        </p:spPr>
      </p:pic>
      <p:sp>
        <p:nvSpPr>
          <p:cNvPr id="6" name="Rectangle 5"/>
          <p:cNvSpPr/>
          <p:nvPr/>
        </p:nvSpPr>
        <p:spPr>
          <a:xfrm>
            <a:off x="304800" y="5105400"/>
            <a:ext cx="4282711" cy="369332"/>
          </a:xfrm>
          <a:prstGeom prst="rect">
            <a:avLst/>
          </a:prstGeom>
        </p:spPr>
        <p:txBody>
          <a:bodyPr wrap="none">
            <a:spAutoFit/>
          </a:bodyPr>
          <a:lstStyle/>
          <a:p>
            <a:r>
              <a:rPr lang="en-US" dirty="0" smtClean="0"/>
              <a:t>Well-differentiated squamous cell carcinoma</a:t>
            </a:r>
            <a:endParaRPr lang="en-US" dirty="0"/>
          </a:p>
        </p:txBody>
      </p:sp>
      <p:sp>
        <p:nvSpPr>
          <p:cNvPr id="8" name="Rectangle 7"/>
          <p:cNvSpPr/>
          <p:nvPr/>
        </p:nvSpPr>
        <p:spPr>
          <a:xfrm>
            <a:off x="5486400" y="5105400"/>
            <a:ext cx="2834430" cy="369332"/>
          </a:xfrm>
          <a:prstGeom prst="rect">
            <a:avLst/>
          </a:prstGeom>
        </p:spPr>
        <p:txBody>
          <a:bodyPr wrap="none">
            <a:spAutoFit/>
          </a:bodyPr>
          <a:lstStyle/>
          <a:p>
            <a:r>
              <a:rPr lang="en-US" dirty="0" smtClean="0"/>
              <a:t>Pleomorphic malignant tumor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Anaplastic cells</a:t>
            </a:r>
            <a:endParaRPr lang="en-US" dirty="0"/>
          </a:p>
        </p:txBody>
      </p:sp>
      <p:pic>
        <p:nvPicPr>
          <p:cNvPr id="18434" name="Picture 2"/>
          <p:cNvPicPr>
            <a:picLocks noChangeAspect="1" noChangeArrowheads="1"/>
          </p:cNvPicPr>
          <p:nvPr/>
        </p:nvPicPr>
        <p:blipFill>
          <a:blip r:embed="rId2"/>
          <a:srcRect/>
          <a:stretch>
            <a:fillRect/>
          </a:stretch>
        </p:blipFill>
        <p:spPr bwMode="auto">
          <a:xfrm>
            <a:off x="1676400" y="2819400"/>
            <a:ext cx="5486400" cy="38200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Anaplastic cells often display the following morphologic features:</a:t>
            </a:r>
            <a:endParaRPr lang="en-US" sz="3200" dirty="0"/>
          </a:p>
        </p:txBody>
      </p:sp>
      <p:sp>
        <p:nvSpPr>
          <p:cNvPr id="3" name="Content Placeholder 2"/>
          <p:cNvSpPr>
            <a:spLocks noGrp="1"/>
          </p:cNvSpPr>
          <p:nvPr>
            <p:ph sz="quarter" idx="1"/>
          </p:nvPr>
        </p:nvSpPr>
        <p:spPr>
          <a:xfrm>
            <a:off x="228600" y="1600200"/>
            <a:ext cx="8537448" cy="5029200"/>
          </a:xfrm>
        </p:spPr>
        <p:txBody>
          <a:bodyPr>
            <a:normAutofit fontScale="92500" lnSpcReduction="10000"/>
          </a:bodyPr>
          <a:lstStyle/>
          <a:p>
            <a:r>
              <a:rPr lang="en-US" sz="2400" dirty="0" smtClean="0"/>
              <a:t>Pleomorphism (variation in size and shape).</a:t>
            </a:r>
          </a:p>
          <a:p>
            <a:endParaRPr lang="en-US" sz="2400" dirty="0" smtClean="0"/>
          </a:p>
          <a:p>
            <a:r>
              <a:rPr lang="en-US" sz="2400" dirty="0" smtClean="0"/>
              <a:t>Nuclear abnormalities:</a:t>
            </a:r>
          </a:p>
          <a:p>
            <a:pPr>
              <a:buNone/>
            </a:pPr>
            <a:r>
              <a:rPr lang="en-US" sz="2400" dirty="0" smtClean="0"/>
              <a:t>a. hyperchromatism (dark-staining).</a:t>
            </a:r>
          </a:p>
          <a:p>
            <a:pPr>
              <a:buNone/>
            </a:pPr>
            <a:r>
              <a:rPr lang="en-US" sz="2400" dirty="0" smtClean="0"/>
              <a:t>b. variation in nuclear size and shape</a:t>
            </a:r>
          </a:p>
          <a:p>
            <a:pPr>
              <a:buNone/>
            </a:pPr>
            <a:r>
              <a:rPr lang="en-US" sz="2400" dirty="0" smtClean="0"/>
              <a:t>c. prominent single or multiple nucleoli. </a:t>
            </a:r>
          </a:p>
          <a:p>
            <a:pPr>
              <a:buNone/>
            </a:pPr>
            <a:r>
              <a:rPr lang="en-US" sz="2400" dirty="0" smtClean="0"/>
              <a:t>d. Enlargement of nuclei (increased nuclear-to-cytoplasmic ratio).</a:t>
            </a:r>
          </a:p>
          <a:p>
            <a:pPr>
              <a:buNone/>
            </a:pPr>
            <a:endParaRPr lang="en-US" sz="2400" dirty="0" smtClean="0"/>
          </a:p>
          <a:p>
            <a:pPr>
              <a:buFont typeface="Wingdings" pitchFamily="2" charset="2"/>
              <a:buChar char="q"/>
            </a:pPr>
            <a:r>
              <a:rPr lang="en-US" sz="2400" dirty="0" smtClean="0"/>
              <a:t>Tumor giant cell formation.</a:t>
            </a:r>
          </a:p>
          <a:p>
            <a:pPr>
              <a:buFont typeface="Wingdings" pitchFamily="2" charset="2"/>
              <a:buChar char="q"/>
            </a:pPr>
            <a:endParaRPr lang="en-US" sz="2400" dirty="0" smtClean="0"/>
          </a:p>
          <a:p>
            <a:pPr>
              <a:buFont typeface="Wingdings" pitchFamily="2" charset="2"/>
              <a:buChar char="q"/>
            </a:pPr>
            <a:endParaRPr lang="en-US" sz="2400" dirty="0" smtClean="0"/>
          </a:p>
          <a:p>
            <a:pPr>
              <a:buFont typeface="Wingdings" pitchFamily="2" charset="2"/>
              <a:buChar char="q"/>
            </a:pPr>
            <a:r>
              <a:rPr lang="en-US" sz="2400" dirty="0" smtClean="0"/>
              <a:t>Loss of polarity.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Dysplasia</a:t>
            </a:r>
            <a:endParaRPr lang="en-US" dirty="0"/>
          </a:p>
        </p:txBody>
      </p:sp>
      <p:sp>
        <p:nvSpPr>
          <p:cNvPr id="3" name="Content Placeholder 2"/>
          <p:cNvSpPr>
            <a:spLocks noGrp="1"/>
          </p:cNvSpPr>
          <p:nvPr>
            <p:ph sz="quarter" idx="1"/>
          </p:nvPr>
        </p:nvSpPr>
        <p:spPr/>
        <p:txBody>
          <a:bodyPr/>
          <a:lstStyle/>
          <a:p>
            <a:r>
              <a:rPr lang="en-US" dirty="0" smtClean="0"/>
              <a:t>Dysplasia referring to disorderly proliferation.</a:t>
            </a:r>
          </a:p>
          <a:p>
            <a:endParaRPr lang="en-US" dirty="0" smtClean="0"/>
          </a:p>
          <a:p>
            <a:r>
              <a:rPr lang="en-US" dirty="0" smtClean="0"/>
              <a:t> Dysplastic epithelium is recognized by a loss in the uniformity of individual cells and in their architectural orientation.</a:t>
            </a:r>
            <a:endParaRPr lang="en-US" dirty="0"/>
          </a:p>
        </p:txBody>
      </p:sp>
      <p:pic>
        <p:nvPicPr>
          <p:cNvPr id="4" name="Picture 2"/>
          <p:cNvPicPr>
            <a:picLocks noChangeAspect="1" noChangeArrowheads="1"/>
          </p:cNvPicPr>
          <p:nvPr/>
        </p:nvPicPr>
        <p:blipFill>
          <a:blip r:embed="rId2"/>
          <a:srcRect t="8275"/>
          <a:stretch>
            <a:fillRect/>
          </a:stretch>
        </p:blipFill>
        <p:spPr bwMode="auto">
          <a:xfrm>
            <a:off x="4648200" y="3962400"/>
            <a:ext cx="4495800" cy="2667000"/>
          </a:xfrm>
          <a:prstGeom prst="rect">
            <a:avLst/>
          </a:prstGeom>
          <a:noFill/>
          <a:ln w="9525">
            <a:noFill/>
            <a:miter lim="800000"/>
            <a:headEnd/>
            <a:tailEnd/>
          </a:ln>
          <a:effectLst/>
        </p:spPr>
      </p:pic>
      <p:pic>
        <p:nvPicPr>
          <p:cNvPr id="26626" name="Picture 2" descr="What is Stratified Squamous Epithelium? - Video &amp;amp; Lesson Transcript |  Study.com"/>
          <p:cNvPicPr>
            <a:picLocks noChangeAspect="1" noChangeArrowheads="1"/>
          </p:cNvPicPr>
          <p:nvPr/>
        </p:nvPicPr>
        <p:blipFill>
          <a:blip r:embed="rId3"/>
          <a:srcRect t="6061"/>
          <a:stretch>
            <a:fillRect/>
          </a:stretch>
        </p:blipFill>
        <p:spPr bwMode="auto">
          <a:xfrm>
            <a:off x="0" y="4191000"/>
            <a:ext cx="4470400" cy="2362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533400"/>
            <a:ext cx="8153400" cy="4495800"/>
          </a:xfrm>
        </p:spPr>
        <p:txBody>
          <a:bodyPr/>
          <a:lstStyle/>
          <a:p>
            <a:r>
              <a:rPr lang="en-US" dirty="0" smtClean="0"/>
              <a:t>Dysplastic cells exhibit:</a:t>
            </a:r>
          </a:p>
          <a:p>
            <a:endParaRPr lang="en-US" dirty="0" smtClean="0"/>
          </a:p>
          <a:p>
            <a:pPr>
              <a:buFont typeface="Arial" pitchFamily="34" charset="0"/>
              <a:buChar char="•"/>
            </a:pPr>
            <a:r>
              <a:rPr lang="en-US" dirty="0" smtClean="0"/>
              <a:t>Pleomorphism.</a:t>
            </a:r>
          </a:p>
          <a:p>
            <a:pPr>
              <a:buFont typeface="Arial" pitchFamily="34" charset="0"/>
              <a:buChar char="•"/>
            </a:pPr>
            <a:r>
              <a:rPr lang="en-US" dirty="0" smtClean="0"/>
              <a:t>hyperchromatic nuclei.</a:t>
            </a:r>
          </a:p>
        </p:txBody>
      </p:sp>
      <p:pic>
        <p:nvPicPr>
          <p:cNvPr id="25602" name="Picture 2" descr="Evolution of a Cancer"/>
          <p:cNvPicPr>
            <a:picLocks noChangeAspect="1" noChangeArrowheads="1"/>
          </p:cNvPicPr>
          <p:nvPr/>
        </p:nvPicPr>
        <p:blipFill>
          <a:blip r:embed="rId2"/>
          <a:srcRect/>
          <a:stretch>
            <a:fillRect/>
          </a:stretch>
        </p:blipFill>
        <p:spPr bwMode="auto">
          <a:xfrm>
            <a:off x="1219200" y="2793446"/>
            <a:ext cx="6248400" cy="40645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24A2AB109B04D9394872AA5C4638C" ma:contentTypeVersion="10" ma:contentTypeDescription="Create a new document." ma:contentTypeScope="" ma:versionID="a9c98db4493c17e4d6f4e58d686d3312">
  <xsd:schema xmlns:xsd="http://www.w3.org/2001/XMLSchema" xmlns:xs="http://www.w3.org/2001/XMLSchema" xmlns:p="http://schemas.microsoft.com/office/2006/metadata/properties" xmlns:ns2="513c409d-95b3-4324-b1e7-64465f9ef705" xmlns:ns3="4e5e1d9c-8200-4f72-9ecf-f64799bd78a7" targetNamespace="http://schemas.microsoft.com/office/2006/metadata/properties" ma:root="true" ma:fieldsID="e9f11b206bf7f7ff91d65733ff588c31" ns2:_="" ns3:_="">
    <xsd:import namespace="513c409d-95b3-4324-b1e7-64465f9ef705"/>
    <xsd:import namespace="4e5e1d9c-8200-4f72-9ecf-f64799bd78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e1d9c-8200-4f72-9ecf-f64799bd78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6B6180-B457-4EDB-A312-31798FC2427A}"/>
</file>

<file path=customXml/itemProps2.xml><?xml version="1.0" encoding="utf-8"?>
<ds:datastoreItem xmlns:ds="http://schemas.openxmlformats.org/officeDocument/2006/customXml" ds:itemID="{6480FDF7-5432-4BA9-81B2-2DD4DF87E6E6}"/>
</file>

<file path=customXml/itemProps3.xml><?xml version="1.0" encoding="utf-8"?>
<ds:datastoreItem xmlns:ds="http://schemas.openxmlformats.org/officeDocument/2006/customXml" ds:itemID="{0EEAC7F4-B188-4DEA-84A4-3822FCCEA2BA}"/>
</file>

<file path=docProps/app.xml><?xml version="1.0" encoding="utf-8"?>
<Properties xmlns="http://schemas.openxmlformats.org/officeDocument/2006/extended-properties" xmlns:vt="http://schemas.openxmlformats.org/officeDocument/2006/docPropsVTypes">
  <Template>Median</Template>
  <TotalTime>279</TotalTime>
  <Words>942</Words>
  <Application>Microsoft Office PowerPoint</Application>
  <PresentationFormat>On-screen Show (4:3)</PresentationFormat>
  <Paragraphs>129</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Median</vt:lpstr>
      <vt:lpstr> neoplasia 2 CHARACTERISTICS OF BENIGN AND MALIGNANT NEOPLASMS</vt:lpstr>
      <vt:lpstr>Slide 2</vt:lpstr>
      <vt:lpstr>1. Differentiation and Anaplasia</vt:lpstr>
      <vt:lpstr>Slide 4</vt:lpstr>
      <vt:lpstr>In malignant neoplasms</vt:lpstr>
      <vt:lpstr>Anaplastic cells</vt:lpstr>
      <vt:lpstr>Anaplastic cells often display the following morphologic features:</vt:lpstr>
      <vt:lpstr>Dysplasia</vt:lpstr>
      <vt:lpstr>Slide 9</vt:lpstr>
      <vt:lpstr>Slide 10</vt:lpstr>
      <vt:lpstr>2. Local Invasion</vt:lpstr>
      <vt:lpstr>Slide 12</vt:lpstr>
      <vt:lpstr>Slide 13</vt:lpstr>
      <vt:lpstr>3. Metastasis</vt:lpstr>
      <vt:lpstr>The invasiveness of cancers permits them to penetrate into blood vessels, lymphatics, and body cavities, providing opportunities for spread.</vt:lpstr>
      <vt:lpstr>Slide 16</vt:lpstr>
      <vt:lpstr>Slide 17</vt:lpstr>
      <vt:lpstr>Slide 18</vt:lpstr>
      <vt:lpstr>Slide 19</vt:lpstr>
      <vt:lpstr>Slide 20</vt:lpstr>
      <vt:lpstr>EPIDEMIOLOGY</vt:lpstr>
      <vt:lpstr>factors that influence the predisposition to cancer</vt:lpstr>
      <vt:lpstr>Slide 23</vt:lpstr>
      <vt:lpstr>3. Acquired Predisposing Conditions: </vt:lpstr>
      <vt:lpstr>Slide 25</vt:lpstr>
      <vt:lpstr>Many different precursor lesions have been described:</vt:lpstr>
      <vt:lpstr>CANCER GENES</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35</cp:revision>
  <dcterms:created xsi:type="dcterms:W3CDTF">2021-12-16T12:09:00Z</dcterms:created>
  <dcterms:modified xsi:type="dcterms:W3CDTF">2021-12-21T18:12:52Z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