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7" r:id="rId3"/>
    <p:sldId id="286" r:id="rId4"/>
    <p:sldId id="287" r:id="rId5"/>
    <p:sldId id="288" r:id="rId6"/>
    <p:sldId id="289" r:id="rId7"/>
    <p:sldId id="291" r:id="rId8"/>
    <p:sldId id="297" r:id="rId9"/>
    <p:sldId id="298" r:id="rId10"/>
    <p:sldId id="299" r:id="rId11"/>
    <p:sldId id="300" r:id="rId12"/>
    <p:sldId id="301" r:id="rId13"/>
    <p:sldId id="296"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Lexend Deca"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94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33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52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208011" y="2147556"/>
            <a:ext cx="7287818" cy="1159800"/>
          </a:xfrm>
          <a:prstGeom prst="rect">
            <a:avLst/>
          </a:prstGeom>
        </p:spPr>
        <p:txBody>
          <a:bodyPr spcFirstLastPara="1" wrap="square" lIns="0" tIns="0" rIns="0" bIns="0" anchor="ctr" anchorCtr="0">
            <a:noAutofit/>
          </a:bodyPr>
          <a:lstStyle/>
          <a:p>
            <a:pPr lvl="0" algn="ctr"/>
            <a:r>
              <a:rPr lang="en-US" sz="3200" dirty="0" smtClean="0">
                <a:solidFill>
                  <a:schemeClr val="tx1">
                    <a:lumMod val="90000"/>
                    <a:lumOff val="10000"/>
                  </a:schemeClr>
                </a:solidFill>
              </a:rPr>
              <a:t>13- </a:t>
            </a:r>
            <a:r>
              <a:rPr lang="en-US" sz="3200" dirty="0" smtClean="0">
                <a:solidFill>
                  <a:schemeClr val="tx1">
                    <a:lumMod val="90000"/>
                    <a:lumOff val="10000"/>
                  </a:schemeClr>
                </a:solidFill>
              </a:rPr>
              <a:t>Hypertension</a:t>
            </a:r>
            <a:r>
              <a:rPr lang="en-US" sz="2800" dirty="0" smtClean="0">
                <a:solidFill>
                  <a:schemeClr val="tx1">
                    <a:lumMod val="90000"/>
                    <a:lumOff val="10000"/>
                  </a:schemeClr>
                </a:solidFill>
              </a:rPr>
              <a:t/>
            </a:r>
            <a:br>
              <a:rPr lang="en-US" sz="2800" dirty="0" smtClean="0">
                <a:solidFill>
                  <a:schemeClr val="tx1">
                    <a:lumMod val="90000"/>
                    <a:lumOff val="10000"/>
                  </a:schemeClr>
                </a:solidFill>
              </a:rPr>
            </a:br>
            <a:r>
              <a:rPr lang="en-US" sz="2800" dirty="0" smtClean="0">
                <a:solidFill>
                  <a:schemeClr val="tx1">
                    <a:lumMod val="90000"/>
                    <a:lumOff val="10000"/>
                  </a:schemeClr>
                </a:solidFill>
              </a:rPr>
              <a:t/>
            </a:r>
            <a:br>
              <a:rPr lang="en-US" sz="2800" dirty="0" smtClean="0">
                <a:solidFill>
                  <a:schemeClr val="tx1">
                    <a:lumMod val="90000"/>
                    <a:lumOff val="10000"/>
                  </a:schemeClr>
                </a:solidFill>
              </a:rPr>
            </a:br>
            <a:r>
              <a:rPr lang="en-US" sz="2800" dirty="0" smtClean="0">
                <a:solidFill>
                  <a:schemeClr val="tx1">
                    <a:lumMod val="90000"/>
                    <a:lumOff val="10000"/>
                  </a:schemeClr>
                </a:solidFill>
              </a:rPr>
              <a:t>By</a:t>
            </a:r>
            <a:br>
              <a:rPr lang="en-US" sz="2800" dirty="0" smtClean="0">
                <a:solidFill>
                  <a:schemeClr val="tx1">
                    <a:lumMod val="90000"/>
                    <a:lumOff val="10000"/>
                  </a:schemeClr>
                </a:solidFill>
              </a:rPr>
            </a:br>
            <a:r>
              <a:rPr lang="en-US" sz="2800" dirty="0" smtClean="0">
                <a:solidFill>
                  <a:schemeClr val="tx1">
                    <a:lumMod val="90000"/>
                    <a:lumOff val="10000"/>
                  </a:schemeClr>
                </a:solidFill>
              </a:rPr>
              <a:t>Prof. Sherif W. Mansour</a:t>
            </a:r>
            <a:br>
              <a:rPr lang="en-US" sz="2800" dirty="0" smtClean="0">
                <a:solidFill>
                  <a:schemeClr val="tx1">
                    <a:lumMod val="90000"/>
                    <a:lumOff val="10000"/>
                  </a:schemeClr>
                </a:solidFill>
              </a:rPr>
            </a:br>
            <a:r>
              <a:rPr lang="en-US" sz="2800" dirty="0" smtClean="0">
                <a:solidFill>
                  <a:schemeClr val="tx1">
                    <a:lumMod val="90000"/>
                    <a:lumOff val="10000"/>
                  </a:schemeClr>
                </a:solidFill>
              </a:rPr>
              <a:t/>
            </a:r>
            <a:br>
              <a:rPr lang="en-US" sz="2800" dirty="0" smtClean="0">
                <a:solidFill>
                  <a:schemeClr val="tx1">
                    <a:lumMod val="90000"/>
                    <a:lumOff val="10000"/>
                  </a:schemeClr>
                </a:solidFill>
              </a:rPr>
            </a:br>
            <a:r>
              <a:rPr lang="en-US" sz="1800" dirty="0" smtClean="0">
                <a:solidFill>
                  <a:schemeClr val="tx1">
                    <a:lumMod val="90000"/>
                    <a:lumOff val="10000"/>
                  </a:schemeClr>
                </a:solidFill>
              </a:rPr>
              <a:t>Physiology dpt., Mutah school of Medicine</a:t>
            </a:r>
            <a:r>
              <a:rPr lang="en" sz="1800" dirty="0" smtClean="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267494"/>
            <a:ext cx="8784976" cy="3880116"/>
          </a:xfrm>
        </p:spPr>
        <p:txBody>
          <a:bodyPr/>
          <a:lstStyle/>
          <a:p>
            <a:pPr marL="101600" indent="0">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Pre-eclampsia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is a type of hypertension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that occurs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 about 5% of pregnancies during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late second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and third trimesters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Preeclampsia differs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from less severe forms of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pregnancy induced hypertension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gestational hypertension</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in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that preeclampsia is associated with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loss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of albumin in the urine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because of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renal damage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and pulmonary and systemic edema.</a:t>
            </a:r>
          </a:p>
          <a:p>
            <a:pPr marL="101600" indent="0">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unclear why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some women develop this condition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during pregnancy</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however, it usually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disappears after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parturition unless an underlying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hypertensive condition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exists.</a:t>
            </a:r>
          </a:p>
          <a:p>
            <a:pPr marL="101600" indent="0">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-Hyperthyroidism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induces systemic vasoconstriction</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increase in blood volume</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and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increased cardiac activity, all of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which can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lead to hypertension. It is less clear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why some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patients with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hypothyroidism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also develop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hypertension, but it may be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related to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decreased tissue metabolism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reducing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the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vasodilator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metabolites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thereby producing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vasoconstriction and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increased systemic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vascular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resistance also due to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elevated cholesterol</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-Cushing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syndrome,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which results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from excessive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glucocorticoid secretion, can lead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to hypertension</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Glucocorticoids such as cortisol</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share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some of the same physiologic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properties as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aldosterone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 mineralocorticoid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also secreted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by the adrenal cortex. Therefore</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excessive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glucocorticoids can lead to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volume expansion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and hypertension.</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294945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23478"/>
            <a:ext cx="8784976" cy="3880116"/>
          </a:xfrm>
        </p:spPr>
        <p:txBody>
          <a:bodyPr/>
          <a:lstStyle/>
          <a:p>
            <a:pPr marL="101600" indent="0">
              <a:buNone/>
            </a:pPr>
            <a:r>
              <a:rPr lang="en-US" sz="1400" b="1" dirty="0"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Sleep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apnea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is a disorder in which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people repeatedly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stop breathing for short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periods of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time (10 to 30 seconds) during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their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sleep. </a:t>
            </a:r>
            <a:endPar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This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condition is often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associated with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obesity. Individuals suffering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from sleep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apnea have a higher incidence of</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hypertension. The mechanism of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hypertension may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be related to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sympathetic </a:t>
            </a:r>
            <a:r>
              <a:rPr lang="en-US" sz="1400" b="1" dirty="0" smtClean="0">
                <a:solidFill>
                  <a:schemeClr val="tx1">
                    <a:lumMod val="90000"/>
                    <a:lumOff val="10000"/>
                  </a:schemeClr>
                </a:solidFill>
                <a:latin typeface="Times New Roman" panose="02020603050405020304" pitchFamily="18" charset="0"/>
                <a:cs typeface="Times New Roman" panose="02020603050405020304" pitchFamily="18" charset="0"/>
              </a:rPr>
              <a:t>activation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and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hormonal changes associated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with repeated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periods of apnea-induced </a:t>
            </a:r>
            <a:r>
              <a:rPr lang="en-US" sz="1400" b="1" dirty="0" smtClean="0">
                <a:solidFill>
                  <a:schemeClr val="tx1">
                    <a:lumMod val="90000"/>
                    <a:lumOff val="10000"/>
                  </a:schemeClr>
                </a:solidFill>
                <a:latin typeface="Times New Roman" panose="02020603050405020304" pitchFamily="18" charset="0"/>
                <a:cs typeface="Times New Roman" panose="02020603050405020304" pitchFamily="18" charset="0"/>
              </a:rPr>
              <a:t>hypoxia</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 and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hypercapnia, and from stress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associated with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the loss of sleep</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a:t>
            </a:r>
          </a:p>
          <a:p>
            <a:pPr marL="101600" indent="0" algn="ctr">
              <a:buNone/>
            </a:pP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Physiologic Basis for </a:t>
            </a:r>
            <a:r>
              <a:rPr lang="en-US" sz="1400" b="1" dirty="0" smtClean="0">
                <a:solidFill>
                  <a:schemeClr val="tx1">
                    <a:lumMod val="90000"/>
                    <a:lumOff val="10000"/>
                  </a:schemeClr>
                </a:solidFill>
                <a:latin typeface="Times New Roman" panose="02020603050405020304" pitchFamily="18" charset="0"/>
                <a:cs typeface="Times New Roman" panose="02020603050405020304" pitchFamily="18" charset="0"/>
              </a:rPr>
              <a:t>Therapeutic Intervention</a:t>
            </a:r>
            <a:endParaRPr lang="en-US" sz="14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If a person has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secondary hypertension</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it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is sometimes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possible to correct the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underlying cause</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 Renal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artery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stenosis,</a:t>
            </a:r>
            <a:r>
              <a:rPr lang="en-US" sz="1400" dirty="0">
                <a:solidFill>
                  <a:srgbClr val="050060">
                    <a:lumMod val="90000"/>
                    <a:lumOff val="10000"/>
                  </a:srgbClr>
                </a:solidFill>
                <a:latin typeface="Times New Roman" panose="02020603050405020304" pitchFamily="18" charset="0"/>
                <a:cs typeface="Times New Roman" panose="02020603050405020304" pitchFamily="18" charset="0"/>
              </a:rPr>
              <a:t> </a:t>
            </a:r>
            <a:r>
              <a:rPr lang="en-US" sz="1400" dirty="0" smtClean="0">
                <a:solidFill>
                  <a:srgbClr val="050060">
                    <a:lumMod val="90000"/>
                    <a:lumOff val="10000"/>
                  </a:srgbClr>
                </a:solidFill>
                <a:latin typeface="Times New Roman" panose="02020603050405020304" pitchFamily="18" charset="0"/>
                <a:cs typeface="Times New Roman" panose="02020603050405020304" pitchFamily="18" charset="0"/>
              </a:rPr>
              <a:t>Pheochromocytoma and </a:t>
            </a:r>
            <a:r>
              <a:rPr lang="en-US" sz="1400" dirty="0">
                <a:solidFill>
                  <a:srgbClr val="050060">
                    <a:lumMod val="90000"/>
                    <a:lumOff val="10000"/>
                  </a:srgbClr>
                </a:solidFill>
                <a:latin typeface="Times New Roman" panose="02020603050405020304" pitchFamily="18" charset="0"/>
                <a:cs typeface="Times New Roman" panose="02020603050405020304" pitchFamily="18" charset="0"/>
              </a:rPr>
              <a:t>aortic </a:t>
            </a:r>
            <a:r>
              <a:rPr lang="en-US" sz="1400" dirty="0" err="1">
                <a:solidFill>
                  <a:srgbClr val="050060">
                    <a:lumMod val="90000"/>
                    <a:lumOff val="10000"/>
                  </a:srgbClr>
                </a:solidFill>
                <a:latin typeface="Times New Roman" panose="02020603050405020304" pitchFamily="18" charset="0"/>
                <a:cs typeface="Times New Roman" panose="02020603050405020304" pitchFamily="18" charset="0"/>
              </a:rPr>
              <a:t>coarctation</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  can be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corrected </a:t>
            </a:r>
            <a:r>
              <a:rPr lang="en-US" sz="1400" b="1" dirty="0" smtClean="0">
                <a:solidFill>
                  <a:schemeClr val="tx1">
                    <a:lumMod val="90000"/>
                    <a:lumOff val="10000"/>
                  </a:schemeClr>
                </a:solidFill>
                <a:latin typeface="Times New Roman" panose="02020603050405020304" pitchFamily="18" charset="0"/>
                <a:cs typeface="Times New Roman" panose="02020603050405020304" pitchFamily="18" charset="0"/>
              </a:rPr>
              <a:t>surgically</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However</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 for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the majority of people who have </a:t>
            </a:r>
            <a:r>
              <a:rPr lang="en-US" sz="1400" b="1" dirty="0" smtClean="0">
                <a:solidFill>
                  <a:schemeClr val="tx1">
                    <a:lumMod val="90000"/>
                    <a:lumOff val="10000"/>
                  </a:schemeClr>
                </a:solidFill>
                <a:latin typeface="Times New Roman" panose="02020603050405020304" pitchFamily="18" charset="0"/>
                <a:cs typeface="Times New Roman" panose="02020603050405020304" pitchFamily="18" charset="0"/>
              </a:rPr>
              <a:t>essential hypertension</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the cause is unknown, so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it cannot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be targeted for correction. Therefore</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 the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therapeutic approach for these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patients</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involves modifying the factors that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determine arterial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pressure by using drugs.</a:t>
            </a:r>
          </a:p>
          <a:p>
            <a:pPr marL="101600" indent="0">
              <a:buNone/>
            </a:pP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Because hypertension results from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an increase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in cardiac output and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increased systemic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vascular resistance, these are the</a:t>
            </a:r>
          </a:p>
          <a:p>
            <a:pPr marL="101600" indent="0">
              <a:buNone/>
            </a:pP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two physiologic mechanisms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that are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targeted in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drug therapy. In most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hypertensive patients</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altered renal function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causes sodium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and water retention</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Therefore, the most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common treatment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for hypertension is the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use of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 </a:t>
            </a:r>
            <a:r>
              <a:rPr lang="en-US" sz="1400" b="1" dirty="0" smtClean="0">
                <a:solidFill>
                  <a:schemeClr val="tx1">
                    <a:lumMod val="90000"/>
                    <a:lumOff val="10000"/>
                  </a:schemeClr>
                </a:solidFill>
                <a:latin typeface="Times New Roman" panose="02020603050405020304" pitchFamily="18" charset="0"/>
                <a:cs typeface="Times New Roman" panose="02020603050405020304" pitchFamily="18" charset="0"/>
              </a:rPr>
              <a:t>diuretic</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D</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ecreasing blood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volume with a diuretic leads to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activation of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the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renin-angiotensin-aldosterone system</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 which counteracts the effects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of the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diuretic. Therefore, these patients </a:t>
            </a: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may be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given an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ACE inhibitor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or </a:t>
            </a:r>
            <a:r>
              <a:rPr lang="en-US" sz="1400" b="1" dirty="0" smtClean="0">
                <a:solidFill>
                  <a:schemeClr val="tx1">
                    <a:lumMod val="90000"/>
                    <a:lumOff val="10000"/>
                  </a:schemeClr>
                </a:solidFill>
                <a:latin typeface="Times New Roman" panose="02020603050405020304" pitchFamily="18" charset="0"/>
                <a:cs typeface="Times New Roman" panose="02020603050405020304" pitchFamily="18" charset="0"/>
              </a:rPr>
              <a:t>angiotensin receptor </a:t>
            </a:r>
            <a:r>
              <a:rPr lang="en-US" sz="1400" b="1" dirty="0">
                <a:solidFill>
                  <a:schemeClr val="tx1">
                    <a:lumMod val="90000"/>
                    <a:lumOff val="10000"/>
                  </a:schemeClr>
                </a:solidFill>
                <a:latin typeface="Times New Roman" panose="02020603050405020304" pitchFamily="18" charset="0"/>
                <a:cs typeface="Times New Roman" panose="02020603050405020304" pitchFamily="18" charset="0"/>
              </a:rPr>
              <a:t>blocker (ARB) </a:t>
            </a:r>
            <a:r>
              <a:rPr lang="en-US" sz="1400" dirty="0">
                <a:solidFill>
                  <a:schemeClr val="tx1">
                    <a:lumMod val="90000"/>
                    <a:lumOff val="10000"/>
                  </a:schemeClr>
                </a:solidFill>
                <a:latin typeface="Times New Roman" panose="02020603050405020304" pitchFamily="18" charset="0"/>
                <a:cs typeface="Times New Roman" panose="02020603050405020304" pitchFamily="18" charset="0"/>
              </a:rPr>
              <a:t>as well.</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038951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699542"/>
            <a:ext cx="8784976" cy="3880116"/>
          </a:xfrm>
        </p:spPr>
        <p:txBody>
          <a:bodyPr/>
          <a:lstStyle/>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 addition to using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diuretics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cardiac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output can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be reduced using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beta-blockers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and the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more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cardio-selective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calcium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channel </a:t>
            </a:r>
            <a:r>
              <a:rPr lang="sv-SE" sz="1600" dirty="0" smtClean="0">
                <a:solidFill>
                  <a:schemeClr val="tx1">
                    <a:lumMod val="90000"/>
                    <a:lumOff val="10000"/>
                  </a:schemeClr>
                </a:solidFill>
                <a:latin typeface="Times New Roman" panose="02020603050405020304" pitchFamily="18" charset="0"/>
                <a:cs typeface="Times New Roman" panose="02020603050405020304" pitchFamily="18" charset="0"/>
              </a:rPr>
              <a:t>blockers </a:t>
            </a:r>
            <a:r>
              <a:rPr lang="sv-SE" sz="1600" dirty="0">
                <a:solidFill>
                  <a:schemeClr val="tx1">
                    <a:lumMod val="90000"/>
                    <a:lumOff val="10000"/>
                  </a:schemeClr>
                </a:solidFill>
                <a:latin typeface="Times New Roman" panose="02020603050405020304" pitchFamily="18" charset="0"/>
                <a:cs typeface="Times New Roman" panose="02020603050405020304" pitchFamily="18" charset="0"/>
              </a:rPr>
              <a:t>(e.g., verapamil). Beta-blockers </a:t>
            </a:r>
            <a:r>
              <a:rPr lang="sv-SE" sz="1600" dirty="0" smtClean="0">
                <a:solidFill>
                  <a:schemeClr val="tx1">
                    <a:lumMod val="90000"/>
                    <a:lumOff val="10000"/>
                  </a:schemeClr>
                </a:solidFill>
                <a:latin typeface="Times New Roman" panose="02020603050405020304" pitchFamily="18" charset="0"/>
                <a:cs typeface="Times New Roman" panose="02020603050405020304" pitchFamily="18" charset="0"/>
              </a:rPr>
              <a:t>are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particularly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useful in patients who may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have excessive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sympathetic stimulation caused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by emotional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stress, and these drugs also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inhibit sympathetic-mediated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release of renin.</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 combination with a diuretic,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some hypertensive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patients can be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effectively treated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with an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α-adrenoceptor antagonist</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which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dilates resistance vessels and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reduces systemic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vascular resistance. Other drugs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that reduce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systemic vascular resistance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include ACE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inhibitors, ARBs, calcium channel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blockers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especially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di-</a:t>
            </a:r>
            <a:r>
              <a:rPr lang="en-US" sz="1600" dirty="0" err="1" smtClean="0">
                <a:solidFill>
                  <a:schemeClr val="tx1">
                    <a:lumMod val="90000"/>
                    <a:lumOff val="10000"/>
                  </a:schemeClr>
                </a:solidFill>
                <a:latin typeface="Times New Roman" panose="02020603050405020304" pitchFamily="18" charset="0"/>
                <a:cs typeface="Times New Roman" panose="02020603050405020304" pitchFamily="18" charset="0"/>
              </a:rPr>
              <a:t>hydropyridines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and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direct-acting arterial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dilators such as hydralazine.</a:t>
            </a:r>
          </a:p>
          <a:p>
            <a:pPr marL="101600" indent="0">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-Although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pharmacologic intervention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is an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important therapeutic modality in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treating hypertension</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improved diet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and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exercise</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have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been shown to be effective in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reducing arterial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pressure in many patients. A proper</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balanced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diet that includes sodium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restriction can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prevent the progression of, and in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some cases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reverse, cardiovascular changes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associated with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hypertension.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458662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50000"/>
                  </a:schemeClr>
                </a:solidFill>
                <a:effectLst>
                  <a:outerShdw blurRad="38100" dist="38100" dir="2700000" algn="tl">
                    <a:srgbClr val="000000">
                      <a:alpha val="43137"/>
                    </a:srgbClr>
                  </a:outerShdw>
                </a:effectLst>
              </a:rPr>
              <a:t>Thank You</a:t>
            </a:r>
            <a:endParaRPr lang="en-US"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745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Text Placeholder 2"/>
          <p:cNvSpPr>
            <a:spLocks noGrp="1"/>
          </p:cNvSpPr>
          <p:nvPr>
            <p:ph type="body" idx="1"/>
          </p:nvPr>
        </p:nvSpPr>
        <p:spPr>
          <a:xfrm>
            <a:off x="179512" y="19569"/>
            <a:ext cx="3024336" cy="3443132"/>
          </a:xfrm>
        </p:spPr>
        <p:txBody>
          <a:bodyPr/>
          <a:lstStyle/>
          <a:p>
            <a:pPr marL="0" indent="0" algn="ctr">
              <a:lnSpc>
                <a:spcPct val="107000"/>
              </a:lnSpc>
              <a:spcBef>
                <a:spcPts val="0"/>
              </a:spcBef>
              <a:buNone/>
            </a:pP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HYPERTENSION</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term “hypertension” is applied to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elevations in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diastolic or systolic pressures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above normal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values.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lgn="just">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-Normal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arterial pressure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is defined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as a systolic pressure &lt;120 mm Hg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but &gt;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90 mm Hg) and diastolic pressure &lt;80 mm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Hg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but &gt;60 mm Hg).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lgn="just">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-Diastolic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pressures of 80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to 89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mm Hg and systolic pressures of 120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to 139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mm Hg are considered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pre-hypertension</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101600" indent="0" algn="just">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-Hypertension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defined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as diastolic or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systolic pressures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≥90 or 140 mm Hg, respectively</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2401"/>
          <a:stretch/>
        </p:blipFill>
        <p:spPr>
          <a:xfrm>
            <a:off x="3280567" y="357526"/>
            <a:ext cx="5832648" cy="43923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5" y="123478"/>
            <a:ext cx="3312368" cy="3155100"/>
          </a:xfrm>
        </p:spPr>
        <p:txBody>
          <a:bodyPr/>
          <a:lstStyle/>
          <a:p>
            <a:pPr marL="0" lvl="0" indent="0" algn="just">
              <a:lnSpc>
                <a:spcPct val="107000"/>
              </a:lnSpc>
              <a:spcBef>
                <a:spcPts val="0"/>
              </a:spcBef>
              <a:buClr>
                <a:srgbClr val="A458FF"/>
              </a:buClr>
              <a:buNone/>
            </a:pPr>
            <a:endParaRPr lang="en-US" b="1" dirty="0" smtClean="0">
              <a:solidFill>
                <a:schemeClr val="tx1">
                  <a:lumMod val="90000"/>
                  <a:lumOff val="10000"/>
                </a:schemeClr>
              </a:solidFill>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07000"/>
              </a:lnSpc>
              <a:spcBef>
                <a:spcPts val="0"/>
              </a:spcBef>
              <a:buNone/>
            </a:pP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en-US" sz="1100" dirty="0" smtClean="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buNone/>
            </a:pPr>
            <a:r>
              <a:rPr lang="en-US" sz="1600" b="1" dirty="0">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endParaRPr lang="en-US" sz="1600" dirty="0">
              <a:solidFill>
                <a:schemeClr val="bg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TextBox 3"/>
          <p:cNvSpPr txBox="1"/>
          <p:nvPr/>
        </p:nvSpPr>
        <p:spPr>
          <a:xfrm>
            <a:off x="402006" y="627534"/>
            <a:ext cx="8352928" cy="3785652"/>
          </a:xfrm>
          <a:prstGeom prst="rect">
            <a:avLst/>
          </a:prstGeom>
          <a:noFill/>
        </p:spPr>
        <p:txBody>
          <a:bodyPr wrap="square" rtlCol="0">
            <a:spAutoFit/>
          </a:bodyPr>
          <a:lstStyle/>
          <a:p>
            <a:pPr algn="just"/>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Chronic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hypertension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is caused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by increases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 systemic vascular resistance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and cardiac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output. The elevation in cardiac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output is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normally caused by an increase in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blood volume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which increases ventricular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preload and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stroke volume. It is important to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note that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to sustain a hypertensive state it is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necessary to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increase blood volume through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renal retention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of sodium and water. Evidence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for this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comes from studies showing that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elevations in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arterial pressure produced by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infusing a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vasoconstrictor drug for several days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are not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sustained because of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pressure </a:t>
            </a:r>
            <a:r>
              <a:rPr lang="en-US" sz="1600" b="1" dirty="0" err="1" smtClean="0">
                <a:solidFill>
                  <a:schemeClr val="tx1">
                    <a:lumMod val="90000"/>
                    <a:lumOff val="10000"/>
                  </a:schemeClr>
                </a:solidFill>
                <a:latin typeface="Times New Roman" panose="02020603050405020304" pitchFamily="18" charset="0"/>
                <a:cs typeface="Times New Roman" panose="02020603050405020304" pitchFamily="18" charset="0"/>
              </a:rPr>
              <a:t>natriuresis</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the kidneys.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algn="just"/>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algn="just"/>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-When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renal artery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pressure is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elevated by increasing systemic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vascular resistance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the kidneys respond by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increasing glomerular filtration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and excretion of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sodium and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water. The loss of sodium and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water decreases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blood volume and restores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pressure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after a day to two despite continued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infusion of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the vasoconstrictor.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algn="just"/>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Therefore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with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normal renal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function, an acute elevation in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arterial pressure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caused by increasing systemic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vascular resistance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(or by stimulating the heart)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is compensated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by a reduction in blood volume</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which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restores the arterial pressure to normal</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2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1" y="195486"/>
            <a:ext cx="8848263" cy="4464496"/>
          </a:xfrm>
        </p:spPr>
        <p:txBody>
          <a:bodyPr/>
          <a:lstStyle/>
          <a:p>
            <a:pPr marL="0" indent="0" algn="ctr">
              <a:lnSpc>
                <a:spcPct val="107000"/>
              </a:lnSpc>
              <a:spcBef>
                <a:spcPts val="0"/>
              </a:spcBef>
              <a:buNone/>
            </a:pP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Essential (Primary) </a:t>
            </a:r>
            <a:r>
              <a:rPr lang="en-US" sz="1800" b="1" dirty="0" smtClean="0">
                <a:solidFill>
                  <a:schemeClr val="tx1">
                    <a:lumMod val="90000"/>
                    <a:lumOff val="10000"/>
                  </a:schemeClr>
                </a:solidFill>
                <a:latin typeface="Times New Roman" panose="02020603050405020304" pitchFamily="18" charset="0"/>
                <a:cs typeface="Times New Roman" panose="02020603050405020304" pitchFamily="18" charset="0"/>
              </a:rPr>
              <a:t>Hypertension</a:t>
            </a:r>
          </a:p>
          <a:p>
            <a:pPr marL="101600" indent="0">
              <a:buNone/>
            </a:pP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Essential (or primary) hypertension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accounts for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approximately 90% to 95% of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patients diagnosed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with hypertension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a:t>
            </a:r>
            <a:endParaRPr lang="en-US" sz="18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This diagnosis is made after known causes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of hypertension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(i.e., secondary hypertension</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 are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eliminated. Therefore, essential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hypertension is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a diagnosis by exclusion</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Despite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many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years of research, no unifying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hypothesis accounts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for the pathogenesis of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essential hypertension</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However, a natural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progression of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this disease suggests that early elevations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in blood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volume and cardiac output might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precede and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then initiate subsequent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increases in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systemic vascular resistance. This has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led some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investigators to suggest that the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basic underlying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defect in hypertensive patients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is an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inability of the kidneys to adequately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handle sodium</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Increased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sodium retention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could account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for the increase in blood volume</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a:t>
            </a:r>
            <a:endParaRPr lang="en-US" sz="18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27071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267494"/>
            <a:ext cx="8784976" cy="4600196"/>
          </a:xfrm>
        </p:spPr>
        <p:txBody>
          <a:bodyPr/>
          <a:lstStyle/>
          <a:p>
            <a:pPr marL="0" indent="0" algn="just">
              <a:lnSpc>
                <a:spcPct val="107000"/>
              </a:lnSpc>
              <a:spcBef>
                <a:spcPts val="0"/>
              </a:spcBef>
              <a:buNone/>
            </a:pP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Also,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vascular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changes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can contribute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to hypertensive states, especially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in the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presence of impaired renal function.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For example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essential hypertension is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usually associated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with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increased systemic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vascular resistance</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caused by a thickening of the walls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of resistance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vessels and by a reduction in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lumen diameters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In some forms of hypertension,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this is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mediated by enhanced sympathetic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activity or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by increased circulating levels of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angiotensin II</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causing smooth muscle contraction and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vascular hypertrophy</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Also changes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 vascular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endothelial function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may cause these vascular changes.</a:t>
            </a:r>
          </a:p>
          <a:p>
            <a:pPr marL="101600" indent="0" algn="just">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For example, in hypertensive patients, the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vascular endothelium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produces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less nitric oxide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101600" indent="0" algn="just">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Nitric oxide, besides being a powerful vasodilator</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inhibits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vascular hypertrophy.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lgn="just">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Increased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endothelin-1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production may enhance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vascular tone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and induce hypertrophy.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lgn="just">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Also,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hyperinsulinemia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and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hyperglycemia </a:t>
            </a:r>
            <a:r>
              <a:rPr lang="fr-FR" sz="1600" dirty="0" smtClean="0">
                <a:solidFill>
                  <a:schemeClr val="tx1">
                    <a:lumMod val="90000"/>
                    <a:lumOff val="10000"/>
                  </a:schemeClr>
                </a:solidFill>
                <a:latin typeface="Times New Roman" panose="02020603050405020304" pitchFamily="18" charset="0"/>
                <a:cs typeface="Times New Roman" panose="02020603050405020304" pitchFamily="18" charset="0"/>
              </a:rPr>
              <a:t>in </a:t>
            </a:r>
            <a:r>
              <a:rPr lang="fr-FR" sz="1600" dirty="0">
                <a:solidFill>
                  <a:schemeClr val="tx1">
                    <a:lumMod val="90000"/>
                    <a:lumOff val="10000"/>
                  </a:schemeClr>
                </a:solidFill>
                <a:latin typeface="Times New Roman" panose="02020603050405020304" pitchFamily="18" charset="0"/>
                <a:cs typeface="Times New Roman" panose="02020603050405020304" pitchFamily="18" charset="0"/>
              </a:rPr>
              <a:t>type </a:t>
            </a:r>
            <a:r>
              <a:rPr lang="fr-FR" sz="1600" dirty="0" smtClean="0">
                <a:solidFill>
                  <a:schemeClr val="tx1">
                    <a:lumMod val="90000"/>
                    <a:lumOff val="10000"/>
                  </a:schemeClr>
                </a:solidFill>
                <a:latin typeface="Times New Roman" panose="02020603050405020304" pitchFamily="18" charset="0"/>
                <a:cs typeface="Times New Roman" panose="02020603050405020304" pitchFamily="18" charset="0"/>
              </a:rPr>
              <a:t>2- </a:t>
            </a:r>
            <a:r>
              <a:rPr lang="fr-FR" sz="1600" dirty="0" err="1">
                <a:solidFill>
                  <a:schemeClr val="tx1">
                    <a:lumMod val="90000"/>
                    <a:lumOff val="10000"/>
                  </a:schemeClr>
                </a:solidFill>
                <a:latin typeface="Times New Roman" panose="02020603050405020304" pitchFamily="18" charset="0"/>
                <a:cs typeface="Times New Roman" panose="02020603050405020304" pitchFamily="18" charset="0"/>
              </a:rPr>
              <a:t>diabetes</a:t>
            </a:r>
            <a:r>
              <a:rPr lang="fr-FR" sz="1600" dirty="0">
                <a:solidFill>
                  <a:schemeClr val="tx1">
                    <a:lumMod val="90000"/>
                    <a:lumOff val="10000"/>
                  </a:schemeClr>
                </a:solidFill>
                <a:latin typeface="Times New Roman" panose="02020603050405020304" pitchFamily="18" charset="0"/>
                <a:cs typeface="Times New Roman" panose="02020603050405020304" pitchFamily="18" charset="0"/>
              </a:rPr>
              <a:t> (non–</a:t>
            </a:r>
            <a:r>
              <a:rPr lang="fr-FR" sz="1600" dirty="0" err="1">
                <a:solidFill>
                  <a:schemeClr val="tx1">
                    <a:lumMod val="90000"/>
                    <a:lumOff val="10000"/>
                  </a:schemeClr>
                </a:solidFill>
                <a:latin typeface="Times New Roman" panose="02020603050405020304" pitchFamily="18" charset="0"/>
                <a:cs typeface="Times New Roman" panose="02020603050405020304" pitchFamily="18" charset="0"/>
              </a:rPr>
              <a:t>insulin-dependent</a:t>
            </a:r>
            <a:r>
              <a:rPr lang="fr-FR"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fr-FR" sz="1600" dirty="0" err="1">
                <a:solidFill>
                  <a:schemeClr val="tx1">
                    <a:lumMod val="90000"/>
                    <a:lumOff val="10000"/>
                  </a:schemeClr>
                </a:solidFill>
                <a:latin typeface="Times New Roman" panose="02020603050405020304" pitchFamily="18" charset="0"/>
                <a:cs typeface="Times New Roman" panose="02020603050405020304" pitchFamily="18" charset="0"/>
              </a:rPr>
              <a:t>diabetes</a:t>
            </a:r>
            <a:r>
              <a:rPr lang="fr-FR"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cause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endothelial dysfunction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through increased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formation of reactive oxygen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species and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decreased nitric oxide bioavailability,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both of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which may contribute to the abnormal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vascular function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and hypertension often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associated with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diabetes.</a:t>
            </a:r>
          </a:p>
          <a:p>
            <a:pPr marL="0" indent="0" algn="just">
              <a:lnSpc>
                <a:spcPct val="107000"/>
              </a:lnSpc>
              <a:spcBef>
                <a:spcPts val="0"/>
              </a:spcBef>
              <a:spcAft>
                <a:spcPts val="800"/>
              </a:spcAft>
              <a:buNone/>
            </a:pPr>
            <a:endParaRPr lang="en-US" sz="1400"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954232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lum bright="-20000" contrast="40000"/>
          </a:blip>
          <a:srcRect t="1887" r="2895" b="1887"/>
          <a:stretch/>
        </p:blipFill>
        <p:spPr>
          <a:xfrm>
            <a:off x="6790886" y="411511"/>
            <a:ext cx="2238398" cy="4338340"/>
          </a:xfrm>
          <a:prstGeom prst="rect">
            <a:avLst/>
          </a:prstGeom>
        </p:spPr>
      </p:pic>
      <p:sp>
        <p:nvSpPr>
          <p:cNvPr id="3" name="Text Placeholder 2"/>
          <p:cNvSpPr>
            <a:spLocks noGrp="1"/>
          </p:cNvSpPr>
          <p:nvPr>
            <p:ph type="body" idx="1"/>
          </p:nvPr>
        </p:nvSpPr>
        <p:spPr>
          <a:xfrm>
            <a:off x="107504" y="411510"/>
            <a:ext cx="6552728" cy="3155100"/>
          </a:xfrm>
        </p:spPr>
        <p:txBody>
          <a:bodyPr/>
          <a:lstStyle/>
          <a:p>
            <a:pPr marL="0" lvl="0" indent="0" algn="just">
              <a:lnSpc>
                <a:spcPct val="100000"/>
              </a:lnSpc>
              <a:spcBef>
                <a:spcPts val="0"/>
              </a:spcBef>
              <a:buClr>
                <a:srgbClr val="000000"/>
              </a:buClr>
              <a:buSzTx/>
              <a:buNone/>
            </a:pPr>
            <a:r>
              <a:rPr lang="en-US" sz="1800" dirty="0">
                <a:solidFill>
                  <a:srgbClr val="050060">
                    <a:lumMod val="90000"/>
                    <a:lumOff val="10000"/>
                  </a:srgbClr>
                </a:solidFill>
                <a:latin typeface="Times New Roman" panose="02020603050405020304" pitchFamily="18" charset="0"/>
                <a:cs typeface="Times New Roman" panose="02020603050405020304" pitchFamily="18" charset="0"/>
                <a:sym typeface="Arial"/>
              </a:rPr>
              <a:t>Essential hypertension is related to </a:t>
            </a:r>
            <a:r>
              <a:rPr lang="en-US" sz="1800" b="1" dirty="0">
                <a:solidFill>
                  <a:srgbClr val="050060">
                    <a:lumMod val="90000"/>
                    <a:lumOff val="10000"/>
                  </a:srgbClr>
                </a:solidFill>
                <a:latin typeface="Times New Roman" panose="02020603050405020304" pitchFamily="18" charset="0"/>
                <a:cs typeface="Times New Roman" panose="02020603050405020304" pitchFamily="18" charset="0"/>
                <a:sym typeface="Arial"/>
              </a:rPr>
              <a:t>heredity, age, race, and socioeconomic status</a:t>
            </a:r>
            <a:r>
              <a:rPr lang="en-US" sz="1800" dirty="0">
                <a:solidFill>
                  <a:srgbClr val="050060">
                    <a:lumMod val="90000"/>
                    <a:lumOff val="10000"/>
                  </a:srgbClr>
                </a:solidFill>
                <a:latin typeface="Times New Roman" panose="02020603050405020304" pitchFamily="18" charset="0"/>
                <a:cs typeface="Times New Roman" panose="02020603050405020304" pitchFamily="18" charset="0"/>
                <a:sym typeface="Arial"/>
              </a:rPr>
              <a:t>. </a:t>
            </a:r>
            <a:r>
              <a:rPr lang="en-US" sz="1800" dirty="0" smtClean="0">
                <a:solidFill>
                  <a:srgbClr val="050060">
                    <a:lumMod val="90000"/>
                    <a:lumOff val="10000"/>
                  </a:srgbClr>
                </a:solidFill>
                <a:latin typeface="Times New Roman" panose="02020603050405020304" pitchFamily="18" charset="0"/>
                <a:cs typeface="Times New Roman" panose="02020603050405020304" pitchFamily="18" charset="0"/>
                <a:sym typeface="Arial"/>
              </a:rPr>
              <a:t>The </a:t>
            </a:r>
            <a:r>
              <a:rPr lang="en-US" sz="1800" dirty="0">
                <a:solidFill>
                  <a:srgbClr val="050060">
                    <a:lumMod val="90000"/>
                    <a:lumOff val="10000"/>
                  </a:srgbClr>
                </a:solidFill>
                <a:latin typeface="Times New Roman" panose="02020603050405020304" pitchFamily="18" charset="0"/>
                <a:cs typeface="Times New Roman" panose="02020603050405020304" pitchFamily="18" charset="0"/>
                <a:sym typeface="Arial"/>
              </a:rPr>
              <a:t>incidence of essential hypertension increases with age, and people of African descent are more likely to develop hypertension than are Caucasians. Hypertension is more prevalent among lower socioeconomic groups.</a:t>
            </a:r>
          </a:p>
          <a:p>
            <a:pPr marL="0" lvl="0" indent="0" algn="just">
              <a:lnSpc>
                <a:spcPct val="100000"/>
              </a:lnSpc>
              <a:spcBef>
                <a:spcPts val="0"/>
              </a:spcBef>
              <a:buClr>
                <a:srgbClr val="000000"/>
              </a:buClr>
              <a:buSzTx/>
              <a:buNone/>
            </a:pPr>
            <a:r>
              <a:rPr lang="en-US" sz="1800" dirty="0">
                <a:solidFill>
                  <a:srgbClr val="050060">
                    <a:lumMod val="90000"/>
                    <a:lumOff val="10000"/>
                  </a:srgbClr>
                </a:solidFill>
                <a:latin typeface="Times New Roman" panose="02020603050405020304" pitchFamily="18" charset="0"/>
                <a:cs typeface="Times New Roman" panose="02020603050405020304" pitchFamily="18" charset="0"/>
                <a:sym typeface="Arial"/>
              </a:rPr>
              <a:t>Some patients with essential hypertension are more strongly influenced by stressful conditions than are  normotensive individuals.</a:t>
            </a:r>
          </a:p>
          <a:p>
            <a:pPr marL="0" lvl="0" indent="0" algn="just">
              <a:lnSpc>
                <a:spcPct val="100000"/>
              </a:lnSpc>
              <a:spcBef>
                <a:spcPts val="0"/>
              </a:spcBef>
              <a:buClr>
                <a:srgbClr val="000000"/>
              </a:buClr>
              <a:buSzTx/>
              <a:buNone/>
            </a:pPr>
            <a:r>
              <a:rPr lang="en-US" sz="1800" dirty="0" smtClean="0">
                <a:solidFill>
                  <a:srgbClr val="050060">
                    <a:lumMod val="90000"/>
                    <a:lumOff val="10000"/>
                  </a:srgbClr>
                </a:solidFill>
                <a:latin typeface="Times New Roman" panose="02020603050405020304" pitchFamily="18" charset="0"/>
                <a:cs typeface="Times New Roman" panose="02020603050405020304" pitchFamily="18" charset="0"/>
                <a:sym typeface="Arial"/>
              </a:rPr>
              <a:t>Stress </a:t>
            </a:r>
            <a:r>
              <a:rPr lang="en-US" sz="1800" dirty="0">
                <a:solidFill>
                  <a:srgbClr val="050060">
                    <a:lumMod val="90000"/>
                    <a:lumOff val="10000"/>
                  </a:srgbClr>
                </a:solidFill>
                <a:latin typeface="Times New Roman" panose="02020603050405020304" pitchFamily="18" charset="0"/>
                <a:cs typeface="Times New Roman" panose="02020603050405020304" pitchFamily="18" charset="0"/>
                <a:sym typeface="Arial"/>
              </a:rPr>
              <a:t>activates the sympathetic nervous system, which increases cardiac output and systemic vascular resistance.</a:t>
            </a:r>
          </a:p>
          <a:p>
            <a:pPr marL="0" lvl="0" indent="0" algn="just">
              <a:lnSpc>
                <a:spcPct val="100000"/>
              </a:lnSpc>
              <a:spcBef>
                <a:spcPts val="0"/>
              </a:spcBef>
              <a:buClr>
                <a:srgbClr val="000000"/>
              </a:buClr>
              <a:buSzTx/>
              <a:buNone/>
            </a:pPr>
            <a:r>
              <a:rPr lang="en-US" sz="1800" dirty="0">
                <a:solidFill>
                  <a:srgbClr val="050060">
                    <a:lumMod val="90000"/>
                    <a:lumOff val="10000"/>
                  </a:srgbClr>
                </a:solidFill>
                <a:latin typeface="Times New Roman" panose="02020603050405020304" pitchFamily="18" charset="0"/>
                <a:cs typeface="Times New Roman" panose="02020603050405020304" pitchFamily="18" charset="0"/>
                <a:sym typeface="Arial"/>
              </a:rPr>
              <a:t>Furthermore, stress causes the adrenal medulla to secrete </a:t>
            </a:r>
            <a:r>
              <a:rPr lang="en-US" sz="1800" dirty="0" smtClean="0">
                <a:solidFill>
                  <a:srgbClr val="050060">
                    <a:lumMod val="90000"/>
                    <a:lumOff val="10000"/>
                  </a:srgbClr>
                </a:solidFill>
                <a:latin typeface="Times New Roman" panose="02020603050405020304" pitchFamily="18" charset="0"/>
                <a:cs typeface="Times New Roman" panose="02020603050405020304" pitchFamily="18" charset="0"/>
                <a:sym typeface="Arial"/>
              </a:rPr>
              <a:t>more </a:t>
            </a:r>
            <a:r>
              <a:rPr lang="en-US" sz="1800" dirty="0" err="1" smtClean="0">
                <a:solidFill>
                  <a:srgbClr val="050060">
                    <a:lumMod val="90000"/>
                    <a:lumOff val="10000"/>
                  </a:srgbClr>
                </a:solidFill>
                <a:latin typeface="Times New Roman" panose="02020603050405020304" pitchFamily="18" charset="0"/>
                <a:cs typeface="Times New Roman" panose="02020603050405020304" pitchFamily="18" charset="0"/>
                <a:sym typeface="Arial"/>
              </a:rPr>
              <a:t>catecholamines</a:t>
            </a:r>
            <a:r>
              <a:rPr lang="en-US" sz="1800" dirty="0" smtClean="0">
                <a:solidFill>
                  <a:srgbClr val="050060">
                    <a:lumMod val="90000"/>
                    <a:lumOff val="10000"/>
                  </a:srgbClr>
                </a:solidFill>
                <a:latin typeface="Times New Roman" panose="02020603050405020304" pitchFamily="18" charset="0"/>
                <a:cs typeface="Times New Roman" panose="02020603050405020304" pitchFamily="18" charset="0"/>
                <a:sym typeface="Arial"/>
              </a:rPr>
              <a:t> </a:t>
            </a:r>
            <a:r>
              <a:rPr lang="en-US" sz="1800" dirty="0">
                <a:solidFill>
                  <a:srgbClr val="050060">
                    <a:lumMod val="90000"/>
                    <a:lumOff val="10000"/>
                  </a:srgbClr>
                </a:solidFill>
                <a:latin typeface="Times New Roman" panose="02020603050405020304" pitchFamily="18" charset="0"/>
                <a:cs typeface="Times New Roman" panose="02020603050405020304" pitchFamily="18" charset="0"/>
                <a:sym typeface="Arial"/>
              </a:rPr>
              <a:t>(epinephrine and norepinephrine) than normal. </a:t>
            </a:r>
          </a:p>
          <a:p>
            <a:pPr marL="0" lvl="0" indent="0" algn="just">
              <a:lnSpc>
                <a:spcPct val="100000"/>
              </a:lnSpc>
              <a:spcBef>
                <a:spcPts val="0"/>
              </a:spcBef>
              <a:buClr>
                <a:srgbClr val="000000"/>
              </a:buClr>
              <a:buSzTx/>
              <a:buNone/>
            </a:pPr>
            <a:r>
              <a:rPr lang="en-US" sz="1800" dirty="0">
                <a:solidFill>
                  <a:srgbClr val="050060">
                    <a:lumMod val="90000"/>
                    <a:lumOff val="10000"/>
                  </a:srgbClr>
                </a:solidFill>
                <a:latin typeface="Times New Roman" panose="02020603050405020304" pitchFamily="18" charset="0"/>
                <a:cs typeface="Times New Roman" panose="02020603050405020304" pitchFamily="18" charset="0"/>
                <a:sym typeface="Arial"/>
              </a:rPr>
              <a:t>-Sympathetic activation increases circulating angiotensin II, aldosterone, and vasopressin, which together can increase systemic vascular resistance and, through their renal effects, increase sodium and water retention. In addition, prolonged elevation of angiotensin II and  </a:t>
            </a:r>
            <a:r>
              <a:rPr lang="en-US" sz="1800" dirty="0" err="1" smtClean="0">
                <a:solidFill>
                  <a:srgbClr val="050060">
                    <a:lumMod val="90000"/>
                    <a:lumOff val="10000"/>
                  </a:srgbClr>
                </a:solidFill>
                <a:latin typeface="Times New Roman" panose="02020603050405020304" pitchFamily="18" charset="0"/>
                <a:cs typeface="Times New Roman" panose="02020603050405020304" pitchFamily="18" charset="0"/>
                <a:sym typeface="Arial"/>
              </a:rPr>
              <a:t>catecholamines</a:t>
            </a:r>
            <a:r>
              <a:rPr lang="en-US" sz="1800" dirty="0" smtClean="0">
                <a:solidFill>
                  <a:srgbClr val="050060">
                    <a:lumMod val="90000"/>
                    <a:lumOff val="10000"/>
                  </a:srgbClr>
                </a:solidFill>
                <a:latin typeface="Times New Roman" panose="02020603050405020304" pitchFamily="18" charset="0"/>
                <a:cs typeface="Times New Roman" panose="02020603050405020304" pitchFamily="18" charset="0"/>
                <a:sym typeface="Arial"/>
              </a:rPr>
              <a:t> </a:t>
            </a:r>
            <a:r>
              <a:rPr lang="en-US" sz="1800" dirty="0">
                <a:solidFill>
                  <a:srgbClr val="050060">
                    <a:lumMod val="90000"/>
                    <a:lumOff val="10000"/>
                  </a:srgbClr>
                </a:solidFill>
                <a:latin typeface="Times New Roman" panose="02020603050405020304" pitchFamily="18" charset="0"/>
                <a:cs typeface="Times New Roman" panose="02020603050405020304" pitchFamily="18" charset="0"/>
                <a:sym typeface="Arial"/>
              </a:rPr>
              <a:t>leads to vascular and cardiac hypertrophy.</a:t>
            </a:r>
          </a:p>
          <a:p>
            <a:pPr marL="101600" indent="0" algn="just">
              <a:buNone/>
            </a:pPr>
            <a:endParaRPr lang="en-US" sz="1800" b="1" dirty="0">
              <a:solidFill>
                <a:schemeClr val="tx1">
                  <a:lumMod val="90000"/>
                  <a:lumOff val="10000"/>
                </a:schemeClr>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435965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6993"/>
            <a:ext cx="8849772" cy="4752528"/>
          </a:xfrm>
          <a:ln>
            <a:noFill/>
          </a:ln>
        </p:spPr>
        <p:txBody>
          <a:bodyPr/>
          <a:lstStyle/>
          <a:p>
            <a:pPr marL="101600" indent="0" algn="ctr">
              <a:buNone/>
            </a:pP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Secondary Hypertension</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Secondary hypertension accounts for 5</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to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10% of hypertensive cases.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Regardless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of the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underlying cause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arterial pressure becomes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elevated through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an increase in cardiac output,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an increase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 systemic vascular resistance,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or both</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Bl. </a:t>
            </a:r>
            <a:r>
              <a:rPr lang="en-US" sz="1600" b="1" dirty="0" err="1" smtClean="0">
                <a:solidFill>
                  <a:schemeClr val="tx1">
                    <a:lumMod val="90000"/>
                    <a:lumOff val="10000"/>
                  </a:schemeClr>
                </a:solidFill>
                <a:latin typeface="Times New Roman" panose="02020603050405020304" pitchFamily="18" charset="0"/>
                <a:cs typeface="Times New Roman" panose="02020603050405020304" pitchFamily="18" charset="0"/>
              </a:rPr>
              <a:t>Pr</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 =  SV X HR X TPR</a:t>
            </a:r>
          </a:p>
          <a:p>
            <a:pPr marL="101600" indent="0">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Renal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artery stenosis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occurs when the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renal artery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becomes narrowed (stenotic)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owing to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atherosclerotic or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fibromuscular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lesions.</a:t>
            </a:r>
          </a:p>
          <a:p>
            <a:pPr marL="101600" indent="0">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-This produces renal </a:t>
            </a:r>
            <a:r>
              <a:rPr lang="en-US" sz="1600" dirty="0" err="1" smtClean="0">
                <a:solidFill>
                  <a:schemeClr val="tx1">
                    <a:lumMod val="90000"/>
                    <a:lumOff val="10000"/>
                  </a:schemeClr>
                </a:solidFill>
                <a:latin typeface="Times New Roman" panose="02020603050405020304" pitchFamily="18" charset="0"/>
                <a:cs typeface="Times New Roman" panose="02020603050405020304" pitchFamily="18" charset="0"/>
              </a:rPr>
              <a:t>ischeamia</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which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stimulates the release of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Renin</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by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the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kidney. Increased plasma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renin activity increases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circulating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Angiotensin -II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and aldosterone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Angiotensin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II causes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vasoconstriction by binding to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vascular AT1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receptors and by augmenting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sympathetic influences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Angiotensin II along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with aldosterone increases renal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sodium and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water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reabsorption. The net effect of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the renal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actions is an increase in blood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volume that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augments cardiac output by the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Frank- Starling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mechanism. In addition, chronic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elevation of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angiotensin II promotes cardiac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and vascular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hypertrophy. Therefore,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hypertension caused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by renal artery stenosis is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associated with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increases in cardiac output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and systemic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vascular resistance.</a:t>
            </a:r>
            <a:endParaRPr lang="en-US" sz="1600"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515104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2300" y="0"/>
            <a:ext cx="8856984" cy="4096140"/>
          </a:xfrm>
        </p:spPr>
        <p:txBody>
          <a:bodyPr/>
          <a:lstStyle/>
          <a:p>
            <a:pPr marL="101600" indent="0">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-Renal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disease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(e.g., diabetic nephropathy</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glomerulonephritis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damages nephrons in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the kidney</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When this occurs, the kidney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cannot excrete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normal amounts of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sodium,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which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leads to sodium and water retention</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increased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blood volume, and increased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cardiac output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Primary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hyperaldosteronism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secretion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of aldosterone by an adrenal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adenoma or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adrenal hyperplasia. This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condition causes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renal retention of sodium and water</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thereby </a:t>
            </a:r>
            <a:r>
              <a:rPr lang="en-US" sz="1600" dirty="0">
                <a:solidFill>
                  <a:srgbClr val="050060">
                    <a:lumMod val="90000"/>
                    <a:lumOff val="10000"/>
                  </a:srgbClr>
                </a:solidFill>
                <a:latin typeface="Times New Roman" panose="02020603050405020304" pitchFamily="18" charset="0"/>
                <a:cs typeface="Times New Roman" panose="02020603050405020304" pitchFamily="18" charset="0"/>
              </a:rPr>
              <a:t>↑</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blood volume and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arterial pressure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Aldosterone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acts upon the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distal convoluted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tubule and cortical collecting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duct of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the kidney to </a:t>
            </a:r>
            <a:r>
              <a:rPr lang="en-US" sz="1600" dirty="0">
                <a:solidFill>
                  <a:srgbClr val="050060">
                    <a:lumMod val="90000"/>
                    <a:lumOff val="10000"/>
                  </a:srgbClr>
                </a:solidFill>
                <a:latin typeface="Times New Roman" panose="02020603050405020304" pitchFamily="18" charset="0"/>
                <a:cs typeface="Times New Roman" panose="02020603050405020304" pitchFamily="18" charset="0"/>
              </a:rPr>
              <a:t>↑</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sodium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reabsorption in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exchange for potassium and hydrogen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ion.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Plasma renin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levels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generally are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decreased</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as the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body attempts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to suppress the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renin-angiotensin system</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In addition,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hypokalemia</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is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associated with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the high levels of aldosterone</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t>
            </a:r>
          </a:p>
          <a:p>
            <a:pPr marL="101600" indent="0">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-Pheochromocytoma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catecholamine secreting tumor</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usually in the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adrenal medulla</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can cause high levels of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circulating </a:t>
            </a:r>
            <a:r>
              <a:rPr lang="en-US" sz="1600" dirty="0" err="1" smtClean="0">
                <a:solidFill>
                  <a:schemeClr val="tx1">
                    <a:lumMod val="90000"/>
                    <a:lumOff val="10000"/>
                  </a:schemeClr>
                </a:solidFill>
                <a:latin typeface="Times New Roman" panose="02020603050405020304" pitchFamily="18" charset="0"/>
                <a:cs typeface="Times New Roman" panose="02020603050405020304" pitchFamily="18" charset="0"/>
              </a:rPr>
              <a:t>catecholamines</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(both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EPI and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nor EPI</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t>
            </a:r>
          </a:p>
          <a:p>
            <a:pPr marL="101600" indent="0">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pheochromocytoma</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is diagnosed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by measuring plasma or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urine catecholamine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levels and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their metabolites (</a:t>
            </a:r>
            <a:r>
              <a:rPr lang="en-US" sz="1600" dirty="0" err="1" smtClean="0">
                <a:solidFill>
                  <a:schemeClr val="tx1">
                    <a:lumMod val="90000"/>
                    <a:lumOff val="10000"/>
                  </a:schemeClr>
                </a:solidFill>
                <a:latin typeface="Times New Roman" panose="02020603050405020304" pitchFamily="18" charset="0"/>
                <a:cs typeface="Times New Roman" panose="02020603050405020304" pitchFamily="18" charset="0"/>
              </a:rPr>
              <a:t>vanillyl-mandelic</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acid and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meta-</a:t>
            </a:r>
            <a:r>
              <a:rPr lang="en-US" sz="1600" dirty="0" err="1" smtClean="0">
                <a:solidFill>
                  <a:schemeClr val="tx1">
                    <a:lumMod val="90000"/>
                    <a:lumOff val="10000"/>
                  </a:schemeClr>
                </a:solidFill>
                <a:latin typeface="Times New Roman" panose="02020603050405020304" pitchFamily="18" charset="0"/>
                <a:cs typeface="Times New Roman" panose="02020603050405020304" pitchFamily="18" charset="0"/>
              </a:rPr>
              <a:t>nephrine</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This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condition leads to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α-adrenoceptor mediated systemic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vasoconstriction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and </a:t>
            </a:r>
            <a:r>
              <a:rPr lang="el-GR" sz="1600" dirty="0" smtClean="0">
                <a:solidFill>
                  <a:schemeClr val="tx1">
                    <a:lumMod val="90000"/>
                    <a:lumOff val="10000"/>
                  </a:schemeClr>
                </a:solidFill>
                <a:latin typeface="Times New Roman" panose="02020603050405020304" pitchFamily="18" charset="0"/>
                <a:cs typeface="Times New Roman" panose="02020603050405020304" pitchFamily="18" charset="0"/>
              </a:rPr>
              <a:t>β1-</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adrenoceptor-mediated cardiac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stimulation that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can cause </a:t>
            </a:r>
            <a:r>
              <a:rPr lang="en-US" sz="1600" dirty="0">
                <a:solidFill>
                  <a:srgbClr val="050060">
                    <a:lumMod val="90000"/>
                    <a:lumOff val="10000"/>
                  </a:srgb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in arterial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pressure. </a:t>
            </a:r>
            <a:endParaRPr lang="en-US" sz="1600" b="1"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838793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483518"/>
            <a:ext cx="8784976" cy="3880116"/>
          </a:xfrm>
        </p:spPr>
        <p:txBody>
          <a:bodyPr/>
          <a:lstStyle/>
          <a:p>
            <a:pPr marL="101600" indent="0">
              <a:buNone/>
            </a:pPr>
            <a:r>
              <a:rPr lang="en-US" sz="1400" b="1" dirty="0"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Aortic </a:t>
            </a:r>
            <a:r>
              <a:rPr lang="en-US" sz="1600" b="1" dirty="0" err="1">
                <a:solidFill>
                  <a:schemeClr val="tx1">
                    <a:lumMod val="90000"/>
                    <a:lumOff val="10000"/>
                  </a:schemeClr>
                </a:solidFill>
                <a:latin typeface="Times New Roman" panose="02020603050405020304" pitchFamily="18" charset="0"/>
                <a:cs typeface="Times New Roman" panose="02020603050405020304" pitchFamily="18" charset="0"/>
              </a:rPr>
              <a:t>coarctation</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is a narrowing of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the aortic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arch usually just distal to the left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subclavian artery</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It is a congenital defect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that obstructs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aortic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outflow</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leading to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elevated pressures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proximal to the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coarctation</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(i.e.,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elevated arterial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pressures in the head and arms).</a:t>
            </a:r>
          </a:p>
          <a:p>
            <a:pPr marL="101600" indent="0">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-Distal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pressures, however, are not necessarily reduced as would be expected from the hemodynamics associated with a stenosis. The reason for this is that reduced systemic blood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flow</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and in particular reduced renal blood flow, leads to an ↑ in the release of renin and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an activation of the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renin-angiotensin aldosterone system</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This in turn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elevates blood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volume and arterial pressure.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859782"/>
            <a:ext cx="3905894" cy="2182490"/>
          </a:xfrm>
          <a:prstGeom prst="rect">
            <a:avLst/>
          </a:prstGeom>
        </p:spPr>
      </p:pic>
    </p:spTree>
    <p:extLst>
      <p:ext uri="{BB962C8B-B14F-4D97-AF65-F5344CB8AC3E}">
        <p14:creationId xmlns:p14="http://schemas.microsoft.com/office/powerpoint/2010/main" val="3778884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1904</Words>
  <Application>Microsoft Office PowerPoint</Application>
  <PresentationFormat>On-screen Show (16:9)</PresentationFormat>
  <Paragraphs>69</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Lexend Deca</vt:lpstr>
      <vt:lpstr>Arial</vt:lpstr>
      <vt:lpstr>Muli</vt:lpstr>
      <vt:lpstr>Times New Roman</vt:lpstr>
      <vt:lpstr>Aliena template</vt:lpstr>
      <vt:lpstr>13- Hypertension  By Prof. Sherif W. Mansour  Physiology dpt., Mutah school of Medicine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doubleclick</cp:lastModifiedBy>
  <cp:revision>44</cp:revision>
  <dcterms:modified xsi:type="dcterms:W3CDTF">2020-11-12T10:24:58Z</dcterms:modified>
</cp:coreProperties>
</file>