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78" r:id="rId3"/>
    <p:sldMasterId id="2147483679" r:id="rId4"/>
    <p:sldMasterId id="2147483680" r:id="rId5"/>
    <p:sldMasterId id="2147483681" r:id="rId6"/>
    <p:sldMasterId id="2147483682" r:id="rId7"/>
    <p:sldMasterId id="2147483683" r:id="rId8"/>
  </p:sldMasterIdLst>
  <p:notesMasterIdLst>
    <p:notesMasterId r:id="rId31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12192000" cy="6858000"/>
  <p:notesSz cx="6858000" cy="9144000"/>
  <p:custDataLst>
    <p:tags r:id="rId32"/>
  </p:custData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E15767FF-EA41-4AB6-98FB-17E30D8B8146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AE6"/>
          </a:solidFill>
        </a:fill>
      </a:tcStyle>
    </a:wholeTbl>
    <a:band1H>
      <a:tcTxStyle/>
      <a:tcStyle>
        <a:tcBdr/>
        <a:fill>
          <a:solidFill>
            <a:srgbClr val="F7D2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7D2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 varScale="1">
        <p:scale>
          <a:sx n="80" d="100"/>
          <a:sy n="80" d="100"/>
        </p:scale>
        <p:origin x="73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262E9-DF6A-4026-A2A4-CD153A9763E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B4D74-C725-4B96-AD9E-FDBF5F05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4D74-C725-4B96-AD9E-FDBF5F05D2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6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4D74-C725-4B96-AD9E-FDBF5F05D2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4D74-C725-4B96-AD9E-FDBF5F05D2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4D74-C725-4B96-AD9E-FDBF5F05D2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1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7930-EF87-45FC-AF88-D600B9755FF0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F55E-6938-4877-A26C-3DD927044B9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Dr.T.V.Rao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1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5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7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04" name="Google Shape;217104;p2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 rtl="0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7105" name="Google Shape;217105;p2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06" name="Google Shape;217106;p2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07" name="Google Shape;217107;p2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108" name="Google Shape;217108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7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10" name="Google Shape;217110;p3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 rtl="0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 rtl="0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7111" name="Google Shape;217111;p3"/>
          <p:cNvSpPr txBox="1">
            <a:spLocks noGrp="1"/>
          </p:cNvSpPr>
          <p:nvPr>
            <p:ph type="body" idx="2"/>
          </p:nvPr>
        </p:nvSpPr>
        <p:spPr>
          <a:xfrm>
            <a:off x="6197600" y="1481329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 rtl="0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 rtl="0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 rtl="0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 rtl="0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7112" name="Google Shape;217112;p3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13" name="Google Shape;217113;p3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14" name="Google Shape;217114;p3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115" name="Google Shape;217115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4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4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57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03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4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25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76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13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09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89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7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3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93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77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86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9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3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14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7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9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1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1633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82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41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99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86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3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7930-EF87-45FC-AF88-D600B9755FF0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F55E-6938-4877-A26C-3DD927044B9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Dr.T.V.Rao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22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7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34" name="Google Shape;217134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35" name="Google Shape;217135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7136" name="Google Shape;217136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37" name="Google Shape;217137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38" name="Google Shape;217138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36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7930-EF87-45FC-AF88-D600B9755FF0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F55E-6938-4877-A26C-3DD927044B9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Dr.T.V.Rao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169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7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57" name="Google Shape;217157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58" name="Google Shape;217158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7159" name="Google Shape;21715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60" name="Google Shape;21716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61" name="Google Shape;21716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Shape 217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4" name="Google Shape;217094;p1"/>
          <p:cNvSpPr/>
          <p:nvPr/>
        </p:nvSpPr>
        <p:spPr>
          <a:xfrm>
            <a:off x="665697" y="5944936"/>
            <a:ext cx="6587492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CAD3B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7095" name="Google Shape;217095;p1"/>
          <p:cNvSpPr/>
          <p:nvPr/>
        </p:nvSpPr>
        <p:spPr>
          <a:xfrm>
            <a:off x="647623" y="5939011"/>
            <a:ext cx="4920597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7096" name="Google Shape;217096;p1"/>
          <p:cNvSpPr/>
          <p:nvPr/>
        </p:nvSpPr>
        <p:spPr>
          <a:xfrm>
            <a:off x="-8056" y="5791253"/>
            <a:ext cx="4536300" cy="1080900"/>
          </a:xfrm>
          <a:prstGeom prst="rtTriangle">
            <a:avLst/>
          </a:prstGeom>
          <a:blipFill rotWithShape="1">
            <a:blip r:embed="rId4">
              <a:alphaModFix amt="50000"/>
            </a:blip>
            <a:tile tx="0" ty="0" sx="50002" sy="50002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217097" name="Google Shape;217097;p1"/>
          <p:cNvCxnSpPr/>
          <p:nvPr/>
        </p:nvCxnSpPr>
        <p:spPr>
          <a:xfrm>
            <a:off x="-12316" y="5787739"/>
            <a:ext cx="4540800" cy="1084500"/>
          </a:xfrm>
          <a:prstGeom prst="straightConnector1">
            <a:avLst/>
          </a:prstGeom>
          <a:noFill/>
          <a:ln w="12050" cap="flat" cmpd="sng">
            <a:solidFill>
              <a:srgbClr val="C5D0B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098" name="Google Shape;217098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l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099" name="Google Shape;217099;p1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17100" name="Google Shape;217100;p1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17101" name="Google Shape;217101;p1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17102" name="Google Shape;217102;p1"/>
          <p:cNvSpPr txBox="1">
            <a:spLocks noGrp="1"/>
          </p:cNvSpPr>
          <p:nvPr>
            <p:ph type="sldNum" idx="12"/>
          </p:nvPr>
        </p:nvSpPr>
        <p:spPr>
          <a:xfrm>
            <a:off x="11529696" y="6407945"/>
            <a:ext cx="48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3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17" name="Google Shape;217117;p4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217118" name="Google Shape;217118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119" name="Google Shape;217119;p4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7120" name="Google Shape;217120;p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90"/>
              </a:schemeClr>
            </a:solidFill>
            <a:ln>
              <a:noFill/>
            </a:ln>
          </p:spPr>
        </p:sp>
        <p:sp>
          <p:nvSpPr>
            <p:cNvPr id="217121" name="Google Shape;217121;p4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17122" name="Google Shape;217122;p4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rgbClr val="266F8B">
                <a:alpha val="6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23" name="Google Shape;217123;p4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F8B">
                <a:alpha val="49800"/>
              </a:srgbClr>
            </a:solidFill>
            <a:ln>
              <a:noFill/>
            </a:ln>
          </p:spPr>
        </p:sp>
        <p:sp>
          <p:nvSpPr>
            <p:cNvPr id="217124" name="Google Shape;217124;p4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0"/>
              </a:schemeClr>
            </a:solidFill>
            <a:ln>
              <a:noFill/>
            </a:ln>
          </p:spPr>
        </p:sp>
        <p:sp>
          <p:nvSpPr>
            <p:cNvPr id="217125" name="Google Shape;217125;p4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80000"/>
              </a:srgbClr>
            </a:solidFill>
            <a:ln>
              <a:noFill/>
            </a:ln>
          </p:spPr>
        </p:sp>
        <p:sp>
          <p:nvSpPr>
            <p:cNvPr id="217126" name="Google Shape;217126;p4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266F8B">
                <a:alpha val="65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27" name="Google Shape;217127;p4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28" name="Google Shape;217128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129" name="Google Shape;217129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130" name="Google Shape;217130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131" name="Google Shape;217131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132" name="Google Shape;217132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EF48D8-5C0D-4202-A062-F75D4E0F4AEF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CF6E6A-950A-43CD-A0E7-B8468D3080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40" name="Google Shape;217140;p6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217141" name="Google Shape;217141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142" name="Google Shape;217142;p6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7143" name="Google Shape;217143;p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217144" name="Google Shape;217144;p6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17145" name="Google Shape;217145;p6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46" name="Google Shape;217146;p6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B29">
                <a:alpha val="69800"/>
              </a:srgbClr>
            </a:solidFill>
            <a:ln>
              <a:noFill/>
            </a:ln>
          </p:spPr>
        </p:sp>
        <p:sp>
          <p:nvSpPr>
            <p:cNvPr id="217147" name="Google Shape;217147;p6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1DF87">
                <a:alpha val="69800"/>
              </a:srgbClr>
            </a:solidFill>
            <a:ln>
              <a:noFill/>
            </a:ln>
          </p:spPr>
        </p:sp>
        <p:sp>
          <p:nvSpPr>
            <p:cNvPr id="217148" name="Google Shape;217148;p6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217149" name="Google Shape;217149;p6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50" name="Google Shape;217150;p6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151" name="Google Shape;217151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152" name="Google Shape;217152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153" name="Google Shape;217153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154" name="Google Shape;217154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155" name="Google Shape;217155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163" name="Google Shape;217163;p8" descr="صورة ذات صلة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2000" cy="6890802"/>
          </a:xfrm>
          <a:prstGeom prst="rect">
            <a:avLst/>
          </a:prstGeom>
          <a:noFill/>
          <a:ln>
            <a:noFill/>
          </a:ln>
        </p:spPr>
      </p:pic>
      <p:sp>
        <p:nvSpPr>
          <p:cNvPr id="217164" name="Google Shape;217164;p8"/>
          <p:cNvSpPr txBox="1"/>
          <p:nvPr/>
        </p:nvSpPr>
        <p:spPr>
          <a:xfrm>
            <a:off x="-1370700" y="1463700"/>
            <a:ext cx="13562700" cy="270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Introduction to Oncoviruses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endParaRPr b="1"/>
          </a:p>
        </p:txBody>
      </p:sp>
      <p:sp>
        <p:nvSpPr>
          <p:cNvPr id="217165" name="Google Shape;217165;p8"/>
          <p:cNvSpPr/>
          <p:nvPr/>
        </p:nvSpPr>
        <p:spPr>
          <a:xfrm>
            <a:off x="0" y="3445400"/>
            <a:ext cx="12192000" cy="341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By: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b="1" i="0" u="none" strike="noStrike" cap="none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sz="4400" b="1" i="0" u="none" strike="noStrike" cap="none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66" name="Google Shape;217166;p8"/>
          <p:cNvSpPr/>
          <p:nvPr/>
        </p:nvSpPr>
        <p:spPr>
          <a:xfrm>
            <a:off x="0" y="0"/>
            <a:ext cx="12192000" cy="1463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latin typeface="Bookman Old Style"/>
                <a:ea typeface="Bookman Old Style"/>
                <a:cs typeface="Bookman Old Style"/>
                <a:sym typeface="Bookman Old Style"/>
              </a:rPr>
              <a:t>GENERAL VIROLOGY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Shape 217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12" name="Google Shape;217212;p16"/>
          <p:cNvSpPr txBox="1">
            <a:spLocks noGrp="1"/>
          </p:cNvSpPr>
          <p:nvPr>
            <p:ph type="title"/>
          </p:nvPr>
        </p:nvSpPr>
        <p:spPr>
          <a:xfrm>
            <a:off x="-276000" y="-144475"/>
            <a:ext cx="12468000" cy="213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Times New Roman"/>
              <a:buNone/>
            </a:pPr>
            <a:r>
              <a:rPr lang="en-US" sz="5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RNA VIRUSES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7213" name="Google Shape;217213;p16"/>
          <p:cNvSpPr txBox="1">
            <a:spLocks noGrp="1"/>
          </p:cNvSpPr>
          <p:nvPr>
            <p:ph type="ftr" idx="11"/>
          </p:nvPr>
        </p:nvSpPr>
        <p:spPr>
          <a:xfrm>
            <a:off x="8001001" y="160339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17214" name="Google Shape;217214;p16" descr="نتيجة بحث الصور عن ‪virus‬‏"/>
          <p:cNvSpPr/>
          <p:nvPr/>
        </p:nvSpPr>
        <p:spPr>
          <a:xfrm>
            <a:off x="1679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7215" name="Google Shape;217215;p16" descr="http://ste.india.com/sites/default/files/2014/10/17/283615-viru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991825"/>
            <a:ext cx="12192000" cy="4866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748"/>
        </a:solidFill>
        <a:effectLst/>
      </p:bgPr>
    </p:bg>
    <p:spTree>
      <p:nvGrpSpPr>
        <p:cNvPr id="1" name="Shape 217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17" name="Google Shape;217217;p17"/>
          <p:cNvSpPr txBox="1">
            <a:spLocks noGrp="1"/>
          </p:cNvSpPr>
          <p:nvPr>
            <p:ph type="body" idx="1"/>
          </p:nvPr>
        </p:nvSpPr>
        <p:spPr>
          <a:xfrm>
            <a:off x="0" y="990600"/>
            <a:ext cx="8610600" cy="586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6"/>
              <a:buChar char="🞂"/>
            </a:pPr>
            <a:r>
              <a:rPr lang="en-US" sz="2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Virion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Enveloped, 2 copies of single stranded RNA 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1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🞂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Possess reverse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transcriptase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it need to be integrated in host genome so this enzyme helps in DNA formation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(RNA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dependent DNA polymerase)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1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🞂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Accessory protein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in virus multiplication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oncoprotein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(trans activating protein)</a:t>
            </a:r>
            <a:r>
              <a:rPr lang="en-US" sz="3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96"/>
              <a:buNone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interferes with DNA repair mechanisms.</a:t>
            </a:r>
            <a:endParaRPr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buSzPts val="1496"/>
              <a:buNone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- interfere with </a:t>
            </a:r>
            <a:r>
              <a:rPr lang="en-US" sz="2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Rb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(Retinoblastoma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gene: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it’s a tumor suppressor gene)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mediated growth regulation pathway.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161035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161035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218" name="Google Shape;217218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610600" y="990550"/>
            <a:ext cx="3581400" cy="586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219" name="Google Shape;217219;p17"/>
          <p:cNvSpPr txBox="1">
            <a:spLocks noGrp="1"/>
          </p:cNvSpPr>
          <p:nvPr>
            <p:ph type="ftr" idx="11"/>
          </p:nvPr>
        </p:nvSpPr>
        <p:spPr>
          <a:xfrm>
            <a:off x="7086601" y="5867401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17220" name="Google Shape;217220;p17"/>
          <p:cNvSpPr txBox="1">
            <a:spLocks noGrp="1"/>
          </p:cNvSpPr>
          <p:nvPr>
            <p:ph type="title"/>
          </p:nvPr>
        </p:nvSpPr>
        <p:spPr>
          <a:xfrm>
            <a:off x="-259025" y="-283250"/>
            <a:ext cx="12450900" cy="127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RETROVIRUS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748"/>
        </a:solidFill>
        <a:effectLst/>
      </p:bgPr>
    </p:bg>
    <p:spTree>
      <p:nvGrpSpPr>
        <p:cNvPr id="1" name="Shape 217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22" name="Google Shape;217222;p18"/>
          <p:cNvSpPr txBox="1">
            <a:spLocks noGrp="1"/>
          </p:cNvSpPr>
          <p:nvPr>
            <p:ph type="body" idx="1"/>
          </p:nvPr>
        </p:nvSpPr>
        <p:spPr>
          <a:xfrm>
            <a:off x="0" y="1371950"/>
            <a:ext cx="8382000" cy="548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Flaviviridae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Single stranded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RNA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+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ive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sense </a:t>
            </a:r>
            <a:endParaRPr sz="1400"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170 million chronic carriers. 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Hepatocellular carcinoma.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occur , cirrhosis must occur before</a:t>
            </a:r>
            <a:endParaRPr sz="1400"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Mechanism-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inflammation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loss of architecture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cirrhosis</a:t>
            </a: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1400" b="1" dirty="0" smtClean="0">
                <a:solidFill>
                  <a:srgbClr val="000000"/>
                </a:solidFill>
              </a:rPr>
              <a:t>HCV infection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chronic hepatitis  inflammation end with cirrhosis  development of hepatocellular carcinoma </a:t>
            </a:r>
            <a:endParaRPr sz="1400" b="1" dirty="0">
              <a:solidFill>
                <a:srgbClr val="000000"/>
              </a:solidFill>
            </a:endParaRPr>
          </a:p>
          <a:p>
            <a:pPr marL="342900" lvl="1" indent="-342900" algn="l" rtl="0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HCV core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(accused in carcinogenesis , consider as 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interferes with p53 (tumor suppressor gene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lvl="1" indent="-342900" algn="l" rtl="0">
              <a:lnSpc>
                <a:spcPct val="150000"/>
              </a:lnSpc>
              <a:spcBef>
                <a:spcPts val="32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** 2 ways for hepatocellular carcinoma formation : inflammation + core protein </a:t>
            </a:r>
            <a:endParaRPr sz="1600" b="1" dirty="0">
              <a:solidFill>
                <a:srgbClr val="000000"/>
              </a:solidFill>
            </a:endParaRPr>
          </a:p>
          <a:p>
            <a:pPr marL="365760" lvl="0" indent="-1524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23" name="Google Shape;217223;p18"/>
          <p:cNvSpPr txBox="1">
            <a:spLocks noGrp="1"/>
          </p:cNvSpPr>
          <p:nvPr>
            <p:ph type="title"/>
          </p:nvPr>
        </p:nvSpPr>
        <p:spPr>
          <a:xfrm flipH="1">
            <a:off x="0" y="0"/>
            <a:ext cx="12192000" cy="13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59"/>
              <a:buFont typeface="Times New Roman"/>
              <a:buNone/>
            </a:pPr>
            <a:r>
              <a:rPr lang="en-US" sz="39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Hepatitis C </a:t>
            </a:r>
            <a:r>
              <a:rPr lang="en-US" sz="3959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Virus </a:t>
            </a:r>
            <a:r>
              <a:rPr lang="en-US" sz="1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r>
              <a:rPr lang="en-US" sz="39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</a:t>
            </a:r>
            <a:r>
              <a:rPr lang="en-US" sz="3959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HCV)</a:t>
            </a:r>
            <a:br>
              <a:rPr lang="en-US" sz="39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90" dirty="0">
              <a:solidFill>
                <a:schemeClr val="dk1"/>
              </a:solidFill>
            </a:endParaRPr>
          </a:p>
        </p:txBody>
      </p:sp>
      <p:cxnSp>
        <p:nvCxnSpPr>
          <p:cNvPr id="217224" name="Google Shape;217224;p18"/>
          <p:cNvCxnSpPr/>
          <p:nvPr/>
        </p:nvCxnSpPr>
        <p:spPr>
          <a:xfrm>
            <a:off x="6105525" y="3571875"/>
            <a:ext cx="304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7225" name="Google Shape;21722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1" y="1371900"/>
            <a:ext cx="3810000" cy="2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226" name="Google Shape;217226;p18"/>
          <p:cNvSpPr txBox="1">
            <a:spLocks noGrp="1"/>
          </p:cNvSpPr>
          <p:nvPr>
            <p:ph type="ftr" idx="11"/>
          </p:nvPr>
        </p:nvSpPr>
        <p:spPr>
          <a:xfrm>
            <a:off x="7086601" y="5791201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217227" name="Google Shape;217227;p18"/>
          <p:cNvPicPr preferRelativeResize="0"/>
          <p:nvPr/>
        </p:nvPicPr>
        <p:blipFill rotWithShape="1">
          <a:blip r:embed="rId3">
            <a:alphaModFix/>
          </a:blip>
          <a:srcRect b="65606"/>
          <a:stretch/>
        </p:blipFill>
        <p:spPr>
          <a:xfrm>
            <a:off x="8382001" y="4152900"/>
            <a:ext cx="3810000" cy="270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748"/>
        </a:solidFill>
        <a:effectLst/>
      </p:bgPr>
    </p:bg>
    <p:spTree>
      <p:nvGrpSpPr>
        <p:cNvPr id="1" name="Shape 217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77" name="Google Shape;217277;p1"/>
          <p:cNvSpPr txBox="1">
            <a:spLocks noGrp="1"/>
          </p:cNvSpPr>
          <p:nvPr>
            <p:ph type="title"/>
          </p:nvPr>
        </p:nvSpPr>
        <p:spPr>
          <a:xfrm>
            <a:off x="0" y="3"/>
            <a:ext cx="12344400" cy="14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T- Lymphotropic Virus 1 ( HTLV-1)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7278" name="Google Shape;217278;p1"/>
          <p:cNvSpPr txBox="1"/>
          <p:nvPr/>
        </p:nvSpPr>
        <p:spPr>
          <a:xfrm>
            <a:off x="-66675" y="1434200"/>
            <a:ext cx="7610475" cy="59092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Associated with leukemia and lymphoma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2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And it is the most common </a:t>
            </a:r>
            <a:r>
              <a:rPr lang="en-US" sz="12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cause </a:t>
            </a:r>
            <a:r>
              <a:rPr lang="en-US" sz="12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of inflammatory diseases : </a:t>
            </a:r>
            <a:r>
              <a:rPr lang="en-US" sz="12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tropical spastic </a:t>
            </a:r>
            <a:r>
              <a:rPr lang="en-US" sz="1200" b="1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paraparesis</a:t>
            </a:r>
            <a:r>
              <a:rPr lang="en-US" sz="12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2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Has special 2 genes tax and rex play role in </a:t>
            </a:r>
            <a:r>
              <a:rPr lang="en-US" sz="2400" b="1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oncogenesis</a:t>
            </a: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by regulating mRNA transcription and translation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endParaRPr lang="en-US" sz="24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endParaRPr lang="en-US" sz="2400" b="1" dirty="0" smtClean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endParaRPr lang="en-US" sz="2400" b="1" dirty="0" smtClean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endParaRPr lang="en-US" sz="24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endParaRPr lang="en-US" sz="2400" b="1" dirty="0" smtClean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endParaRPr lang="en-US" sz="24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17279" name="Google Shape;2172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1434200"/>
            <a:ext cx="4800600" cy="54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280" name="Google Shape;217280;p1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</a:pPr>
            <a:r>
              <a:rPr lang="en-US"/>
              <a:t>Prof. Dr. Ghada Fahmy Helaly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F28"/>
        </a:solidFill>
        <a:effectLst/>
      </p:bgPr>
    </p:bg>
    <p:spTree>
      <p:nvGrpSpPr>
        <p:cNvPr id="1" name="Shape 217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34" name="Google Shape;217234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75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Times New Roman"/>
              <a:buNone/>
            </a:pPr>
            <a:r>
              <a:rPr lang="en-US" sz="5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VIRUSES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7235" name="Google Shape;217235;p20"/>
          <p:cNvSpPr txBox="1">
            <a:spLocks noGrp="1"/>
          </p:cNvSpPr>
          <p:nvPr>
            <p:ph type="ftr" idx="11"/>
          </p:nvPr>
        </p:nvSpPr>
        <p:spPr>
          <a:xfrm>
            <a:off x="8382000" y="381000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217236" name="Google Shape;217236;p20" descr="http://lexicon.typepad.com/.a/6a00d8341c9d1e53ef01b8d146d943970c-800w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52600"/>
            <a:ext cx="12192000" cy="5105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22"/>
        </a:solidFill>
        <a:effectLst/>
      </p:bgPr>
    </p:bg>
    <p:spTree>
      <p:nvGrpSpPr>
        <p:cNvPr id="1" name="Shape 217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82" name="Google Shape;217282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247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800"/>
              <a:buFont typeface="Cutive"/>
              <a:buNone/>
            </a:pPr>
            <a:r>
              <a:rPr lang="en-US" sz="4800" dirty="0"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tive"/>
                <a:ea typeface="Cutive"/>
                <a:cs typeface="Cutive"/>
                <a:sym typeface="Cutive"/>
              </a:rPr>
              <a:t>Human </a:t>
            </a:r>
            <a:r>
              <a:rPr lang="en-US" sz="4800" dirty="0" smtClean="0"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tive"/>
                <a:ea typeface="Cutive"/>
                <a:cs typeface="Cutive"/>
                <a:sym typeface="Cutive"/>
              </a:rPr>
              <a:t>Papillomavirus 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tive"/>
                <a:ea typeface="Cutive"/>
                <a:cs typeface="Cutive"/>
                <a:sym typeface="Cutive"/>
              </a:rPr>
              <a:t>there is more than 150 type of </a:t>
            </a:r>
            <a:r>
              <a:rPr lang="en-US" sz="4800" dirty="0"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tive"/>
                <a:ea typeface="Cutive"/>
                <a:cs typeface="Cutive"/>
                <a:sym typeface="Cutive"/>
              </a:rPr>
              <a:t>(HPV)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17283" name="Google Shape;217283;p2"/>
          <p:cNvSpPr txBox="1"/>
          <p:nvPr/>
        </p:nvSpPr>
        <p:spPr>
          <a:xfrm>
            <a:off x="0" y="673026"/>
            <a:ext cx="8704500" cy="2646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HPV induced cervical cancer, specially type16 and 18.</a:t>
            </a:r>
            <a:endParaRPr sz="18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Associated with oropharyngeal cancers, as well as anal and genital cancers.</a:t>
            </a:r>
            <a:endParaRPr sz="18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1" indent="-342900"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Types 6 and 11 are associated with genital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warts </a:t>
            </a:r>
            <a:r>
              <a:rPr lang="en-US" sz="1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it can be transmitted from mothers to babies during </a:t>
            </a:r>
            <a:r>
              <a:rPr lang="en-US" sz="1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childbirth </a:t>
            </a:r>
            <a:r>
              <a:rPr lang="en-US" sz="1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and cause </a:t>
            </a:r>
            <a:r>
              <a:rPr lang="en-US" sz="1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papillomatosis in RS of babies </a:t>
            </a:r>
            <a:r>
              <a:rPr lang="en-US" sz="1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.</a:t>
            </a:r>
          </a:p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Types 1,2,3,4 are associated with common warts</a:t>
            </a:r>
          </a:p>
        </p:txBody>
      </p:sp>
      <p:pic>
        <p:nvPicPr>
          <p:cNvPr id="217284" name="Google Shape;217284;p2" descr="hpv_Human_papilloma_virus2.jpg"/>
          <p:cNvPicPr preferRelativeResize="0"/>
          <p:nvPr/>
        </p:nvPicPr>
        <p:blipFill rotWithShape="1">
          <a:blip r:embed="rId3">
            <a:alphaModFix/>
          </a:blip>
          <a:srcRect r="5642"/>
          <a:stretch/>
        </p:blipFill>
        <p:spPr>
          <a:xfrm>
            <a:off x="8704500" y="724739"/>
            <a:ext cx="3487500" cy="6133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7285" name="Google Shape;217285;p2"/>
          <p:cNvSpPr/>
          <p:nvPr/>
        </p:nvSpPr>
        <p:spPr>
          <a:xfrm>
            <a:off x="0" y="3268150"/>
            <a:ext cx="8704500" cy="3508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Episomal</a:t>
            </a: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HPV DNA – in premalignant lesions.</a:t>
            </a:r>
            <a:endParaRPr sz="18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Integrated HPV DNA – in  cervical  cancer cells. </a:t>
            </a:r>
            <a:endParaRPr sz="18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Oncogeneticity</a:t>
            </a: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: Transforming Oncoproteins (E6 and E7) interacting with 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tumor </a:t>
            </a: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suppressors(p53, </a:t>
            </a:r>
            <a:r>
              <a:rPr lang="en-US" sz="2400" b="1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Rb</a:t>
            </a: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12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** E6 and E7 : genes responsible for transforming oncoproteins , in </a:t>
            </a:r>
            <a:r>
              <a:rPr lang="en-US" sz="1200" b="1" dirty="0" err="1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episomal</a:t>
            </a:r>
            <a:r>
              <a:rPr lang="en-US" sz="12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stage they are controlled by another early gene (E2) , when integration start to occur E2 start to loss its function in controlling E6 and E7  and they begin perform </a:t>
            </a:r>
            <a:r>
              <a:rPr lang="en-US" sz="12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there </a:t>
            </a:r>
            <a:r>
              <a:rPr lang="en-US" sz="1200" b="1" dirty="0" err="1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Oncogenicity</a:t>
            </a:r>
            <a:r>
              <a:rPr lang="en-US" sz="12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through interacting with TSGs </a:t>
            </a:r>
            <a:endParaRPr lang="en-US" sz="12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** E6 act on p53 , E7 act on </a:t>
            </a:r>
            <a:r>
              <a:rPr lang="en-US" sz="1600" b="1" dirty="0" err="1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Rb</a:t>
            </a:r>
            <a:r>
              <a:rPr lang="en-US" sz="1600" b="1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ar-JO" sz="1600" b="1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///</a:t>
            </a:r>
            <a:r>
              <a:rPr lang="en-US" sz="1600" b="1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** E means early genes make the early proteins</a:t>
            </a:r>
            <a:endParaRPr sz="1400" b="1" dirty="0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7286" name="Google Shape;217286;p2"/>
          <p:cNvSpPr txBox="1">
            <a:spLocks noGrp="1"/>
          </p:cNvSpPr>
          <p:nvPr>
            <p:ph type="ftr" idx="11"/>
          </p:nvPr>
        </p:nvSpPr>
        <p:spPr>
          <a:xfrm>
            <a:off x="9734249" y="6324601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Prof. Dr.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Ghada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Fahmy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Helaly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22"/>
        </a:solidFill>
        <a:effectLst/>
      </p:bgPr>
    </p:bg>
    <p:spTree>
      <p:nvGrpSpPr>
        <p:cNvPr id="1" name="Shape 217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288" name="Google Shape;217288;p3"/>
          <p:cNvPicPr preferRelativeResize="0"/>
          <p:nvPr/>
        </p:nvPicPr>
        <p:blipFill rotWithShape="1">
          <a:blip r:embed="rId3">
            <a:alphaModFix/>
          </a:blip>
          <a:srcRect l="2359" t="5000" r="2889" b="3592"/>
          <a:stretch/>
        </p:blipFill>
        <p:spPr>
          <a:xfrm>
            <a:off x="7211700" y="3019424"/>
            <a:ext cx="4980299" cy="383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289" name="Google Shape;217289;p3"/>
          <p:cNvSpPr/>
          <p:nvPr/>
        </p:nvSpPr>
        <p:spPr>
          <a:xfrm>
            <a:off x="2063" y="1825408"/>
            <a:ext cx="7292024" cy="1938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HBV integration: The insertion of HBV genome in cellular genes frequently targets genes that regulate key cellular pathways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7290" name="Google Shape;217290;p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467600" cy="6250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800"/>
              <a:buFont typeface="Cutive"/>
              <a:buNone/>
            </a:pPr>
            <a:r>
              <a:rPr lang="en-US" sz="4800" dirty="0"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tive"/>
                <a:ea typeface="Cutive"/>
                <a:cs typeface="Cutive"/>
                <a:sym typeface="Cutive"/>
              </a:rPr>
              <a:t>Hepatitis B </a:t>
            </a:r>
            <a:r>
              <a:rPr lang="en-US" sz="4800" dirty="0" smtClean="0"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tive"/>
                <a:ea typeface="Cutive"/>
                <a:cs typeface="Cutive"/>
                <a:sym typeface="Cutive"/>
              </a:rPr>
              <a:t>Virus</a:t>
            </a:r>
            <a:endParaRPr sz="4800" dirty="0"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17291" name="Google Shape;217291;p3"/>
          <p:cNvSpPr/>
          <p:nvPr/>
        </p:nvSpPr>
        <p:spPr>
          <a:xfrm>
            <a:off x="0" y="625120"/>
            <a:ext cx="7467600" cy="12002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Hepadnaviridae</a:t>
            </a:r>
            <a:endParaRPr sz="18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Genome – circular, ds 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DNA </a:t>
            </a:r>
            <a:r>
              <a:rPr lang="en-US" sz="12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with area of single strandedness 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8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Hepatocellular 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carcinoma </a:t>
            </a:r>
          </a:p>
        </p:txBody>
      </p:sp>
      <p:pic>
        <p:nvPicPr>
          <p:cNvPr id="217292" name="Google Shape;2172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6150" y="-31"/>
            <a:ext cx="4899975" cy="30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7293" name="Google Shape;217293;p3"/>
          <p:cNvSpPr txBox="1">
            <a:spLocks noGrp="1"/>
          </p:cNvSpPr>
          <p:nvPr>
            <p:ph type="ftr" idx="11"/>
          </p:nvPr>
        </p:nvSpPr>
        <p:spPr>
          <a:xfrm>
            <a:off x="5840097" y="6407945"/>
            <a:ext cx="313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</a:pPr>
            <a:r>
              <a:rPr lang="en-US"/>
              <a:t>Prof. Dr. Ghada Fahmy Helaly</a:t>
            </a:r>
            <a:endParaRPr/>
          </a:p>
        </p:txBody>
      </p:sp>
      <p:sp>
        <p:nvSpPr>
          <p:cNvPr id="217294" name="Google Shape;217294;p3"/>
          <p:cNvSpPr/>
          <p:nvPr/>
        </p:nvSpPr>
        <p:spPr>
          <a:xfrm>
            <a:off x="0" y="3404630"/>
            <a:ext cx="7211700" cy="46473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 HCC cells, overexpression of HBx and the oncogene c-</a:t>
            </a:r>
            <a:r>
              <a:rPr lang="en-US" sz="2400" b="1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myc</a:t>
            </a: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each increased rRNA levels🡪 cell division was 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observed </a:t>
            </a:r>
            <a:r>
              <a:rPr lang="en-US" sz="1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and uncontrollable</a:t>
            </a: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16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How it works ? It has its own oncoproteins (HBx protein) , during insertion in host cell genome HBx may found near certain proto-oncogene so it starts to excite and convert proto-oncogene to oncogene or activate it 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endParaRPr lang="en-US" sz="1600" b="1" dirty="0" smtClean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r>
              <a:rPr lang="en-US" sz="16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Oncogene during insertion may be inserted in the center of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TSG , so TSG will lose its function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endParaRPr lang="en-US" sz="16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endParaRPr lang="en-US" sz="2400" b="1" dirty="0" smtClean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endParaRPr lang="en-US" sz="24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</a:pPr>
            <a:endParaRPr lang="en-US" sz="2400" b="1" dirty="0" smtClean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22"/>
        </a:solidFill>
        <a:effectLst/>
      </p:bgPr>
    </p:bg>
    <p:spTree>
      <p:nvGrpSpPr>
        <p:cNvPr id="1" name="Shape 217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52" name="Google Shape;217252;p23"/>
          <p:cNvSpPr txBox="1">
            <a:spLocks noGrp="1"/>
          </p:cNvSpPr>
          <p:nvPr>
            <p:ph type="body" idx="1"/>
          </p:nvPr>
        </p:nvSpPr>
        <p:spPr>
          <a:xfrm>
            <a:off x="-190500" y="1533150"/>
            <a:ext cx="12382500" cy="532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Epstein-Barr virus (HHV-4).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Kaposi sarcoma herpes virus (HHV-8). 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4"/>
              <a:buChar char="🞂"/>
            </a:pPr>
            <a:r>
              <a:rPr lang="en-US" sz="28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Properties 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▪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viruses.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▪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Genome – linear double stranded DNA.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▪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Icosahedral capsid with lipid containing envelope.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Font typeface="Noto Sans Symbols"/>
              <a:buChar char="▪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Acute infection followed by latency (Latency genes).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▪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Recurrence from latent infection. 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53" name="Google Shape;217253;p23"/>
          <p:cNvSpPr txBox="1">
            <a:spLocks noGrp="1"/>
          </p:cNvSpPr>
          <p:nvPr>
            <p:ph type="title"/>
          </p:nvPr>
        </p:nvSpPr>
        <p:spPr>
          <a:xfrm>
            <a:off x="-190500" y="0"/>
            <a:ext cx="12382500" cy="153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800"/>
              <a:buFont typeface="Cutive"/>
              <a:buNone/>
            </a:pPr>
            <a:r>
              <a:rPr lang="en-US" sz="4800" dirty="0"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tive"/>
                <a:ea typeface="Cutive"/>
                <a:cs typeface="Cutive"/>
                <a:sym typeface="Cutive"/>
              </a:rPr>
              <a:t>HERPES </a:t>
            </a:r>
            <a:r>
              <a:rPr lang="en-US" sz="4800" dirty="0" smtClean="0"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tive"/>
                <a:ea typeface="Cutive"/>
                <a:cs typeface="Cutive"/>
                <a:sym typeface="Cutive"/>
              </a:rPr>
              <a:t>VIRUS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17254" name="Google Shape;217254;p23"/>
          <p:cNvSpPr txBox="1">
            <a:spLocks noGrp="1"/>
          </p:cNvSpPr>
          <p:nvPr>
            <p:ph type="ftr" idx="11"/>
          </p:nvPr>
        </p:nvSpPr>
        <p:spPr>
          <a:xfrm>
            <a:off x="7924801" y="6172201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22"/>
        </a:solidFill>
        <a:effectLst/>
      </p:bgPr>
    </p:bg>
    <p:spTree>
      <p:nvGrpSpPr>
        <p:cNvPr id="1" name="Shape 217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96" name="Google Shape;217296;p4"/>
          <p:cNvSpPr txBox="1">
            <a:spLocks noGrp="1"/>
          </p:cNvSpPr>
          <p:nvPr>
            <p:ph type="title"/>
          </p:nvPr>
        </p:nvSpPr>
        <p:spPr>
          <a:xfrm flipH="1">
            <a:off x="0" y="-348000"/>
            <a:ext cx="12192000" cy="156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utive"/>
              <a:buNone/>
            </a:pPr>
            <a:r>
              <a:rPr lang="en-US" sz="4000" dirty="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Epstein-Barr Virus (EBV</a:t>
            </a:r>
            <a:r>
              <a:rPr lang="en-US" sz="4000" dirty="0" smtClean="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):</a:t>
            </a:r>
            <a:endParaRPr sz="4000" dirty="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17297" name="Google Shape;217297;p4"/>
          <p:cNvSpPr txBox="1"/>
          <p:nvPr/>
        </p:nvSpPr>
        <p:spPr>
          <a:xfrm>
            <a:off x="1" y="1219200"/>
            <a:ext cx="9032700" cy="60016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Transmitted by transfer of saliva/genital secretions.</a:t>
            </a:r>
            <a:endParaRPr sz="18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Infects B cells and epithelial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cells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18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Can establish latency.</a:t>
            </a:r>
            <a:endParaRPr sz="18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Infectious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mononucleosis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is an inflammatory disease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sz="24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Burkitt’s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lymphoma.</a:t>
            </a:r>
            <a:endParaRPr sz="24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Nasopharyngeal carcinoma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endParaRPr sz="24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Non Hodgkin’s lymphoma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1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 cell lymphoma </a:t>
            </a:r>
            <a:endParaRPr sz="14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</a:pPr>
            <a:endParaRPr sz="24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</a:pPr>
            <a:r>
              <a:rPr lang="en-US" sz="2400" b="1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Tumours</a:t>
            </a: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contain </a:t>
            </a:r>
            <a:r>
              <a:rPr lang="en-US" sz="2400" b="1" dirty="0">
                <a:solidFill>
                  <a:schemeClr val="dk1"/>
                </a:solidFill>
              </a:rPr>
              <a:t>integrated &amp; </a:t>
            </a:r>
            <a:r>
              <a:rPr lang="en-US" sz="2400" b="1" dirty="0" err="1">
                <a:solidFill>
                  <a:schemeClr val="dk1"/>
                </a:solidFill>
              </a:rPr>
              <a:t>episomal</a:t>
            </a:r>
            <a:r>
              <a:rPr lang="en-US" sz="2400" b="1" dirty="0">
                <a:solidFill>
                  <a:schemeClr val="dk1"/>
                </a:solidFill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forms of viral DNA</a:t>
            </a:r>
            <a:r>
              <a:rPr lang="en-US" sz="2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r>
              <a:rPr lang="en-US" sz="12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Similar</a:t>
            </a:r>
            <a:r>
              <a:rPr lang="en-U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2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to HPV </a:t>
            </a:r>
            <a:endParaRPr sz="12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en-US" sz="2400" b="1" dirty="0" smtClean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17298" name="Google Shape;217298;p4" descr="http://www.bio-rad.com/webroot/web/images/cdg/products/microbiology/product_detail/global/cmd_25183_pdp.jpg"/>
          <p:cNvPicPr preferRelativeResize="0"/>
          <p:nvPr/>
        </p:nvPicPr>
        <p:blipFill rotWithShape="1">
          <a:blip r:embed="rId2">
            <a:alphaModFix/>
          </a:blip>
          <a:srcRect l="10831" t="7707" r="32220" b="8965"/>
          <a:stretch/>
        </p:blipFill>
        <p:spPr>
          <a:xfrm>
            <a:off x="9032701" y="1219200"/>
            <a:ext cx="31593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299" name="Google Shape;217299;p4"/>
          <p:cNvSpPr txBox="1">
            <a:spLocks noGrp="1"/>
          </p:cNvSpPr>
          <p:nvPr>
            <p:ph type="ftr" idx="11"/>
          </p:nvPr>
        </p:nvSpPr>
        <p:spPr>
          <a:xfrm>
            <a:off x="7162801" y="6124516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" name="Right Brace 1"/>
          <p:cNvSpPr/>
          <p:nvPr/>
        </p:nvSpPr>
        <p:spPr>
          <a:xfrm>
            <a:off x="5457937" y="3535273"/>
            <a:ext cx="409575" cy="117007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00775" y="3725023"/>
            <a:ext cx="1438275" cy="7905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 these tumors EPV act as cofactor  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22"/>
        </a:solidFill>
        <a:effectLst/>
      </p:bgPr>
    </p:bg>
    <p:spTree>
      <p:nvGrpSpPr>
        <p:cNvPr id="1" name="Shape 217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61" name="Google Shape;217261;p25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12192000" cy="53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None/>
            </a:pPr>
            <a:r>
              <a:rPr lang="ar-JO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Char char="⮚"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LMP1(latent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 protein 1) stimulation of transcription factors for anti-apoptotic proteins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So cell grows indefinitely without apoptosis and so formation of tumor </a:t>
            </a:r>
            <a:endParaRPr sz="1400"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⮚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Epstein-Barr nuclear antigen  (EBNA): EBNA3C binds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Rb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promotes cell cycle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progression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prevent apoptosis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EBNA1 Inhibits p53 induced apoptosis       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217262" name="Google Shape;217262;p25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7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Oncoproteins of EBV:</a:t>
            </a:r>
            <a:endParaRPr dirty="0"/>
          </a:p>
        </p:txBody>
      </p:sp>
      <p:sp>
        <p:nvSpPr>
          <p:cNvPr id="217263" name="Google Shape;217263;p25"/>
          <p:cNvSpPr txBox="1">
            <a:spLocks noGrp="1"/>
          </p:cNvSpPr>
          <p:nvPr>
            <p:ph type="ftr" idx="11"/>
          </p:nvPr>
        </p:nvSpPr>
        <p:spPr>
          <a:xfrm>
            <a:off x="7543801" y="6096001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Shape 217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68" name="Google Shape;217168;p9"/>
          <p:cNvSpPr txBox="1">
            <a:spLocks noGrp="1"/>
          </p:cNvSpPr>
          <p:nvPr>
            <p:ph type="body" idx="13"/>
          </p:nvPr>
        </p:nvSpPr>
        <p:spPr>
          <a:xfrm>
            <a:off x="0" y="1219200"/>
            <a:ext cx="12543300" cy="563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US" sz="2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oncovirus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virus that can cause cancer. This term originated from studies of acutely transforming retroviruses in the 1950–60s, often called </a:t>
            </a:r>
            <a:r>
              <a:rPr lang="en-US" sz="22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oncornaviruses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denote their RNA virus origin.</a:t>
            </a:r>
            <a:endParaRPr b="1" dirty="0">
              <a:solidFill>
                <a:srgbClr val="000000"/>
              </a:solidFill>
            </a:endParaRPr>
          </a:p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refers to any virus with a DNA or RNA genome causing cancer and is synonymous with "tumor virus" or "cancer virus". </a:t>
            </a:r>
            <a:endParaRPr b="1" dirty="0">
              <a:solidFill>
                <a:srgbClr val="000000"/>
              </a:solidFill>
            </a:endParaRPr>
          </a:p>
          <a:p>
            <a:pPr marL="1097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importance of this is that these cancers might be easily prevented through vaccination (e.g., papillomavirus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vaccines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reduce the prevalence of cervix cancer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diagnosed with simple blood tests, and treated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less-toxic antiviral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compounds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compared with chemotherapeutic agents ).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69" name="Google Shape;217169;p9"/>
          <p:cNvSpPr/>
          <p:nvPr/>
        </p:nvSpPr>
        <p:spPr>
          <a:xfrm>
            <a:off x="0" y="0"/>
            <a:ext cx="125433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Oncoviruses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22"/>
        </a:solidFill>
        <a:effectLst/>
      </p:bgPr>
    </p:bg>
    <p:spTree>
      <p:nvGrpSpPr>
        <p:cNvPr id="1" name="Shape 217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01" name="Google Shape;217301;p5"/>
          <p:cNvSpPr txBox="1">
            <a:spLocks noGrp="1"/>
          </p:cNvSpPr>
          <p:nvPr>
            <p:ph type="title"/>
          </p:nvPr>
        </p:nvSpPr>
        <p:spPr>
          <a:xfrm>
            <a:off x="36450" y="140272"/>
            <a:ext cx="12192000" cy="12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utive"/>
              <a:buNone/>
            </a:pPr>
            <a:r>
              <a:rPr lang="en-US" sz="3200" b="0" dirty="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Kaposi’s </a:t>
            </a:r>
            <a:r>
              <a:rPr lang="en-US" sz="3200" b="0" dirty="0" smtClean="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sarcoma </a:t>
            </a:r>
            <a:r>
              <a:rPr lang="en-US" sz="1400" b="0" dirty="0" smtClean="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cancer of the lymphatic endothelium and vascular channels  </a:t>
            </a:r>
            <a:r>
              <a:rPr lang="en-US" sz="3200" b="0" dirty="0" smtClean="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-associated </a:t>
            </a:r>
            <a:r>
              <a:rPr lang="en-US" sz="3200" b="0" dirty="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herpesvirus (HHV-8</a:t>
            </a:r>
            <a:r>
              <a:rPr lang="en-US" sz="3200" b="0" dirty="0" smtClean="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):</a:t>
            </a:r>
            <a:endParaRPr sz="3200" b="0" dirty="0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sp>
        <p:nvSpPr>
          <p:cNvPr id="217302" name="Google Shape;217302;p5"/>
          <p:cNvSpPr txBox="1"/>
          <p:nvPr/>
        </p:nvSpPr>
        <p:spPr>
          <a:xfrm>
            <a:off x="36450" y="1371600"/>
            <a:ext cx="9255900" cy="34624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ucida Sans"/>
              <a:buChar char="•"/>
            </a:pPr>
            <a:r>
              <a:rPr lang="en-US" sz="2200" b="1" i="0" u="none" strike="noStrike" cap="none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Angioproliferative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tumor that can involve skin (most often), lymph nodes, or viscera, establishes latency.</a:t>
            </a:r>
            <a:endParaRPr sz="18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ucida Sans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Sexually 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transmitted </a:t>
            </a:r>
            <a:r>
              <a:rPr lang="en-US" sz="1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With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HIV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.</a:t>
            </a:r>
            <a:endParaRPr sz="18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ucida Sans"/>
              <a:buChar char="•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Causes disease in immunosuppressed 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patients </a:t>
            </a:r>
            <a:r>
              <a:rPr lang="en-US" sz="1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such in HIV patients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;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asymptomatic in 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healthy </a:t>
            </a:r>
            <a:r>
              <a:rPr lang="en-US" sz="14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infected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people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ucida Sans"/>
              <a:buChar char="•"/>
            </a:pPr>
            <a:r>
              <a:rPr lang="en-US" sz="1400" b="1" dirty="0" smtClean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HIV  develop Kaposi sarcoma  </a:t>
            </a:r>
            <a:endParaRPr lang="en-US" sz="2200" b="1" i="0" u="none" strike="noStrike" cap="none" dirty="0" smtClean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cida Sans"/>
              <a:buNone/>
            </a:pPr>
            <a:endParaRPr sz="22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17303" name="Google Shape;217303;p5" descr="KSHV.jpg.pagespeed.ce.TEx2B4b8f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2350" y="3124200"/>
            <a:ext cx="2702000" cy="35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304" name="Google Shape;217304;p5" descr="Kaposi's_Sarco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2350" y="1371600"/>
            <a:ext cx="2702000" cy="17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305" name="Google Shape;217305;p5"/>
          <p:cNvSpPr/>
          <p:nvPr/>
        </p:nvSpPr>
        <p:spPr>
          <a:xfrm>
            <a:off x="36450" y="4834046"/>
            <a:ext cx="9255900" cy="20312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cida Sans"/>
              <a:buNone/>
            </a:pPr>
            <a:r>
              <a:rPr lang="en-US" sz="22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ONCOPROTEINS: Latency Associated Nuclear Antigen (LANA1) bind to p53 and inhibit p53-dependent apoptosis</a:t>
            </a:r>
            <a:endParaRPr sz="22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endParaRPr lang="en-US" sz="2200" b="1" dirty="0" smtClean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7306" name="Google Shape;217306;p5"/>
          <p:cNvSpPr txBox="1">
            <a:spLocks noGrp="1"/>
          </p:cNvSpPr>
          <p:nvPr>
            <p:ph type="ftr" idx="11"/>
          </p:nvPr>
        </p:nvSpPr>
        <p:spPr>
          <a:xfrm>
            <a:off x="7643211" y="5930901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22"/>
        </a:solidFill>
        <a:effectLst/>
      </p:bgPr>
    </p:bg>
    <p:spTree>
      <p:nvGrpSpPr>
        <p:cNvPr id="1" name="Shape 217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72" name="Google Shape;217272;p27"/>
          <p:cNvSpPr txBox="1">
            <a:spLocks noGrp="1"/>
          </p:cNvSpPr>
          <p:nvPr>
            <p:ph type="title"/>
          </p:nvPr>
        </p:nvSpPr>
        <p:spPr>
          <a:xfrm>
            <a:off x="-351275" y="0"/>
            <a:ext cx="125433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ucida Sans"/>
              <a:buNone/>
            </a:pPr>
            <a:r>
              <a:rPr lang="en-US" sz="4800">
                <a:solidFill>
                  <a:srgbClr val="000000"/>
                </a:solidFill>
                <a:effectLst>
                  <a:outerShdw dist="38100" dir="2700000" algn="tl" rotWithShape="0">
                    <a:srgbClr val="58B6C0">
                      <a:alpha val="100000"/>
                    </a:srgbClr>
                  </a:outerShdw>
                </a:effectLst>
              </a:rPr>
              <a:t>SLOW VIRUSES AND PRIONS:</a:t>
            </a:r>
            <a:endParaRPr sz="4800">
              <a:solidFill>
                <a:srgbClr val="000000"/>
              </a:solidFill>
              <a:effectLst>
                <a:outerShdw dist="38100" dir="2700000" algn="tl" rotWithShape="0">
                  <a:srgbClr val="58B6C0">
                    <a:alpha val="100000"/>
                  </a:srgbClr>
                </a:outerShdw>
              </a:effectLst>
            </a:endParaRPr>
          </a:p>
        </p:txBody>
      </p:sp>
      <p:sp>
        <p:nvSpPr>
          <p:cNvPr id="217273" name="Google Shape;217273;p27"/>
          <p:cNvSpPr txBox="1">
            <a:spLocks noGrp="1"/>
          </p:cNvSpPr>
          <p:nvPr>
            <p:ph type="body" idx="1"/>
          </p:nvPr>
        </p:nvSpPr>
        <p:spPr>
          <a:xfrm>
            <a:off x="-351275" y="1295400"/>
            <a:ext cx="12543275" cy="55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Subacute sclerosing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panencephalitis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slowly progressive disease , there is inflammatory lesion in the brain due to early infecting with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M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easles virus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very early stage of children life and it resides for many years till appearance of SSPE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09728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 SSAE : start with mild personality changes and ends with dementia and death. 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  <a:buSzPts val="1632"/>
              <a:buChar char="🞂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JC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immunosuppressed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progressive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multifocal leukoencephalopathy.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Retroviruses. 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Prions: proteinaceous material lacking nucleic acid  🡪 spongiform encephalopathies. </a:t>
            </a:r>
            <a:r>
              <a:rPr lang="en-US" sz="2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Clinical diseases: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kuru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Creutzfeldt-Jakob disease of humans, scrapie of sheep, bovine spongiform encephalopathy (or mad cow disease).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1524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194A5D"/>
              </a:buClr>
              <a:buSzPts val="1632"/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74" name="Google Shape;217274;p27"/>
          <p:cNvSpPr txBox="1">
            <a:spLocks noGrp="1"/>
          </p:cNvSpPr>
          <p:nvPr>
            <p:ph type="ftr" idx="11"/>
          </p:nvPr>
        </p:nvSpPr>
        <p:spPr>
          <a:xfrm>
            <a:off x="5307571" y="6140776"/>
            <a:ext cx="253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sz="1200" b="1" cap="non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JC </a:t>
            </a:r>
            <a:r>
              <a:rPr lang="en-US" sz="2000" b="1" dirty="0"/>
              <a:t>virus </a:t>
            </a:r>
            <a:r>
              <a:rPr lang="en-US" sz="2000" b="1" dirty="0" smtClean="0"/>
              <a:t>: small </a:t>
            </a:r>
            <a:r>
              <a:rPr lang="en-US" sz="2000" b="1" dirty="0"/>
              <a:t>Icosahedral non-enveloped DNA virus </a:t>
            </a:r>
            <a:r>
              <a:rPr lang="en-US" sz="2000" b="1" dirty="0" smtClean="0"/>
              <a:t>, infect tissue such as kidney , latent infection , in the brain it infect oligodendritic cells and astrocytes which they are responsible for formation of myelin sheath , infection of this virus results demyelination </a:t>
            </a:r>
            <a:r>
              <a:rPr lang="en-US" sz="2000" b="1" dirty="0">
                <a:sym typeface="Wingdings" panose="05000000000000000000" pitchFamily="2" charset="2"/>
              </a:rPr>
              <a:t> progressive multifocal leukoencephalopathy</a:t>
            </a:r>
            <a:r>
              <a:rPr lang="en-US" sz="2000" b="1" dirty="0" smtClean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ym typeface="Wingdings" panose="05000000000000000000" pitchFamily="2" charset="2"/>
              </a:rPr>
              <a:t>Retroviruses : are slow viruses , infection of these viruses start with flu-like or infectious mononucleosis like symptoms , long inoccupation period , when immune system reach decompensation level and cells start to decrease under 200 cubic millimeter, opportunistic infection and clinical form of HIV start to appear </a:t>
            </a:r>
          </a:p>
          <a:p>
            <a:r>
              <a:rPr lang="ar-JO" sz="2000" b="1" dirty="0" smtClean="0">
                <a:sym typeface="Wingdings" panose="05000000000000000000" pitchFamily="2" charset="2"/>
              </a:rPr>
              <a:t>  </a:t>
            </a:r>
          </a:p>
          <a:p>
            <a:endParaRPr lang="ar-JO" sz="2000" b="1" dirty="0" smtClean="0">
              <a:sym typeface="Wingdings" panose="05000000000000000000" pitchFamily="2" charset="2"/>
            </a:endParaRPr>
          </a:p>
          <a:p>
            <a:endParaRPr lang="ar-JO" sz="2000" b="1" dirty="0">
              <a:sym typeface="Wingdings" panose="05000000000000000000" pitchFamily="2" charset="2"/>
            </a:endParaRPr>
          </a:p>
          <a:p>
            <a:endParaRPr lang="ar-JO" sz="2000" b="1" dirty="0" smtClean="0">
              <a:sym typeface="Wingdings" panose="05000000000000000000" pitchFamily="2" charset="2"/>
            </a:endParaRPr>
          </a:p>
          <a:p>
            <a:endParaRPr lang="en-US" sz="2000" b="1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sz="800" dirty="0" smtClean="0">
                <a:sym typeface="Wingdings" panose="05000000000000000000" pitchFamily="2" charset="2"/>
              </a:rPr>
              <a:t>By : Mona  Alzoubi</a:t>
            </a:r>
          </a:p>
        </p:txBody>
      </p:sp>
    </p:spTree>
    <p:extLst>
      <p:ext uri="{BB962C8B-B14F-4D97-AF65-F5344CB8AC3E}">
        <p14:creationId xmlns:p14="http://schemas.microsoft.com/office/powerpoint/2010/main" val="20727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Shape 217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71" name="Google Shape;217171;p1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>
              <a:spcBef>
                <a:spcPts val="0"/>
              </a:spcBef>
              <a:buClr>
                <a:srgbClr val="000000"/>
              </a:buClr>
              <a:buSzPts val="1632"/>
            </a:pPr>
            <a:r>
              <a:rPr lang="en-US" sz="2400" b="1" u="sng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Oncogenesis</a:t>
            </a:r>
            <a:r>
              <a:rPr lang="en-US" sz="24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 formation of tumor ) </a:t>
            </a:r>
            <a:r>
              <a:rPr lang="en-US" sz="24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abnormal growth of tissue resulting from uncontrolled, progressive multiplication of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(means that the 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multiply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indefinitely)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serving no physiological function, as a result of genetic changes that alter the expression or function of proteins that play critical roles in the control of cell growth and division.</a:t>
            </a:r>
            <a:endParaRPr b="1" dirty="0">
              <a:solidFill>
                <a:srgbClr val="000000"/>
              </a:solidFill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Proto-oncogenes: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-non cancerous- 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(pre-mutation)genes. </a:t>
            </a:r>
            <a:endParaRPr b="1" dirty="0">
              <a:solidFill>
                <a:srgbClr val="000000"/>
              </a:solidFill>
            </a:endParaRPr>
          </a:p>
          <a:p>
            <a:pPr marL="1428750" lvl="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▪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 in normal cells.</a:t>
            </a:r>
            <a:endParaRPr b="1" dirty="0">
              <a:solidFill>
                <a:srgbClr val="000000"/>
              </a:solidFill>
            </a:endParaRPr>
          </a:p>
          <a:p>
            <a:pPr marL="1428750" lvl="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▪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conserved in their genomes.</a:t>
            </a:r>
            <a:endParaRPr b="1" dirty="0">
              <a:solidFill>
                <a:srgbClr val="000000"/>
              </a:solidFill>
            </a:endParaRPr>
          </a:p>
          <a:p>
            <a:pPr marL="1428750" lvl="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▪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for proteins which regulate cell growth &amp; differentiation.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32"/>
              <a:buChar char="🞂"/>
            </a:pPr>
            <a:r>
              <a:rPr lang="en-US" sz="2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Oncogenes: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mutated versions of proto-oncogenes.</a:t>
            </a:r>
            <a:endParaRPr b="1" dirty="0">
              <a:solidFill>
                <a:srgbClr val="000000"/>
              </a:solidFill>
            </a:endParaRPr>
          </a:p>
          <a:p>
            <a:pPr marL="1428750" lvl="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▪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 to cancer development by disrupting cell's ability to control                              its own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differentiation 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161035" algn="l" rtl="0"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161035" algn="l" rtl="0"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161035" algn="l" rtl="0"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72" name="Google Shape;217172;p10"/>
          <p:cNvSpPr txBox="1">
            <a:spLocks noGrp="1"/>
          </p:cNvSpPr>
          <p:nvPr>
            <p:ph type="ftr" idx="11"/>
          </p:nvPr>
        </p:nvSpPr>
        <p:spPr>
          <a:xfrm>
            <a:off x="6934201" y="6324601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Shape 217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74" name="Google Shape;217174;p11"/>
          <p:cNvSpPr txBox="1">
            <a:spLocks noGrp="1"/>
          </p:cNvSpPr>
          <p:nvPr>
            <p:ph type="body" idx="1"/>
          </p:nvPr>
        </p:nvSpPr>
        <p:spPr>
          <a:xfrm>
            <a:off x="1" y="3747916"/>
            <a:ext cx="12192000" cy="339090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Cancer arises from a  combination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((1-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dominant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gain of function mutations in proto-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oncogenes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(that’s mean, proto-oncogenes only causing cancer when the mutation that occur in the gene result in the gene being permanently turned on , i.e.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proto-oncogene                       turned on and active oncogene </a:t>
            </a:r>
            <a:r>
              <a:rPr lang="ar-JO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))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((2-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recessive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of function mutations in tumor suppressor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genes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(only one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unmutated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copy of the gene is enough to control cell proliferation , one active allele in tumor suppressor gene can protect cell from development of tumor)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as P53 gene and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Retinoblastom</a:t>
            </a:r>
            <a:r>
              <a:rPr lang="ar-JO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Rb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gene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))</a:t>
            </a:r>
            <a:endParaRPr lang="en-US" b="1" dirty="0">
              <a:solidFill>
                <a:srgbClr val="FF0000"/>
              </a:solidFill>
              <a:ea typeface="Arial"/>
              <a:cs typeface="Arial"/>
            </a:endParaRPr>
          </a:p>
          <a:p>
            <a:pPr marL="109728" lvl="0" indent="0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US" sz="1400" b="1" dirty="0" smtClean="0">
                <a:solidFill>
                  <a:srgbClr val="000000"/>
                </a:solidFill>
                <a:cs typeface="Arial"/>
              </a:rPr>
              <a:t>** dominant mutation </a:t>
            </a:r>
            <a:r>
              <a:rPr lang="ar-JO" sz="1400" b="1" dirty="0" smtClean="0">
                <a:solidFill>
                  <a:srgbClr val="000000"/>
                </a:solidFill>
                <a:cs typeface="Arial"/>
              </a:rPr>
              <a:t>(الصفة السائدة )</a:t>
            </a:r>
            <a:r>
              <a:rPr lang="en-US" sz="1400" b="1" dirty="0" smtClean="0">
                <a:solidFill>
                  <a:srgbClr val="000000"/>
                </a:solidFill>
                <a:cs typeface="Arial"/>
              </a:rPr>
              <a:t> : gain of cancer cell’s function and switching from proto-oncogene to oncogene occur if only one copy or allele of the gene is muted </a:t>
            </a:r>
          </a:p>
          <a:p>
            <a:pPr marL="109728" lvl="0" indent="0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US" sz="1400" b="1" dirty="0" smtClean="0">
                <a:solidFill>
                  <a:srgbClr val="000000"/>
                </a:solidFill>
                <a:cs typeface="Arial"/>
              </a:rPr>
              <a:t>** recessive mutation </a:t>
            </a:r>
            <a:r>
              <a:rPr lang="ar-JO" sz="1400" b="1" dirty="0" smtClean="0">
                <a:solidFill>
                  <a:srgbClr val="000000"/>
                </a:solidFill>
                <a:cs typeface="Arial"/>
              </a:rPr>
              <a:t>(الصفة المتنحية )</a:t>
            </a:r>
            <a:r>
              <a:rPr lang="en-US" sz="1400" b="1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cs typeface="Arial"/>
              </a:rPr>
              <a:t>: loss of function and inactivation of tumor suppressor gene occur if there is mutation in 2 alleles </a:t>
            </a:r>
            <a:endParaRPr sz="1400" b="1" dirty="0">
              <a:solidFill>
                <a:srgbClr val="000000"/>
              </a:solidFill>
            </a:endParaRPr>
          </a:p>
        </p:txBody>
      </p:sp>
      <p:pic>
        <p:nvPicPr>
          <p:cNvPr id="217175" name="Google Shape;217175;p11" descr="https://upload.wikimedia.org/wikipedia/commons/thumb/d/de/Oncogenes_illustration.jpg/300px-Oncogenes_illustra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8480" y="-366884"/>
            <a:ext cx="911352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176" name="Google Shape;217176;p11"/>
          <p:cNvSpPr txBox="1">
            <a:spLocks noGrp="1"/>
          </p:cNvSpPr>
          <p:nvPr>
            <p:ph type="ftr" idx="11"/>
          </p:nvPr>
        </p:nvSpPr>
        <p:spPr>
          <a:xfrm>
            <a:off x="9821535" y="3609668"/>
            <a:ext cx="2370465" cy="5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Prof. Dr. </a:t>
            </a:r>
            <a:r>
              <a:rPr lang="en-US" sz="12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Ghada</a:t>
            </a:r>
            <a:r>
              <a:rPr lang="en-US" sz="1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Fahmy</a:t>
            </a:r>
            <a:r>
              <a:rPr lang="en-US" sz="1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Helaly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-366884"/>
            <a:ext cx="3078480" cy="411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smtClean="0"/>
              <a:t>Forms of Cancer causing agents : chemicals , irradiation , viral infection . 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Picture explanation : </a:t>
            </a:r>
          </a:p>
          <a:p>
            <a:r>
              <a:rPr lang="en-US" dirty="0" smtClean="0"/>
              <a:t>If the </a:t>
            </a:r>
            <a:r>
              <a:rPr lang="en-US" dirty="0"/>
              <a:t>normal </a:t>
            </a:r>
            <a:r>
              <a:rPr lang="en-US" dirty="0" smtClean="0"/>
              <a:t>cell exposed to any form of cancer causing </a:t>
            </a:r>
            <a:r>
              <a:rPr lang="en-US" dirty="0"/>
              <a:t>agents </a:t>
            </a:r>
            <a:r>
              <a:rPr lang="en-US" dirty="0" smtClean="0"/>
              <a:t>,basically these agents will affect proto-oncogenes and make them activated oncogenes so there will be development of cancer 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**** 1 gene contain 2 alleles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945624" y="4636798"/>
            <a:ext cx="1012723" cy="216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45624" y="4710540"/>
            <a:ext cx="904569" cy="6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mutation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7551" y="9525"/>
            <a:ext cx="8347075" cy="1143000"/>
          </a:xfrm>
          <a:effectLst>
            <a:outerShdw dist="17961" dir="2700000" algn="ctr" rotWithShape="0">
              <a:schemeClr val="tx2"/>
            </a:outerShdw>
          </a:effectLst>
        </p:spPr>
        <p:txBody>
          <a:bodyPr vert="horz" lIns="90488" tIns="44450" rIns="90488" bIns="44450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70000"/>
              </a:lnSpc>
              <a:tabLst>
                <a:tab pos="804863" algn="l"/>
              </a:tabLst>
              <a:defRPr/>
            </a:pPr>
            <a:r>
              <a:rPr lang="en-US" sz="320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CANCER CELLS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en-US" sz="320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NORMAL CELLS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61760" y="6302376"/>
            <a:ext cx="2350681" cy="365125"/>
          </a:xfr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626883" y="918790"/>
            <a:ext cx="7499644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85000"/>
              </a:lnSpc>
              <a:tabLst>
                <a:tab pos="4457700" algn="l"/>
                <a:tab pos="6113463" algn="l"/>
                <a:tab pos="6977063" algn="l"/>
              </a:tabLst>
              <a:defRPr/>
            </a:pPr>
            <a:r>
              <a:rPr lang="en-US" sz="2400" b="1" i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CANCER CELLS                 </a:t>
            </a:r>
            <a:r>
              <a:rPr lang="en-US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	</a:t>
            </a:r>
            <a:r>
              <a:rPr lang="en-US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     </a:t>
            </a:r>
            <a:r>
              <a:rPr lang="en-US" sz="2400" b="1" i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NORMAL CELLS             </a:t>
            </a:r>
            <a:endParaRPr lang="en-US" sz="2400" b="1" i="1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5275" y="3761766"/>
            <a:ext cx="6297428" cy="2832752"/>
            <a:chOff x="186" y="2991"/>
            <a:chExt cx="3452" cy="1530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303" y="2991"/>
              <a:ext cx="3335" cy="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292100" indent="-292100"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Loss of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contact 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inhibition (</a:t>
              </a:r>
              <a:r>
                <a:rPr lang="en-US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in growth of normal cells when </a:t>
              </a:r>
              <a:r>
                <a:rPr lang="en-US" sz="1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they become beside each </a:t>
              </a:r>
              <a:r>
                <a:rPr lang="en-US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others the growth will stop , that’s not found in cancer cell </a:t>
              </a:r>
              <a:r>
                <a:rPr lang="en-US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 even if they become beside each others they will continue</a:t>
              </a:r>
              <a:r>
                <a:rPr lang="en-US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 grow on each others </a:t>
              </a:r>
              <a:r>
                <a:rPr lang="en-US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 .</a:t>
              </a:r>
              <a:endParaRPr 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endParaRPr>
            </a:p>
            <a:p>
              <a:pPr marL="292100" indent="-292100"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Increase in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growth factor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secretion</a:t>
              </a:r>
            </a:p>
            <a:p>
              <a:pPr marL="292100" indent="-292100"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Increase in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oncogene expression.</a:t>
              </a:r>
            </a:p>
            <a:p>
              <a:pPr marL="292100" indent="-292100"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Loss of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tumor suppressor genes.</a:t>
              </a:r>
            </a:p>
          </p:txBody>
        </p:sp>
        <p:pic>
          <p:nvPicPr>
            <p:cNvPr id="47180" name="Pictur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" y="3082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181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" y="4164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182" name="Picture 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" y="4393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183" name="Picture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" y="3965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602413" y="3772001"/>
            <a:ext cx="5600701" cy="1720850"/>
            <a:chOff x="3146" y="3079"/>
            <a:chExt cx="3528" cy="1084"/>
          </a:xfrm>
        </p:grpSpPr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3247" y="3079"/>
              <a:ext cx="3427" cy="10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FF33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Intermittent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 growth factor 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secretion. Oncogene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FF33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expression is rare. </a:t>
              </a:r>
              <a:endPara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66FF33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endParaRPr>
            </a:p>
            <a:p>
              <a:pPr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66FF33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Presence </a:t>
              </a:r>
              <a:r>
                <a:rPr lang="en-US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of tumor suppressor </a:t>
              </a:r>
              <a:r>
                <a:rPr lang="en-US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genes </a:t>
              </a:r>
              <a:r>
                <a:rPr lang="en-US" sz="1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" charset="0"/>
                </a:rPr>
                <a:t>which will fix any change that may occur in exact time  .</a:t>
              </a:r>
              <a:endParaRPr 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endParaRPr>
            </a:p>
            <a:p>
              <a:pPr>
                <a:lnSpc>
                  <a:spcPct val="145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endPara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endParaRPr>
            </a:p>
            <a:p>
              <a:pPr marL="292100" indent="-292100">
                <a:lnSpc>
                  <a:spcPct val="40000"/>
                </a:lnSpc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endPara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endParaRPr>
            </a:p>
          </p:txBody>
        </p:sp>
        <p:pic>
          <p:nvPicPr>
            <p:cNvPr id="47176" name="Picture 1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6" y="3195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177" name="Picture 13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46" y="3447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7178" name="Picture 1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53" y="3684"/>
              <a:ext cx="128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324600" y="1750135"/>
            <a:ext cx="2622550" cy="1695450"/>
            <a:chOff x="3480" y="1237"/>
            <a:chExt cx="1652" cy="1068"/>
          </a:xfrm>
        </p:grpSpPr>
        <p:sp>
          <p:nvSpPr>
            <p:cNvPr id="47153" name="Freeform 16"/>
            <p:cNvSpPr>
              <a:spLocks/>
            </p:cNvSpPr>
            <p:nvPr/>
          </p:nvSpPr>
          <p:spPr bwMode="auto">
            <a:xfrm>
              <a:off x="3954" y="2005"/>
              <a:ext cx="271" cy="226"/>
            </a:xfrm>
            <a:custGeom>
              <a:avLst/>
              <a:gdLst>
                <a:gd name="T0" fmla="*/ 18 w 271"/>
                <a:gd name="T1" fmla="*/ 207 h 226"/>
                <a:gd name="T2" fmla="*/ 81 w 271"/>
                <a:gd name="T3" fmla="*/ 225 h 226"/>
                <a:gd name="T4" fmla="*/ 147 w 271"/>
                <a:gd name="T5" fmla="*/ 204 h 226"/>
                <a:gd name="T6" fmla="*/ 204 w 271"/>
                <a:gd name="T7" fmla="*/ 198 h 226"/>
                <a:gd name="T8" fmla="*/ 267 w 271"/>
                <a:gd name="T9" fmla="*/ 150 h 226"/>
                <a:gd name="T10" fmla="*/ 270 w 271"/>
                <a:gd name="T11" fmla="*/ 102 h 226"/>
                <a:gd name="T12" fmla="*/ 255 w 271"/>
                <a:gd name="T13" fmla="*/ 33 h 226"/>
                <a:gd name="T14" fmla="*/ 222 w 271"/>
                <a:gd name="T15" fmla="*/ 6 h 226"/>
                <a:gd name="T16" fmla="*/ 195 w 271"/>
                <a:gd name="T17" fmla="*/ 0 h 226"/>
                <a:gd name="T18" fmla="*/ 183 w 271"/>
                <a:gd name="T19" fmla="*/ 15 h 226"/>
                <a:gd name="T20" fmla="*/ 153 w 271"/>
                <a:gd name="T21" fmla="*/ 9 h 226"/>
                <a:gd name="T22" fmla="*/ 132 w 271"/>
                <a:gd name="T23" fmla="*/ 24 h 226"/>
                <a:gd name="T24" fmla="*/ 93 w 271"/>
                <a:gd name="T25" fmla="*/ 69 h 226"/>
                <a:gd name="T26" fmla="*/ 39 w 271"/>
                <a:gd name="T27" fmla="*/ 93 h 226"/>
                <a:gd name="T28" fmla="*/ 15 w 271"/>
                <a:gd name="T29" fmla="*/ 105 h 226"/>
                <a:gd name="T30" fmla="*/ 0 w 271"/>
                <a:gd name="T31" fmla="*/ 159 h 226"/>
                <a:gd name="T32" fmla="*/ 12 w 271"/>
                <a:gd name="T33" fmla="*/ 183 h 226"/>
                <a:gd name="T34" fmla="*/ 18 w 271"/>
                <a:gd name="T35" fmla="*/ 207 h 2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1"/>
                <a:gd name="T55" fmla="*/ 0 h 226"/>
                <a:gd name="T56" fmla="*/ 271 w 271"/>
                <a:gd name="T57" fmla="*/ 226 h 2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1" h="226">
                  <a:moveTo>
                    <a:pt x="18" y="207"/>
                  </a:moveTo>
                  <a:lnTo>
                    <a:pt x="81" y="225"/>
                  </a:lnTo>
                  <a:lnTo>
                    <a:pt x="147" y="204"/>
                  </a:lnTo>
                  <a:lnTo>
                    <a:pt x="204" y="198"/>
                  </a:lnTo>
                  <a:lnTo>
                    <a:pt x="267" y="150"/>
                  </a:lnTo>
                  <a:lnTo>
                    <a:pt x="270" y="102"/>
                  </a:lnTo>
                  <a:lnTo>
                    <a:pt x="255" y="33"/>
                  </a:lnTo>
                  <a:lnTo>
                    <a:pt x="222" y="6"/>
                  </a:lnTo>
                  <a:lnTo>
                    <a:pt x="195" y="0"/>
                  </a:lnTo>
                  <a:lnTo>
                    <a:pt x="183" y="15"/>
                  </a:lnTo>
                  <a:lnTo>
                    <a:pt x="153" y="9"/>
                  </a:lnTo>
                  <a:lnTo>
                    <a:pt x="132" y="24"/>
                  </a:lnTo>
                  <a:lnTo>
                    <a:pt x="93" y="69"/>
                  </a:lnTo>
                  <a:lnTo>
                    <a:pt x="39" y="93"/>
                  </a:lnTo>
                  <a:lnTo>
                    <a:pt x="15" y="105"/>
                  </a:lnTo>
                  <a:lnTo>
                    <a:pt x="0" y="159"/>
                  </a:lnTo>
                  <a:lnTo>
                    <a:pt x="12" y="183"/>
                  </a:lnTo>
                  <a:lnTo>
                    <a:pt x="18" y="20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480" y="1237"/>
              <a:ext cx="913" cy="961"/>
              <a:chOff x="3660" y="1432"/>
              <a:chExt cx="913" cy="961"/>
            </a:xfrm>
          </p:grpSpPr>
          <p:sp>
            <p:nvSpPr>
              <p:cNvPr id="47167" name="Freeform 18"/>
              <p:cNvSpPr>
                <a:spLocks/>
              </p:cNvSpPr>
              <p:nvPr/>
            </p:nvSpPr>
            <p:spPr bwMode="auto">
              <a:xfrm>
                <a:off x="3784" y="1456"/>
                <a:ext cx="321" cy="297"/>
              </a:xfrm>
              <a:custGeom>
                <a:avLst/>
                <a:gdLst>
                  <a:gd name="T0" fmla="*/ 152 w 321"/>
                  <a:gd name="T1" fmla="*/ 8 h 297"/>
                  <a:gd name="T2" fmla="*/ 40 w 321"/>
                  <a:gd name="T3" fmla="*/ 52 h 297"/>
                  <a:gd name="T4" fmla="*/ 0 w 321"/>
                  <a:gd name="T5" fmla="*/ 104 h 297"/>
                  <a:gd name="T6" fmla="*/ 0 w 321"/>
                  <a:gd name="T7" fmla="*/ 168 h 297"/>
                  <a:gd name="T8" fmla="*/ 48 w 321"/>
                  <a:gd name="T9" fmla="*/ 216 h 297"/>
                  <a:gd name="T10" fmla="*/ 52 w 321"/>
                  <a:gd name="T11" fmla="*/ 240 h 297"/>
                  <a:gd name="T12" fmla="*/ 132 w 321"/>
                  <a:gd name="T13" fmla="*/ 296 h 297"/>
                  <a:gd name="T14" fmla="*/ 228 w 321"/>
                  <a:gd name="T15" fmla="*/ 272 h 297"/>
                  <a:gd name="T16" fmla="*/ 308 w 321"/>
                  <a:gd name="T17" fmla="*/ 212 h 297"/>
                  <a:gd name="T18" fmla="*/ 320 w 321"/>
                  <a:gd name="T19" fmla="*/ 116 h 297"/>
                  <a:gd name="T20" fmla="*/ 288 w 321"/>
                  <a:gd name="T21" fmla="*/ 24 h 297"/>
                  <a:gd name="T22" fmla="*/ 228 w 321"/>
                  <a:gd name="T23" fmla="*/ 0 h 297"/>
                  <a:gd name="T24" fmla="*/ 152 w 321"/>
                  <a:gd name="T25" fmla="*/ 8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1"/>
                  <a:gd name="T40" fmla="*/ 0 h 297"/>
                  <a:gd name="T41" fmla="*/ 321 w 321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1" h="297">
                    <a:moveTo>
                      <a:pt x="152" y="8"/>
                    </a:moveTo>
                    <a:lnTo>
                      <a:pt x="40" y="52"/>
                    </a:lnTo>
                    <a:lnTo>
                      <a:pt x="0" y="104"/>
                    </a:lnTo>
                    <a:lnTo>
                      <a:pt x="0" y="168"/>
                    </a:lnTo>
                    <a:lnTo>
                      <a:pt x="48" y="216"/>
                    </a:lnTo>
                    <a:lnTo>
                      <a:pt x="52" y="240"/>
                    </a:lnTo>
                    <a:lnTo>
                      <a:pt x="132" y="296"/>
                    </a:lnTo>
                    <a:lnTo>
                      <a:pt x="228" y="272"/>
                    </a:lnTo>
                    <a:lnTo>
                      <a:pt x="308" y="212"/>
                    </a:lnTo>
                    <a:lnTo>
                      <a:pt x="320" y="116"/>
                    </a:lnTo>
                    <a:lnTo>
                      <a:pt x="288" y="24"/>
                    </a:lnTo>
                    <a:lnTo>
                      <a:pt x="228" y="0"/>
                    </a:lnTo>
                    <a:lnTo>
                      <a:pt x="152" y="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68" name="Freeform 19"/>
              <p:cNvSpPr>
                <a:spLocks/>
              </p:cNvSpPr>
              <p:nvPr/>
            </p:nvSpPr>
            <p:spPr bwMode="auto">
              <a:xfrm>
                <a:off x="4149" y="1432"/>
                <a:ext cx="190" cy="304"/>
              </a:xfrm>
              <a:custGeom>
                <a:avLst/>
                <a:gdLst>
                  <a:gd name="T0" fmla="*/ 0 w 190"/>
                  <a:gd name="T1" fmla="*/ 84 h 304"/>
                  <a:gd name="T2" fmla="*/ 0 w 190"/>
                  <a:gd name="T3" fmla="*/ 138 h 304"/>
                  <a:gd name="T4" fmla="*/ 12 w 190"/>
                  <a:gd name="T5" fmla="*/ 183 h 304"/>
                  <a:gd name="T6" fmla="*/ 45 w 190"/>
                  <a:gd name="T7" fmla="*/ 246 h 304"/>
                  <a:gd name="T8" fmla="*/ 66 w 190"/>
                  <a:gd name="T9" fmla="*/ 300 h 304"/>
                  <a:gd name="T10" fmla="*/ 99 w 190"/>
                  <a:gd name="T11" fmla="*/ 303 h 304"/>
                  <a:gd name="T12" fmla="*/ 144 w 190"/>
                  <a:gd name="T13" fmla="*/ 291 h 304"/>
                  <a:gd name="T14" fmla="*/ 177 w 190"/>
                  <a:gd name="T15" fmla="*/ 246 h 304"/>
                  <a:gd name="T16" fmla="*/ 189 w 190"/>
                  <a:gd name="T17" fmla="*/ 180 h 304"/>
                  <a:gd name="T18" fmla="*/ 186 w 190"/>
                  <a:gd name="T19" fmla="*/ 87 h 304"/>
                  <a:gd name="T20" fmla="*/ 159 w 190"/>
                  <a:gd name="T21" fmla="*/ 48 h 304"/>
                  <a:gd name="T22" fmla="*/ 123 w 190"/>
                  <a:gd name="T23" fmla="*/ 12 h 304"/>
                  <a:gd name="T24" fmla="*/ 69 w 190"/>
                  <a:gd name="T25" fmla="*/ 0 h 304"/>
                  <a:gd name="T26" fmla="*/ 33 w 190"/>
                  <a:gd name="T27" fmla="*/ 6 h 304"/>
                  <a:gd name="T28" fmla="*/ 9 w 190"/>
                  <a:gd name="T29" fmla="*/ 39 h 304"/>
                  <a:gd name="T30" fmla="*/ 0 w 190"/>
                  <a:gd name="T31" fmla="*/ 84 h 3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0"/>
                  <a:gd name="T49" fmla="*/ 0 h 304"/>
                  <a:gd name="T50" fmla="*/ 190 w 190"/>
                  <a:gd name="T51" fmla="*/ 304 h 3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0" h="304">
                    <a:moveTo>
                      <a:pt x="0" y="84"/>
                    </a:moveTo>
                    <a:lnTo>
                      <a:pt x="0" y="138"/>
                    </a:lnTo>
                    <a:lnTo>
                      <a:pt x="12" y="183"/>
                    </a:lnTo>
                    <a:lnTo>
                      <a:pt x="45" y="246"/>
                    </a:lnTo>
                    <a:lnTo>
                      <a:pt x="66" y="300"/>
                    </a:lnTo>
                    <a:lnTo>
                      <a:pt x="99" y="303"/>
                    </a:lnTo>
                    <a:lnTo>
                      <a:pt x="144" y="291"/>
                    </a:lnTo>
                    <a:lnTo>
                      <a:pt x="177" y="246"/>
                    </a:lnTo>
                    <a:lnTo>
                      <a:pt x="189" y="180"/>
                    </a:lnTo>
                    <a:lnTo>
                      <a:pt x="186" y="87"/>
                    </a:lnTo>
                    <a:lnTo>
                      <a:pt x="159" y="48"/>
                    </a:lnTo>
                    <a:lnTo>
                      <a:pt x="123" y="12"/>
                    </a:lnTo>
                    <a:lnTo>
                      <a:pt x="69" y="0"/>
                    </a:lnTo>
                    <a:lnTo>
                      <a:pt x="33" y="6"/>
                    </a:lnTo>
                    <a:lnTo>
                      <a:pt x="9" y="39"/>
                    </a:lnTo>
                    <a:lnTo>
                      <a:pt x="0" y="8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69" name="Freeform 20"/>
              <p:cNvSpPr>
                <a:spLocks/>
              </p:cNvSpPr>
              <p:nvPr/>
            </p:nvSpPr>
            <p:spPr bwMode="auto">
              <a:xfrm>
                <a:off x="4347" y="1606"/>
                <a:ext cx="226" cy="307"/>
              </a:xfrm>
              <a:custGeom>
                <a:avLst/>
                <a:gdLst>
                  <a:gd name="T0" fmla="*/ 0 w 226"/>
                  <a:gd name="T1" fmla="*/ 207 h 307"/>
                  <a:gd name="T2" fmla="*/ 108 w 226"/>
                  <a:gd name="T3" fmla="*/ 306 h 307"/>
                  <a:gd name="T4" fmla="*/ 153 w 226"/>
                  <a:gd name="T5" fmla="*/ 300 h 307"/>
                  <a:gd name="T6" fmla="*/ 201 w 226"/>
                  <a:gd name="T7" fmla="*/ 246 h 307"/>
                  <a:gd name="T8" fmla="*/ 225 w 226"/>
                  <a:gd name="T9" fmla="*/ 132 h 307"/>
                  <a:gd name="T10" fmla="*/ 222 w 226"/>
                  <a:gd name="T11" fmla="*/ 66 h 307"/>
                  <a:gd name="T12" fmla="*/ 171 w 226"/>
                  <a:gd name="T13" fmla="*/ 6 h 307"/>
                  <a:gd name="T14" fmla="*/ 123 w 226"/>
                  <a:gd name="T15" fmla="*/ 0 h 307"/>
                  <a:gd name="T16" fmla="*/ 69 w 226"/>
                  <a:gd name="T17" fmla="*/ 21 h 307"/>
                  <a:gd name="T18" fmla="*/ 33 w 226"/>
                  <a:gd name="T19" fmla="*/ 75 h 307"/>
                  <a:gd name="T20" fmla="*/ 12 w 226"/>
                  <a:gd name="T21" fmla="*/ 123 h 307"/>
                  <a:gd name="T22" fmla="*/ 0 w 226"/>
                  <a:gd name="T23" fmla="*/ 207 h 3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6"/>
                  <a:gd name="T37" fmla="*/ 0 h 307"/>
                  <a:gd name="T38" fmla="*/ 226 w 226"/>
                  <a:gd name="T39" fmla="*/ 307 h 3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6" h="307">
                    <a:moveTo>
                      <a:pt x="0" y="207"/>
                    </a:moveTo>
                    <a:lnTo>
                      <a:pt x="108" y="306"/>
                    </a:lnTo>
                    <a:lnTo>
                      <a:pt x="153" y="300"/>
                    </a:lnTo>
                    <a:lnTo>
                      <a:pt x="201" y="246"/>
                    </a:lnTo>
                    <a:lnTo>
                      <a:pt x="225" y="132"/>
                    </a:lnTo>
                    <a:lnTo>
                      <a:pt x="222" y="66"/>
                    </a:lnTo>
                    <a:lnTo>
                      <a:pt x="171" y="6"/>
                    </a:lnTo>
                    <a:lnTo>
                      <a:pt x="123" y="0"/>
                    </a:lnTo>
                    <a:lnTo>
                      <a:pt x="69" y="21"/>
                    </a:lnTo>
                    <a:lnTo>
                      <a:pt x="33" y="75"/>
                    </a:lnTo>
                    <a:lnTo>
                      <a:pt x="12" y="123"/>
                    </a:lnTo>
                    <a:lnTo>
                      <a:pt x="0" y="207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70" name="Freeform 21"/>
              <p:cNvSpPr>
                <a:spLocks/>
              </p:cNvSpPr>
              <p:nvPr/>
            </p:nvSpPr>
            <p:spPr bwMode="auto">
              <a:xfrm>
                <a:off x="4221" y="1945"/>
                <a:ext cx="283" cy="238"/>
              </a:xfrm>
              <a:custGeom>
                <a:avLst/>
                <a:gdLst>
                  <a:gd name="T0" fmla="*/ 51 w 283"/>
                  <a:gd name="T1" fmla="*/ 159 h 238"/>
                  <a:gd name="T2" fmla="*/ 165 w 283"/>
                  <a:gd name="T3" fmla="*/ 237 h 238"/>
                  <a:gd name="T4" fmla="*/ 207 w 283"/>
                  <a:gd name="T5" fmla="*/ 237 h 238"/>
                  <a:gd name="T6" fmla="*/ 252 w 283"/>
                  <a:gd name="T7" fmla="*/ 219 h 238"/>
                  <a:gd name="T8" fmla="*/ 276 w 283"/>
                  <a:gd name="T9" fmla="*/ 153 h 238"/>
                  <a:gd name="T10" fmla="*/ 282 w 283"/>
                  <a:gd name="T11" fmla="*/ 75 h 238"/>
                  <a:gd name="T12" fmla="*/ 237 w 283"/>
                  <a:gd name="T13" fmla="*/ 21 h 238"/>
                  <a:gd name="T14" fmla="*/ 168 w 283"/>
                  <a:gd name="T15" fmla="*/ 15 h 238"/>
                  <a:gd name="T16" fmla="*/ 135 w 283"/>
                  <a:gd name="T17" fmla="*/ 0 h 238"/>
                  <a:gd name="T18" fmla="*/ 84 w 283"/>
                  <a:gd name="T19" fmla="*/ 0 h 238"/>
                  <a:gd name="T20" fmla="*/ 27 w 283"/>
                  <a:gd name="T21" fmla="*/ 39 h 238"/>
                  <a:gd name="T22" fmla="*/ 0 w 283"/>
                  <a:gd name="T23" fmla="*/ 69 h 238"/>
                  <a:gd name="T24" fmla="*/ 9 w 283"/>
                  <a:gd name="T25" fmla="*/ 93 h 238"/>
                  <a:gd name="T26" fmla="*/ 36 w 283"/>
                  <a:gd name="T27" fmla="*/ 111 h 238"/>
                  <a:gd name="T28" fmla="*/ 45 w 283"/>
                  <a:gd name="T29" fmla="*/ 132 h 238"/>
                  <a:gd name="T30" fmla="*/ 51 w 283"/>
                  <a:gd name="T31" fmla="*/ 159 h 2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3"/>
                  <a:gd name="T49" fmla="*/ 0 h 238"/>
                  <a:gd name="T50" fmla="*/ 283 w 283"/>
                  <a:gd name="T51" fmla="*/ 238 h 2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3" h="238">
                    <a:moveTo>
                      <a:pt x="51" y="159"/>
                    </a:moveTo>
                    <a:lnTo>
                      <a:pt x="165" y="237"/>
                    </a:lnTo>
                    <a:lnTo>
                      <a:pt x="207" y="237"/>
                    </a:lnTo>
                    <a:lnTo>
                      <a:pt x="252" y="219"/>
                    </a:lnTo>
                    <a:lnTo>
                      <a:pt x="276" y="153"/>
                    </a:lnTo>
                    <a:lnTo>
                      <a:pt x="282" y="75"/>
                    </a:lnTo>
                    <a:lnTo>
                      <a:pt x="237" y="21"/>
                    </a:lnTo>
                    <a:lnTo>
                      <a:pt x="168" y="15"/>
                    </a:lnTo>
                    <a:lnTo>
                      <a:pt x="135" y="0"/>
                    </a:lnTo>
                    <a:lnTo>
                      <a:pt x="84" y="0"/>
                    </a:lnTo>
                    <a:lnTo>
                      <a:pt x="27" y="39"/>
                    </a:lnTo>
                    <a:lnTo>
                      <a:pt x="0" y="69"/>
                    </a:lnTo>
                    <a:lnTo>
                      <a:pt x="9" y="93"/>
                    </a:lnTo>
                    <a:lnTo>
                      <a:pt x="36" y="111"/>
                    </a:lnTo>
                    <a:lnTo>
                      <a:pt x="45" y="132"/>
                    </a:lnTo>
                    <a:lnTo>
                      <a:pt x="51" y="159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71" name="Freeform 22"/>
              <p:cNvSpPr>
                <a:spLocks/>
              </p:cNvSpPr>
              <p:nvPr/>
            </p:nvSpPr>
            <p:spPr bwMode="auto">
              <a:xfrm>
                <a:off x="3945" y="1777"/>
                <a:ext cx="307" cy="193"/>
              </a:xfrm>
              <a:custGeom>
                <a:avLst/>
                <a:gdLst>
                  <a:gd name="T0" fmla="*/ 45 w 307"/>
                  <a:gd name="T1" fmla="*/ 192 h 193"/>
                  <a:gd name="T2" fmla="*/ 219 w 307"/>
                  <a:gd name="T3" fmla="*/ 174 h 193"/>
                  <a:gd name="T4" fmla="*/ 306 w 307"/>
                  <a:gd name="T5" fmla="*/ 126 h 193"/>
                  <a:gd name="T6" fmla="*/ 291 w 307"/>
                  <a:gd name="T7" fmla="*/ 51 h 193"/>
                  <a:gd name="T8" fmla="*/ 234 w 307"/>
                  <a:gd name="T9" fmla="*/ 6 h 193"/>
                  <a:gd name="T10" fmla="*/ 96 w 307"/>
                  <a:gd name="T11" fmla="*/ 0 h 193"/>
                  <a:gd name="T12" fmla="*/ 6 w 307"/>
                  <a:gd name="T13" fmla="*/ 54 h 193"/>
                  <a:gd name="T14" fmla="*/ 0 w 307"/>
                  <a:gd name="T15" fmla="*/ 135 h 193"/>
                  <a:gd name="T16" fmla="*/ 45 w 307"/>
                  <a:gd name="T17" fmla="*/ 192 h 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7"/>
                  <a:gd name="T28" fmla="*/ 0 h 193"/>
                  <a:gd name="T29" fmla="*/ 307 w 307"/>
                  <a:gd name="T30" fmla="*/ 193 h 1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7" h="193">
                    <a:moveTo>
                      <a:pt x="45" y="192"/>
                    </a:moveTo>
                    <a:lnTo>
                      <a:pt x="219" y="174"/>
                    </a:lnTo>
                    <a:lnTo>
                      <a:pt x="306" y="126"/>
                    </a:lnTo>
                    <a:lnTo>
                      <a:pt x="291" y="51"/>
                    </a:lnTo>
                    <a:lnTo>
                      <a:pt x="234" y="6"/>
                    </a:lnTo>
                    <a:lnTo>
                      <a:pt x="96" y="0"/>
                    </a:lnTo>
                    <a:lnTo>
                      <a:pt x="6" y="54"/>
                    </a:lnTo>
                    <a:lnTo>
                      <a:pt x="0" y="135"/>
                    </a:lnTo>
                    <a:lnTo>
                      <a:pt x="45" y="192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72" name="Freeform 23"/>
              <p:cNvSpPr>
                <a:spLocks/>
              </p:cNvSpPr>
              <p:nvPr/>
            </p:nvSpPr>
            <p:spPr bwMode="auto">
              <a:xfrm>
                <a:off x="3678" y="1762"/>
                <a:ext cx="247" cy="295"/>
              </a:xfrm>
              <a:custGeom>
                <a:avLst/>
                <a:gdLst>
                  <a:gd name="T0" fmla="*/ 207 w 247"/>
                  <a:gd name="T1" fmla="*/ 171 h 295"/>
                  <a:gd name="T2" fmla="*/ 192 w 247"/>
                  <a:gd name="T3" fmla="*/ 87 h 295"/>
                  <a:gd name="T4" fmla="*/ 186 w 247"/>
                  <a:gd name="T5" fmla="*/ 39 h 295"/>
                  <a:gd name="T6" fmla="*/ 159 w 247"/>
                  <a:gd name="T7" fmla="*/ 6 h 295"/>
                  <a:gd name="T8" fmla="*/ 87 w 247"/>
                  <a:gd name="T9" fmla="*/ 0 h 295"/>
                  <a:gd name="T10" fmla="*/ 33 w 247"/>
                  <a:gd name="T11" fmla="*/ 27 h 295"/>
                  <a:gd name="T12" fmla="*/ 9 w 247"/>
                  <a:gd name="T13" fmla="*/ 72 h 295"/>
                  <a:gd name="T14" fmla="*/ 0 w 247"/>
                  <a:gd name="T15" fmla="*/ 156 h 295"/>
                  <a:gd name="T16" fmla="*/ 21 w 247"/>
                  <a:gd name="T17" fmla="*/ 222 h 295"/>
                  <a:gd name="T18" fmla="*/ 57 w 247"/>
                  <a:gd name="T19" fmla="*/ 276 h 295"/>
                  <a:gd name="T20" fmla="*/ 84 w 247"/>
                  <a:gd name="T21" fmla="*/ 294 h 295"/>
                  <a:gd name="T22" fmla="*/ 210 w 247"/>
                  <a:gd name="T23" fmla="*/ 288 h 295"/>
                  <a:gd name="T24" fmla="*/ 240 w 247"/>
                  <a:gd name="T25" fmla="*/ 255 h 295"/>
                  <a:gd name="T26" fmla="*/ 246 w 247"/>
                  <a:gd name="T27" fmla="*/ 210 h 295"/>
                  <a:gd name="T28" fmla="*/ 207 w 247"/>
                  <a:gd name="T29" fmla="*/ 171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7"/>
                  <a:gd name="T46" fmla="*/ 0 h 295"/>
                  <a:gd name="T47" fmla="*/ 247 w 247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7" h="295">
                    <a:moveTo>
                      <a:pt x="207" y="171"/>
                    </a:moveTo>
                    <a:lnTo>
                      <a:pt x="192" y="87"/>
                    </a:lnTo>
                    <a:lnTo>
                      <a:pt x="186" y="39"/>
                    </a:lnTo>
                    <a:lnTo>
                      <a:pt x="159" y="6"/>
                    </a:lnTo>
                    <a:lnTo>
                      <a:pt x="87" y="0"/>
                    </a:lnTo>
                    <a:lnTo>
                      <a:pt x="33" y="27"/>
                    </a:lnTo>
                    <a:lnTo>
                      <a:pt x="9" y="72"/>
                    </a:lnTo>
                    <a:lnTo>
                      <a:pt x="0" y="156"/>
                    </a:lnTo>
                    <a:lnTo>
                      <a:pt x="21" y="222"/>
                    </a:lnTo>
                    <a:lnTo>
                      <a:pt x="57" y="276"/>
                    </a:lnTo>
                    <a:lnTo>
                      <a:pt x="84" y="294"/>
                    </a:lnTo>
                    <a:lnTo>
                      <a:pt x="210" y="288"/>
                    </a:lnTo>
                    <a:lnTo>
                      <a:pt x="240" y="255"/>
                    </a:lnTo>
                    <a:lnTo>
                      <a:pt x="246" y="210"/>
                    </a:lnTo>
                    <a:lnTo>
                      <a:pt x="207" y="171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73" name="Freeform 24"/>
              <p:cNvSpPr>
                <a:spLocks/>
              </p:cNvSpPr>
              <p:nvPr/>
            </p:nvSpPr>
            <p:spPr bwMode="auto">
              <a:xfrm>
                <a:off x="3882" y="2017"/>
                <a:ext cx="325" cy="229"/>
              </a:xfrm>
              <a:custGeom>
                <a:avLst/>
                <a:gdLst>
                  <a:gd name="T0" fmla="*/ 87 w 325"/>
                  <a:gd name="T1" fmla="*/ 228 h 229"/>
                  <a:gd name="T2" fmla="*/ 225 w 325"/>
                  <a:gd name="T3" fmla="*/ 225 h 229"/>
                  <a:gd name="T4" fmla="*/ 270 w 325"/>
                  <a:gd name="T5" fmla="*/ 216 h 229"/>
                  <a:gd name="T6" fmla="*/ 324 w 325"/>
                  <a:gd name="T7" fmla="*/ 192 h 229"/>
                  <a:gd name="T8" fmla="*/ 324 w 325"/>
                  <a:gd name="T9" fmla="*/ 153 h 229"/>
                  <a:gd name="T10" fmla="*/ 309 w 325"/>
                  <a:gd name="T11" fmla="*/ 102 h 229"/>
                  <a:gd name="T12" fmla="*/ 255 w 325"/>
                  <a:gd name="T13" fmla="*/ 51 h 229"/>
                  <a:gd name="T14" fmla="*/ 192 w 325"/>
                  <a:gd name="T15" fmla="*/ 0 h 229"/>
                  <a:gd name="T16" fmla="*/ 135 w 325"/>
                  <a:gd name="T17" fmla="*/ 6 h 229"/>
                  <a:gd name="T18" fmla="*/ 87 w 325"/>
                  <a:gd name="T19" fmla="*/ 39 h 229"/>
                  <a:gd name="T20" fmla="*/ 57 w 325"/>
                  <a:gd name="T21" fmla="*/ 72 h 229"/>
                  <a:gd name="T22" fmla="*/ 18 w 325"/>
                  <a:gd name="T23" fmla="*/ 84 h 229"/>
                  <a:gd name="T24" fmla="*/ 0 w 325"/>
                  <a:gd name="T25" fmla="*/ 129 h 229"/>
                  <a:gd name="T26" fmla="*/ 9 w 325"/>
                  <a:gd name="T27" fmla="*/ 183 h 229"/>
                  <a:gd name="T28" fmla="*/ 54 w 325"/>
                  <a:gd name="T29" fmla="*/ 225 h 229"/>
                  <a:gd name="T30" fmla="*/ 87 w 325"/>
                  <a:gd name="T31" fmla="*/ 228 h 2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5"/>
                  <a:gd name="T49" fmla="*/ 0 h 229"/>
                  <a:gd name="T50" fmla="*/ 325 w 325"/>
                  <a:gd name="T51" fmla="*/ 229 h 2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5" h="229">
                    <a:moveTo>
                      <a:pt x="87" y="228"/>
                    </a:moveTo>
                    <a:lnTo>
                      <a:pt x="225" y="225"/>
                    </a:lnTo>
                    <a:lnTo>
                      <a:pt x="270" y="216"/>
                    </a:lnTo>
                    <a:lnTo>
                      <a:pt x="324" y="192"/>
                    </a:lnTo>
                    <a:lnTo>
                      <a:pt x="324" y="153"/>
                    </a:lnTo>
                    <a:lnTo>
                      <a:pt x="309" y="102"/>
                    </a:lnTo>
                    <a:lnTo>
                      <a:pt x="255" y="51"/>
                    </a:lnTo>
                    <a:lnTo>
                      <a:pt x="192" y="0"/>
                    </a:lnTo>
                    <a:lnTo>
                      <a:pt x="135" y="6"/>
                    </a:lnTo>
                    <a:lnTo>
                      <a:pt x="87" y="39"/>
                    </a:lnTo>
                    <a:lnTo>
                      <a:pt x="57" y="72"/>
                    </a:lnTo>
                    <a:lnTo>
                      <a:pt x="18" y="84"/>
                    </a:lnTo>
                    <a:lnTo>
                      <a:pt x="0" y="129"/>
                    </a:lnTo>
                    <a:lnTo>
                      <a:pt x="9" y="183"/>
                    </a:lnTo>
                    <a:lnTo>
                      <a:pt x="54" y="225"/>
                    </a:lnTo>
                    <a:lnTo>
                      <a:pt x="87" y="22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74" name="Freeform 25"/>
              <p:cNvSpPr>
                <a:spLocks/>
              </p:cNvSpPr>
              <p:nvPr/>
            </p:nvSpPr>
            <p:spPr bwMode="auto">
              <a:xfrm>
                <a:off x="3660" y="2092"/>
                <a:ext cx="220" cy="301"/>
              </a:xfrm>
              <a:custGeom>
                <a:avLst/>
                <a:gdLst>
                  <a:gd name="T0" fmla="*/ 81 w 220"/>
                  <a:gd name="T1" fmla="*/ 300 h 301"/>
                  <a:gd name="T2" fmla="*/ 147 w 220"/>
                  <a:gd name="T3" fmla="*/ 294 h 301"/>
                  <a:gd name="T4" fmla="*/ 219 w 220"/>
                  <a:gd name="T5" fmla="*/ 213 h 301"/>
                  <a:gd name="T6" fmla="*/ 186 w 220"/>
                  <a:gd name="T7" fmla="*/ 57 h 301"/>
                  <a:gd name="T8" fmla="*/ 150 w 220"/>
                  <a:gd name="T9" fmla="*/ 42 h 301"/>
                  <a:gd name="T10" fmla="*/ 117 w 220"/>
                  <a:gd name="T11" fmla="*/ 0 h 301"/>
                  <a:gd name="T12" fmla="*/ 84 w 220"/>
                  <a:gd name="T13" fmla="*/ 6 h 301"/>
                  <a:gd name="T14" fmla="*/ 33 w 220"/>
                  <a:gd name="T15" fmla="*/ 42 h 301"/>
                  <a:gd name="T16" fmla="*/ 0 w 220"/>
                  <a:gd name="T17" fmla="*/ 90 h 301"/>
                  <a:gd name="T18" fmla="*/ 0 w 220"/>
                  <a:gd name="T19" fmla="*/ 147 h 301"/>
                  <a:gd name="T20" fmla="*/ 39 w 220"/>
                  <a:gd name="T21" fmla="*/ 249 h 301"/>
                  <a:gd name="T22" fmla="*/ 81 w 220"/>
                  <a:gd name="T23" fmla="*/ 300 h 3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0"/>
                  <a:gd name="T37" fmla="*/ 0 h 301"/>
                  <a:gd name="T38" fmla="*/ 220 w 220"/>
                  <a:gd name="T39" fmla="*/ 301 h 3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0" h="301">
                    <a:moveTo>
                      <a:pt x="81" y="300"/>
                    </a:moveTo>
                    <a:lnTo>
                      <a:pt x="147" y="294"/>
                    </a:lnTo>
                    <a:lnTo>
                      <a:pt x="219" y="213"/>
                    </a:lnTo>
                    <a:lnTo>
                      <a:pt x="186" y="57"/>
                    </a:lnTo>
                    <a:lnTo>
                      <a:pt x="150" y="42"/>
                    </a:lnTo>
                    <a:lnTo>
                      <a:pt x="117" y="0"/>
                    </a:lnTo>
                    <a:lnTo>
                      <a:pt x="84" y="6"/>
                    </a:lnTo>
                    <a:lnTo>
                      <a:pt x="33" y="42"/>
                    </a:lnTo>
                    <a:lnTo>
                      <a:pt x="0" y="90"/>
                    </a:lnTo>
                    <a:lnTo>
                      <a:pt x="0" y="147"/>
                    </a:lnTo>
                    <a:lnTo>
                      <a:pt x="39" y="249"/>
                    </a:lnTo>
                    <a:lnTo>
                      <a:pt x="81" y="30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55" name="Freeform 26"/>
            <p:cNvSpPr>
              <a:spLocks/>
            </p:cNvSpPr>
            <p:nvPr/>
          </p:nvSpPr>
          <p:spPr bwMode="auto">
            <a:xfrm>
              <a:off x="3714" y="1354"/>
              <a:ext cx="97" cy="64"/>
            </a:xfrm>
            <a:custGeom>
              <a:avLst/>
              <a:gdLst>
                <a:gd name="T0" fmla="*/ 0 w 97"/>
                <a:gd name="T1" fmla="*/ 45 h 64"/>
                <a:gd name="T2" fmla="*/ 27 w 97"/>
                <a:gd name="T3" fmla="*/ 12 h 64"/>
                <a:gd name="T4" fmla="*/ 69 w 97"/>
                <a:gd name="T5" fmla="*/ 0 h 64"/>
                <a:gd name="T6" fmla="*/ 96 w 97"/>
                <a:gd name="T7" fmla="*/ 12 h 64"/>
                <a:gd name="T8" fmla="*/ 93 w 97"/>
                <a:gd name="T9" fmla="*/ 45 h 64"/>
                <a:gd name="T10" fmla="*/ 63 w 97"/>
                <a:gd name="T11" fmla="*/ 63 h 64"/>
                <a:gd name="T12" fmla="*/ 24 w 97"/>
                <a:gd name="T13" fmla="*/ 60 h 64"/>
                <a:gd name="T14" fmla="*/ 0 w 97"/>
                <a:gd name="T15" fmla="*/ 45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64"/>
                <a:gd name="T26" fmla="*/ 97 w 97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64">
                  <a:moveTo>
                    <a:pt x="0" y="45"/>
                  </a:moveTo>
                  <a:lnTo>
                    <a:pt x="27" y="12"/>
                  </a:lnTo>
                  <a:lnTo>
                    <a:pt x="69" y="0"/>
                  </a:lnTo>
                  <a:lnTo>
                    <a:pt x="96" y="12"/>
                  </a:lnTo>
                  <a:lnTo>
                    <a:pt x="93" y="45"/>
                  </a:lnTo>
                  <a:lnTo>
                    <a:pt x="63" y="63"/>
                  </a:lnTo>
                  <a:lnTo>
                    <a:pt x="24" y="60"/>
                  </a:lnTo>
                  <a:lnTo>
                    <a:pt x="0" y="4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6" name="Freeform 27"/>
            <p:cNvSpPr>
              <a:spLocks/>
            </p:cNvSpPr>
            <p:nvPr/>
          </p:nvSpPr>
          <p:spPr bwMode="auto">
            <a:xfrm>
              <a:off x="4038" y="1327"/>
              <a:ext cx="67" cy="97"/>
            </a:xfrm>
            <a:custGeom>
              <a:avLst/>
              <a:gdLst>
                <a:gd name="T0" fmla="*/ 3 w 67"/>
                <a:gd name="T1" fmla="*/ 24 h 97"/>
                <a:gd name="T2" fmla="*/ 0 w 67"/>
                <a:gd name="T3" fmla="*/ 60 h 97"/>
                <a:gd name="T4" fmla="*/ 27 w 67"/>
                <a:gd name="T5" fmla="*/ 78 h 97"/>
                <a:gd name="T6" fmla="*/ 48 w 67"/>
                <a:gd name="T7" fmla="*/ 96 h 97"/>
                <a:gd name="T8" fmla="*/ 66 w 67"/>
                <a:gd name="T9" fmla="*/ 72 h 97"/>
                <a:gd name="T10" fmla="*/ 60 w 67"/>
                <a:gd name="T11" fmla="*/ 27 h 97"/>
                <a:gd name="T12" fmla="*/ 42 w 67"/>
                <a:gd name="T13" fmla="*/ 0 h 97"/>
                <a:gd name="T14" fmla="*/ 15 w 67"/>
                <a:gd name="T15" fmla="*/ 3 h 97"/>
                <a:gd name="T16" fmla="*/ 3 w 67"/>
                <a:gd name="T17" fmla="*/ 24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7"/>
                <a:gd name="T29" fmla="*/ 67 w 67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7">
                  <a:moveTo>
                    <a:pt x="3" y="24"/>
                  </a:moveTo>
                  <a:lnTo>
                    <a:pt x="0" y="60"/>
                  </a:lnTo>
                  <a:lnTo>
                    <a:pt x="27" y="78"/>
                  </a:lnTo>
                  <a:lnTo>
                    <a:pt x="48" y="96"/>
                  </a:lnTo>
                  <a:lnTo>
                    <a:pt x="66" y="72"/>
                  </a:lnTo>
                  <a:lnTo>
                    <a:pt x="60" y="27"/>
                  </a:lnTo>
                  <a:lnTo>
                    <a:pt x="42" y="0"/>
                  </a:lnTo>
                  <a:lnTo>
                    <a:pt x="15" y="3"/>
                  </a:lnTo>
                  <a:lnTo>
                    <a:pt x="3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7" name="Freeform 28"/>
            <p:cNvSpPr>
              <a:spLocks/>
            </p:cNvSpPr>
            <p:nvPr/>
          </p:nvSpPr>
          <p:spPr bwMode="auto">
            <a:xfrm>
              <a:off x="4236" y="1510"/>
              <a:ext cx="94" cy="121"/>
            </a:xfrm>
            <a:custGeom>
              <a:avLst/>
              <a:gdLst>
                <a:gd name="T0" fmla="*/ 15 w 94"/>
                <a:gd name="T1" fmla="*/ 24 h 121"/>
                <a:gd name="T2" fmla="*/ 72 w 94"/>
                <a:gd name="T3" fmla="*/ 0 h 121"/>
                <a:gd name="T4" fmla="*/ 93 w 94"/>
                <a:gd name="T5" fmla="*/ 21 h 121"/>
                <a:gd name="T6" fmla="*/ 78 w 94"/>
                <a:gd name="T7" fmla="*/ 84 h 121"/>
                <a:gd name="T8" fmla="*/ 54 w 94"/>
                <a:gd name="T9" fmla="*/ 120 h 121"/>
                <a:gd name="T10" fmla="*/ 24 w 94"/>
                <a:gd name="T11" fmla="*/ 114 h 121"/>
                <a:gd name="T12" fmla="*/ 0 w 94"/>
                <a:gd name="T13" fmla="*/ 81 h 121"/>
                <a:gd name="T14" fmla="*/ 15 w 94"/>
                <a:gd name="T15" fmla="*/ 2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121"/>
                <a:gd name="T26" fmla="*/ 94 w 94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121">
                  <a:moveTo>
                    <a:pt x="15" y="24"/>
                  </a:moveTo>
                  <a:lnTo>
                    <a:pt x="72" y="0"/>
                  </a:lnTo>
                  <a:lnTo>
                    <a:pt x="93" y="21"/>
                  </a:lnTo>
                  <a:lnTo>
                    <a:pt x="78" y="84"/>
                  </a:lnTo>
                  <a:lnTo>
                    <a:pt x="54" y="120"/>
                  </a:lnTo>
                  <a:lnTo>
                    <a:pt x="24" y="114"/>
                  </a:lnTo>
                  <a:lnTo>
                    <a:pt x="0" y="81"/>
                  </a:lnTo>
                  <a:lnTo>
                    <a:pt x="15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8" name="Freeform 29"/>
            <p:cNvSpPr>
              <a:spLocks/>
            </p:cNvSpPr>
            <p:nvPr/>
          </p:nvSpPr>
          <p:spPr bwMode="auto">
            <a:xfrm>
              <a:off x="4137" y="1813"/>
              <a:ext cx="103" cy="88"/>
            </a:xfrm>
            <a:custGeom>
              <a:avLst/>
              <a:gdLst>
                <a:gd name="T0" fmla="*/ 24 w 103"/>
                <a:gd name="T1" fmla="*/ 66 h 88"/>
                <a:gd name="T2" fmla="*/ 0 w 103"/>
                <a:gd name="T3" fmla="*/ 9 h 88"/>
                <a:gd name="T4" fmla="*/ 36 w 103"/>
                <a:gd name="T5" fmla="*/ 0 h 88"/>
                <a:gd name="T6" fmla="*/ 87 w 103"/>
                <a:gd name="T7" fmla="*/ 18 h 88"/>
                <a:gd name="T8" fmla="*/ 102 w 103"/>
                <a:gd name="T9" fmla="*/ 57 h 88"/>
                <a:gd name="T10" fmla="*/ 87 w 103"/>
                <a:gd name="T11" fmla="*/ 87 h 88"/>
                <a:gd name="T12" fmla="*/ 45 w 103"/>
                <a:gd name="T13" fmla="*/ 84 h 88"/>
                <a:gd name="T14" fmla="*/ 24 w 103"/>
                <a:gd name="T15" fmla="*/ 66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"/>
                <a:gd name="T25" fmla="*/ 0 h 88"/>
                <a:gd name="T26" fmla="*/ 103 w 10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" h="88">
                  <a:moveTo>
                    <a:pt x="24" y="66"/>
                  </a:moveTo>
                  <a:lnTo>
                    <a:pt x="0" y="9"/>
                  </a:lnTo>
                  <a:lnTo>
                    <a:pt x="36" y="0"/>
                  </a:lnTo>
                  <a:lnTo>
                    <a:pt x="87" y="18"/>
                  </a:lnTo>
                  <a:lnTo>
                    <a:pt x="102" y="57"/>
                  </a:lnTo>
                  <a:lnTo>
                    <a:pt x="87" y="87"/>
                  </a:lnTo>
                  <a:lnTo>
                    <a:pt x="45" y="84"/>
                  </a:lnTo>
                  <a:lnTo>
                    <a:pt x="24" y="6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9" name="Freeform 30"/>
            <p:cNvSpPr>
              <a:spLocks/>
            </p:cNvSpPr>
            <p:nvPr/>
          </p:nvSpPr>
          <p:spPr bwMode="auto">
            <a:xfrm>
              <a:off x="3822" y="1903"/>
              <a:ext cx="124" cy="73"/>
            </a:xfrm>
            <a:custGeom>
              <a:avLst/>
              <a:gdLst>
                <a:gd name="T0" fmla="*/ 39 w 124"/>
                <a:gd name="T1" fmla="*/ 72 h 73"/>
                <a:gd name="T2" fmla="*/ 72 w 124"/>
                <a:gd name="T3" fmla="*/ 48 h 73"/>
                <a:gd name="T4" fmla="*/ 111 w 124"/>
                <a:gd name="T5" fmla="*/ 51 h 73"/>
                <a:gd name="T6" fmla="*/ 123 w 124"/>
                <a:gd name="T7" fmla="*/ 33 h 73"/>
                <a:gd name="T8" fmla="*/ 96 w 124"/>
                <a:gd name="T9" fmla="*/ 0 h 73"/>
                <a:gd name="T10" fmla="*/ 45 w 124"/>
                <a:gd name="T11" fmla="*/ 3 h 73"/>
                <a:gd name="T12" fmla="*/ 0 w 124"/>
                <a:gd name="T13" fmla="*/ 27 h 73"/>
                <a:gd name="T14" fmla="*/ 3 w 124"/>
                <a:gd name="T15" fmla="*/ 51 h 73"/>
                <a:gd name="T16" fmla="*/ 18 w 124"/>
                <a:gd name="T17" fmla="*/ 66 h 73"/>
                <a:gd name="T18" fmla="*/ 39 w 124"/>
                <a:gd name="T19" fmla="*/ 72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"/>
                <a:gd name="T31" fmla="*/ 0 h 73"/>
                <a:gd name="T32" fmla="*/ 124 w 124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" h="73">
                  <a:moveTo>
                    <a:pt x="39" y="72"/>
                  </a:moveTo>
                  <a:lnTo>
                    <a:pt x="72" y="48"/>
                  </a:lnTo>
                  <a:lnTo>
                    <a:pt x="111" y="51"/>
                  </a:lnTo>
                  <a:lnTo>
                    <a:pt x="123" y="33"/>
                  </a:lnTo>
                  <a:lnTo>
                    <a:pt x="96" y="0"/>
                  </a:lnTo>
                  <a:lnTo>
                    <a:pt x="45" y="3"/>
                  </a:lnTo>
                  <a:lnTo>
                    <a:pt x="0" y="27"/>
                  </a:lnTo>
                  <a:lnTo>
                    <a:pt x="3" y="51"/>
                  </a:lnTo>
                  <a:lnTo>
                    <a:pt x="18" y="66"/>
                  </a:lnTo>
                  <a:lnTo>
                    <a:pt x="39" y="7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60" name="Freeform 31"/>
            <p:cNvSpPr>
              <a:spLocks/>
            </p:cNvSpPr>
            <p:nvPr/>
          </p:nvSpPr>
          <p:spPr bwMode="auto">
            <a:xfrm>
              <a:off x="3549" y="1984"/>
              <a:ext cx="79" cy="130"/>
            </a:xfrm>
            <a:custGeom>
              <a:avLst/>
              <a:gdLst>
                <a:gd name="T0" fmla="*/ 39 w 79"/>
                <a:gd name="T1" fmla="*/ 129 h 130"/>
                <a:gd name="T2" fmla="*/ 78 w 79"/>
                <a:gd name="T3" fmla="*/ 72 h 130"/>
                <a:gd name="T4" fmla="*/ 66 w 79"/>
                <a:gd name="T5" fmla="*/ 33 h 130"/>
                <a:gd name="T6" fmla="*/ 42 w 79"/>
                <a:gd name="T7" fmla="*/ 0 h 130"/>
                <a:gd name="T8" fmla="*/ 9 w 79"/>
                <a:gd name="T9" fmla="*/ 0 h 130"/>
                <a:gd name="T10" fmla="*/ 12 w 79"/>
                <a:gd name="T11" fmla="*/ 30 h 130"/>
                <a:gd name="T12" fmla="*/ 0 w 79"/>
                <a:gd name="T13" fmla="*/ 60 h 130"/>
                <a:gd name="T14" fmla="*/ 9 w 79"/>
                <a:gd name="T15" fmla="*/ 96 h 130"/>
                <a:gd name="T16" fmla="*/ 39 w 79"/>
                <a:gd name="T17" fmla="*/ 129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130"/>
                <a:gd name="T29" fmla="*/ 79 w 79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130">
                  <a:moveTo>
                    <a:pt x="39" y="129"/>
                  </a:moveTo>
                  <a:lnTo>
                    <a:pt x="78" y="72"/>
                  </a:lnTo>
                  <a:lnTo>
                    <a:pt x="66" y="33"/>
                  </a:lnTo>
                  <a:lnTo>
                    <a:pt x="42" y="0"/>
                  </a:lnTo>
                  <a:lnTo>
                    <a:pt x="9" y="0"/>
                  </a:lnTo>
                  <a:lnTo>
                    <a:pt x="12" y="30"/>
                  </a:lnTo>
                  <a:lnTo>
                    <a:pt x="0" y="60"/>
                  </a:lnTo>
                  <a:lnTo>
                    <a:pt x="9" y="96"/>
                  </a:lnTo>
                  <a:lnTo>
                    <a:pt x="39" y="1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61" name="Freeform 32"/>
            <p:cNvSpPr>
              <a:spLocks/>
            </p:cNvSpPr>
            <p:nvPr/>
          </p:nvSpPr>
          <p:spPr bwMode="auto">
            <a:xfrm>
              <a:off x="3873" y="1636"/>
              <a:ext cx="124" cy="49"/>
            </a:xfrm>
            <a:custGeom>
              <a:avLst/>
              <a:gdLst>
                <a:gd name="T0" fmla="*/ 18 w 124"/>
                <a:gd name="T1" fmla="*/ 48 h 49"/>
                <a:gd name="T2" fmla="*/ 99 w 124"/>
                <a:gd name="T3" fmla="*/ 45 h 49"/>
                <a:gd name="T4" fmla="*/ 123 w 124"/>
                <a:gd name="T5" fmla="*/ 36 h 49"/>
                <a:gd name="T6" fmla="*/ 102 w 124"/>
                <a:gd name="T7" fmla="*/ 12 h 49"/>
                <a:gd name="T8" fmla="*/ 51 w 124"/>
                <a:gd name="T9" fmla="*/ 0 h 49"/>
                <a:gd name="T10" fmla="*/ 18 w 124"/>
                <a:gd name="T11" fmla="*/ 6 h 49"/>
                <a:gd name="T12" fmla="*/ 0 w 124"/>
                <a:gd name="T13" fmla="*/ 24 h 49"/>
                <a:gd name="T14" fmla="*/ 18 w 124"/>
                <a:gd name="T15" fmla="*/ 4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49"/>
                <a:gd name="T26" fmla="*/ 124 w 124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49">
                  <a:moveTo>
                    <a:pt x="18" y="48"/>
                  </a:moveTo>
                  <a:lnTo>
                    <a:pt x="99" y="45"/>
                  </a:lnTo>
                  <a:lnTo>
                    <a:pt x="123" y="36"/>
                  </a:lnTo>
                  <a:lnTo>
                    <a:pt x="102" y="12"/>
                  </a:lnTo>
                  <a:lnTo>
                    <a:pt x="51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18" y="4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62" name="Freeform 33"/>
            <p:cNvSpPr>
              <a:spLocks/>
            </p:cNvSpPr>
            <p:nvPr/>
          </p:nvSpPr>
          <p:spPr bwMode="auto">
            <a:xfrm>
              <a:off x="3570" y="1666"/>
              <a:ext cx="85" cy="112"/>
            </a:xfrm>
            <a:custGeom>
              <a:avLst/>
              <a:gdLst>
                <a:gd name="T0" fmla="*/ 84 w 85"/>
                <a:gd name="T1" fmla="*/ 99 h 112"/>
                <a:gd name="T2" fmla="*/ 63 w 85"/>
                <a:gd name="T3" fmla="*/ 63 h 112"/>
                <a:gd name="T4" fmla="*/ 48 w 85"/>
                <a:gd name="T5" fmla="*/ 48 h 112"/>
                <a:gd name="T6" fmla="*/ 48 w 85"/>
                <a:gd name="T7" fmla="*/ 3 h 112"/>
                <a:gd name="T8" fmla="*/ 21 w 85"/>
                <a:gd name="T9" fmla="*/ 0 h 112"/>
                <a:gd name="T10" fmla="*/ 0 w 85"/>
                <a:gd name="T11" fmla="*/ 21 h 112"/>
                <a:gd name="T12" fmla="*/ 6 w 85"/>
                <a:gd name="T13" fmla="*/ 69 h 112"/>
                <a:gd name="T14" fmla="*/ 33 w 85"/>
                <a:gd name="T15" fmla="*/ 111 h 112"/>
                <a:gd name="T16" fmla="*/ 84 w 85"/>
                <a:gd name="T17" fmla="*/ 99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112"/>
                <a:gd name="T29" fmla="*/ 85 w 85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112">
                  <a:moveTo>
                    <a:pt x="84" y="99"/>
                  </a:moveTo>
                  <a:lnTo>
                    <a:pt x="63" y="63"/>
                  </a:lnTo>
                  <a:lnTo>
                    <a:pt x="48" y="48"/>
                  </a:lnTo>
                  <a:lnTo>
                    <a:pt x="48" y="3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6" y="69"/>
                  </a:lnTo>
                  <a:lnTo>
                    <a:pt x="33" y="111"/>
                  </a:lnTo>
                  <a:lnTo>
                    <a:pt x="84" y="9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63" name="Freeform 34"/>
            <p:cNvSpPr>
              <a:spLocks/>
            </p:cNvSpPr>
            <p:nvPr/>
          </p:nvSpPr>
          <p:spPr bwMode="auto">
            <a:xfrm>
              <a:off x="3990" y="2047"/>
              <a:ext cx="190" cy="139"/>
            </a:xfrm>
            <a:custGeom>
              <a:avLst/>
              <a:gdLst>
                <a:gd name="T0" fmla="*/ 36 w 190"/>
                <a:gd name="T1" fmla="*/ 138 h 139"/>
                <a:gd name="T2" fmla="*/ 156 w 190"/>
                <a:gd name="T3" fmla="*/ 138 h 139"/>
                <a:gd name="T4" fmla="*/ 189 w 190"/>
                <a:gd name="T5" fmla="*/ 102 h 139"/>
                <a:gd name="T6" fmla="*/ 180 w 190"/>
                <a:gd name="T7" fmla="*/ 63 h 139"/>
                <a:gd name="T8" fmla="*/ 156 w 190"/>
                <a:gd name="T9" fmla="*/ 21 h 139"/>
                <a:gd name="T10" fmla="*/ 126 w 190"/>
                <a:gd name="T11" fmla="*/ 0 h 139"/>
                <a:gd name="T12" fmla="*/ 81 w 190"/>
                <a:gd name="T13" fmla="*/ 21 h 139"/>
                <a:gd name="T14" fmla="*/ 30 w 190"/>
                <a:gd name="T15" fmla="*/ 54 h 139"/>
                <a:gd name="T16" fmla="*/ 0 w 190"/>
                <a:gd name="T17" fmla="*/ 93 h 139"/>
                <a:gd name="T18" fmla="*/ 3 w 190"/>
                <a:gd name="T19" fmla="*/ 123 h 139"/>
                <a:gd name="T20" fmla="*/ 36 w 190"/>
                <a:gd name="T21" fmla="*/ 138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139"/>
                <a:gd name="T35" fmla="*/ 190 w 190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139">
                  <a:moveTo>
                    <a:pt x="36" y="138"/>
                  </a:moveTo>
                  <a:lnTo>
                    <a:pt x="156" y="138"/>
                  </a:lnTo>
                  <a:lnTo>
                    <a:pt x="189" y="102"/>
                  </a:lnTo>
                  <a:lnTo>
                    <a:pt x="180" y="63"/>
                  </a:lnTo>
                  <a:lnTo>
                    <a:pt x="156" y="21"/>
                  </a:lnTo>
                  <a:lnTo>
                    <a:pt x="126" y="0"/>
                  </a:lnTo>
                  <a:lnTo>
                    <a:pt x="81" y="21"/>
                  </a:lnTo>
                  <a:lnTo>
                    <a:pt x="30" y="54"/>
                  </a:lnTo>
                  <a:lnTo>
                    <a:pt x="0" y="93"/>
                  </a:lnTo>
                  <a:lnTo>
                    <a:pt x="3" y="123"/>
                  </a:lnTo>
                  <a:lnTo>
                    <a:pt x="36" y="13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8883" name="Rectangle 35"/>
            <p:cNvSpPr>
              <a:spLocks noChangeArrowheads="1"/>
            </p:cNvSpPr>
            <p:nvPr/>
          </p:nvSpPr>
          <p:spPr bwMode="auto">
            <a:xfrm>
              <a:off x="4533" y="1418"/>
              <a:ext cx="599" cy="8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Normal</a:t>
              </a: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cell</a:t>
              </a: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endPara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endPara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endPara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endParaRP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Few</a:t>
              </a: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mitoses</a:t>
              </a:r>
            </a:p>
          </p:txBody>
        </p:sp>
        <p:sp>
          <p:nvSpPr>
            <p:cNvPr id="47165" name="Line 36"/>
            <p:cNvSpPr>
              <a:spLocks noChangeShapeType="1"/>
            </p:cNvSpPr>
            <p:nvPr/>
          </p:nvSpPr>
          <p:spPr bwMode="auto">
            <a:xfrm flipH="1">
              <a:off x="4359" y="1509"/>
              <a:ext cx="19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66" name="Line 37"/>
            <p:cNvSpPr>
              <a:spLocks noChangeShapeType="1"/>
            </p:cNvSpPr>
            <p:nvPr/>
          </p:nvSpPr>
          <p:spPr bwMode="auto">
            <a:xfrm flipH="1">
              <a:off x="4137" y="2085"/>
              <a:ext cx="37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953294" y="1212047"/>
            <a:ext cx="3806825" cy="2630486"/>
            <a:chOff x="180" y="983"/>
            <a:chExt cx="2741" cy="1818"/>
          </a:xfrm>
        </p:grpSpPr>
        <p:sp>
          <p:nvSpPr>
            <p:cNvPr id="47112" name="Freeform 39"/>
            <p:cNvSpPr>
              <a:spLocks/>
            </p:cNvSpPr>
            <p:nvPr/>
          </p:nvSpPr>
          <p:spPr bwMode="auto">
            <a:xfrm>
              <a:off x="701" y="1300"/>
              <a:ext cx="321" cy="465"/>
            </a:xfrm>
            <a:custGeom>
              <a:avLst/>
              <a:gdLst>
                <a:gd name="T0" fmla="*/ 0 w 321"/>
                <a:gd name="T1" fmla="*/ 188 h 465"/>
                <a:gd name="T2" fmla="*/ 32 w 321"/>
                <a:gd name="T3" fmla="*/ 76 h 465"/>
                <a:gd name="T4" fmla="*/ 88 w 321"/>
                <a:gd name="T5" fmla="*/ 52 h 465"/>
                <a:gd name="T6" fmla="*/ 192 w 321"/>
                <a:gd name="T7" fmla="*/ 0 h 465"/>
                <a:gd name="T8" fmla="*/ 268 w 321"/>
                <a:gd name="T9" fmla="*/ 132 h 465"/>
                <a:gd name="T10" fmla="*/ 320 w 321"/>
                <a:gd name="T11" fmla="*/ 152 h 465"/>
                <a:gd name="T12" fmla="*/ 300 w 321"/>
                <a:gd name="T13" fmla="*/ 296 h 465"/>
                <a:gd name="T14" fmla="*/ 320 w 321"/>
                <a:gd name="T15" fmla="*/ 324 h 465"/>
                <a:gd name="T16" fmla="*/ 320 w 321"/>
                <a:gd name="T17" fmla="*/ 364 h 465"/>
                <a:gd name="T18" fmla="*/ 264 w 321"/>
                <a:gd name="T19" fmla="*/ 384 h 465"/>
                <a:gd name="T20" fmla="*/ 196 w 321"/>
                <a:gd name="T21" fmla="*/ 436 h 465"/>
                <a:gd name="T22" fmla="*/ 52 w 321"/>
                <a:gd name="T23" fmla="*/ 464 h 465"/>
                <a:gd name="T24" fmla="*/ 32 w 321"/>
                <a:gd name="T25" fmla="*/ 364 h 465"/>
                <a:gd name="T26" fmla="*/ 68 w 321"/>
                <a:gd name="T27" fmla="*/ 264 h 465"/>
                <a:gd name="T28" fmla="*/ 56 w 321"/>
                <a:gd name="T29" fmla="*/ 224 h 465"/>
                <a:gd name="T30" fmla="*/ 0 w 321"/>
                <a:gd name="T31" fmla="*/ 188 h 4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1"/>
                <a:gd name="T49" fmla="*/ 0 h 465"/>
                <a:gd name="T50" fmla="*/ 321 w 321"/>
                <a:gd name="T51" fmla="*/ 465 h 4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1" h="465">
                  <a:moveTo>
                    <a:pt x="0" y="188"/>
                  </a:moveTo>
                  <a:lnTo>
                    <a:pt x="32" y="76"/>
                  </a:lnTo>
                  <a:lnTo>
                    <a:pt x="88" y="52"/>
                  </a:lnTo>
                  <a:lnTo>
                    <a:pt x="192" y="0"/>
                  </a:lnTo>
                  <a:lnTo>
                    <a:pt x="268" y="132"/>
                  </a:lnTo>
                  <a:lnTo>
                    <a:pt x="320" y="152"/>
                  </a:lnTo>
                  <a:lnTo>
                    <a:pt x="300" y="296"/>
                  </a:lnTo>
                  <a:lnTo>
                    <a:pt x="320" y="324"/>
                  </a:lnTo>
                  <a:lnTo>
                    <a:pt x="320" y="364"/>
                  </a:lnTo>
                  <a:lnTo>
                    <a:pt x="264" y="384"/>
                  </a:lnTo>
                  <a:lnTo>
                    <a:pt x="196" y="436"/>
                  </a:lnTo>
                  <a:lnTo>
                    <a:pt x="52" y="464"/>
                  </a:lnTo>
                  <a:lnTo>
                    <a:pt x="32" y="364"/>
                  </a:lnTo>
                  <a:lnTo>
                    <a:pt x="68" y="264"/>
                  </a:lnTo>
                  <a:lnTo>
                    <a:pt x="56" y="224"/>
                  </a:lnTo>
                  <a:lnTo>
                    <a:pt x="0" y="18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3" name="Freeform 40"/>
            <p:cNvSpPr>
              <a:spLocks/>
            </p:cNvSpPr>
            <p:nvPr/>
          </p:nvSpPr>
          <p:spPr bwMode="auto">
            <a:xfrm>
              <a:off x="1033" y="1236"/>
              <a:ext cx="413" cy="417"/>
            </a:xfrm>
            <a:custGeom>
              <a:avLst/>
              <a:gdLst>
                <a:gd name="T0" fmla="*/ 76 w 413"/>
                <a:gd name="T1" fmla="*/ 104 h 417"/>
                <a:gd name="T2" fmla="*/ 20 w 413"/>
                <a:gd name="T3" fmla="*/ 120 h 417"/>
                <a:gd name="T4" fmla="*/ 0 w 413"/>
                <a:gd name="T5" fmla="*/ 164 h 417"/>
                <a:gd name="T6" fmla="*/ 8 w 413"/>
                <a:gd name="T7" fmla="*/ 232 h 417"/>
                <a:gd name="T8" fmla="*/ 28 w 413"/>
                <a:gd name="T9" fmla="*/ 320 h 417"/>
                <a:gd name="T10" fmla="*/ 76 w 413"/>
                <a:gd name="T11" fmla="*/ 376 h 417"/>
                <a:gd name="T12" fmla="*/ 148 w 413"/>
                <a:gd name="T13" fmla="*/ 396 h 417"/>
                <a:gd name="T14" fmla="*/ 188 w 413"/>
                <a:gd name="T15" fmla="*/ 404 h 417"/>
                <a:gd name="T16" fmla="*/ 276 w 413"/>
                <a:gd name="T17" fmla="*/ 416 h 417"/>
                <a:gd name="T18" fmla="*/ 320 w 413"/>
                <a:gd name="T19" fmla="*/ 400 h 417"/>
                <a:gd name="T20" fmla="*/ 360 w 413"/>
                <a:gd name="T21" fmla="*/ 328 h 417"/>
                <a:gd name="T22" fmla="*/ 372 w 413"/>
                <a:gd name="T23" fmla="*/ 264 h 417"/>
                <a:gd name="T24" fmla="*/ 412 w 413"/>
                <a:gd name="T25" fmla="*/ 204 h 417"/>
                <a:gd name="T26" fmla="*/ 388 w 413"/>
                <a:gd name="T27" fmla="*/ 156 h 417"/>
                <a:gd name="T28" fmla="*/ 312 w 413"/>
                <a:gd name="T29" fmla="*/ 64 h 417"/>
                <a:gd name="T30" fmla="*/ 272 w 413"/>
                <a:gd name="T31" fmla="*/ 0 h 417"/>
                <a:gd name="T32" fmla="*/ 196 w 413"/>
                <a:gd name="T33" fmla="*/ 0 h 417"/>
                <a:gd name="T34" fmla="*/ 92 w 413"/>
                <a:gd name="T35" fmla="*/ 28 h 417"/>
                <a:gd name="T36" fmla="*/ 80 w 413"/>
                <a:gd name="T37" fmla="*/ 60 h 417"/>
                <a:gd name="T38" fmla="*/ 76 w 413"/>
                <a:gd name="T39" fmla="*/ 104 h 4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3"/>
                <a:gd name="T61" fmla="*/ 0 h 417"/>
                <a:gd name="T62" fmla="*/ 413 w 413"/>
                <a:gd name="T63" fmla="*/ 417 h 4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3" h="417">
                  <a:moveTo>
                    <a:pt x="76" y="104"/>
                  </a:moveTo>
                  <a:lnTo>
                    <a:pt x="20" y="120"/>
                  </a:lnTo>
                  <a:lnTo>
                    <a:pt x="0" y="164"/>
                  </a:lnTo>
                  <a:lnTo>
                    <a:pt x="8" y="232"/>
                  </a:lnTo>
                  <a:lnTo>
                    <a:pt x="28" y="320"/>
                  </a:lnTo>
                  <a:lnTo>
                    <a:pt x="76" y="376"/>
                  </a:lnTo>
                  <a:lnTo>
                    <a:pt x="148" y="396"/>
                  </a:lnTo>
                  <a:lnTo>
                    <a:pt x="188" y="404"/>
                  </a:lnTo>
                  <a:lnTo>
                    <a:pt x="276" y="416"/>
                  </a:lnTo>
                  <a:lnTo>
                    <a:pt x="320" y="400"/>
                  </a:lnTo>
                  <a:lnTo>
                    <a:pt x="360" y="328"/>
                  </a:lnTo>
                  <a:lnTo>
                    <a:pt x="372" y="264"/>
                  </a:lnTo>
                  <a:lnTo>
                    <a:pt x="412" y="204"/>
                  </a:lnTo>
                  <a:lnTo>
                    <a:pt x="388" y="156"/>
                  </a:lnTo>
                  <a:lnTo>
                    <a:pt x="312" y="64"/>
                  </a:lnTo>
                  <a:lnTo>
                    <a:pt x="272" y="0"/>
                  </a:lnTo>
                  <a:lnTo>
                    <a:pt x="196" y="0"/>
                  </a:lnTo>
                  <a:lnTo>
                    <a:pt x="92" y="28"/>
                  </a:lnTo>
                  <a:lnTo>
                    <a:pt x="80" y="60"/>
                  </a:lnTo>
                  <a:lnTo>
                    <a:pt x="76" y="10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4" name="Freeform 41"/>
            <p:cNvSpPr>
              <a:spLocks/>
            </p:cNvSpPr>
            <p:nvPr/>
          </p:nvSpPr>
          <p:spPr bwMode="auto">
            <a:xfrm>
              <a:off x="673" y="1796"/>
              <a:ext cx="237" cy="301"/>
            </a:xfrm>
            <a:custGeom>
              <a:avLst/>
              <a:gdLst>
                <a:gd name="T0" fmla="*/ 180 w 237"/>
                <a:gd name="T1" fmla="*/ 136 h 301"/>
                <a:gd name="T2" fmla="*/ 176 w 237"/>
                <a:gd name="T3" fmla="*/ 24 h 301"/>
                <a:gd name="T4" fmla="*/ 160 w 237"/>
                <a:gd name="T5" fmla="*/ 4 h 301"/>
                <a:gd name="T6" fmla="*/ 116 w 237"/>
                <a:gd name="T7" fmla="*/ 0 h 301"/>
                <a:gd name="T8" fmla="*/ 44 w 237"/>
                <a:gd name="T9" fmla="*/ 20 h 301"/>
                <a:gd name="T10" fmla="*/ 20 w 237"/>
                <a:gd name="T11" fmla="*/ 52 h 301"/>
                <a:gd name="T12" fmla="*/ 0 w 237"/>
                <a:gd name="T13" fmla="*/ 96 h 301"/>
                <a:gd name="T14" fmla="*/ 12 w 237"/>
                <a:gd name="T15" fmla="*/ 144 h 301"/>
                <a:gd name="T16" fmla="*/ 44 w 237"/>
                <a:gd name="T17" fmla="*/ 208 h 301"/>
                <a:gd name="T18" fmla="*/ 92 w 237"/>
                <a:gd name="T19" fmla="*/ 216 h 301"/>
                <a:gd name="T20" fmla="*/ 156 w 237"/>
                <a:gd name="T21" fmla="*/ 300 h 301"/>
                <a:gd name="T22" fmla="*/ 200 w 237"/>
                <a:gd name="T23" fmla="*/ 296 h 301"/>
                <a:gd name="T24" fmla="*/ 232 w 237"/>
                <a:gd name="T25" fmla="*/ 268 h 301"/>
                <a:gd name="T26" fmla="*/ 236 w 237"/>
                <a:gd name="T27" fmla="*/ 204 h 301"/>
                <a:gd name="T28" fmla="*/ 208 w 237"/>
                <a:gd name="T29" fmla="*/ 168 h 301"/>
                <a:gd name="T30" fmla="*/ 180 w 237"/>
                <a:gd name="T31" fmla="*/ 136 h 3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7"/>
                <a:gd name="T49" fmla="*/ 0 h 301"/>
                <a:gd name="T50" fmla="*/ 237 w 237"/>
                <a:gd name="T51" fmla="*/ 301 h 3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7" h="301">
                  <a:moveTo>
                    <a:pt x="180" y="136"/>
                  </a:moveTo>
                  <a:lnTo>
                    <a:pt x="176" y="24"/>
                  </a:lnTo>
                  <a:lnTo>
                    <a:pt x="160" y="4"/>
                  </a:lnTo>
                  <a:lnTo>
                    <a:pt x="116" y="0"/>
                  </a:lnTo>
                  <a:lnTo>
                    <a:pt x="44" y="20"/>
                  </a:lnTo>
                  <a:lnTo>
                    <a:pt x="20" y="52"/>
                  </a:lnTo>
                  <a:lnTo>
                    <a:pt x="0" y="96"/>
                  </a:lnTo>
                  <a:lnTo>
                    <a:pt x="12" y="144"/>
                  </a:lnTo>
                  <a:lnTo>
                    <a:pt x="44" y="208"/>
                  </a:lnTo>
                  <a:lnTo>
                    <a:pt x="92" y="216"/>
                  </a:lnTo>
                  <a:lnTo>
                    <a:pt x="156" y="300"/>
                  </a:lnTo>
                  <a:lnTo>
                    <a:pt x="200" y="296"/>
                  </a:lnTo>
                  <a:lnTo>
                    <a:pt x="232" y="268"/>
                  </a:lnTo>
                  <a:lnTo>
                    <a:pt x="236" y="204"/>
                  </a:lnTo>
                  <a:lnTo>
                    <a:pt x="208" y="168"/>
                  </a:lnTo>
                  <a:lnTo>
                    <a:pt x="180" y="13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5" name="Freeform 42"/>
            <p:cNvSpPr>
              <a:spLocks/>
            </p:cNvSpPr>
            <p:nvPr/>
          </p:nvSpPr>
          <p:spPr bwMode="auto">
            <a:xfrm>
              <a:off x="937" y="1656"/>
              <a:ext cx="445" cy="381"/>
            </a:xfrm>
            <a:custGeom>
              <a:avLst/>
              <a:gdLst>
                <a:gd name="T0" fmla="*/ 68 w 445"/>
                <a:gd name="T1" fmla="*/ 216 h 381"/>
                <a:gd name="T2" fmla="*/ 64 w 445"/>
                <a:gd name="T3" fmla="*/ 116 h 381"/>
                <a:gd name="T4" fmla="*/ 92 w 445"/>
                <a:gd name="T5" fmla="*/ 60 h 381"/>
                <a:gd name="T6" fmla="*/ 200 w 445"/>
                <a:gd name="T7" fmla="*/ 0 h 381"/>
                <a:gd name="T8" fmla="*/ 228 w 445"/>
                <a:gd name="T9" fmla="*/ 28 h 381"/>
                <a:gd name="T10" fmla="*/ 276 w 445"/>
                <a:gd name="T11" fmla="*/ 28 h 381"/>
                <a:gd name="T12" fmla="*/ 348 w 445"/>
                <a:gd name="T13" fmla="*/ 4 h 381"/>
                <a:gd name="T14" fmla="*/ 376 w 445"/>
                <a:gd name="T15" fmla="*/ 12 h 381"/>
                <a:gd name="T16" fmla="*/ 396 w 445"/>
                <a:gd name="T17" fmla="*/ 36 h 381"/>
                <a:gd name="T18" fmla="*/ 400 w 445"/>
                <a:gd name="T19" fmla="*/ 76 h 381"/>
                <a:gd name="T20" fmla="*/ 444 w 445"/>
                <a:gd name="T21" fmla="*/ 152 h 381"/>
                <a:gd name="T22" fmla="*/ 416 w 445"/>
                <a:gd name="T23" fmla="*/ 212 h 381"/>
                <a:gd name="T24" fmla="*/ 400 w 445"/>
                <a:gd name="T25" fmla="*/ 368 h 381"/>
                <a:gd name="T26" fmla="*/ 340 w 445"/>
                <a:gd name="T27" fmla="*/ 380 h 381"/>
                <a:gd name="T28" fmla="*/ 316 w 445"/>
                <a:gd name="T29" fmla="*/ 340 h 381"/>
                <a:gd name="T30" fmla="*/ 176 w 445"/>
                <a:gd name="T31" fmla="*/ 332 h 381"/>
                <a:gd name="T32" fmla="*/ 88 w 445"/>
                <a:gd name="T33" fmla="*/ 312 h 381"/>
                <a:gd name="T34" fmla="*/ 48 w 445"/>
                <a:gd name="T35" fmla="*/ 312 h 381"/>
                <a:gd name="T36" fmla="*/ 16 w 445"/>
                <a:gd name="T37" fmla="*/ 300 h 381"/>
                <a:gd name="T38" fmla="*/ 0 w 445"/>
                <a:gd name="T39" fmla="*/ 260 h 381"/>
                <a:gd name="T40" fmla="*/ 68 w 445"/>
                <a:gd name="T41" fmla="*/ 216 h 3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5"/>
                <a:gd name="T64" fmla="*/ 0 h 381"/>
                <a:gd name="T65" fmla="*/ 445 w 445"/>
                <a:gd name="T66" fmla="*/ 381 h 3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5" h="381">
                  <a:moveTo>
                    <a:pt x="68" y="216"/>
                  </a:moveTo>
                  <a:lnTo>
                    <a:pt x="64" y="116"/>
                  </a:lnTo>
                  <a:lnTo>
                    <a:pt x="92" y="60"/>
                  </a:lnTo>
                  <a:lnTo>
                    <a:pt x="200" y="0"/>
                  </a:lnTo>
                  <a:lnTo>
                    <a:pt x="228" y="28"/>
                  </a:lnTo>
                  <a:lnTo>
                    <a:pt x="276" y="28"/>
                  </a:lnTo>
                  <a:lnTo>
                    <a:pt x="348" y="4"/>
                  </a:lnTo>
                  <a:lnTo>
                    <a:pt x="376" y="12"/>
                  </a:lnTo>
                  <a:lnTo>
                    <a:pt x="396" y="36"/>
                  </a:lnTo>
                  <a:lnTo>
                    <a:pt x="400" y="76"/>
                  </a:lnTo>
                  <a:lnTo>
                    <a:pt x="444" y="152"/>
                  </a:lnTo>
                  <a:lnTo>
                    <a:pt x="416" y="212"/>
                  </a:lnTo>
                  <a:lnTo>
                    <a:pt x="400" y="368"/>
                  </a:lnTo>
                  <a:lnTo>
                    <a:pt x="340" y="380"/>
                  </a:lnTo>
                  <a:lnTo>
                    <a:pt x="316" y="340"/>
                  </a:lnTo>
                  <a:lnTo>
                    <a:pt x="176" y="332"/>
                  </a:lnTo>
                  <a:lnTo>
                    <a:pt x="88" y="312"/>
                  </a:lnTo>
                  <a:lnTo>
                    <a:pt x="48" y="312"/>
                  </a:lnTo>
                  <a:lnTo>
                    <a:pt x="16" y="300"/>
                  </a:lnTo>
                  <a:lnTo>
                    <a:pt x="0" y="260"/>
                  </a:lnTo>
                  <a:lnTo>
                    <a:pt x="68" y="2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6" name="Freeform 43"/>
            <p:cNvSpPr>
              <a:spLocks/>
            </p:cNvSpPr>
            <p:nvPr/>
          </p:nvSpPr>
          <p:spPr bwMode="auto">
            <a:xfrm>
              <a:off x="717" y="2252"/>
              <a:ext cx="761" cy="549"/>
            </a:xfrm>
            <a:custGeom>
              <a:avLst/>
              <a:gdLst>
                <a:gd name="T0" fmla="*/ 612 w 761"/>
                <a:gd name="T1" fmla="*/ 548 h 549"/>
                <a:gd name="T2" fmla="*/ 676 w 761"/>
                <a:gd name="T3" fmla="*/ 504 h 549"/>
                <a:gd name="T4" fmla="*/ 732 w 761"/>
                <a:gd name="T5" fmla="*/ 396 h 549"/>
                <a:gd name="T6" fmla="*/ 740 w 761"/>
                <a:gd name="T7" fmla="*/ 368 h 549"/>
                <a:gd name="T8" fmla="*/ 740 w 761"/>
                <a:gd name="T9" fmla="*/ 340 h 549"/>
                <a:gd name="T10" fmla="*/ 760 w 761"/>
                <a:gd name="T11" fmla="*/ 284 h 549"/>
                <a:gd name="T12" fmla="*/ 744 w 761"/>
                <a:gd name="T13" fmla="*/ 236 h 549"/>
                <a:gd name="T14" fmla="*/ 680 w 761"/>
                <a:gd name="T15" fmla="*/ 224 h 549"/>
                <a:gd name="T16" fmla="*/ 396 w 761"/>
                <a:gd name="T17" fmla="*/ 108 h 549"/>
                <a:gd name="T18" fmla="*/ 284 w 761"/>
                <a:gd name="T19" fmla="*/ 80 h 549"/>
                <a:gd name="T20" fmla="*/ 248 w 761"/>
                <a:gd name="T21" fmla="*/ 48 h 549"/>
                <a:gd name="T22" fmla="*/ 208 w 761"/>
                <a:gd name="T23" fmla="*/ 44 h 549"/>
                <a:gd name="T24" fmla="*/ 192 w 761"/>
                <a:gd name="T25" fmla="*/ 8 h 549"/>
                <a:gd name="T26" fmla="*/ 160 w 761"/>
                <a:gd name="T27" fmla="*/ 12 h 549"/>
                <a:gd name="T28" fmla="*/ 92 w 761"/>
                <a:gd name="T29" fmla="*/ 0 h 549"/>
                <a:gd name="T30" fmla="*/ 48 w 761"/>
                <a:gd name="T31" fmla="*/ 12 h 549"/>
                <a:gd name="T32" fmla="*/ 20 w 761"/>
                <a:gd name="T33" fmla="*/ 32 h 549"/>
                <a:gd name="T34" fmla="*/ 0 w 761"/>
                <a:gd name="T35" fmla="*/ 116 h 549"/>
                <a:gd name="T36" fmla="*/ 48 w 761"/>
                <a:gd name="T37" fmla="*/ 204 h 549"/>
                <a:gd name="T38" fmla="*/ 180 w 761"/>
                <a:gd name="T39" fmla="*/ 232 h 549"/>
                <a:gd name="T40" fmla="*/ 216 w 761"/>
                <a:gd name="T41" fmla="*/ 312 h 549"/>
                <a:gd name="T42" fmla="*/ 188 w 761"/>
                <a:gd name="T43" fmla="*/ 412 h 549"/>
                <a:gd name="T44" fmla="*/ 188 w 761"/>
                <a:gd name="T45" fmla="*/ 444 h 549"/>
                <a:gd name="T46" fmla="*/ 240 w 761"/>
                <a:gd name="T47" fmla="*/ 516 h 549"/>
                <a:gd name="T48" fmla="*/ 372 w 761"/>
                <a:gd name="T49" fmla="*/ 500 h 549"/>
                <a:gd name="T50" fmla="*/ 448 w 761"/>
                <a:gd name="T51" fmla="*/ 476 h 549"/>
                <a:gd name="T52" fmla="*/ 548 w 761"/>
                <a:gd name="T53" fmla="*/ 504 h 549"/>
                <a:gd name="T54" fmla="*/ 564 w 761"/>
                <a:gd name="T55" fmla="*/ 532 h 549"/>
                <a:gd name="T56" fmla="*/ 612 w 761"/>
                <a:gd name="T57" fmla="*/ 548 h 5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1"/>
                <a:gd name="T88" fmla="*/ 0 h 549"/>
                <a:gd name="T89" fmla="*/ 761 w 761"/>
                <a:gd name="T90" fmla="*/ 549 h 5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1" h="549">
                  <a:moveTo>
                    <a:pt x="612" y="548"/>
                  </a:moveTo>
                  <a:lnTo>
                    <a:pt x="676" y="504"/>
                  </a:lnTo>
                  <a:lnTo>
                    <a:pt x="732" y="396"/>
                  </a:lnTo>
                  <a:lnTo>
                    <a:pt x="740" y="368"/>
                  </a:lnTo>
                  <a:lnTo>
                    <a:pt x="740" y="340"/>
                  </a:lnTo>
                  <a:lnTo>
                    <a:pt x="760" y="284"/>
                  </a:lnTo>
                  <a:lnTo>
                    <a:pt x="744" y="236"/>
                  </a:lnTo>
                  <a:lnTo>
                    <a:pt x="680" y="224"/>
                  </a:lnTo>
                  <a:lnTo>
                    <a:pt x="396" y="108"/>
                  </a:lnTo>
                  <a:lnTo>
                    <a:pt x="284" y="80"/>
                  </a:lnTo>
                  <a:lnTo>
                    <a:pt x="248" y="48"/>
                  </a:lnTo>
                  <a:lnTo>
                    <a:pt x="208" y="44"/>
                  </a:lnTo>
                  <a:lnTo>
                    <a:pt x="192" y="8"/>
                  </a:lnTo>
                  <a:lnTo>
                    <a:pt x="160" y="12"/>
                  </a:lnTo>
                  <a:lnTo>
                    <a:pt x="92" y="0"/>
                  </a:lnTo>
                  <a:lnTo>
                    <a:pt x="48" y="12"/>
                  </a:lnTo>
                  <a:lnTo>
                    <a:pt x="20" y="32"/>
                  </a:lnTo>
                  <a:lnTo>
                    <a:pt x="0" y="116"/>
                  </a:lnTo>
                  <a:lnTo>
                    <a:pt x="48" y="204"/>
                  </a:lnTo>
                  <a:lnTo>
                    <a:pt x="180" y="232"/>
                  </a:lnTo>
                  <a:lnTo>
                    <a:pt x="216" y="312"/>
                  </a:lnTo>
                  <a:lnTo>
                    <a:pt x="188" y="412"/>
                  </a:lnTo>
                  <a:lnTo>
                    <a:pt x="188" y="444"/>
                  </a:lnTo>
                  <a:lnTo>
                    <a:pt x="240" y="516"/>
                  </a:lnTo>
                  <a:lnTo>
                    <a:pt x="372" y="500"/>
                  </a:lnTo>
                  <a:lnTo>
                    <a:pt x="448" y="476"/>
                  </a:lnTo>
                  <a:lnTo>
                    <a:pt x="548" y="504"/>
                  </a:lnTo>
                  <a:lnTo>
                    <a:pt x="564" y="532"/>
                  </a:lnTo>
                  <a:lnTo>
                    <a:pt x="612" y="54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7" name="Freeform 44"/>
            <p:cNvSpPr>
              <a:spLocks/>
            </p:cNvSpPr>
            <p:nvPr/>
          </p:nvSpPr>
          <p:spPr bwMode="auto">
            <a:xfrm>
              <a:off x="1401" y="1236"/>
              <a:ext cx="665" cy="889"/>
            </a:xfrm>
            <a:custGeom>
              <a:avLst/>
              <a:gdLst>
                <a:gd name="T0" fmla="*/ 532 w 665"/>
                <a:gd name="T1" fmla="*/ 808 h 889"/>
                <a:gd name="T2" fmla="*/ 568 w 665"/>
                <a:gd name="T3" fmla="*/ 680 h 889"/>
                <a:gd name="T4" fmla="*/ 664 w 665"/>
                <a:gd name="T5" fmla="*/ 536 h 889"/>
                <a:gd name="T6" fmla="*/ 624 w 665"/>
                <a:gd name="T7" fmla="*/ 440 h 889"/>
                <a:gd name="T8" fmla="*/ 656 w 665"/>
                <a:gd name="T9" fmla="*/ 356 h 889"/>
                <a:gd name="T10" fmla="*/ 588 w 665"/>
                <a:gd name="T11" fmla="*/ 192 h 889"/>
                <a:gd name="T12" fmla="*/ 540 w 665"/>
                <a:gd name="T13" fmla="*/ 176 h 889"/>
                <a:gd name="T14" fmla="*/ 528 w 665"/>
                <a:gd name="T15" fmla="*/ 144 h 889"/>
                <a:gd name="T16" fmla="*/ 532 w 665"/>
                <a:gd name="T17" fmla="*/ 88 h 889"/>
                <a:gd name="T18" fmla="*/ 476 w 665"/>
                <a:gd name="T19" fmla="*/ 36 h 889"/>
                <a:gd name="T20" fmla="*/ 372 w 665"/>
                <a:gd name="T21" fmla="*/ 0 h 889"/>
                <a:gd name="T22" fmla="*/ 332 w 665"/>
                <a:gd name="T23" fmla="*/ 12 h 889"/>
                <a:gd name="T24" fmla="*/ 196 w 665"/>
                <a:gd name="T25" fmla="*/ 4 h 889"/>
                <a:gd name="T26" fmla="*/ 12 w 665"/>
                <a:gd name="T27" fmla="*/ 52 h 889"/>
                <a:gd name="T28" fmla="*/ 32 w 665"/>
                <a:gd name="T29" fmla="*/ 136 h 889"/>
                <a:gd name="T30" fmla="*/ 116 w 665"/>
                <a:gd name="T31" fmla="*/ 192 h 889"/>
                <a:gd name="T32" fmla="*/ 100 w 665"/>
                <a:gd name="T33" fmla="*/ 308 h 889"/>
                <a:gd name="T34" fmla="*/ 52 w 665"/>
                <a:gd name="T35" fmla="*/ 376 h 889"/>
                <a:gd name="T36" fmla="*/ 32 w 665"/>
                <a:gd name="T37" fmla="*/ 404 h 889"/>
                <a:gd name="T38" fmla="*/ 36 w 665"/>
                <a:gd name="T39" fmla="*/ 428 h 889"/>
                <a:gd name="T40" fmla="*/ 84 w 665"/>
                <a:gd name="T41" fmla="*/ 472 h 889"/>
                <a:gd name="T42" fmla="*/ 80 w 665"/>
                <a:gd name="T43" fmla="*/ 532 h 889"/>
                <a:gd name="T44" fmla="*/ 44 w 665"/>
                <a:gd name="T45" fmla="*/ 576 h 889"/>
                <a:gd name="T46" fmla="*/ 0 w 665"/>
                <a:gd name="T47" fmla="*/ 632 h 889"/>
                <a:gd name="T48" fmla="*/ 4 w 665"/>
                <a:gd name="T49" fmla="*/ 664 h 889"/>
                <a:gd name="T50" fmla="*/ 104 w 665"/>
                <a:gd name="T51" fmla="*/ 684 h 889"/>
                <a:gd name="T52" fmla="*/ 116 w 665"/>
                <a:gd name="T53" fmla="*/ 724 h 889"/>
                <a:gd name="T54" fmla="*/ 132 w 665"/>
                <a:gd name="T55" fmla="*/ 764 h 889"/>
                <a:gd name="T56" fmla="*/ 132 w 665"/>
                <a:gd name="T57" fmla="*/ 808 h 889"/>
                <a:gd name="T58" fmla="*/ 180 w 665"/>
                <a:gd name="T59" fmla="*/ 832 h 889"/>
                <a:gd name="T60" fmla="*/ 320 w 665"/>
                <a:gd name="T61" fmla="*/ 828 h 889"/>
                <a:gd name="T62" fmla="*/ 348 w 665"/>
                <a:gd name="T63" fmla="*/ 848 h 889"/>
                <a:gd name="T64" fmla="*/ 356 w 665"/>
                <a:gd name="T65" fmla="*/ 872 h 889"/>
                <a:gd name="T66" fmla="*/ 424 w 665"/>
                <a:gd name="T67" fmla="*/ 888 h 889"/>
                <a:gd name="T68" fmla="*/ 472 w 665"/>
                <a:gd name="T69" fmla="*/ 884 h 889"/>
                <a:gd name="T70" fmla="*/ 504 w 665"/>
                <a:gd name="T71" fmla="*/ 836 h 889"/>
                <a:gd name="T72" fmla="*/ 532 w 665"/>
                <a:gd name="T73" fmla="*/ 808 h 8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889"/>
                <a:gd name="T113" fmla="*/ 665 w 665"/>
                <a:gd name="T114" fmla="*/ 889 h 8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889">
                  <a:moveTo>
                    <a:pt x="532" y="808"/>
                  </a:moveTo>
                  <a:lnTo>
                    <a:pt x="568" y="680"/>
                  </a:lnTo>
                  <a:lnTo>
                    <a:pt x="664" y="536"/>
                  </a:lnTo>
                  <a:lnTo>
                    <a:pt x="624" y="440"/>
                  </a:lnTo>
                  <a:lnTo>
                    <a:pt x="656" y="356"/>
                  </a:lnTo>
                  <a:lnTo>
                    <a:pt x="588" y="192"/>
                  </a:lnTo>
                  <a:lnTo>
                    <a:pt x="540" y="176"/>
                  </a:lnTo>
                  <a:lnTo>
                    <a:pt x="528" y="144"/>
                  </a:lnTo>
                  <a:lnTo>
                    <a:pt x="532" y="88"/>
                  </a:lnTo>
                  <a:lnTo>
                    <a:pt x="476" y="36"/>
                  </a:lnTo>
                  <a:lnTo>
                    <a:pt x="372" y="0"/>
                  </a:lnTo>
                  <a:lnTo>
                    <a:pt x="332" y="12"/>
                  </a:lnTo>
                  <a:lnTo>
                    <a:pt x="196" y="4"/>
                  </a:lnTo>
                  <a:lnTo>
                    <a:pt x="12" y="52"/>
                  </a:lnTo>
                  <a:lnTo>
                    <a:pt x="32" y="136"/>
                  </a:lnTo>
                  <a:lnTo>
                    <a:pt x="116" y="192"/>
                  </a:lnTo>
                  <a:lnTo>
                    <a:pt x="100" y="308"/>
                  </a:lnTo>
                  <a:lnTo>
                    <a:pt x="52" y="376"/>
                  </a:lnTo>
                  <a:lnTo>
                    <a:pt x="32" y="404"/>
                  </a:lnTo>
                  <a:lnTo>
                    <a:pt x="36" y="428"/>
                  </a:lnTo>
                  <a:lnTo>
                    <a:pt x="84" y="472"/>
                  </a:lnTo>
                  <a:lnTo>
                    <a:pt x="80" y="532"/>
                  </a:lnTo>
                  <a:lnTo>
                    <a:pt x="44" y="576"/>
                  </a:lnTo>
                  <a:lnTo>
                    <a:pt x="0" y="632"/>
                  </a:lnTo>
                  <a:lnTo>
                    <a:pt x="4" y="664"/>
                  </a:lnTo>
                  <a:lnTo>
                    <a:pt x="104" y="684"/>
                  </a:lnTo>
                  <a:lnTo>
                    <a:pt x="116" y="724"/>
                  </a:lnTo>
                  <a:lnTo>
                    <a:pt x="132" y="764"/>
                  </a:lnTo>
                  <a:lnTo>
                    <a:pt x="132" y="808"/>
                  </a:lnTo>
                  <a:lnTo>
                    <a:pt x="180" y="832"/>
                  </a:lnTo>
                  <a:lnTo>
                    <a:pt x="320" y="828"/>
                  </a:lnTo>
                  <a:lnTo>
                    <a:pt x="348" y="848"/>
                  </a:lnTo>
                  <a:lnTo>
                    <a:pt x="356" y="872"/>
                  </a:lnTo>
                  <a:lnTo>
                    <a:pt x="424" y="888"/>
                  </a:lnTo>
                  <a:lnTo>
                    <a:pt x="472" y="884"/>
                  </a:lnTo>
                  <a:lnTo>
                    <a:pt x="504" y="836"/>
                  </a:lnTo>
                  <a:lnTo>
                    <a:pt x="532" y="80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8" name="Freeform 45"/>
            <p:cNvSpPr>
              <a:spLocks/>
            </p:cNvSpPr>
            <p:nvPr/>
          </p:nvSpPr>
          <p:spPr bwMode="auto">
            <a:xfrm>
              <a:off x="917" y="1992"/>
              <a:ext cx="413" cy="333"/>
            </a:xfrm>
            <a:custGeom>
              <a:avLst/>
              <a:gdLst>
                <a:gd name="T0" fmla="*/ 292 w 413"/>
                <a:gd name="T1" fmla="*/ 300 h 333"/>
                <a:gd name="T2" fmla="*/ 376 w 413"/>
                <a:gd name="T3" fmla="*/ 260 h 333"/>
                <a:gd name="T4" fmla="*/ 408 w 413"/>
                <a:gd name="T5" fmla="*/ 220 h 333"/>
                <a:gd name="T6" fmla="*/ 412 w 413"/>
                <a:gd name="T7" fmla="*/ 176 h 333"/>
                <a:gd name="T8" fmla="*/ 360 w 413"/>
                <a:gd name="T9" fmla="*/ 104 h 333"/>
                <a:gd name="T10" fmla="*/ 316 w 413"/>
                <a:gd name="T11" fmla="*/ 32 h 333"/>
                <a:gd name="T12" fmla="*/ 224 w 413"/>
                <a:gd name="T13" fmla="*/ 12 h 333"/>
                <a:gd name="T14" fmla="*/ 160 w 413"/>
                <a:gd name="T15" fmla="*/ 20 h 333"/>
                <a:gd name="T16" fmla="*/ 120 w 413"/>
                <a:gd name="T17" fmla="*/ 0 h 333"/>
                <a:gd name="T18" fmla="*/ 60 w 413"/>
                <a:gd name="T19" fmla="*/ 20 h 333"/>
                <a:gd name="T20" fmla="*/ 44 w 413"/>
                <a:gd name="T21" fmla="*/ 64 h 333"/>
                <a:gd name="T22" fmla="*/ 4 w 413"/>
                <a:gd name="T23" fmla="*/ 104 h 333"/>
                <a:gd name="T24" fmla="*/ 0 w 413"/>
                <a:gd name="T25" fmla="*/ 132 h 333"/>
                <a:gd name="T26" fmla="*/ 40 w 413"/>
                <a:gd name="T27" fmla="*/ 164 h 333"/>
                <a:gd name="T28" fmla="*/ 16 w 413"/>
                <a:gd name="T29" fmla="*/ 204 h 333"/>
                <a:gd name="T30" fmla="*/ 24 w 413"/>
                <a:gd name="T31" fmla="*/ 244 h 333"/>
                <a:gd name="T32" fmla="*/ 68 w 413"/>
                <a:gd name="T33" fmla="*/ 300 h 333"/>
                <a:gd name="T34" fmla="*/ 132 w 413"/>
                <a:gd name="T35" fmla="*/ 312 h 333"/>
                <a:gd name="T36" fmla="*/ 224 w 413"/>
                <a:gd name="T37" fmla="*/ 332 h 333"/>
                <a:gd name="T38" fmla="*/ 264 w 413"/>
                <a:gd name="T39" fmla="*/ 316 h 333"/>
                <a:gd name="T40" fmla="*/ 292 w 413"/>
                <a:gd name="T41" fmla="*/ 300 h 3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3"/>
                <a:gd name="T64" fmla="*/ 0 h 333"/>
                <a:gd name="T65" fmla="*/ 413 w 413"/>
                <a:gd name="T66" fmla="*/ 333 h 3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3" h="333">
                  <a:moveTo>
                    <a:pt x="292" y="300"/>
                  </a:moveTo>
                  <a:lnTo>
                    <a:pt x="376" y="260"/>
                  </a:lnTo>
                  <a:lnTo>
                    <a:pt x="408" y="220"/>
                  </a:lnTo>
                  <a:lnTo>
                    <a:pt x="412" y="176"/>
                  </a:lnTo>
                  <a:lnTo>
                    <a:pt x="360" y="104"/>
                  </a:lnTo>
                  <a:lnTo>
                    <a:pt x="316" y="32"/>
                  </a:lnTo>
                  <a:lnTo>
                    <a:pt x="224" y="12"/>
                  </a:lnTo>
                  <a:lnTo>
                    <a:pt x="160" y="20"/>
                  </a:lnTo>
                  <a:lnTo>
                    <a:pt x="120" y="0"/>
                  </a:lnTo>
                  <a:lnTo>
                    <a:pt x="60" y="20"/>
                  </a:lnTo>
                  <a:lnTo>
                    <a:pt x="44" y="64"/>
                  </a:lnTo>
                  <a:lnTo>
                    <a:pt x="4" y="104"/>
                  </a:lnTo>
                  <a:lnTo>
                    <a:pt x="0" y="132"/>
                  </a:lnTo>
                  <a:lnTo>
                    <a:pt x="40" y="164"/>
                  </a:lnTo>
                  <a:lnTo>
                    <a:pt x="16" y="204"/>
                  </a:lnTo>
                  <a:lnTo>
                    <a:pt x="24" y="244"/>
                  </a:lnTo>
                  <a:lnTo>
                    <a:pt x="68" y="300"/>
                  </a:lnTo>
                  <a:lnTo>
                    <a:pt x="132" y="312"/>
                  </a:lnTo>
                  <a:lnTo>
                    <a:pt x="224" y="332"/>
                  </a:lnTo>
                  <a:lnTo>
                    <a:pt x="264" y="316"/>
                  </a:lnTo>
                  <a:lnTo>
                    <a:pt x="292" y="30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19" name="Freeform 46"/>
            <p:cNvSpPr>
              <a:spLocks/>
            </p:cNvSpPr>
            <p:nvPr/>
          </p:nvSpPr>
          <p:spPr bwMode="auto">
            <a:xfrm>
              <a:off x="1143" y="1540"/>
              <a:ext cx="37" cy="79"/>
            </a:xfrm>
            <a:custGeom>
              <a:avLst/>
              <a:gdLst>
                <a:gd name="T0" fmla="*/ 36 w 37"/>
                <a:gd name="T1" fmla="*/ 0 h 79"/>
                <a:gd name="T2" fmla="*/ 33 w 37"/>
                <a:gd name="T3" fmla="*/ 33 h 79"/>
                <a:gd name="T4" fmla="*/ 15 w 37"/>
                <a:gd name="T5" fmla="*/ 54 h 79"/>
                <a:gd name="T6" fmla="*/ 0 w 37"/>
                <a:gd name="T7" fmla="*/ 78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9"/>
                <a:gd name="T14" fmla="*/ 37 w 3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9">
                  <a:moveTo>
                    <a:pt x="36" y="0"/>
                  </a:moveTo>
                  <a:lnTo>
                    <a:pt x="33" y="33"/>
                  </a:lnTo>
                  <a:lnTo>
                    <a:pt x="15" y="54"/>
                  </a:lnTo>
                  <a:lnTo>
                    <a:pt x="0" y="7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0" name="Freeform 47"/>
            <p:cNvSpPr>
              <a:spLocks/>
            </p:cNvSpPr>
            <p:nvPr/>
          </p:nvSpPr>
          <p:spPr bwMode="auto">
            <a:xfrm>
              <a:off x="1236" y="1381"/>
              <a:ext cx="70" cy="43"/>
            </a:xfrm>
            <a:custGeom>
              <a:avLst/>
              <a:gdLst>
                <a:gd name="T0" fmla="*/ 0 w 70"/>
                <a:gd name="T1" fmla="*/ 0 h 43"/>
                <a:gd name="T2" fmla="*/ 24 w 70"/>
                <a:gd name="T3" fmla="*/ 24 h 43"/>
                <a:gd name="T4" fmla="*/ 69 w 70"/>
                <a:gd name="T5" fmla="*/ 42 h 43"/>
                <a:gd name="T6" fmla="*/ 0 60000 65536"/>
                <a:gd name="T7" fmla="*/ 0 60000 65536"/>
                <a:gd name="T8" fmla="*/ 0 60000 65536"/>
                <a:gd name="T9" fmla="*/ 0 w 70"/>
                <a:gd name="T10" fmla="*/ 0 h 43"/>
                <a:gd name="T11" fmla="*/ 70 w 70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43">
                  <a:moveTo>
                    <a:pt x="0" y="0"/>
                  </a:moveTo>
                  <a:lnTo>
                    <a:pt x="24" y="24"/>
                  </a:lnTo>
                  <a:lnTo>
                    <a:pt x="69" y="4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1" name="Line 48"/>
            <p:cNvSpPr>
              <a:spLocks noChangeShapeType="1"/>
            </p:cNvSpPr>
            <p:nvPr/>
          </p:nvSpPr>
          <p:spPr bwMode="auto">
            <a:xfrm flipV="1">
              <a:off x="1298" y="1260"/>
              <a:ext cx="15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2" name="Line 49"/>
            <p:cNvSpPr>
              <a:spLocks noChangeShapeType="1"/>
            </p:cNvSpPr>
            <p:nvPr/>
          </p:nvSpPr>
          <p:spPr bwMode="auto">
            <a:xfrm>
              <a:off x="1078" y="2022"/>
              <a:ext cx="2" cy="3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3" name="Freeform 50"/>
            <p:cNvSpPr>
              <a:spLocks/>
            </p:cNvSpPr>
            <p:nvPr/>
          </p:nvSpPr>
          <p:spPr bwMode="auto">
            <a:xfrm>
              <a:off x="1185" y="2086"/>
              <a:ext cx="85" cy="13"/>
            </a:xfrm>
            <a:custGeom>
              <a:avLst/>
              <a:gdLst>
                <a:gd name="T0" fmla="*/ 0 w 85"/>
                <a:gd name="T1" fmla="*/ 12 h 13"/>
                <a:gd name="T2" fmla="*/ 45 w 85"/>
                <a:gd name="T3" fmla="*/ 12 h 13"/>
                <a:gd name="T4" fmla="*/ 84 w 85"/>
                <a:gd name="T5" fmla="*/ 0 h 13"/>
                <a:gd name="T6" fmla="*/ 0 60000 65536"/>
                <a:gd name="T7" fmla="*/ 0 60000 65536"/>
                <a:gd name="T8" fmla="*/ 0 60000 65536"/>
                <a:gd name="T9" fmla="*/ 0 w 85"/>
                <a:gd name="T10" fmla="*/ 0 h 13"/>
                <a:gd name="T11" fmla="*/ 85 w 8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13">
                  <a:moveTo>
                    <a:pt x="0" y="12"/>
                  </a:moveTo>
                  <a:lnTo>
                    <a:pt x="45" y="12"/>
                  </a:lnTo>
                  <a:lnTo>
                    <a:pt x="84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4" name="Freeform 51"/>
            <p:cNvSpPr>
              <a:spLocks/>
            </p:cNvSpPr>
            <p:nvPr/>
          </p:nvSpPr>
          <p:spPr bwMode="auto">
            <a:xfrm>
              <a:off x="1083" y="2134"/>
              <a:ext cx="19" cy="58"/>
            </a:xfrm>
            <a:custGeom>
              <a:avLst/>
              <a:gdLst>
                <a:gd name="T0" fmla="*/ 0 w 19"/>
                <a:gd name="T1" fmla="*/ 0 h 58"/>
                <a:gd name="T2" fmla="*/ 15 w 19"/>
                <a:gd name="T3" fmla="*/ 18 h 58"/>
                <a:gd name="T4" fmla="*/ 18 w 19"/>
                <a:gd name="T5" fmla="*/ 57 h 58"/>
                <a:gd name="T6" fmla="*/ 0 60000 65536"/>
                <a:gd name="T7" fmla="*/ 0 60000 65536"/>
                <a:gd name="T8" fmla="*/ 0 60000 65536"/>
                <a:gd name="T9" fmla="*/ 0 w 19"/>
                <a:gd name="T10" fmla="*/ 0 h 58"/>
                <a:gd name="T11" fmla="*/ 19 w 19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8">
                  <a:moveTo>
                    <a:pt x="0" y="0"/>
                  </a:moveTo>
                  <a:lnTo>
                    <a:pt x="15" y="18"/>
                  </a:lnTo>
                  <a:lnTo>
                    <a:pt x="18" y="5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5" name="Freeform 52"/>
            <p:cNvSpPr>
              <a:spLocks/>
            </p:cNvSpPr>
            <p:nvPr/>
          </p:nvSpPr>
          <p:spPr bwMode="auto">
            <a:xfrm>
              <a:off x="802" y="1406"/>
              <a:ext cx="163" cy="247"/>
            </a:xfrm>
            <a:custGeom>
              <a:avLst/>
              <a:gdLst>
                <a:gd name="T0" fmla="*/ 84 w 163"/>
                <a:gd name="T1" fmla="*/ 246 h 247"/>
                <a:gd name="T2" fmla="*/ 114 w 163"/>
                <a:gd name="T3" fmla="*/ 243 h 247"/>
                <a:gd name="T4" fmla="*/ 162 w 163"/>
                <a:gd name="T5" fmla="*/ 165 h 247"/>
                <a:gd name="T6" fmla="*/ 156 w 163"/>
                <a:gd name="T7" fmla="*/ 87 h 247"/>
                <a:gd name="T8" fmla="*/ 135 w 163"/>
                <a:gd name="T9" fmla="*/ 24 h 247"/>
                <a:gd name="T10" fmla="*/ 105 w 163"/>
                <a:gd name="T11" fmla="*/ 0 h 247"/>
                <a:gd name="T12" fmla="*/ 51 w 163"/>
                <a:gd name="T13" fmla="*/ 3 h 247"/>
                <a:gd name="T14" fmla="*/ 15 w 163"/>
                <a:gd name="T15" fmla="*/ 36 h 247"/>
                <a:gd name="T16" fmla="*/ 0 w 163"/>
                <a:gd name="T17" fmla="*/ 129 h 247"/>
                <a:gd name="T18" fmla="*/ 21 w 163"/>
                <a:gd name="T19" fmla="*/ 210 h 247"/>
                <a:gd name="T20" fmla="*/ 84 w 163"/>
                <a:gd name="T21" fmla="*/ 246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247"/>
                <a:gd name="T35" fmla="*/ 163 w 163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247">
                  <a:moveTo>
                    <a:pt x="84" y="246"/>
                  </a:moveTo>
                  <a:lnTo>
                    <a:pt x="114" y="243"/>
                  </a:lnTo>
                  <a:lnTo>
                    <a:pt x="162" y="165"/>
                  </a:lnTo>
                  <a:lnTo>
                    <a:pt x="156" y="87"/>
                  </a:lnTo>
                  <a:lnTo>
                    <a:pt x="135" y="24"/>
                  </a:lnTo>
                  <a:lnTo>
                    <a:pt x="105" y="0"/>
                  </a:lnTo>
                  <a:lnTo>
                    <a:pt x="51" y="3"/>
                  </a:lnTo>
                  <a:lnTo>
                    <a:pt x="15" y="36"/>
                  </a:lnTo>
                  <a:lnTo>
                    <a:pt x="0" y="129"/>
                  </a:lnTo>
                  <a:lnTo>
                    <a:pt x="21" y="210"/>
                  </a:lnTo>
                  <a:lnTo>
                    <a:pt x="84" y="2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6" name="Freeform 53"/>
            <p:cNvSpPr>
              <a:spLocks/>
            </p:cNvSpPr>
            <p:nvPr/>
          </p:nvSpPr>
          <p:spPr bwMode="auto">
            <a:xfrm>
              <a:off x="1075" y="1718"/>
              <a:ext cx="253" cy="235"/>
            </a:xfrm>
            <a:custGeom>
              <a:avLst/>
              <a:gdLst>
                <a:gd name="T0" fmla="*/ 18 w 253"/>
                <a:gd name="T1" fmla="*/ 201 h 235"/>
                <a:gd name="T2" fmla="*/ 0 w 253"/>
                <a:gd name="T3" fmla="*/ 114 h 235"/>
                <a:gd name="T4" fmla="*/ 18 w 253"/>
                <a:gd name="T5" fmla="*/ 45 h 235"/>
                <a:gd name="T6" fmla="*/ 69 w 253"/>
                <a:gd name="T7" fmla="*/ 6 h 235"/>
                <a:gd name="T8" fmla="*/ 141 w 253"/>
                <a:gd name="T9" fmla="*/ 0 h 235"/>
                <a:gd name="T10" fmla="*/ 213 w 253"/>
                <a:gd name="T11" fmla="*/ 18 h 235"/>
                <a:gd name="T12" fmla="*/ 240 w 253"/>
                <a:gd name="T13" fmla="*/ 72 h 235"/>
                <a:gd name="T14" fmla="*/ 252 w 253"/>
                <a:gd name="T15" fmla="*/ 132 h 235"/>
                <a:gd name="T16" fmla="*/ 231 w 253"/>
                <a:gd name="T17" fmla="*/ 177 h 235"/>
                <a:gd name="T18" fmla="*/ 174 w 253"/>
                <a:gd name="T19" fmla="*/ 213 h 235"/>
                <a:gd name="T20" fmla="*/ 114 w 253"/>
                <a:gd name="T21" fmla="*/ 234 h 235"/>
                <a:gd name="T22" fmla="*/ 54 w 253"/>
                <a:gd name="T23" fmla="*/ 216 h 235"/>
                <a:gd name="T24" fmla="*/ 18 w 253"/>
                <a:gd name="T25" fmla="*/ 201 h 2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3"/>
                <a:gd name="T40" fmla="*/ 0 h 235"/>
                <a:gd name="T41" fmla="*/ 253 w 253"/>
                <a:gd name="T42" fmla="*/ 235 h 2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3" h="235">
                  <a:moveTo>
                    <a:pt x="18" y="201"/>
                  </a:moveTo>
                  <a:lnTo>
                    <a:pt x="0" y="114"/>
                  </a:lnTo>
                  <a:lnTo>
                    <a:pt x="18" y="45"/>
                  </a:lnTo>
                  <a:lnTo>
                    <a:pt x="69" y="6"/>
                  </a:lnTo>
                  <a:lnTo>
                    <a:pt x="141" y="0"/>
                  </a:lnTo>
                  <a:lnTo>
                    <a:pt x="213" y="18"/>
                  </a:lnTo>
                  <a:lnTo>
                    <a:pt x="240" y="72"/>
                  </a:lnTo>
                  <a:lnTo>
                    <a:pt x="252" y="132"/>
                  </a:lnTo>
                  <a:lnTo>
                    <a:pt x="231" y="177"/>
                  </a:lnTo>
                  <a:lnTo>
                    <a:pt x="174" y="213"/>
                  </a:lnTo>
                  <a:lnTo>
                    <a:pt x="114" y="234"/>
                  </a:lnTo>
                  <a:lnTo>
                    <a:pt x="54" y="216"/>
                  </a:lnTo>
                  <a:lnTo>
                    <a:pt x="18" y="20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7" name="Freeform 54"/>
            <p:cNvSpPr>
              <a:spLocks/>
            </p:cNvSpPr>
            <p:nvPr/>
          </p:nvSpPr>
          <p:spPr bwMode="auto">
            <a:xfrm>
              <a:off x="1117" y="1277"/>
              <a:ext cx="235" cy="268"/>
            </a:xfrm>
            <a:custGeom>
              <a:avLst/>
              <a:gdLst>
                <a:gd name="T0" fmla="*/ 60 w 235"/>
                <a:gd name="T1" fmla="*/ 261 h 268"/>
                <a:gd name="T2" fmla="*/ 126 w 235"/>
                <a:gd name="T3" fmla="*/ 267 h 268"/>
                <a:gd name="T4" fmla="*/ 180 w 235"/>
                <a:gd name="T5" fmla="*/ 249 h 268"/>
                <a:gd name="T6" fmla="*/ 219 w 235"/>
                <a:gd name="T7" fmla="*/ 204 h 268"/>
                <a:gd name="T8" fmla="*/ 234 w 235"/>
                <a:gd name="T9" fmla="*/ 174 h 268"/>
                <a:gd name="T10" fmla="*/ 231 w 235"/>
                <a:gd name="T11" fmla="*/ 99 h 268"/>
                <a:gd name="T12" fmla="*/ 192 w 235"/>
                <a:gd name="T13" fmla="*/ 18 h 268"/>
                <a:gd name="T14" fmla="*/ 153 w 235"/>
                <a:gd name="T15" fmla="*/ 0 h 268"/>
                <a:gd name="T16" fmla="*/ 66 w 235"/>
                <a:gd name="T17" fmla="*/ 12 h 268"/>
                <a:gd name="T18" fmla="*/ 30 w 235"/>
                <a:gd name="T19" fmla="*/ 33 h 268"/>
                <a:gd name="T20" fmla="*/ 0 w 235"/>
                <a:gd name="T21" fmla="*/ 168 h 268"/>
                <a:gd name="T22" fmla="*/ 15 w 235"/>
                <a:gd name="T23" fmla="*/ 222 h 268"/>
                <a:gd name="T24" fmla="*/ 30 w 235"/>
                <a:gd name="T25" fmla="*/ 252 h 268"/>
                <a:gd name="T26" fmla="*/ 60 w 235"/>
                <a:gd name="T27" fmla="*/ 261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268"/>
                <a:gd name="T44" fmla="*/ 235 w 235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268">
                  <a:moveTo>
                    <a:pt x="60" y="261"/>
                  </a:moveTo>
                  <a:lnTo>
                    <a:pt x="126" y="267"/>
                  </a:lnTo>
                  <a:lnTo>
                    <a:pt x="180" y="249"/>
                  </a:lnTo>
                  <a:lnTo>
                    <a:pt x="219" y="204"/>
                  </a:lnTo>
                  <a:lnTo>
                    <a:pt x="234" y="174"/>
                  </a:lnTo>
                  <a:lnTo>
                    <a:pt x="231" y="99"/>
                  </a:lnTo>
                  <a:lnTo>
                    <a:pt x="192" y="18"/>
                  </a:lnTo>
                  <a:lnTo>
                    <a:pt x="153" y="0"/>
                  </a:lnTo>
                  <a:lnTo>
                    <a:pt x="66" y="12"/>
                  </a:lnTo>
                  <a:lnTo>
                    <a:pt x="30" y="33"/>
                  </a:lnTo>
                  <a:lnTo>
                    <a:pt x="0" y="168"/>
                  </a:lnTo>
                  <a:lnTo>
                    <a:pt x="15" y="222"/>
                  </a:lnTo>
                  <a:lnTo>
                    <a:pt x="30" y="252"/>
                  </a:lnTo>
                  <a:lnTo>
                    <a:pt x="60" y="26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8" name="Freeform 55"/>
            <p:cNvSpPr>
              <a:spLocks/>
            </p:cNvSpPr>
            <p:nvPr/>
          </p:nvSpPr>
          <p:spPr bwMode="auto">
            <a:xfrm>
              <a:off x="1624" y="1664"/>
              <a:ext cx="319" cy="280"/>
            </a:xfrm>
            <a:custGeom>
              <a:avLst/>
              <a:gdLst>
                <a:gd name="T0" fmla="*/ 27 w 319"/>
                <a:gd name="T1" fmla="*/ 270 h 280"/>
                <a:gd name="T2" fmla="*/ 84 w 319"/>
                <a:gd name="T3" fmla="*/ 279 h 280"/>
                <a:gd name="T4" fmla="*/ 126 w 319"/>
                <a:gd name="T5" fmla="*/ 276 h 280"/>
                <a:gd name="T6" fmla="*/ 186 w 319"/>
                <a:gd name="T7" fmla="*/ 228 h 280"/>
                <a:gd name="T8" fmla="*/ 231 w 319"/>
                <a:gd name="T9" fmla="*/ 219 h 280"/>
                <a:gd name="T10" fmla="*/ 276 w 319"/>
                <a:gd name="T11" fmla="*/ 222 h 280"/>
                <a:gd name="T12" fmla="*/ 315 w 319"/>
                <a:gd name="T13" fmla="*/ 174 h 280"/>
                <a:gd name="T14" fmla="*/ 315 w 319"/>
                <a:gd name="T15" fmla="*/ 114 h 280"/>
                <a:gd name="T16" fmla="*/ 318 w 319"/>
                <a:gd name="T17" fmla="*/ 54 h 280"/>
                <a:gd name="T18" fmla="*/ 273 w 319"/>
                <a:gd name="T19" fmla="*/ 6 h 280"/>
                <a:gd name="T20" fmla="*/ 201 w 319"/>
                <a:gd name="T21" fmla="*/ 0 h 280"/>
                <a:gd name="T22" fmla="*/ 111 w 319"/>
                <a:gd name="T23" fmla="*/ 6 h 280"/>
                <a:gd name="T24" fmla="*/ 51 w 319"/>
                <a:gd name="T25" fmla="*/ 30 h 280"/>
                <a:gd name="T26" fmla="*/ 12 w 319"/>
                <a:gd name="T27" fmla="*/ 102 h 280"/>
                <a:gd name="T28" fmla="*/ 0 w 319"/>
                <a:gd name="T29" fmla="*/ 165 h 280"/>
                <a:gd name="T30" fmla="*/ 30 w 319"/>
                <a:gd name="T31" fmla="*/ 186 h 280"/>
                <a:gd name="T32" fmla="*/ 45 w 319"/>
                <a:gd name="T33" fmla="*/ 219 h 280"/>
                <a:gd name="T34" fmla="*/ 27 w 319"/>
                <a:gd name="T35" fmla="*/ 243 h 280"/>
                <a:gd name="T36" fmla="*/ 12 w 319"/>
                <a:gd name="T37" fmla="*/ 255 h 280"/>
                <a:gd name="T38" fmla="*/ 27 w 319"/>
                <a:gd name="T39" fmla="*/ 270 h 2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9"/>
                <a:gd name="T61" fmla="*/ 0 h 280"/>
                <a:gd name="T62" fmla="*/ 319 w 319"/>
                <a:gd name="T63" fmla="*/ 280 h 2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9" h="280">
                  <a:moveTo>
                    <a:pt x="27" y="270"/>
                  </a:moveTo>
                  <a:lnTo>
                    <a:pt x="84" y="279"/>
                  </a:lnTo>
                  <a:lnTo>
                    <a:pt x="126" y="276"/>
                  </a:lnTo>
                  <a:lnTo>
                    <a:pt x="186" y="228"/>
                  </a:lnTo>
                  <a:lnTo>
                    <a:pt x="231" y="219"/>
                  </a:lnTo>
                  <a:lnTo>
                    <a:pt x="276" y="222"/>
                  </a:lnTo>
                  <a:lnTo>
                    <a:pt x="315" y="174"/>
                  </a:lnTo>
                  <a:lnTo>
                    <a:pt x="315" y="114"/>
                  </a:lnTo>
                  <a:lnTo>
                    <a:pt x="318" y="54"/>
                  </a:lnTo>
                  <a:lnTo>
                    <a:pt x="273" y="6"/>
                  </a:lnTo>
                  <a:lnTo>
                    <a:pt x="201" y="0"/>
                  </a:lnTo>
                  <a:lnTo>
                    <a:pt x="111" y="6"/>
                  </a:lnTo>
                  <a:lnTo>
                    <a:pt x="51" y="30"/>
                  </a:lnTo>
                  <a:lnTo>
                    <a:pt x="12" y="102"/>
                  </a:lnTo>
                  <a:lnTo>
                    <a:pt x="0" y="165"/>
                  </a:lnTo>
                  <a:lnTo>
                    <a:pt x="30" y="186"/>
                  </a:lnTo>
                  <a:lnTo>
                    <a:pt x="45" y="219"/>
                  </a:lnTo>
                  <a:lnTo>
                    <a:pt x="27" y="243"/>
                  </a:lnTo>
                  <a:lnTo>
                    <a:pt x="12" y="255"/>
                  </a:lnTo>
                  <a:lnTo>
                    <a:pt x="27" y="27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29" name="Freeform 56"/>
            <p:cNvSpPr>
              <a:spLocks/>
            </p:cNvSpPr>
            <p:nvPr/>
          </p:nvSpPr>
          <p:spPr bwMode="auto">
            <a:xfrm>
              <a:off x="1558" y="1568"/>
              <a:ext cx="157" cy="172"/>
            </a:xfrm>
            <a:custGeom>
              <a:avLst/>
              <a:gdLst>
                <a:gd name="T0" fmla="*/ 18 w 157"/>
                <a:gd name="T1" fmla="*/ 165 h 172"/>
                <a:gd name="T2" fmla="*/ 51 w 157"/>
                <a:gd name="T3" fmla="*/ 87 h 172"/>
                <a:gd name="T4" fmla="*/ 102 w 157"/>
                <a:gd name="T5" fmla="*/ 48 h 172"/>
                <a:gd name="T6" fmla="*/ 132 w 157"/>
                <a:gd name="T7" fmla="*/ 15 h 172"/>
                <a:gd name="T8" fmla="*/ 156 w 157"/>
                <a:gd name="T9" fmla="*/ 0 h 172"/>
                <a:gd name="T10" fmla="*/ 129 w 157"/>
                <a:gd name="T11" fmla="*/ 3 h 172"/>
                <a:gd name="T12" fmla="*/ 105 w 157"/>
                <a:gd name="T13" fmla="*/ 36 h 172"/>
                <a:gd name="T14" fmla="*/ 33 w 157"/>
                <a:gd name="T15" fmla="*/ 75 h 172"/>
                <a:gd name="T16" fmla="*/ 9 w 157"/>
                <a:gd name="T17" fmla="*/ 120 h 172"/>
                <a:gd name="T18" fmla="*/ 0 w 157"/>
                <a:gd name="T19" fmla="*/ 171 h 172"/>
                <a:gd name="T20" fmla="*/ 18 w 157"/>
                <a:gd name="T21" fmla="*/ 165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7"/>
                <a:gd name="T34" fmla="*/ 0 h 172"/>
                <a:gd name="T35" fmla="*/ 157 w 157"/>
                <a:gd name="T36" fmla="*/ 172 h 1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7" h="172">
                  <a:moveTo>
                    <a:pt x="18" y="165"/>
                  </a:moveTo>
                  <a:lnTo>
                    <a:pt x="51" y="87"/>
                  </a:lnTo>
                  <a:lnTo>
                    <a:pt x="102" y="48"/>
                  </a:lnTo>
                  <a:lnTo>
                    <a:pt x="132" y="15"/>
                  </a:lnTo>
                  <a:lnTo>
                    <a:pt x="156" y="0"/>
                  </a:lnTo>
                  <a:lnTo>
                    <a:pt x="129" y="3"/>
                  </a:lnTo>
                  <a:lnTo>
                    <a:pt x="105" y="36"/>
                  </a:lnTo>
                  <a:lnTo>
                    <a:pt x="33" y="75"/>
                  </a:lnTo>
                  <a:lnTo>
                    <a:pt x="9" y="120"/>
                  </a:lnTo>
                  <a:lnTo>
                    <a:pt x="0" y="171"/>
                  </a:lnTo>
                  <a:lnTo>
                    <a:pt x="18" y="16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0" name="Freeform 57"/>
            <p:cNvSpPr>
              <a:spLocks/>
            </p:cNvSpPr>
            <p:nvPr/>
          </p:nvSpPr>
          <p:spPr bwMode="auto">
            <a:xfrm>
              <a:off x="1747" y="1403"/>
              <a:ext cx="97" cy="31"/>
            </a:xfrm>
            <a:custGeom>
              <a:avLst/>
              <a:gdLst>
                <a:gd name="T0" fmla="*/ 0 w 97"/>
                <a:gd name="T1" fmla="*/ 24 h 31"/>
                <a:gd name="T2" fmla="*/ 57 w 97"/>
                <a:gd name="T3" fmla="*/ 0 h 31"/>
                <a:gd name="T4" fmla="*/ 96 w 97"/>
                <a:gd name="T5" fmla="*/ 3 h 31"/>
                <a:gd name="T6" fmla="*/ 93 w 97"/>
                <a:gd name="T7" fmla="*/ 24 h 31"/>
                <a:gd name="T8" fmla="*/ 63 w 97"/>
                <a:gd name="T9" fmla="*/ 30 h 31"/>
                <a:gd name="T10" fmla="*/ 0 w 97"/>
                <a:gd name="T11" fmla="*/ 24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31"/>
                <a:gd name="T20" fmla="*/ 97 w 97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31">
                  <a:moveTo>
                    <a:pt x="0" y="24"/>
                  </a:moveTo>
                  <a:lnTo>
                    <a:pt x="57" y="0"/>
                  </a:lnTo>
                  <a:lnTo>
                    <a:pt x="96" y="3"/>
                  </a:lnTo>
                  <a:lnTo>
                    <a:pt x="93" y="24"/>
                  </a:lnTo>
                  <a:lnTo>
                    <a:pt x="63" y="30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1" name="Freeform 58"/>
            <p:cNvSpPr>
              <a:spLocks/>
            </p:cNvSpPr>
            <p:nvPr/>
          </p:nvSpPr>
          <p:spPr bwMode="auto">
            <a:xfrm>
              <a:off x="1588" y="1394"/>
              <a:ext cx="97" cy="52"/>
            </a:xfrm>
            <a:custGeom>
              <a:avLst/>
              <a:gdLst>
                <a:gd name="T0" fmla="*/ 0 w 97"/>
                <a:gd name="T1" fmla="*/ 42 h 52"/>
                <a:gd name="T2" fmla="*/ 24 w 97"/>
                <a:gd name="T3" fmla="*/ 12 h 52"/>
                <a:gd name="T4" fmla="*/ 72 w 97"/>
                <a:gd name="T5" fmla="*/ 0 h 52"/>
                <a:gd name="T6" fmla="*/ 96 w 97"/>
                <a:gd name="T7" fmla="*/ 24 h 52"/>
                <a:gd name="T8" fmla="*/ 42 w 97"/>
                <a:gd name="T9" fmla="*/ 51 h 52"/>
                <a:gd name="T10" fmla="*/ 0 w 97"/>
                <a:gd name="T11" fmla="*/ 4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52"/>
                <a:gd name="T20" fmla="*/ 97 w 97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52">
                  <a:moveTo>
                    <a:pt x="0" y="42"/>
                  </a:moveTo>
                  <a:lnTo>
                    <a:pt x="24" y="12"/>
                  </a:lnTo>
                  <a:lnTo>
                    <a:pt x="72" y="0"/>
                  </a:lnTo>
                  <a:lnTo>
                    <a:pt x="96" y="24"/>
                  </a:lnTo>
                  <a:lnTo>
                    <a:pt x="42" y="51"/>
                  </a:lnTo>
                  <a:lnTo>
                    <a:pt x="0" y="4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2" name="Freeform 59"/>
            <p:cNvSpPr>
              <a:spLocks/>
            </p:cNvSpPr>
            <p:nvPr/>
          </p:nvSpPr>
          <p:spPr bwMode="auto">
            <a:xfrm>
              <a:off x="1558" y="1484"/>
              <a:ext cx="76" cy="139"/>
            </a:xfrm>
            <a:custGeom>
              <a:avLst/>
              <a:gdLst>
                <a:gd name="T0" fmla="*/ 0 w 76"/>
                <a:gd name="T1" fmla="*/ 138 h 139"/>
                <a:gd name="T2" fmla="*/ 9 w 76"/>
                <a:gd name="T3" fmla="*/ 93 h 139"/>
                <a:gd name="T4" fmla="*/ 9 w 76"/>
                <a:gd name="T5" fmla="*/ 48 h 139"/>
                <a:gd name="T6" fmla="*/ 54 w 76"/>
                <a:gd name="T7" fmla="*/ 0 h 139"/>
                <a:gd name="T8" fmla="*/ 75 w 76"/>
                <a:gd name="T9" fmla="*/ 0 h 139"/>
                <a:gd name="T10" fmla="*/ 69 w 76"/>
                <a:gd name="T11" fmla="*/ 27 h 139"/>
                <a:gd name="T12" fmla="*/ 39 w 76"/>
                <a:gd name="T13" fmla="*/ 48 h 139"/>
                <a:gd name="T14" fmla="*/ 39 w 76"/>
                <a:gd name="T15" fmla="*/ 99 h 139"/>
                <a:gd name="T16" fmla="*/ 24 w 76"/>
                <a:gd name="T17" fmla="*/ 120 h 139"/>
                <a:gd name="T18" fmla="*/ 0 w 76"/>
                <a:gd name="T19" fmla="*/ 138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39"/>
                <a:gd name="T32" fmla="*/ 76 w 76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39">
                  <a:moveTo>
                    <a:pt x="0" y="138"/>
                  </a:moveTo>
                  <a:lnTo>
                    <a:pt x="9" y="93"/>
                  </a:lnTo>
                  <a:lnTo>
                    <a:pt x="9" y="48"/>
                  </a:lnTo>
                  <a:lnTo>
                    <a:pt x="54" y="0"/>
                  </a:lnTo>
                  <a:lnTo>
                    <a:pt x="75" y="0"/>
                  </a:lnTo>
                  <a:lnTo>
                    <a:pt x="69" y="27"/>
                  </a:lnTo>
                  <a:lnTo>
                    <a:pt x="39" y="48"/>
                  </a:lnTo>
                  <a:lnTo>
                    <a:pt x="39" y="99"/>
                  </a:lnTo>
                  <a:lnTo>
                    <a:pt x="24" y="120"/>
                  </a:lnTo>
                  <a:lnTo>
                    <a:pt x="0" y="13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3" name="Freeform 60"/>
            <p:cNvSpPr>
              <a:spLocks/>
            </p:cNvSpPr>
            <p:nvPr/>
          </p:nvSpPr>
          <p:spPr bwMode="auto">
            <a:xfrm>
              <a:off x="967" y="2039"/>
              <a:ext cx="256" cy="223"/>
            </a:xfrm>
            <a:custGeom>
              <a:avLst/>
              <a:gdLst>
                <a:gd name="T0" fmla="*/ 0 w 256"/>
                <a:gd name="T1" fmla="*/ 78 h 223"/>
                <a:gd name="T2" fmla="*/ 30 w 256"/>
                <a:gd name="T3" fmla="*/ 36 h 223"/>
                <a:gd name="T4" fmla="*/ 87 w 256"/>
                <a:gd name="T5" fmla="*/ 0 h 223"/>
                <a:gd name="T6" fmla="*/ 147 w 256"/>
                <a:gd name="T7" fmla="*/ 12 h 223"/>
                <a:gd name="T8" fmla="*/ 231 w 256"/>
                <a:gd name="T9" fmla="*/ 60 h 223"/>
                <a:gd name="T10" fmla="*/ 252 w 256"/>
                <a:gd name="T11" fmla="*/ 96 h 223"/>
                <a:gd name="T12" fmla="*/ 255 w 256"/>
                <a:gd name="T13" fmla="*/ 135 h 223"/>
                <a:gd name="T14" fmla="*/ 225 w 256"/>
                <a:gd name="T15" fmla="*/ 180 h 223"/>
                <a:gd name="T16" fmla="*/ 186 w 256"/>
                <a:gd name="T17" fmla="*/ 213 h 223"/>
                <a:gd name="T18" fmla="*/ 144 w 256"/>
                <a:gd name="T19" fmla="*/ 222 h 223"/>
                <a:gd name="T20" fmla="*/ 108 w 256"/>
                <a:gd name="T21" fmla="*/ 210 h 223"/>
                <a:gd name="T22" fmla="*/ 54 w 256"/>
                <a:gd name="T23" fmla="*/ 189 h 223"/>
                <a:gd name="T24" fmla="*/ 12 w 256"/>
                <a:gd name="T25" fmla="*/ 114 h 223"/>
                <a:gd name="T26" fmla="*/ 0 w 256"/>
                <a:gd name="T27" fmla="*/ 78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6"/>
                <a:gd name="T43" fmla="*/ 0 h 223"/>
                <a:gd name="T44" fmla="*/ 256 w 256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6" h="223">
                  <a:moveTo>
                    <a:pt x="0" y="78"/>
                  </a:moveTo>
                  <a:lnTo>
                    <a:pt x="30" y="36"/>
                  </a:lnTo>
                  <a:lnTo>
                    <a:pt x="87" y="0"/>
                  </a:lnTo>
                  <a:lnTo>
                    <a:pt x="147" y="12"/>
                  </a:lnTo>
                  <a:lnTo>
                    <a:pt x="231" y="60"/>
                  </a:lnTo>
                  <a:lnTo>
                    <a:pt x="252" y="96"/>
                  </a:lnTo>
                  <a:lnTo>
                    <a:pt x="255" y="135"/>
                  </a:lnTo>
                  <a:lnTo>
                    <a:pt x="225" y="180"/>
                  </a:lnTo>
                  <a:lnTo>
                    <a:pt x="186" y="213"/>
                  </a:lnTo>
                  <a:lnTo>
                    <a:pt x="144" y="222"/>
                  </a:lnTo>
                  <a:lnTo>
                    <a:pt x="108" y="210"/>
                  </a:lnTo>
                  <a:lnTo>
                    <a:pt x="54" y="189"/>
                  </a:lnTo>
                  <a:lnTo>
                    <a:pt x="12" y="114"/>
                  </a:lnTo>
                  <a:lnTo>
                    <a:pt x="0" y="7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4" name="Freeform 61"/>
            <p:cNvSpPr>
              <a:spLocks/>
            </p:cNvSpPr>
            <p:nvPr/>
          </p:nvSpPr>
          <p:spPr bwMode="auto">
            <a:xfrm>
              <a:off x="1306" y="1556"/>
              <a:ext cx="76" cy="46"/>
            </a:xfrm>
            <a:custGeom>
              <a:avLst/>
              <a:gdLst>
                <a:gd name="T0" fmla="*/ 0 w 76"/>
                <a:gd name="T1" fmla="*/ 30 h 46"/>
                <a:gd name="T2" fmla="*/ 24 w 76"/>
                <a:gd name="T3" fmla="*/ 6 h 46"/>
                <a:gd name="T4" fmla="*/ 57 w 76"/>
                <a:gd name="T5" fmla="*/ 0 h 46"/>
                <a:gd name="T6" fmla="*/ 75 w 76"/>
                <a:gd name="T7" fmla="*/ 18 h 46"/>
                <a:gd name="T8" fmla="*/ 57 w 76"/>
                <a:gd name="T9" fmla="*/ 36 h 46"/>
                <a:gd name="T10" fmla="*/ 24 w 76"/>
                <a:gd name="T11" fmla="*/ 45 h 46"/>
                <a:gd name="T12" fmla="*/ 0 w 76"/>
                <a:gd name="T13" fmla="*/ 3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46"/>
                <a:gd name="T23" fmla="*/ 76 w 7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46">
                  <a:moveTo>
                    <a:pt x="0" y="30"/>
                  </a:moveTo>
                  <a:lnTo>
                    <a:pt x="24" y="6"/>
                  </a:lnTo>
                  <a:lnTo>
                    <a:pt x="57" y="0"/>
                  </a:lnTo>
                  <a:lnTo>
                    <a:pt x="75" y="18"/>
                  </a:lnTo>
                  <a:lnTo>
                    <a:pt x="57" y="36"/>
                  </a:lnTo>
                  <a:lnTo>
                    <a:pt x="24" y="45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5" name="Freeform 62"/>
            <p:cNvSpPr>
              <a:spLocks/>
            </p:cNvSpPr>
            <p:nvPr/>
          </p:nvSpPr>
          <p:spPr bwMode="auto">
            <a:xfrm>
              <a:off x="1123" y="1541"/>
              <a:ext cx="46" cy="31"/>
            </a:xfrm>
            <a:custGeom>
              <a:avLst/>
              <a:gdLst>
                <a:gd name="T0" fmla="*/ 0 w 46"/>
                <a:gd name="T1" fmla="*/ 0 h 31"/>
                <a:gd name="T2" fmla="*/ 27 w 46"/>
                <a:gd name="T3" fmla="*/ 12 h 31"/>
                <a:gd name="T4" fmla="*/ 45 w 46"/>
                <a:gd name="T5" fmla="*/ 24 h 31"/>
                <a:gd name="T6" fmla="*/ 15 w 46"/>
                <a:gd name="T7" fmla="*/ 30 h 31"/>
                <a:gd name="T8" fmla="*/ 0 w 4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0" y="0"/>
                  </a:moveTo>
                  <a:lnTo>
                    <a:pt x="27" y="12"/>
                  </a:lnTo>
                  <a:lnTo>
                    <a:pt x="45" y="24"/>
                  </a:lnTo>
                  <a:lnTo>
                    <a:pt x="15" y="3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6" name="Freeform 63"/>
            <p:cNvSpPr>
              <a:spLocks/>
            </p:cNvSpPr>
            <p:nvPr/>
          </p:nvSpPr>
          <p:spPr bwMode="auto">
            <a:xfrm>
              <a:off x="1390" y="1409"/>
              <a:ext cx="28" cy="49"/>
            </a:xfrm>
            <a:custGeom>
              <a:avLst/>
              <a:gdLst>
                <a:gd name="T0" fmla="*/ 15 w 28"/>
                <a:gd name="T1" fmla="*/ 0 h 49"/>
                <a:gd name="T2" fmla="*/ 0 w 28"/>
                <a:gd name="T3" fmla="*/ 18 h 49"/>
                <a:gd name="T4" fmla="*/ 12 w 28"/>
                <a:gd name="T5" fmla="*/ 48 h 49"/>
                <a:gd name="T6" fmla="*/ 27 w 28"/>
                <a:gd name="T7" fmla="*/ 33 h 49"/>
                <a:gd name="T8" fmla="*/ 15 w 28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15" y="0"/>
                  </a:moveTo>
                  <a:lnTo>
                    <a:pt x="0" y="18"/>
                  </a:lnTo>
                  <a:lnTo>
                    <a:pt x="12" y="48"/>
                  </a:lnTo>
                  <a:lnTo>
                    <a:pt x="27" y="33"/>
                  </a:lnTo>
                  <a:lnTo>
                    <a:pt x="15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7" name="Freeform 64"/>
            <p:cNvSpPr>
              <a:spLocks/>
            </p:cNvSpPr>
            <p:nvPr/>
          </p:nvSpPr>
          <p:spPr bwMode="auto">
            <a:xfrm>
              <a:off x="1264" y="2156"/>
              <a:ext cx="52" cy="58"/>
            </a:xfrm>
            <a:custGeom>
              <a:avLst/>
              <a:gdLst>
                <a:gd name="T0" fmla="*/ 0 w 52"/>
                <a:gd name="T1" fmla="*/ 51 h 58"/>
                <a:gd name="T2" fmla="*/ 0 w 52"/>
                <a:gd name="T3" fmla="*/ 12 h 58"/>
                <a:gd name="T4" fmla="*/ 24 w 52"/>
                <a:gd name="T5" fmla="*/ 0 h 58"/>
                <a:gd name="T6" fmla="*/ 48 w 52"/>
                <a:gd name="T7" fmla="*/ 12 h 58"/>
                <a:gd name="T8" fmla="*/ 51 w 52"/>
                <a:gd name="T9" fmla="*/ 33 h 58"/>
                <a:gd name="T10" fmla="*/ 24 w 52"/>
                <a:gd name="T11" fmla="*/ 57 h 58"/>
                <a:gd name="T12" fmla="*/ 0 w 52"/>
                <a:gd name="T13" fmla="*/ 5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58"/>
                <a:gd name="T23" fmla="*/ 52 w 5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58">
                  <a:moveTo>
                    <a:pt x="0" y="51"/>
                  </a:moveTo>
                  <a:lnTo>
                    <a:pt x="0" y="12"/>
                  </a:lnTo>
                  <a:lnTo>
                    <a:pt x="24" y="0"/>
                  </a:lnTo>
                  <a:lnTo>
                    <a:pt x="48" y="12"/>
                  </a:lnTo>
                  <a:lnTo>
                    <a:pt x="51" y="33"/>
                  </a:lnTo>
                  <a:lnTo>
                    <a:pt x="24" y="57"/>
                  </a:lnTo>
                  <a:lnTo>
                    <a:pt x="0" y="5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8" name="Freeform 65"/>
            <p:cNvSpPr>
              <a:spLocks/>
            </p:cNvSpPr>
            <p:nvPr/>
          </p:nvSpPr>
          <p:spPr bwMode="auto">
            <a:xfrm>
              <a:off x="736" y="1832"/>
              <a:ext cx="94" cy="58"/>
            </a:xfrm>
            <a:custGeom>
              <a:avLst/>
              <a:gdLst>
                <a:gd name="T0" fmla="*/ 0 w 94"/>
                <a:gd name="T1" fmla="*/ 45 h 58"/>
                <a:gd name="T2" fmla="*/ 24 w 94"/>
                <a:gd name="T3" fmla="*/ 12 h 58"/>
                <a:gd name="T4" fmla="*/ 48 w 94"/>
                <a:gd name="T5" fmla="*/ 0 h 58"/>
                <a:gd name="T6" fmla="*/ 84 w 94"/>
                <a:gd name="T7" fmla="*/ 18 h 58"/>
                <a:gd name="T8" fmla="*/ 93 w 94"/>
                <a:gd name="T9" fmla="*/ 39 h 58"/>
                <a:gd name="T10" fmla="*/ 63 w 94"/>
                <a:gd name="T11" fmla="*/ 30 h 58"/>
                <a:gd name="T12" fmla="*/ 45 w 94"/>
                <a:gd name="T13" fmla="*/ 36 h 58"/>
                <a:gd name="T14" fmla="*/ 27 w 94"/>
                <a:gd name="T15" fmla="*/ 57 h 58"/>
                <a:gd name="T16" fmla="*/ 0 w 94"/>
                <a:gd name="T17" fmla="*/ 4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58"/>
                <a:gd name="T29" fmla="*/ 94 w 94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58">
                  <a:moveTo>
                    <a:pt x="0" y="45"/>
                  </a:moveTo>
                  <a:lnTo>
                    <a:pt x="24" y="12"/>
                  </a:lnTo>
                  <a:lnTo>
                    <a:pt x="48" y="0"/>
                  </a:lnTo>
                  <a:lnTo>
                    <a:pt x="84" y="18"/>
                  </a:lnTo>
                  <a:lnTo>
                    <a:pt x="93" y="39"/>
                  </a:lnTo>
                  <a:lnTo>
                    <a:pt x="63" y="30"/>
                  </a:lnTo>
                  <a:lnTo>
                    <a:pt x="45" y="36"/>
                  </a:lnTo>
                  <a:lnTo>
                    <a:pt x="27" y="57"/>
                  </a:lnTo>
                  <a:lnTo>
                    <a:pt x="0" y="4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39" name="Freeform 66"/>
            <p:cNvSpPr>
              <a:spLocks/>
            </p:cNvSpPr>
            <p:nvPr/>
          </p:nvSpPr>
          <p:spPr bwMode="auto">
            <a:xfrm>
              <a:off x="1189" y="2034"/>
              <a:ext cx="48" cy="48"/>
            </a:xfrm>
            <a:custGeom>
              <a:avLst/>
              <a:gdLst>
                <a:gd name="T0" fmla="*/ 0 w 48"/>
                <a:gd name="T1" fmla="*/ 42 h 48"/>
                <a:gd name="T2" fmla="*/ 0 w 48"/>
                <a:gd name="T3" fmla="*/ 10 h 48"/>
                <a:gd name="T4" fmla="*/ 22 w 48"/>
                <a:gd name="T5" fmla="*/ 0 h 48"/>
                <a:gd name="T6" fmla="*/ 44 w 48"/>
                <a:gd name="T7" fmla="*/ 10 h 48"/>
                <a:gd name="T8" fmla="*/ 47 w 48"/>
                <a:gd name="T9" fmla="*/ 27 h 48"/>
                <a:gd name="T10" fmla="*/ 22 w 48"/>
                <a:gd name="T11" fmla="*/ 47 h 48"/>
                <a:gd name="T12" fmla="*/ 0 w 48"/>
                <a:gd name="T13" fmla="*/ 4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8"/>
                <a:gd name="T23" fmla="*/ 48 w 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8">
                  <a:moveTo>
                    <a:pt x="0" y="42"/>
                  </a:moveTo>
                  <a:lnTo>
                    <a:pt x="0" y="10"/>
                  </a:lnTo>
                  <a:lnTo>
                    <a:pt x="22" y="0"/>
                  </a:lnTo>
                  <a:lnTo>
                    <a:pt x="44" y="10"/>
                  </a:lnTo>
                  <a:lnTo>
                    <a:pt x="47" y="27"/>
                  </a:lnTo>
                  <a:lnTo>
                    <a:pt x="22" y="47"/>
                  </a:lnTo>
                  <a:lnTo>
                    <a:pt x="0" y="4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40" name="Freeform 67"/>
            <p:cNvSpPr>
              <a:spLocks/>
            </p:cNvSpPr>
            <p:nvPr/>
          </p:nvSpPr>
          <p:spPr bwMode="auto">
            <a:xfrm>
              <a:off x="1120" y="2273"/>
              <a:ext cx="58" cy="25"/>
            </a:xfrm>
            <a:custGeom>
              <a:avLst/>
              <a:gdLst>
                <a:gd name="T0" fmla="*/ 0 w 58"/>
                <a:gd name="T1" fmla="*/ 24 h 25"/>
                <a:gd name="T2" fmla="*/ 45 w 58"/>
                <a:gd name="T3" fmla="*/ 24 h 25"/>
                <a:gd name="T4" fmla="*/ 57 w 58"/>
                <a:gd name="T5" fmla="*/ 6 h 25"/>
                <a:gd name="T6" fmla="*/ 3 w 58"/>
                <a:gd name="T7" fmla="*/ 0 h 25"/>
                <a:gd name="T8" fmla="*/ 0 w 58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5"/>
                <a:gd name="T17" fmla="*/ 58 w 5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5">
                  <a:moveTo>
                    <a:pt x="0" y="24"/>
                  </a:moveTo>
                  <a:lnTo>
                    <a:pt x="45" y="24"/>
                  </a:lnTo>
                  <a:lnTo>
                    <a:pt x="57" y="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41" name="Freeform 68"/>
            <p:cNvSpPr>
              <a:spLocks/>
            </p:cNvSpPr>
            <p:nvPr/>
          </p:nvSpPr>
          <p:spPr bwMode="auto">
            <a:xfrm>
              <a:off x="980" y="2417"/>
              <a:ext cx="355" cy="212"/>
            </a:xfrm>
            <a:custGeom>
              <a:avLst/>
              <a:gdLst>
                <a:gd name="T0" fmla="*/ 0 w 355"/>
                <a:gd name="T1" fmla="*/ 119 h 212"/>
                <a:gd name="T2" fmla="*/ 40 w 355"/>
                <a:gd name="T3" fmla="*/ 55 h 212"/>
                <a:gd name="T4" fmla="*/ 113 w 355"/>
                <a:gd name="T5" fmla="*/ 5 h 212"/>
                <a:gd name="T6" fmla="*/ 134 w 355"/>
                <a:gd name="T7" fmla="*/ 0 h 212"/>
                <a:gd name="T8" fmla="*/ 162 w 355"/>
                <a:gd name="T9" fmla="*/ 23 h 212"/>
                <a:gd name="T10" fmla="*/ 313 w 355"/>
                <a:gd name="T11" fmla="*/ 41 h 212"/>
                <a:gd name="T12" fmla="*/ 354 w 355"/>
                <a:gd name="T13" fmla="*/ 73 h 212"/>
                <a:gd name="T14" fmla="*/ 350 w 355"/>
                <a:gd name="T15" fmla="*/ 151 h 212"/>
                <a:gd name="T16" fmla="*/ 305 w 355"/>
                <a:gd name="T17" fmla="*/ 174 h 212"/>
                <a:gd name="T18" fmla="*/ 256 w 355"/>
                <a:gd name="T19" fmla="*/ 179 h 212"/>
                <a:gd name="T20" fmla="*/ 207 w 355"/>
                <a:gd name="T21" fmla="*/ 183 h 212"/>
                <a:gd name="T22" fmla="*/ 194 w 355"/>
                <a:gd name="T23" fmla="*/ 188 h 212"/>
                <a:gd name="T24" fmla="*/ 183 w 355"/>
                <a:gd name="T25" fmla="*/ 193 h 212"/>
                <a:gd name="T26" fmla="*/ 173 w 355"/>
                <a:gd name="T27" fmla="*/ 197 h 212"/>
                <a:gd name="T28" fmla="*/ 158 w 355"/>
                <a:gd name="T29" fmla="*/ 197 h 212"/>
                <a:gd name="T30" fmla="*/ 141 w 355"/>
                <a:gd name="T31" fmla="*/ 211 h 212"/>
                <a:gd name="T32" fmla="*/ 74 w 355"/>
                <a:gd name="T33" fmla="*/ 206 h 212"/>
                <a:gd name="T34" fmla="*/ 36 w 355"/>
                <a:gd name="T35" fmla="*/ 179 h 212"/>
                <a:gd name="T36" fmla="*/ 10 w 355"/>
                <a:gd name="T37" fmla="*/ 161 h 212"/>
                <a:gd name="T38" fmla="*/ 0 w 355"/>
                <a:gd name="T39" fmla="*/ 119 h 2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5"/>
                <a:gd name="T61" fmla="*/ 0 h 212"/>
                <a:gd name="T62" fmla="*/ 355 w 355"/>
                <a:gd name="T63" fmla="*/ 212 h 2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5" h="212">
                  <a:moveTo>
                    <a:pt x="0" y="119"/>
                  </a:moveTo>
                  <a:lnTo>
                    <a:pt x="40" y="55"/>
                  </a:lnTo>
                  <a:lnTo>
                    <a:pt x="113" y="5"/>
                  </a:lnTo>
                  <a:lnTo>
                    <a:pt x="134" y="0"/>
                  </a:lnTo>
                  <a:lnTo>
                    <a:pt x="162" y="23"/>
                  </a:lnTo>
                  <a:lnTo>
                    <a:pt x="313" y="41"/>
                  </a:lnTo>
                  <a:lnTo>
                    <a:pt x="354" y="73"/>
                  </a:lnTo>
                  <a:lnTo>
                    <a:pt x="350" y="151"/>
                  </a:lnTo>
                  <a:lnTo>
                    <a:pt x="305" y="174"/>
                  </a:lnTo>
                  <a:lnTo>
                    <a:pt x="256" y="179"/>
                  </a:lnTo>
                  <a:lnTo>
                    <a:pt x="207" y="183"/>
                  </a:lnTo>
                  <a:lnTo>
                    <a:pt x="194" y="188"/>
                  </a:lnTo>
                  <a:lnTo>
                    <a:pt x="183" y="193"/>
                  </a:lnTo>
                  <a:lnTo>
                    <a:pt x="173" y="197"/>
                  </a:lnTo>
                  <a:lnTo>
                    <a:pt x="158" y="197"/>
                  </a:lnTo>
                  <a:lnTo>
                    <a:pt x="141" y="211"/>
                  </a:lnTo>
                  <a:lnTo>
                    <a:pt x="74" y="206"/>
                  </a:lnTo>
                  <a:lnTo>
                    <a:pt x="36" y="179"/>
                  </a:lnTo>
                  <a:lnTo>
                    <a:pt x="10" y="161"/>
                  </a:lnTo>
                  <a:lnTo>
                    <a:pt x="0" y="1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8917" name="Rectangle 69"/>
            <p:cNvSpPr>
              <a:spLocks noChangeArrowheads="1"/>
            </p:cNvSpPr>
            <p:nvPr/>
          </p:nvSpPr>
          <p:spPr bwMode="auto">
            <a:xfrm>
              <a:off x="180" y="983"/>
              <a:ext cx="773" cy="3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Frequent</a:t>
              </a: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mitoses</a:t>
              </a:r>
            </a:p>
          </p:txBody>
        </p:sp>
        <p:sp>
          <p:nvSpPr>
            <p:cNvPr id="78918" name="Rectangle 70"/>
            <p:cNvSpPr>
              <a:spLocks noChangeArrowheads="1"/>
            </p:cNvSpPr>
            <p:nvPr/>
          </p:nvSpPr>
          <p:spPr bwMode="auto">
            <a:xfrm>
              <a:off x="2148" y="1799"/>
              <a:ext cx="773" cy="1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Nucleus</a:t>
              </a:r>
            </a:p>
          </p:txBody>
        </p:sp>
        <p:sp>
          <p:nvSpPr>
            <p:cNvPr id="78919" name="Rectangle 71"/>
            <p:cNvSpPr>
              <a:spLocks noChangeArrowheads="1"/>
            </p:cNvSpPr>
            <p:nvPr/>
          </p:nvSpPr>
          <p:spPr bwMode="auto">
            <a:xfrm>
              <a:off x="1548" y="2147"/>
              <a:ext cx="851" cy="1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Blood vessel</a:t>
              </a:r>
            </a:p>
          </p:txBody>
        </p:sp>
        <p:sp>
          <p:nvSpPr>
            <p:cNvPr id="78920" name="Rectangle 72"/>
            <p:cNvSpPr>
              <a:spLocks noChangeArrowheads="1"/>
            </p:cNvSpPr>
            <p:nvPr/>
          </p:nvSpPr>
          <p:spPr bwMode="auto">
            <a:xfrm>
              <a:off x="1590" y="2501"/>
              <a:ext cx="1279" cy="3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0488" tIns="44450" rIns="90488" bIns="44450"/>
            <a:lstStyle/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Abnormal</a:t>
              </a:r>
            </a:p>
            <a:p>
              <a:pPr marL="292100" indent="-292100">
                <a:tabLst>
                  <a:tab pos="804863" algn="ctr"/>
                  <a:tab pos="2058988" algn="l"/>
                  <a:tab pos="3889375" algn="l"/>
                  <a:tab pos="5316538" algn="l"/>
                  <a:tab pos="6918325" algn="l"/>
                </a:tabLst>
                <a:defRPr/>
              </a:pPr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charset="0"/>
                </a:rPr>
                <a:t>heterogeneous cells</a:t>
              </a:r>
            </a:p>
          </p:txBody>
        </p:sp>
        <p:sp>
          <p:nvSpPr>
            <p:cNvPr id="47146" name="Line 73"/>
            <p:cNvSpPr>
              <a:spLocks noChangeShapeType="1"/>
            </p:cNvSpPr>
            <p:nvPr/>
          </p:nvSpPr>
          <p:spPr bwMode="auto">
            <a:xfrm flipH="1">
              <a:off x="1866" y="1878"/>
              <a:ext cx="31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7" name="Line 74"/>
            <p:cNvSpPr>
              <a:spLocks noChangeShapeType="1"/>
            </p:cNvSpPr>
            <p:nvPr/>
          </p:nvSpPr>
          <p:spPr bwMode="auto">
            <a:xfrm flipH="1">
              <a:off x="1260" y="2232"/>
              <a:ext cx="30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8" name="Line 75"/>
            <p:cNvSpPr>
              <a:spLocks noChangeShapeType="1"/>
            </p:cNvSpPr>
            <p:nvPr/>
          </p:nvSpPr>
          <p:spPr bwMode="auto">
            <a:xfrm flipH="1">
              <a:off x="1392" y="2580"/>
              <a:ext cx="19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9" name="Freeform 76"/>
            <p:cNvSpPr>
              <a:spLocks/>
            </p:cNvSpPr>
            <p:nvPr/>
          </p:nvSpPr>
          <p:spPr bwMode="auto">
            <a:xfrm>
              <a:off x="675" y="1140"/>
              <a:ext cx="469" cy="595"/>
            </a:xfrm>
            <a:custGeom>
              <a:avLst/>
              <a:gdLst>
                <a:gd name="T0" fmla="*/ 150 w 469"/>
                <a:gd name="T1" fmla="*/ 318 h 595"/>
                <a:gd name="T2" fmla="*/ 0 w 469"/>
                <a:gd name="T3" fmla="*/ 0 h 595"/>
                <a:gd name="T4" fmla="*/ 468 w 469"/>
                <a:gd name="T5" fmla="*/ 594 h 595"/>
                <a:gd name="T6" fmla="*/ 0 60000 65536"/>
                <a:gd name="T7" fmla="*/ 0 60000 65536"/>
                <a:gd name="T8" fmla="*/ 0 60000 65536"/>
                <a:gd name="T9" fmla="*/ 0 w 469"/>
                <a:gd name="T10" fmla="*/ 0 h 595"/>
                <a:gd name="T11" fmla="*/ 469 w 469"/>
                <a:gd name="T12" fmla="*/ 595 h 5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9" h="595">
                  <a:moveTo>
                    <a:pt x="150" y="318"/>
                  </a:moveTo>
                  <a:lnTo>
                    <a:pt x="0" y="0"/>
                  </a:lnTo>
                  <a:lnTo>
                    <a:pt x="468" y="59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0" name="Freeform 77"/>
            <p:cNvSpPr>
              <a:spLocks/>
            </p:cNvSpPr>
            <p:nvPr/>
          </p:nvSpPr>
          <p:spPr bwMode="auto">
            <a:xfrm>
              <a:off x="1188" y="2220"/>
              <a:ext cx="13" cy="82"/>
            </a:xfrm>
            <a:custGeom>
              <a:avLst/>
              <a:gdLst>
                <a:gd name="T0" fmla="*/ 0 w 13"/>
                <a:gd name="T1" fmla="*/ 0 h 82"/>
                <a:gd name="T2" fmla="*/ 12 w 13"/>
                <a:gd name="T3" fmla="*/ 27 h 82"/>
                <a:gd name="T4" fmla="*/ 3 w 13"/>
                <a:gd name="T5" fmla="*/ 81 h 82"/>
                <a:gd name="T6" fmla="*/ 0 60000 65536"/>
                <a:gd name="T7" fmla="*/ 0 60000 65536"/>
                <a:gd name="T8" fmla="*/ 0 60000 65536"/>
                <a:gd name="T9" fmla="*/ 0 w 13"/>
                <a:gd name="T10" fmla="*/ 0 h 82"/>
                <a:gd name="T11" fmla="*/ 13 w 13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2">
                  <a:moveTo>
                    <a:pt x="0" y="0"/>
                  </a:moveTo>
                  <a:lnTo>
                    <a:pt x="12" y="27"/>
                  </a:lnTo>
                  <a:lnTo>
                    <a:pt x="3" y="8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1" name="Freeform 78"/>
            <p:cNvSpPr>
              <a:spLocks/>
            </p:cNvSpPr>
            <p:nvPr/>
          </p:nvSpPr>
          <p:spPr bwMode="auto">
            <a:xfrm>
              <a:off x="1341" y="1473"/>
              <a:ext cx="64" cy="34"/>
            </a:xfrm>
            <a:custGeom>
              <a:avLst/>
              <a:gdLst>
                <a:gd name="T0" fmla="*/ 0 w 64"/>
                <a:gd name="T1" fmla="*/ 0 h 34"/>
                <a:gd name="T2" fmla="*/ 18 w 64"/>
                <a:gd name="T3" fmla="*/ 18 h 34"/>
                <a:gd name="T4" fmla="*/ 63 w 64"/>
                <a:gd name="T5" fmla="*/ 33 h 34"/>
                <a:gd name="T6" fmla="*/ 0 60000 65536"/>
                <a:gd name="T7" fmla="*/ 0 60000 65536"/>
                <a:gd name="T8" fmla="*/ 0 60000 65536"/>
                <a:gd name="T9" fmla="*/ 0 w 64"/>
                <a:gd name="T10" fmla="*/ 0 h 34"/>
                <a:gd name="T11" fmla="*/ 64 w 6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34">
                  <a:moveTo>
                    <a:pt x="0" y="0"/>
                  </a:moveTo>
                  <a:lnTo>
                    <a:pt x="18" y="18"/>
                  </a:lnTo>
                  <a:lnTo>
                    <a:pt x="63" y="3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7152" name="Line 79"/>
            <p:cNvSpPr>
              <a:spLocks noChangeShapeType="1"/>
            </p:cNvSpPr>
            <p:nvPr/>
          </p:nvSpPr>
          <p:spPr bwMode="auto">
            <a:xfrm flipV="1">
              <a:off x="1118" y="1334"/>
              <a:ext cx="21" cy="1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6208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Shape 217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78" name="Google Shape;217178;p12"/>
          <p:cNvSpPr/>
          <p:nvPr/>
        </p:nvSpPr>
        <p:spPr>
          <a:xfrm>
            <a:off x="0" y="9939"/>
            <a:ext cx="8229600" cy="8382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455236"/>
              </a:gs>
              <a:gs pos="50000">
                <a:srgbClr val="72855C"/>
              </a:gs>
              <a:gs pos="70000">
                <a:srgbClr val="889C71"/>
              </a:gs>
              <a:gs pos="100000">
                <a:srgbClr val="AAC190"/>
              </a:gs>
            </a:gsLst>
            <a:lin ang="16200038" scaled="0"/>
          </a:gradFill>
          <a:ln>
            <a:noFill/>
          </a:ln>
          <a:effectLst>
            <a:outerShdw blurRad="63500" dist="381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7179" name="Google Shape;217179;p12"/>
          <p:cNvSpPr txBox="1">
            <a:spLocks noGrp="1"/>
          </p:cNvSpPr>
          <p:nvPr>
            <p:ph type="body" idx="1"/>
          </p:nvPr>
        </p:nvSpPr>
        <p:spPr>
          <a:xfrm>
            <a:off x="0" y="956850"/>
            <a:ext cx="8763000" cy="590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3"/>
              <a:buChar char="🞂"/>
            </a:pPr>
            <a:r>
              <a:rPr lang="en-US" sz="221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Viral Oncoproteins: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>
              <a:lnSpc>
                <a:spcPct val="80000"/>
              </a:lnSpc>
              <a:buSzPts val="1387"/>
              <a:buNone/>
            </a:pPr>
            <a:r>
              <a:rPr lang="en-US" sz="204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viral oncogenes and from them it can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encoded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oncoproteins ) .</a:t>
            </a:r>
            <a:endParaRPr sz="1400"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3"/>
              <a:buNone/>
            </a:pP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target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tumor 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suppressor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(TSP) 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host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so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sz="1400"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3"/>
              <a:buNone/>
            </a:pPr>
            <a:endParaRPr sz="221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3"/>
              <a:buChar char="🞂"/>
            </a:pPr>
            <a:r>
              <a:rPr lang="en-US" sz="221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1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Acquisition </a:t>
            </a:r>
            <a:r>
              <a:rPr lang="ar-JO" sz="14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(يستحوذ)</a:t>
            </a:r>
            <a:r>
              <a:rPr lang="en-US" sz="14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1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proto-oncogene: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87"/>
              <a:buNone/>
            </a:pPr>
            <a:r>
              <a:rPr lang="en-US" sz="204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alteration of expression of proto- oncogene 🡪 oncogene.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3"/>
              <a:buNone/>
            </a:pP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usually mutated in the process.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3"/>
              <a:buNone/>
            </a:pP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transformation of target cell.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3"/>
              <a:buNone/>
            </a:pPr>
            <a:endParaRPr sz="221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3"/>
              <a:buChar char="🞂"/>
            </a:pPr>
            <a:r>
              <a:rPr lang="en-US" sz="2210" b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Proviral</a:t>
            </a:r>
            <a:r>
              <a:rPr lang="en-US" sz="221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1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Insertion</a:t>
            </a:r>
            <a:r>
              <a:rPr lang="en-US" sz="24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(virus integrate its genome inside host cell genome ) </a:t>
            </a:r>
            <a:endParaRPr sz="1400"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87"/>
              <a:buNone/>
            </a:pPr>
            <a:r>
              <a:rPr lang="en-US" sz="204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4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provirus may integrate near proto-oncogene so it will</a:t>
            </a:r>
            <a:r>
              <a:rPr lang="en-US" sz="204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activate 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proto-oncogene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convert it to oncogene ,as a result transformation of the cell occur 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3"/>
              <a:buNone/>
            </a:pP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introduction of new ‘Transforming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tumor gene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into the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Integrated provirus itself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an 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oncogene,replicate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host cell and produce 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oncoprotein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affect TSGs </a:t>
            </a:r>
            <a:endParaRPr sz="1200"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3"/>
              <a:buNone/>
            </a:pP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replication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cell is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intact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serve provirus and help it to replicate and produce its needed materials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03"/>
              <a:buNone/>
            </a:pP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- induce </a:t>
            </a:r>
            <a:r>
              <a:rPr lang="en-US" sz="221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tumors 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long latent periods. 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217180" name="Google Shape;217180;p12"/>
          <p:cNvSpPr txBox="1">
            <a:spLocks noGrp="1"/>
          </p:cNvSpPr>
          <p:nvPr>
            <p:ph type="title"/>
          </p:nvPr>
        </p:nvSpPr>
        <p:spPr>
          <a:xfrm flipH="1">
            <a:off x="0" y="9800"/>
            <a:ext cx="8763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Times New Roman"/>
              <a:buNone/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VIRUSES CAUSE CANCER: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17181" name="Google Shape;217181;p12"/>
          <p:cNvSpPr txBox="1">
            <a:spLocks noGrp="1"/>
          </p:cNvSpPr>
          <p:nvPr>
            <p:ph type="ftr" idx="11"/>
          </p:nvPr>
        </p:nvSpPr>
        <p:spPr>
          <a:xfrm>
            <a:off x="7772401" y="6172201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17182" name="Google Shape;217182;p12"/>
          <p:cNvSpPr/>
          <p:nvPr/>
        </p:nvSpPr>
        <p:spPr>
          <a:xfrm rot="-1085" flipH="1">
            <a:off x="8763260" y="7605"/>
            <a:ext cx="1852870" cy="1645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DIRECT 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ACTING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Has its own oncogenes to attack TSPs so they will lose there function and lose growth control </a:t>
            </a:r>
            <a:endParaRPr sz="1200" dirty="0"/>
          </a:p>
        </p:txBody>
      </p:sp>
      <p:sp>
        <p:nvSpPr>
          <p:cNvPr id="217183" name="Google Shape;217183;p12"/>
          <p:cNvSpPr/>
          <p:nvPr/>
        </p:nvSpPr>
        <p:spPr>
          <a:xfrm flipH="1">
            <a:off x="10511003" y="7298"/>
            <a:ext cx="1901100" cy="1646100"/>
          </a:xfrm>
          <a:prstGeom prst="roundRect">
            <a:avLst>
              <a:gd name="adj" fmla="val 34448"/>
            </a:avLst>
          </a:prstGeom>
          <a:solidFill>
            <a:srgbClr val="FFFF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INDIRECT ACTING</a:t>
            </a:r>
            <a:endParaRPr/>
          </a:p>
        </p:txBody>
      </p:sp>
      <p:sp>
        <p:nvSpPr>
          <p:cNvPr id="217184" name="Google Shape;217184;p12"/>
          <p:cNvSpPr/>
          <p:nvPr/>
        </p:nvSpPr>
        <p:spPr>
          <a:xfrm>
            <a:off x="9315450" y="2221012"/>
            <a:ext cx="2286000" cy="56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Loss of normal growth regulation processes </a:t>
            </a:r>
            <a:endParaRPr dirty="0"/>
          </a:p>
        </p:txBody>
      </p:sp>
      <p:sp>
        <p:nvSpPr>
          <p:cNvPr id="217185" name="Google Shape;217185;p12"/>
          <p:cNvSpPr/>
          <p:nvPr/>
        </p:nvSpPr>
        <p:spPr>
          <a:xfrm>
            <a:off x="8763000" y="2763150"/>
            <a:ext cx="3429000" cy="5509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endParaRPr lang="en-US" sz="20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endParaRPr lang="en-US"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r>
              <a:rPr lang="ar-JO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Mutagenic phenotype </a:t>
            </a:r>
            <a:r>
              <a:rPr lang="ar-JO" sz="1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1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cancer</a:t>
            </a:r>
            <a:endParaRPr lang="ar-JO" sz="1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endParaRPr lang="ar-JO" sz="2000" b="1" dirty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r>
              <a:rPr lang="en-US" sz="1600" b="1" dirty="0" smtClean="0">
                <a:latin typeface="Times New Roman"/>
                <a:cs typeface="Times New Roman"/>
                <a:sym typeface="Times New Roman"/>
              </a:rPr>
              <a:t>**</a:t>
            </a:r>
            <a:r>
              <a:rPr lang="en-US" sz="1600" b="1" dirty="0" smtClean="0">
                <a:latin typeface="Times New Roman"/>
                <a:cs typeface="Times New Roman"/>
                <a:sym typeface="Times New Roman"/>
              </a:rPr>
              <a:t>In some books we will found this nomenclature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r>
              <a:rPr lang="en-US" sz="2000" b="1" dirty="0" smtClean="0">
                <a:latin typeface="Times New Roman"/>
                <a:cs typeface="Times New Roman"/>
                <a:sym typeface="Times New Roman"/>
              </a:rPr>
              <a:t>V+ name of gene </a:t>
            </a:r>
            <a:r>
              <a:rPr lang="en-US" sz="2000" b="1" dirty="0" smtClean="0">
                <a:latin typeface="Times New Roman"/>
                <a:cs typeface="Times New Roman"/>
                <a:sym typeface="Wingdings" panose="05000000000000000000" pitchFamily="2" charset="2"/>
              </a:rPr>
              <a:t> represent the name of viral oncogene </a:t>
            </a:r>
            <a:endParaRPr lang="ar-JO" sz="2000" b="1" dirty="0" smtClean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endParaRPr lang="ar-JO" sz="2000" b="1" dirty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r>
              <a:rPr lang="en-US" sz="2000" b="1" dirty="0" smtClean="0">
                <a:latin typeface="Times New Roman"/>
                <a:cs typeface="Times New Roman"/>
                <a:sym typeface="Times New Roman"/>
              </a:rPr>
              <a:t>C+ name of gene </a:t>
            </a:r>
            <a:r>
              <a:rPr lang="en-US" sz="2000" b="1" dirty="0" smtClean="0">
                <a:latin typeface="Times New Roman"/>
                <a:cs typeface="Times New Roman"/>
                <a:sym typeface="Wingdings" panose="05000000000000000000" pitchFamily="2" charset="2"/>
              </a:rPr>
              <a:t> represent cellular origin oncogene </a:t>
            </a:r>
            <a:endParaRPr lang="ar-JO" sz="2000" b="1" dirty="0" smtClean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r>
              <a:rPr lang="en-US" sz="2000" b="1" dirty="0" smtClean="0">
                <a:latin typeface="Times New Roman"/>
                <a:cs typeface="Times New Roman"/>
                <a:sym typeface="Times New Roman"/>
              </a:rPr>
              <a:t>** Provirus </a:t>
            </a:r>
            <a:r>
              <a:rPr lang="en-US" sz="2000" b="1" dirty="0" smtClean="0">
                <a:latin typeface="Times New Roman"/>
                <a:cs typeface="Times New Roman"/>
                <a:sym typeface="Wingdings" panose="05000000000000000000" pitchFamily="2" charset="2"/>
              </a:rPr>
              <a:t> integration  </a:t>
            </a:r>
            <a:endParaRPr lang="ar-JO" sz="2000" b="1" dirty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endParaRPr lang="ar-JO" sz="2000" b="1" dirty="0" smtClean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endParaRPr lang="ar-JO" sz="2000" b="1" dirty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endParaRPr lang="ar-JO" sz="2000" b="1" dirty="0" smtClean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endParaRPr lang="ar-JO" sz="2000" b="1" dirty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endParaRPr lang="ar-JO" sz="2000" b="1" dirty="0" smtClean="0"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8D2BC"/>
              </a:buClr>
              <a:buSzPts val="2000"/>
              <a:buFont typeface="Times New Roman"/>
              <a:buNone/>
            </a:pPr>
            <a:endParaRPr lang="ar-JO" sz="2000" b="1" dirty="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9384310" y="1825895"/>
            <a:ext cx="638207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11007476" y="1834066"/>
            <a:ext cx="638208" cy="174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0298771" y="2782312"/>
            <a:ext cx="366782" cy="37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Shape 217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87" name="Google Shape;217187;p13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6410325" cy="373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496"/>
              <a:buNone/>
            </a:pPr>
            <a:r>
              <a:rPr lang="en-US" sz="22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 ONCOGENES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1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🞂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 in cancer  cells.</a:t>
            </a: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1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🞂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introns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non-coding sequence of DNA ,spliced during mRNA formation )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characteristic of eukaryotic cells.</a:t>
            </a: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1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🞂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Encodes proteins triggering transformation of normal cells.</a:t>
            </a: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496"/>
              <a:buNone/>
            </a:pP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88" name="Google Shape;217188;p13"/>
          <p:cNvSpPr txBox="1">
            <a:spLocks noGrp="1"/>
          </p:cNvSpPr>
          <p:nvPr>
            <p:ph type="body" idx="2"/>
          </p:nvPr>
        </p:nvSpPr>
        <p:spPr>
          <a:xfrm>
            <a:off x="6324600" y="2152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496"/>
              <a:buNone/>
            </a:pPr>
            <a:r>
              <a:rPr lang="en-US" sz="22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VIRAL ONCOGENES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1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🞂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 in viruses.</a:t>
            </a: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1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🞂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possess introns.</a:t>
            </a: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1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🞂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 called ‘cancer genes’</a:t>
            </a:r>
            <a:endParaRPr b="1" dirty="0">
              <a:solidFill>
                <a:srgbClr val="000000"/>
              </a:solidFill>
            </a:endParaRPr>
          </a:p>
          <a:p>
            <a:pPr marL="365760" lvl="0" indent="-256031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96"/>
              <a:buChar char="🞂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Encodes proteins triggering transformation of normal cells into cancer cells.</a:t>
            </a:r>
            <a:endParaRPr sz="2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89" name="Google Shape;217189;p13"/>
          <p:cNvSpPr txBox="1">
            <a:spLocks noGrp="1"/>
          </p:cNvSpPr>
          <p:nvPr>
            <p:ph type="ftr" idx="11"/>
          </p:nvPr>
        </p:nvSpPr>
        <p:spPr>
          <a:xfrm>
            <a:off x="7239001" y="5943601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17190" name="Google Shape;217190;p13"/>
          <p:cNvSpPr/>
          <p:nvPr/>
        </p:nvSpPr>
        <p:spPr>
          <a:xfrm flipH="1">
            <a:off x="0" y="2886952"/>
            <a:ext cx="7726800" cy="10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97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latin typeface="Arial"/>
                <a:ea typeface="Arial"/>
                <a:cs typeface="Arial"/>
                <a:sym typeface="Arial"/>
              </a:rPr>
              <a:t>Features of viral Oncogenesis:</a:t>
            </a:r>
            <a:endParaRPr sz="3600" b="1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91" name="Google Shape;217191;p13"/>
          <p:cNvSpPr txBox="1"/>
          <p:nvPr/>
        </p:nvSpPr>
        <p:spPr>
          <a:xfrm>
            <a:off x="0" y="3975475"/>
            <a:ext cx="8588700" cy="28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marR="0" lvl="0" indent="-256031" algn="l" rtl="0">
              <a:spcBef>
                <a:spcPts val="0"/>
              </a:spcBef>
              <a:spcAft>
                <a:spcPts val="0"/>
              </a:spcAft>
              <a:buSzPts val="1496"/>
              <a:buFont typeface="Noto Sans Symbols"/>
              <a:buChar char="⮚"/>
            </a:pPr>
            <a:r>
              <a:rPr lang="en-US" sz="2200" b="1" dirty="0"/>
              <a:t>Cause cancer in humans &amp; animals.</a:t>
            </a:r>
            <a:endParaRPr b="1" dirty="0"/>
          </a:p>
          <a:p>
            <a:pPr marL="365760" marR="0" lvl="0" indent="-256031" algn="l" rtl="0">
              <a:spcBef>
                <a:spcPts val="400"/>
              </a:spcBef>
              <a:spcAft>
                <a:spcPts val="0"/>
              </a:spcAft>
              <a:buSzPts val="1496"/>
              <a:buFont typeface="Noto Sans Symbols"/>
              <a:buChar char="⮚"/>
            </a:pPr>
            <a:r>
              <a:rPr lang="en-US" sz="2200" b="1" dirty="0"/>
              <a:t>Long latency between viral infection and tumorigenesis.</a:t>
            </a:r>
            <a:endParaRPr b="1" dirty="0"/>
          </a:p>
          <a:p>
            <a:pPr marL="365760" marR="0" lvl="0" indent="-256031" algn="l" rtl="0">
              <a:spcBef>
                <a:spcPts val="400"/>
              </a:spcBef>
              <a:spcAft>
                <a:spcPts val="0"/>
              </a:spcAft>
              <a:buSzPts val="1496"/>
              <a:buFont typeface="Noto Sans Symbols"/>
              <a:buChar char="⮚"/>
            </a:pPr>
            <a:r>
              <a:rPr lang="en-US" sz="2200" b="1" dirty="0"/>
              <a:t>Modulate growth control pathways in cells.</a:t>
            </a:r>
            <a:endParaRPr b="1" dirty="0"/>
          </a:p>
          <a:p>
            <a:pPr marL="365760" lvl="0" indent="-256031">
              <a:spcBef>
                <a:spcPts val="400"/>
              </a:spcBef>
              <a:buSzPts val="1496"/>
              <a:buFont typeface="Noto Sans Symbols"/>
              <a:buChar char="⮚"/>
            </a:pPr>
            <a:r>
              <a:rPr lang="en-US" sz="2200" b="1" dirty="0"/>
              <a:t>Viral </a:t>
            </a:r>
            <a:r>
              <a:rPr lang="en-US" sz="2200" b="1" dirty="0" smtClean="0"/>
              <a:t>markers </a:t>
            </a:r>
            <a:r>
              <a:rPr lang="en-US" sz="1200" b="1" dirty="0" smtClean="0"/>
              <a:t>which indicate that these viruses acting as a cofactor in development of these cancers , </a:t>
            </a:r>
            <a:r>
              <a:rPr lang="en-US" sz="2200" b="1" dirty="0" smtClean="0"/>
              <a:t>are </a:t>
            </a:r>
            <a:r>
              <a:rPr lang="en-US" sz="2200" b="1" dirty="0"/>
              <a:t>present in </a:t>
            </a:r>
            <a:r>
              <a:rPr lang="en-US" sz="2200" b="1" dirty="0" smtClean="0"/>
              <a:t>tumor </a:t>
            </a:r>
            <a:r>
              <a:rPr lang="en-US" sz="2200" b="1" dirty="0"/>
              <a:t>cells.</a:t>
            </a:r>
            <a:endParaRPr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  <a:p>
            <a:pPr marL="365760" marR="0" lvl="0" indent="-16103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Shape 217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93" name="Google Shape;217193;p14"/>
          <p:cNvSpPr txBox="1">
            <a:spLocks noGrp="1"/>
          </p:cNvSpPr>
          <p:nvPr>
            <p:ph type="body" idx="1"/>
          </p:nvPr>
        </p:nvSpPr>
        <p:spPr>
          <a:xfrm>
            <a:off x="0" y="965177"/>
            <a:ext cx="12192000" cy="5892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 </a:t>
            </a:r>
            <a:r>
              <a:rPr lang="en-US" sz="2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PERSISTENT  INFECTIONS:</a:t>
            </a:r>
            <a:endParaRPr b="1" dirty="0">
              <a:solidFill>
                <a:srgbClr val="000000"/>
              </a:solidFill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Chronicity of the infections modulate growth control mechanisms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as Hepatitis C in hepatocytes , it modulate growth control of hepatocytes and make changes in architecture of hepatocytes such as fibrosis and cirrhosis after the chronic inflammation and then development of hepatocyte carcinoma 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solidFill>
                <a:srgbClr val="000000"/>
              </a:solidFill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(2) </a:t>
            </a:r>
            <a:r>
              <a:rPr lang="en-US" sz="2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LATENCY OF VIRAL GENOME: </a:t>
            </a:r>
            <a:r>
              <a:rPr lang="en-US" sz="12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(here</a:t>
            </a:r>
            <a:r>
              <a:rPr lang="en-US" sz="24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 virus found in 2 forms : </a:t>
            </a:r>
            <a:r>
              <a:rPr lang="en-US" sz="1200" b="1" u="sng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episomal</a:t>
            </a:r>
            <a:r>
              <a:rPr lang="en-US" sz="1200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integrated such as in EPV and HPV )</a:t>
            </a:r>
            <a:endParaRPr sz="1200" b="1" dirty="0">
              <a:solidFill>
                <a:srgbClr val="000000"/>
              </a:solidFill>
            </a:endParaRPr>
          </a:p>
          <a:p>
            <a:pPr marL="800101" lvl="1" indent="-201613" algn="l" rtl="0">
              <a:spcBef>
                <a:spcPts val="32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Episomal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(not integrated , genome of the virus enter the cell and circulate far from genome of the cell)  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copies of viral genome are maintained in transformed cells. </a:t>
            </a:r>
            <a:endParaRPr b="1" dirty="0">
              <a:solidFill>
                <a:srgbClr val="000000"/>
              </a:solidFill>
            </a:endParaRPr>
          </a:p>
          <a:p>
            <a:pPr marL="598487" lvl="1" indent="-127000" algn="l" rtl="0">
              <a:spcBef>
                <a:spcPts val="32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Viral genome is incorporated into host cell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genome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it starts to form the tumor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dirty="0">
              <a:solidFill>
                <a:srgbClr val="000000"/>
              </a:solidFill>
            </a:endParaRPr>
          </a:p>
          <a:p>
            <a:pPr marL="598487" lvl="1" indent="-127000" algn="l" rtl="0">
              <a:spcBef>
                <a:spcPts val="32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Tumorigenesis after latent period. </a:t>
            </a:r>
            <a:endParaRPr lang="en-US" b="1" dirty="0">
              <a:solidFill>
                <a:srgbClr val="000000"/>
              </a:solidFill>
              <a:ea typeface="Arial"/>
              <a:cs typeface="Arial"/>
            </a:endParaRPr>
          </a:p>
          <a:p>
            <a:pPr marL="598487" lvl="1" indent="-127000" algn="l" rtl="0">
              <a:spcBef>
                <a:spcPts val="32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(3) </a:t>
            </a:r>
            <a:r>
              <a:rPr lang="en-US" sz="2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EVASION OF HOST IMMUNE RESPONSE:</a:t>
            </a:r>
            <a:endParaRPr sz="2400" b="1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2990" lvl="3" indent="-285750">
              <a:buClr>
                <a:srgbClr val="000000"/>
              </a:buClr>
              <a:buChar char="▪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Restricted expression of viral genome (EBV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express a little num. of genes and these genes help the virus to survive</a:t>
            </a:r>
            <a:r>
              <a:rPr lang="ar-JO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inside the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long as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NO multiplication to protect itself from immune system . In some times it doesn't express any gene, latent ) </a:t>
            </a:r>
            <a:endParaRPr b="1" dirty="0">
              <a:solidFill>
                <a:srgbClr val="000000"/>
              </a:solidFill>
            </a:endParaRPr>
          </a:p>
          <a:p>
            <a:pPr marL="1062990" lvl="3" indent="-2857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Infection of sites inaccessible to immune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response(HPV</a:t>
            </a:r>
            <a:r>
              <a:rPr lang="ar-JO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responsible for wart formation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infection enters it resides in the deepest layer until it reach steam cells to be inaccessible to immune system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dirty="0">
              <a:solidFill>
                <a:srgbClr val="000000"/>
              </a:solidFill>
            </a:endParaRPr>
          </a:p>
          <a:p>
            <a:pPr marL="1062990" lvl="3" indent="-2857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Mutation of viral antigens (EBV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(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immune system form Ab against the virus , it make mutation in its genes so the previous Ab not able to act against the mutated virus and so the virus can evaded from immune system )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dirty="0">
              <a:solidFill>
                <a:srgbClr val="000000"/>
              </a:solidFill>
            </a:endParaRPr>
          </a:p>
          <a:p>
            <a:pPr marL="256032" lvl="1" indent="0" algn="l" rtl="0">
              <a:spcBef>
                <a:spcPts val="324"/>
              </a:spcBef>
              <a:spcAft>
                <a:spcPts val="0"/>
              </a:spcAft>
              <a:buSzPts val="2000"/>
              <a:buNone/>
            </a:pP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632"/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94" name="Google Shape;217194;p1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6517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381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Interaction between host &amp; oncogenic virus: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7195" name="Google Shape;217195;p14"/>
          <p:cNvSpPr txBox="1"/>
          <p:nvPr/>
        </p:nvSpPr>
        <p:spPr>
          <a:xfrm>
            <a:off x="4505325" y="1524000"/>
            <a:ext cx="8229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9728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7196" name="Google Shape;217196;p14"/>
          <p:cNvSpPr txBox="1">
            <a:spLocks noGrp="1"/>
          </p:cNvSpPr>
          <p:nvPr>
            <p:ph type="ftr" idx="11"/>
          </p:nvPr>
        </p:nvSpPr>
        <p:spPr>
          <a:xfrm>
            <a:off x="7162801" y="6172201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Prof. Dr.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Ghada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Fahmy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Helaly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Shape 217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98" name="Google Shape;217198;p1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7C50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VIRUSES CAUSING HUMAN CANCERS: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99" name="Google Shape;217199;p15"/>
          <p:cNvSpPr txBox="1">
            <a:spLocks noGrp="1"/>
          </p:cNvSpPr>
          <p:nvPr>
            <p:ph type="ftr" idx="12"/>
          </p:nvPr>
        </p:nvSpPr>
        <p:spPr>
          <a:xfrm>
            <a:off x="8317320" y="6477636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17200" name="Google Shape;217200;p15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/>
          </a:p>
        </p:txBody>
      </p:sp>
      <p:grpSp>
        <p:nvGrpSpPr>
          <p:cNvPr id="217201" name="Google Shape;217201;p15"/>
          <p:cNvGrpSpPr/>
          <p:nvPr/>
        </p:nvGrpSpPr>
        <p:grpSpPr>
          <a:xfrm flipH="1">
            <a:off x="423468" y="1042982"/>
            <a:ext cx="9582609" cy="682439"/>
            <a:chOff x="3795" y="304803"/>
            <a:chExt cx="7716709" cy="1097699"/>
          </a:xfrm>
        </p:grpSpPr>
        <p:sp>
          <p:nvSpPr>
            <p:cNvPr id="217202" name="Google Shape;217202;p15"/>
            <p:cNvSpPr/>
            <p:nvPr/>
          </p:nvSpPr>
          <p:spPr>
            <a:xfrm>
              <a:off x="3533254" y="838200"/>
              <a:ext cx="657600" cy="32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5609" y="0"/>
                  </a:lnTo>
                  <a:lnTo>
                    <a:pt x="55609" y="120000"/>
                  </a:lnTo>
                  <a:lnTo>
                    <a:pt x="120000" y="1200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7203" name="Google Shape;217203;p15"/>
            <p:cNvSpPr/>
            <p:nvPr/>
          </p:nvSpPr>
          <p:spPr>
            <a:xfrm>
              <a:off x="3533254" y="523890"/>
              <a:ext cx="657600" cy="31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55609" y="120000"/>
                  </a:lnTo>
                  <a:lnTo>
                    <a:pt x="55609" y="0"/>
                  </a:lnTo>
                  <a:lnTo>
                    <a:pt x="120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7204" name="Google Shape;217204;p15"/>
            <p:cNvSpPr/>
            <p:nvPr/>
          </p:nvSpPr>
          <p:spPr>
            <a:xfrm>
              <a:off x="3795" y="586313"/>
              <a:ext cx="3529500" cy="503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05" name="Google Shape;217205;p15"/>
            <p:cNvSpPr txBox="1"/>
            <p:nvPr/>
          </p:nvSpPr>
          <p:spPr>
            <a:xfrm>
              <a:off x="3795" y="586313"/>
              <a:ext cx="3529500" cy="503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EB Garamond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Oncoviruses	</a:t>
              </a:r>
              <a:endParaRPr/>
            </a:p>
          </p:txBody>
        </p:sp>
        <p:sp>
          <p:nvSpPr>
            <p:cNvPr id="217206" name="Google Shape;217206;p15"/>
            <p:cNvSpPr/>
            <p:nvPr/>
          </p:nvSpPr>
          <p:spPr>
            <a:xfrm>
              <a:off x="4191004" y="304803"/>
              <a:ext cx="3529500" cy="438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07" name="Google Shape;217207;p15"/>
            <p:cNvSpPr txBox="1"/>
            <p:nvPr/>
          </p:nvSpPr>
          <p:spPr>
            <a:xfrm>
              <a:off x="4191004" y="304803"/>
              <a:ext cx="3529500" cy="438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EB Garamond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 DNA oncogenic viruses </a:t>
              </a:r>
              <a:endParaRPr/>
            </a:p>
          </p:txBody>
        </p:sp>
        <p:sp>
          <p:nvSpPr>
            <p:cNvPr id="217208" name="Google Shape;217208;p15"/>
            <p:cNvSpPr/>
            <p:nvPr/>
          </p:nvSpPr>
          <p:spPr>
            <a:xfrm>
              <a:off x="4191004" y="914402"/>
              <a:ext cx="3529500" cy="488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09" name="Google Shape;217209;p15"/>
            <p:cNvSpPr txBox="1"/>
            <p:nvPr/>
          </p:nvSpPr>
          <p:spPr>
            <a:xfrm>
              <a:off x="4191004" y="914402"/>
              <a:ext cx="3529500" cy="488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EB Garamond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  RNA oncogenic viruses</a:t>
              </a:r>
              <a:endParaRPr/>
            </a:p>
          </p:txBody>
        </p:sp>
      </p:grpSp>
      <p:graphicFrame>
        <p:nvGraphicFramePr>
          <p:cNvPr id="217210" name="Google Shape;217210;p15"/>
          <p:cNvGraphicFramePr/>
          <p:nvPr>
            <p:extLst>
              <p:ext uri="{D42A27DB-BD31-4B8C-83A1-F6EECF244321}">
                <p14:modId xmlns:p14="http://schemas.microsoft.com/office/powerpoint/2010/main" val="3623060714"/>
              </p:ext>
            </p:extLst>
          </p:nvPr>
        </p:nvGraphicFramePr>
        <p:xfrm>
          <a:off x="0" y="1815874"/>
          <a:ext cx="11811000" cy="5048263"/>
        </p:xfrm>
        <a:graphic>
          <a:graphicData uri="http://schemas.openxmlformats.org/drawingml/2006/table">
            <a:tbl>
              <a:tblPr firstRow="1" bandRow="1">
                <a:noFill/>
                <a:tableStyleId>{E15767FF-EA41-4AB6-98FB-17E30D8B8146}</a:tableStyleId>
              </a:tblPr>
              <a:tblGrid>
                <a:gridCol w="339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1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800" b="1" u="none" strike="noStrike" cap="none"/>
                        <a:t>VIRUS FAMILY 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800" b="1" u="none" strike="noStrike" cap="none" dirty="0"/>
                        <a:t>VIRUS</a:t>
                      </a:r>
                      <a:endParaRPr sz="18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800" b="1" u="none" strike="noStrike" cap="none"/>
                        <a:t>HUMAN CANCER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Papillomaviridae</a:t>
                      </a:r>
                      <a:endParaRPr sz="1400" b="1" u="none" strike="noStrike" cap="none" dirty="0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Human Papilloma virus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Genital tumors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Squamous cell carcinoma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Oropharyngeal carcinoma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Herpesviridae</a:t>
                      </a: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12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there</a:t>
                      </a: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is</a:t>
                      </a:r>
                      <a:r>
                        <a:rPr lang="en-US" sz="14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8 herpesviruses) </a:t>
                      </a:r>
                      <a:endParaRPr sz="1200" b="1" u="none" strike="noStrike" cap="none" dirty="0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Epstein –Barr </a:t>
                      </a: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virus</a:t>
                      </a:r>
                      <a:r>
                        <a:rPr lang="en-US" sz="12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= herpesvirus 4 </a:t>
                      </a:r>
                      <a:endParaRPr sz="1200" b="1" u="none" strike="noStrike" cap="none" dirty="0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Nasopharyngeal carcinoma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Burkitt’s lymphoma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Hodgkin disease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 cell lymphoma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6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Human Herpes virus 8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Kaposi sarcoma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2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Hepadnaviridae</a:t>
                      </a:r>
                      <a:endParaRPr sz="1400" b="1" u="none" strike="noStrike" cap="none" dirty="0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Hepatitis B virus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Hepatocellular carcinoma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94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Flaviviridae</a:t>
                      </a:r>
                      <a:endParaRPr sz="14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Hepatitis C virus 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Hepatocellular carcinoma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3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Retroviridae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Human T cell lymphoma virus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Adult T cell </a:t>
                      </a:r>
                      <a:r>
                        <a:rPr lang="en-US" sz="14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lymphoma</a:t>
                      </a:r>
                      <a:r>
                        <a:rPr lang="en-US" sz="1200" b="1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r>
                        <a:rPr lang="en-US" sz="1200" b="1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leukemia +inflammatory diseases as tropical spastic </a:t>
                      </a:r>
                      <a:r>
                        <a:rPr lang="en-US" sz="1200" b="1" u="none" strike="noStrike" cap="none" baseline="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paraparesis</a:t>
                      </a:r>
                      <a:endParaRPr sz="1200" b="1" u="none" strike="noStrike" cap="none" dirty="0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9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Human immunodeficiency virus</a:t>
                      </a:r>
                      <a:endParaRPr sz="1400" b="1" u="none" strike="noStrike" cap="none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AIDS related malignancies</a:t>
                      </a:r>
                      <a:endParaRPr sz="1400" b="1" u="none" strike="noStrike" cap="none" dirty="0">
                        <a:solidFill>
                          <a:srgbClr val="B0B0B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17.XML" val="2452818907"/>
  <p:tag name="PPT/SLIDES/SLIDE21.XML" val="4055513368"/>
  <p:tag name="PPT/SLIDES/SLIDE19.XML" val="915802176"/>
  <p:tag name="PPT/SLIDES/SLIDE16.XML" val="542496361"/>
  <p:tag name="PPT/SLIDES/SLIDE14.XML" val="1742454817"/>
  <p:tag name="PPT/SLIDELAYOUTS/SLIDELAYOUT97.XML" val="2100848502"/>
  <p:tag name="PPT/SLIDELAYOUTS/SLIDELAYOUT98.XML" val="784365794"/>
  <p:tag name="PPT/THEME/THEME9.XML" val="2612793714"/>
  <p:tag name="PPT/SLIDEMASTERS/SLIDEMASTER8.XML" val="1335605455"/>
  <p:tag name="PPT/SLIDELAYOUTS/SLIDELAYOUT99.XML" val="1421637810"/>
  <p:tag name="PPT/THEME/THEME10.XML" val="2475147437"/>
  <p:tag name="PPT/SLIDEMASTERS/SLIDEMASTER9.XML" val="258084282"/>
  <p:tag name="PPT/SLIDELAYOUTS/SLIDELAYOUT100.XML" val="2612988759"/>
  <p:tag name="PPT/THEME/THEME11.XML" val="1854881860"/>
  <p:tag name="PPT/SLIDEMASTERS/SLIDEMASTER10.XML" val="1619243691"/>
  <p:tag name="PPT/SLIDES/SLIDE2.XML" val="3335252338"/>
  <p:tag name="PPT/SLIDES/SLIDE3.XML" val="2096260637"/>
  <p:tag name="PPT/SLIDES/SLIDE4.XML" val="4112670041"/>
  <p:tag name="PPT/SLIDES/SLIDE5.XML" val="130350552"/>
  <p:tag name="PPT/SLIDES/SLIDE7.XML" val="3570601628"/>
  <p:tag name="PPT/SLIDES/SLIDE8.XML" val="3783439073"/>
  <p:tag name="PPT/SLIDES/SLIDE9.XML" val="116038904"/>
  <p:tag name="PPT/SLIDES/SLIDE10.XML" val="1944764936"/>
  <p:tag name="PPT/SLIDES/SLIDE11.XML" val="415213902"/>
  <p:tag name="PPT/SLIDES/SLIDE12.XML" val="438186026"/>
  <p:tag name="PPT/SLIDES/SLIDE13.XML" val="3328877252"/>
  <p:tag name="PPT/SLIDES/SLIDE15.XML" val="2044656457"/>
  <p:tag name="PPT/SLIDES/SLIDE18.XML" val="1812670885"/>
  <p:tag name="PPT/SLIDES/SLIDE20.XML" val="4092174409"/>
  <p:tag name="PPT/SLIDES/SLIDE22.XML" val="1507998326"/>
  <p:tag name="PPT/SLIDES/SLIDE6.XML" val="1743800124"/>
  <p:tag name="PPT/SLIDEMASTERS/SLIDEMASTER2.XML" val="643860854"/>
  <p:tag name="PPT/SLIDEMASTERS/SLIDEMASTER4.XML" val="1304326985"/>
  <p:tag name="PPT/SLIDEMASTERS/SLIDEMASTER3.XML" val="2870402113"/>
  <p:tag name="PPT/SLIDEMASTERS/SLIDEMASTER7.XML" val="2176445262"/>
  <p:tag name="PPT/SLIDEMASTERS/SLIDEMASTER1.XML" val="364037513"/>
  <p:tag name="PPT/SLIDELAYOUTS/SLIDELAYOUT51.XML" val="4175535148"/>
  <p:tag name="PPT/SLIDELAYOUTS/SLIDELAYOUT41.XML" val="3301656075"/>
  <p:tag name="PPT/SLIDELAYOUTS/SLIDELAYOUT88.XML" val="3398378151"/>
  <p:tag name="PPT/SLIDELAYOUTS/SLIDELAYOUT89.XML" val="1252992260"/>
  <p:tag name="PPT/SLIDELAYOUTS/SLIDELAYOUT90.XML" val="774591648"/>
  <p:tag name="PPT/SLIDELAYOUTS/SLIDELAYOUT91.XML" val="2212714302"/>
  <p:tag name="PPT/SLIDELAYOUTS/SLIDELAYOUT87.XML" val="4236480174"/>
  <p:tag name="PPT/SLIDELAYOUTS/SLIDELAYOUT86.XML" val="2813727875"/>
  <p:tag name="PPT/SLIDELAYOUTS/SLIDELAYOUT40.XML" val="1608750013"/>
  <p:tag name="PPT/SLIDELAYOUTS/SLIDELAYOUT42.XML" val="3824148059"/>
  <p:tag name="PPT/SLIDELAYOUTS/SLIDELAYOUT45.XML" val="3901364688"/>
  <p:tag name="PPT/SLIDELAYOUTS/SLIDELAYOUT44.XML" val="1118843050"/>
  <p:tag name="PPT/SLIDELAYOUTS/SLIDELAYOUT46.XML" val="4216567987"/>
  <p:tag name="PPT/SLIDELAYOUTS/SLIDELAYOUT47.XML" val="413665529"/>
  <p:tag name="PPT/SLIDELAYOUTS/SLIDELAYOUT48.XML" val="3525264487"/>
  <p:tag name="PPT/SLIDELAYOUTS/SLIDELAYOUT49.XML" val="133598028"/>
  <p:tag name="PPT/SLIDELAYOUTS/SLIDELAYOUT53.XML" val="587926605"/>
  <p:tag name="PPT/SLIDELAYOUTS/SLIDELAYOUT52.XML" val="828256951"/>
  <p:tag name="PPT/SLIDELAYOUTS/SLIDELAYOUT43.XML" val="1562794233"/>
  <p:tag name="PPT/SLIDELAYOUTS/SLIDELAYOUT50.XML" val="914659699"/>
  <p:tag name="PPT/SLIDELAYOUTS/SLIDELAYOUT92.XML" val="2141516417"/>
  <p:tag name="PPT/SLIDELAYOUTS/SLIDELAYOUT94.XML" val="1733522097"/>
  <p:tag name="PPT/SLIDELAYOUTS/SLIDELAYOUT16.XML" val="372185380"/>
  <p:tag name="PPT/SLIDELAYOUTS/SLIDELAYOUT15.XML" val="1051150058"/>
  <p:tag name="PPT/SLIDELAYOUTS/SLIDELAYOUT14.XML" val="1867459811"/>
  <p:tag name="PPT/SLIDELAYOUTS/SLIDELAYOUT13.XML" val="3266463989"/>
  <p:tag name="PPT/SLIDELAYOUTS/SLIDELAYOUT17.XML" val="3266076128"/>
  <p:tag name="PPT/SLIDELAYOUTS/SLIDELAYOUT18.XML" val="3476053566"/>
  <p:tag name="PPT/SLIDELAYOUTS/SLIDELAYOUT19.XML" val="3524401579"/>
  <p:tag name="PPT/SLIDELAYOUTS/SLIDELAYOUT20.XML" val="1187736431"/>
  <p:tag name="PPT/SLIDELAYOUTS/SLIDELAYOUT21.XML" val="4072853142"/>
  <p:tag name="PPT/SLIDELAYOUTS/SLIDELAYOUT22.XML" val="1671424349"/>
  <p:tag name="PPT/SLIDELAYOUTS/SLIDELAYOUT12.XML" val="298505179"/>
  <p:tag name="PPT/SLIDELAYOUTS/SLIDELAYOUT11.XML" val="3701472474"/>
  <p:tag name="PPT/SLIDELAYOUTS/SLIDELAYOUT10.XML" val="1815865805"/>
  <p:tag name="PPT/SLIDELAYOUTS/SLIDELAYOUT1.XML" val="2856171207"/>
  <p:tag name="PPT/SLIDELAYOUTS/SLIDELAYOUT2.XML" val="655932775"/>
  <p:tag name="PPT/SLIDELAYOUTS/SLIDELAYOUT3.XML" val="1108431167"/>
  <p:tag name="PPT/SLIDELAYOUTS/SLIDELAYOUT4.XML" val="999027843"/>
  <p:tag name="PPT/SLIDELAYOUTS/SLIDELAYOUT5.XML" val="1507358061"/>
  <p:tag name="PPT/SLIDELAYOUTS/SLIDELAYOUT6.XML" val="305228379"/>
  <p:tag name="PPT/SLIDELAYOUTS/SLIDELAYOUT7.XML" val="3150552939"/>
  <p:tag name="PPT/SLIDELAYOUTS/SLIDELAYOUT8.XML" val="4193461701"/>
  <p:tag name="PPT/SLIDELAYOUTS/SLIDELAYOUT9.XML" val="3805770772"/>
  <p:tag name="PPT/SLIDELAYOUTS/SLIDELAYOUT93.XML" val="1343970855"/>
  <p:tag name="PPT/SLIDELAYOUTS/SLIDELAYOUT23.XML" val="2609268444"/>
  <p:tag name="PPT/SLIDELAYOUTS/SLIDELAYOUT39.XML" val="2428833698"/>
  <p:tag name="PPT/SLIDELAYOUTS/SLIDELAYOUT34.XML" val="2858231984"/>
  <p:tag name="PPT/SLIDELAYOUTS/SLIDELAYOUT35.XML" val="3869644041"/>
  <p:tag name="PPT/SLIDELAYOUTS/SLIDELAYOUT24.XML" val="298505179"/>
  <p:tag name="PPT/SLIDELAYOUTS/SLIDELAYOUT95.XML" val="1588494086"/>
  <p:tag name="PPT/SLIDELAYOUTS/SLIDELAYOUT36.XML" val="2593189175"/>
  <p:tag name="PPT/SLIDELAYOUTS/SLIDELAYOUT37.XML" val="430338576"/>
  <p:tag name="PPT/SLIDELAYOUTS/SLIDELAYOUT38.XML" val="1939461571"/>
  <p:tag name="PPT/SLIDELAYOUTS/SLIDELAYOUT96.XML" val="548524056"/>
  <p:tag name="PPT/SLIDELAYOUTS/SLIDELAYOUT33.XML" val="431509983"/>
  <p:tag name="PPT/SLIDELAYOUTS/SLIDELAYOUT31.XML" val="3524401579"/>
  <p:tag name="PPT/SLIDELAYOUTS/SLIDELAYOUT25.XML" val="4110009023"/>
  <p:tag name="PPT/SLIDELAYOUTS/SLIDELAYOUT26.XML" val="4055007143"/>
  <p:tag name="PPT/SLIDELAYOUTS/SLIDELAYOUT27.XML" val="3429732510"/>
  <p:tag name="PPT/SLIDELAYOUTS/SLIDELAYOUT32.XML" val="4095356529"/>
  <p:tag name="PPT/SLIDELAYOUTS/SLIDELAYOUT28.XML" val="1901591234"/>
  <p:tag name="PPT/SLIDELAYOUTS/SLIDELAYOUT29.XML" val="3747728612"/>
  <p:tag name="PPT/SLIDELAYOUTS/SLIDELAYOUT30.XML" val="4288701420"/>
  <p:tag name="PPT/THEME/THEME1.XML" val="1945010105"/>
  <p:tag name="PPT/THEME/THEME2.XML" val="3279536692"/>
  <p:tag name="PPT/NOTESMASTERS/NOTESMASTER1.XML" val="3983039868"/>
  <p:tag name="PPT/MEDIA/IMAGE17.WMF" val="2270500103"/>
  <p:tag name="PPT/THEME/THEME3.XML" val="3137039513"/>
  <p:tag name="PPT/MEDIA/IMAGE2.PNG" val="1721815107"/>
  <p:tag name="PPT/MEDIA/IMAGE1.JPEG" val="3114202309"/>
  <p:tag name="PPT/MEDIA/IMAGE3.PNG" val="3439627301"/>
  <p:tag name="PPT/MEDIA/IMAGE16.WMF" val="889238218"/>
  <p:tag name="PPT/MEDIA/IMAGE4.JPEG" val="613718765"/>
  <p:tag name="PPT/MEDIA/IMAGE26.PNG" val="1213115626"/>
  <p:tag name="PPT/MEDIA/IMAGE24.PNG" val="2822132951"/>
  <p:tag name="PPT/MEDIA/IMAGE23.JPEG" val="613528958"/>
  <p:tag name="PPT/MEDIA/IMAGE27.JPEG" val="2519156559"/>
  <p:tag name="PPT/MEDIA/IMAGE31.JPEG" val="2142635291"/>
  <p:tag name="PPT/MEDIA/IMAGE30.PNG" val="3481627717"/>
  <p:tag name="PPT/MEDIA/IMAGE28.JPEG" val="564095481"/>
  <p:tag name="PPT/MEDIA/IMAGE22.JPEG" val="4108087133"/>
  <p:tag name="PPT/MEDIA/IMAGE20.WMF" val="2777878130"/>
  <p:tag name="PPT/MEDIA/IMAGE19.WMF" val="47619835"/>
  <p:tag name="PPT/MEDIA/IMAGE18.WMF" val="3359675893"/>
  <p:tag name="PPT/MEDIA/IMAGE15.WMF" val="2291323973"/>
  <p:tag name="PPT/THEME/THEME4.XML" val="2761353487"/>
  <p:tag name="PPT/MEDIA/IMAGE32.JPEG" val="542209764"/>
  <p:tag name="PPT/THEME/THEME7.XML" val="730613214"/>
  <p:tag name="PPT/THEME/THEME8.XML" val="1945010105"/>
  <p:tag name="PPT/MEDIA/IMAGE33.JPEG" val="2541268226"/>
  <p:tag name="PPT/MEDIA/IMAGE5.PNG" val="2966770876"/>
  <p:tag name="PPT/MEDIA/IMAGE6.PNG" val="3307015058"/>
  <p:tag name="PPT/MEDIA/IMAGE7.PNG" val="2041130169"/>
  <p:tag name="PPT/MEDIA/IMAGE8.PNG" val="24123569"/>
  <p:tag name="PPT/MEDIA/IMAGE14.WMF" val="2510848619"/>
  <p:tag name="PPT/MEDIA/IMAGE12.JPEG" val="137842347"/>
  <p:tag name="PPT/MEDIA/IMAGE13.JPEG" val="1223542683"/>
  <p:tag name="PPT/MEDIA/IMAGE42.PNG" val="2270836550"/>
  <p:tag name="PPT/MEDIA/IMAGE46.PNG" val="2603732610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eadlines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Facet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Facet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2387</Words>
  <Application>Microsoft Office PowerPoint</Application>
  <PresentationFormat>Widescreen</PresentationFormat>
  <Paragraphs>285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48" baseType="lpstr">
      <vt:lpstr>Arial</vt:lpstr>
      <vt:lpstr>Arial Narrow</vt:lpstr>
      <vt:lpstr>Bookman Old Style</vt:lpstr>
      <vt:lpstr>Calibri</vt:lpstr>
      <vt:lpstr>Century Gothic</vt:lpstr>
      <vt:lpstr>Century Schoolbook</vt:lpstr>
      <vt:lpstr>Corbel</vt:lpstr>
      <vt:lpstr>Cutive</vt:lpstr>
      <vt:lpstr>EB Garamond</vt:lpstr>
      <vt:lpstr>Lucida Sans</vt:lpstr>
      <vt:lpstr>Lucida Sans Unicode</vt:lpstr>
      <vt:lpstr>Noto Sans Symbols</vt:lpstr>
      <vt:lpstr>Times New Roman</vt:lpstr>
      <vt:lpstr>Trebuchet MS</vt:lpstr>
      <vt:lpstr>Verdana</vt:lpstr>
      <vt:lpstr>Wingdings</vt:lpstr>
      <vt:lpstr>Wingdings 2</vt:lpstr>
      <vt:lpstr>Wingdings 3</vt:lpstr>
      <vt:lpstr>Office Theme</vt:lpstr>
      <vt:lpstr>Horizon</vt:lpstr>
      <vt:lpstr>Concourse</vt:lpstr>
      <vt:lpstr>Headlines</vt:lpstr>
      <vt:lpstr>Ion</vt:lpstr>
      <vt:lpstr>Facet</vt:lpstr>
      <vt:lpstr>Concourse</vt:lpstr>
      <vt:lpstr>1_Facet</vt:lpstr>
      <vt:lpstr>PowerPoint Presentation</vt:lpstr>
      <vt:lpstr>PowerPoint Presentation</vt:lpstr>
      <vt:lpstr>PowerPoint Presentation</vt:lpstr>
      <vt:lpstr>PowerPoint Presentation</vt:lpstr>
      <vt:lpstr>CANCER CELLS AND NORMAL CELLS </vt:lpstr>
      <vt:lpstr>HOW VIRUSES CAUSE CANCER:</vt:lpstr>
      <vt:lpstr>PowerPoint Presentation</vt:lpstr>
      <vt:lpstr>Interaction between host &amp; oncogenic virus:</vt:lpstr>
      <vt:lpstr>VIRUSES CAUSING HUMAN CANCERS: </vt:lpstr>
      <vt:lpstr>RNA VIRUSES</vt:lpstr>
      <vt:lpstr>RETROVIRUS</vt:lpstr>
      <vt:lpstr>Hepatitis C Virus NO integration ( HCV) </vt:lpstr>
      <vt:lpstr>Human T- Lymphotropic Virus 1 ( HTLV-1)</vt:lpstr>
      <vt:lpstr>DNA VIRUSES</vt:lpstr>
      <vt:lpstr>Human Papillomavirus there is more than 150 type of (HPV)</vt:lpstr>
      <vt:lpstr>Hepatitis B Virus</vt:lpstr>
      <vt:lpstr>HERPES VIRUS</vt:lpstr>
      <vt:lpstr>Epstein-Barr Virus (EBV):</vt:lpstr>
      <vt:lpstr>PowerPoint Presentation</vt:lpstr>
      <vt:lpstr>Kaposi’s sarcoma cancer of the lymphatic endothelium and vascular channels  -associated herpesvirus (HHV-8):</vt:lpstr>
      <vt:lpstr>SLOW VIRUSES AND PRIONS: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modified xsi:type="dcterms:W3CDTF">2020-12-28T10:31:53Z</dcterms:modified>
</cp:coreProperties>
</file>