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6" r:id="rId1"/>
  </p:sldMasterIdLst>
  <p:notesMasterIdLst>
    <p:notesMasterId r:id="rId50"/>
  </p:notesMasterIdLst>
  <p:sldIdLst>
    <p:sldId id="417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34" r:id="rId10"/>
    <p:sldId id="433" r:id="rId11"/>
    <p:sldId id="432" r:id="rId12"/>
    <p:sldId id="425" r:id="rId13"/>
    <p:sldId id="426" r:id="rId14"/>
    <p:sldId id="435" r:id="rId15"/>
    <p:sldId id="427" r:id="rId16"/>
    <p:sldId id="436" r:id="rId17"/>
    <p:sldId id="437" r:id="rId18"/>
    <p:sldId id="438" r:id="rId19"/>
    <p:sldId id="428" r:id="rId20"/>
    <p:sldId id="439" r:id="rId21"/>
    <p:sldId id="440" r:id="rId22"/>
    <p:sldId id="441" r:id="rId23"/>
    <p:sldId id="429" r:id="rId24"/>
    <p:sldId id="430" r:id="rId25"/>
    <p:sldId id="442" r:id="rId26"/>
    <p:sldId id="431" r:id="rId27"/>
    <p:sldId id="443" r:id="rId28"/>
    <p:sldId id="444" r:id="rId29"/>
    <p:sldId id="363" r:id="rId30"/>
    <p:sldId id="364" r:id="rId31"/>
    <p:sldId id="369" r:id="rId32"/>
    <p:sldId id="445" r:id="rId33"/>
    <p:sldId id="446" r:id="rId34"/>
    <p:sldId id="447" r:id="rId35"/>
    <p:sldId id="372" r:id="rId36"/>
    <p:sldId id="374" r:id="rId37"/>
    <p:sldId id="377" r:id="rId38"/>
    <p:sldId id="380" r:id="rId39"/>
    <p:sldId id="382" r:id="rId40"/>
    <p:sldId id="385" r:id="rId41"/>
    <p:sldId id="375" r:id="rId42"/>
    <p:sldId id="398" r:id="rId43"/>
    <p:sldId id="402" r:id="rId44"/>
    <p:sldId id="408" r:id="rId45"/>
    <p:sldId id="410" r:id="rId46"/>
    <p:sldId id="412" r:id="rId47"/>
    <p:sldId id="413" r:id="rId48"/>
    <p:sldId id="414" r:id="rId49"/>
  </p:sldIdLst>
  <p:sldSz cx="10801350" cy="64801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2509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2" autoAdjust="0"/>
    <p:restoredTop sz="94662" autoAdjust="0"/>
  </p:normalViewPr>
  <p:slideViewPr>
    <p:cSldViewPr>
      <p:cViewPr>
        <p:scale>
          <a:sx n="75" d="100"/>
          <a:sy n="75" d="100"/>
        </p:scale>
        <p:origin x="-1086" y="-66"/>
      </p:cViewPr>
      <p:guideLst>
        <p:guide orient="horz" pos="2041"/>
        <p:guide pos="3402"/>
      </p:guideLst>
    </p:cSldViewPr>
  </p:slideViewPr>
  <p:outlineViewPr>
    <p:cViewPr>
      <p:scale>
        <a:sx n="33" d="100"/>
        <a:sy n="33" d="100"/>
      </p:scale>
      <p:origin x="0" y="28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E3D717-48C3-607D-A06B-7232513480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1B4FA-4955-062B-D76C-15AD1EF34A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8481466C-74B5-45E8-B617-0AEEB93CA16B}" type="datetimeFigureOut">
              <a:rPr lang="ar-JO"/>
              <a:pPr>
                <a:defRPr/>
              </a:pPr>
              <a:t>26/08/1444</a:t>
            </a:fld>
            <a:endParaRPr lang="ar-J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79B55F-F045-77F1-52CC-505176BB9F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J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80098B-943C-A54E-FAD6-26C1A0CF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EECAD-8427-3DF7-FB5A-880A44494E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59CF9-17E2-3B76-5701-F120C3286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77DE5F0-1B93-4967-AD57-AD7898D07CDE}" type="slidenum">
              <a:rPr lang="ar-JO" altLang="en-US"/>
              <a:pPr/>
              <a:t>‹#›</a:t>
            </a:fld>
            <a:endParaRPr lang="ar-J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70" algn="r" defTabSz="91410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5" algn="r" defTabSz="91410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80" algn="r" defTabSz="91410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3" algn="r" defTabSz="91410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Google Shape;214;g8bbb7e9f0f_0_340:notes">
            <a:extLst>
              <a:ext uri="{FF2B5EF4-FFF2-40B4-BE49-F238E27FC236}">
                <a16:creationId xmlns:a16="http://schemas.microsoft.com/office/drawing/2014/main" id="{522DD8D2-5F99-2EB6-B1D3-CA66D0C1F95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715000 w 120000"/>
              <a:gd name="T3" fmla="*/ 0 h 120000"/>
              <a:gd name="T4" fmla="*/ 5715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Google Shape;215;g8bbb7e9f0f_0_340:notes">
            <a:extLst>
              <a:ext uri="{FF2B5EF4-FFF2-40B4-BE49-F238E27FC236}">
                <a16:creationId xmlns:a16="http://schemas.microsoft.com/office/drawing/2014/main" id="{3FE2E1F6-BAF5-2A07-CD3F-3EB669491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l" rtl="0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Google Shape;259;g89a21db9b5_0_148:notes">
            <a:extLst>
              <a:ext uri="{FF2B5EF4-FFF2-40B4-BE49-F238E27FC236}">
                <a16:creationId xmlns:a16="http://schemas.microsoft.com/office/drawing/2014/main" id="{463DF5B5-0D80-B8B6-914B-B35626FE1EA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715000 w 120000"/>
              <a:gd name="T3" fmla="*/ 0 h 120000"/>
              <a:gd name="T4" fmla="*/ 5715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Google Shape;260;g89a21db9b5_0_148:notes">
            <a:extLst>
              <a:ext uri="{FF2B5EF4-FFF2-40B4-BE49-F238E27FC236}">
                <a16:creationId xmlns:a16="http://schemas.microsoft.com/office/drawing/2014/main" id="{D60B2CCB-A2BF-0144-7150-6489313ECA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l" rtl="0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Google Shape;259;g89a21db9b5_0_148:notes">
            <a:extLst>
              <a:ext uri="{FF2B5EF4-FFF2-40B4-BE49-F238E27FC236}">
                <a16:creationId xmlns:a16="http://schemas.microsoft.com/office/drawing/2014/main" id="{18065AD6-58C0-1A37-CF47-0E9EB636D4F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715000 w 120000"/>
              <a:gd name="T3" fmla="*/ 0 h 120000"/>
              <a:gd name="T4" fmla="*/ 5715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Google Shape;260;g89a21db9b5_0_148:notes">
            <a:extLst>
              <a:ext uri="{FF2B5EF4-FFF2-40B4-BE49-F238E27FC236}">
                <a16:creationId xmlns:a16="http://schemas.microsoft.com/office/drawing/2014/main" id="{AC309178-5758-349B-69CB-A93858D16F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l" rtl="0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Google Shape;259;g89a21db9b5_0_148:notes">
            <a:extLst>
              <a:ext uri="{FF2B5EF4-FFF2-40B4-BE49-F238E27FC236}">
                <a16:creationId xmlns:a16="http://schemas.microsoft.com/office/drawing/2014/main" id="{90AE28B8-E55A-5F60-96EF-BF43DD99529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715000 w 120000"/>
              <a:gd name="T3" fmla="*/ 0 h 120000"/>
              <a:gd name="T4" fmla="*/ 5715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Google Shape;260;g89a21db9b5_0_148:notes">
            <a:extLst>
              <a:ext uri="{FF2B5EF4-FFF2-40B4-BE49-F238E27FC236}">
                <a16:creationId xmlns:a16="http://schemas.microsoft.com/office/drawing/2014/main" id="{93858CE6-F436-C37F-E4C4-73CE1EBF7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l" rtl="0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>
            <a:extLst>
              <a:ext uri="{FF2B5EF4-FFF2-40B4-BE49-F238E27FC236}">
                <a16:creationId xmlns:a16="http://schemas.microsoft.com/office/drawing/2014/main" id="{A1C611A0-FE29-D6F3-0EB2-49BD66569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>
            <a:extLst>
              <a:ext uri="{FF2B5EF4-FFF2-40B4-BE49-F238E27FC236}">
                <a16:creationId xmlns:a16="http://schemas.microsoft.com/office/drawing/2014/main" id="{E50D0144-A9FD-AB58-8761-56E9F56FEC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Anterior champer </a:t>
            </a:r>
          </a:p>
        </p:txBody>
      </p:sp>
      <p:sp>
        <p:nvSpPr>
          <p:cNvPr id="135172" name="Slide Number Placeholder 3">
            <a:extLst>
              <a:ext uri="{FF2B5EF4-FFF2-40B4-BE49-F238E27FC236}">
                <a16:creationId xmlns:a16="http://schemas.microsoft.com/office/drawing/2014/main" id="{610479FD-C8B9-66B4-8BC5-FE57E0E55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3F5AF0F-97CA-4E4B-AF85-A29428189B86}" type="slidenum">
              <a:rPr lang="ar-JO" altLang="en-US" sz="1200"/>
              <a:pPr eaLnBrk="1" hangingPunct="1"/>
              <a:t>35</a:t>
            </a:fld>
            <a:endParaRPr lang="ar-JO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Google Shape;222;g86fc84f77b_0_17590:notes">
            <a:extLst>
              <a:ext uri="{FF2B5EF4-FFF2-40B4-BE49-F238E27FC236}">
                <a16:creationId xmlns:a16="http://schemas.microsoft.com/office/drawing/2014/main" id="{28263CB4-ECA0-33E7-0DF9-CD81E3C191F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715000 w 120000"/>
              <a:gd name="T3" fmla="*/ 0 h 120000"/>
              <a:gd name="T4" fmla="*/ 5715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Google Shape;223;g86fc84f77b_0_17590:notes">
            <a:extLst>
              <a:ext uri="{FF2B5EF4-FFF2-40B4-BE49-F238E27FC236}">
                <a16:creationId xmlns:a16="http://schemas.microsoft.com/office/drawing/2014/main" id="{1AA0D755-7250-900A-0B8D-71A45D7A41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l" rtl="0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Google Shape;228;g851a045c94_0_1570:notes">
            <a:extLst>
              <a:ext uri="{FF2B5EF4-FFF2-40B4-BE49-F238E27FC236}">
                <a16:creationId xmlns:a16="http://schemas.microsoft.com/office/drawing/2014/main" id="{84842962-9B62-F8B1-DB51-91F0811DEF2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715000 w 120000"/>
              <a:gd name="T3" fmla="*/ 0 h 120000"/>
              <a:gd name="T4" fmla="*/ 5715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Google Shape;229;g851a045c94_0_1570:notes">
            <a:extLst>
              <a:ext uri="{FF2B5EF4-FFF2-40B4-BE49-F238E27FC236}">
                <a16:creationId xmlns:a16="http://schemas.microsoft.com/office/drawing/2014/main" id="{51E1C014-DFC3-79A5-A841-18C483BD86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l" rtl="0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Google Shape;251;g86fc84f77b_0_0:notes">
            <a:extLst>
              <a:ext uri="{FF2B5EF4-FFF2-40B4-BE49-F238E27FC236}">
                <a16:creationId xmlns:a16="http://schemas.microsoft.com/office/drawing/2014/main" id="{D178256E-0868-4C0B-ED27-79DCABC7813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715000 w 120000"/>
              <a:gd name="T3" fmla="*/ 0 h 120000"/>
              <a:gd name="T4" fmla="*/ 5715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Google Shape;252;g86fc84f77b_0_0:notes">
            <a:extLst>
              <a:ext uri="{FF2B5EF4-FFF2-40B4-BE49-F238E27FC236}">
                <a16:creationId xmlns:a16="http://schemas.microsoft.com/office/drawing/2014/main" id="{494BD85C-D328-6A8E-3693-BA6D29B513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l" rtl="0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Google Shape;259;g89a21db9b5_0_148:notes">
            <a:extLst>
              <a:ext uri="{FF2B5EF4-FFF2-40B4-BE49-F238E27FC236}">
                <a16:creationId xmlns:a16="http://schemas.microsoft.com/office/drawing/2014/main" id="{DCFBA6AB-C13E-D4D9-9CF4-E97EBF04827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715000 w 120000"/>
              <a:gd name="T3" fmla="*/ 0 h 120000"/>
              <a:gd name="T4" fmla="*/ 5715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Google Shape;260;g89a21db9b5_0_148:notes">
            <a:extLst>
              <a:ext uri="{FF2B5EF4-FFF2-40B4-BE49-F238E27FC236}">
                <a16:creationId xmlns:a16="http://schemas.microsoft.com/office/drawing/2014/main" id="{71936BBF-5D7F-7FC9-57D9-683E5C221B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l" rtl="0">
              <a:spcBef>
                <a:spcPct val="0"/>
              </a:spcBef>
            </a:pPr>
            <a:endParaRPr lang="ar-SA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Google Shape;259;g89a21db9b5_0_148:notes">
            <a:extLst>
              <a:ext uri="{FF2B5EF4-FFF2-40B4-BE49-F238E27FC236}">
                <a16:creationId xmlns:a16="http://schemas.microsoft.com/office/drawing/2014/main" id="{02C48D2C-0698-0DA7-3330-1DB0C67864F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715000 w 120000"/>
              <a:gd name="T3" fmla="*/ 0 h 120000"/>
              <a:gd name="T4" fmla="*/ 5715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Google Shape;260;g89a21db9b5_0_148:notes">
            <a:extLst>
              <a:ext uri="{FF2B5EF4-FFF2-40B4-BE49-F238E27FC236}">
                <a16:creationId xmlns:a16="http://schemas.microsoft.com/office/drawing/2014/main" id="{00C81825-15E2-CC98-5952-1A9A547FA0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l" rtl="0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Google Shape;268;g851a045c94_0_1789:notes">
            <a:extLst>
              <a:ext uri="{FF2B5EF4-FFF2-40B4-BE49-F238E27FC236}">
                <a16:creationId xmlns:a16="http://schemas.microsoft.com/office/drawing/2014/main" id="{17F0DAF7-E831-DF0D-C79B-FC546913854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715000 w 120000"/>
              <a:gd name="T3" fmla="*/ 0 h 120000"/>
              <a:gd name="T4" fmla="*/ 5715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Google Shape;269;g851a045c94_0_1789:notes">
            <a:extLst>
              <a:ext uri="{FF2B5EF4-FFF2-40B4-BE49-F238E27FC236}">
                <a16:creationId xmlns:a16="http://schemas.microsoft.com/office/drawing/2014/main" id="{1CA33A4B-3E4A-0DA6-5F06-0AF6CCA833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l" rtl="0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Google Shape;259;g89a21db9b5_0_148:notes">
            <a:extLst>
              <a:ext uri="{FF2B5EF4-FFF2-40B4-BE49-F238E27FC236}">
                <a16:creationId xmlns:a16="http://schemas.microsoft.com/office/drawing/2014/main" id="{B4B78A64-806F-1465-D7D8-15AB4894A87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715000 w 120000"/>
              <a:gd name="T3" fmla="*/ 0 h 120000"/>
              <a:gd name="T4" fmla="*/ 5715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Google Shape;260;g89a21db9b5_0_148:notes">
            <a:extLst>
              <a:ext uri="{FF2B5EF4-FFF2-40B4-BE49-F238E27FC236}">
                <a16:creationId xmlns:a16="http://schemas.microsoft.com/office/drawing/2014/main" id="{44BB09A1-15BA-F96B-0435-F1752F3E25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l" rtl="0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Google Shape;285;g86fc84f77b_0_294:notes">
            <a:extLst>
              <a:ext uri="{FF2B5EF4-FFF2-40B4-BE49-F238E27FC236}">
                <a16:creationId xmlns:a16="http://schemas.microsoft.com/office/drawing/2014/main" id="{12A3F400-04C9-11A5-C6F7-F6DD10D720E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5715000 w 120000"/>
              <a:gd name="T3" fmla="*/ 0 h 120000"/>
              <a:gd name="T4" fmla="*/ 5715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Google Shape;286;g86fc84f77b_0_294:notes">
            <a:extLst>
              <a:ext uri="{FF2B5EF4-FFF2-40B4-BE49-F238E27FC236}">
                <a16:creationId xmlns:a16="http://schemas.microsoft.com/office/drawing/2014/main" id="{D8DC7100-0AFA-237F-591E-92E86702DC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l" rtl="0">
              <a:spcBef>
                <a:spcPct val="0"/>
              </a:spcBef>
            </a:pPr>
            <a:endParaRPr lang="ar-S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7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6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28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4">
            <a:extLst>
              <a:ext uri="{FF2B5EF4-FFF2-40B4-BE49-F238E27FC236}">
                <a16:creationId xmlns:a16="http://schemas.microsoft.com/office/drawing/2014/main" id="{62D82684-9AB8-1DAA-04AD-176F46175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9075" cy="8969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34" tIns="110534" rIns="110534" bIns="110534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Google Shape;27;p4">
            <a:extLst>
              <a:ext uri="{FF2B5EF4-FFF2-40B4-BE49-F238E27FC236}">
                <a16:creationId xmlns:a16="http://schemas.microsoft.com/office/drawing/2014/main" id="{75766BBC-4A67-4692-884C-665150DEF34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8538" y="5241925"/>
            <a:ext cx="233362" cy="22304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34" tIns="110534" rIns="110534" bIns="110534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28;p4">
            <a:extLst>
              <a:ext uri="{FF2B5EF4-FFF2-40B4-BE49-F238E27FC236}">
                <a16:creationId xmlns:a16="http://schemas.microsoft.com/office/drawing/2014/main" id="{2220FAE4-8EE5-F38E-70CA-78E201E7F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2275" y="2792413"/>
            <a:ext cx="219075" cy="30924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34" tIns="110534" rIns="110534" bIns="110534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42497" y="614539"/>
            <a:ext cx="9116297" cy="903709"/>
          </a:xfrm>
          <a:prstGeom prst="rect">
            <a:avLst/>
          </a:prstGeom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9883" y="1596452"/>
            <a:ext cx="9359753" cy="420824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52748" lvl="0" indent="-36849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Didact Gothic" panose="00000500000000000000"/>
              <a:buAutoNum type="arabicPeriod"/>
              <a:defRPr sz="1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1105496" lvl="1" indent="-368498" rtl="0">
              <a:spcBef>
                <a:spcPts val="19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Didact Gothic" panose="00000500000000000000"/>
              <a:buAutoNum type="alphaLcPeriod"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658244" lvl="2" indent="-368498" rtl="0">
              <a:spcBef>
                <a:spcPts val="19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Didact Gothic" panose="00000500000000000000"/>
              <a:buAutoNum type="romanLcPeriod"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2210993" lvl="3" indent="-368498" rtl="0">
              <a:spcBef>
                <a:spcPts val="19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Didact Gothic" panose="00000500000000000000"/>
              <a:buAutoNum type="arabicPeriod"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763741" lvl="4" indent="-368498" rtl="0">
              <a:spcBef>
                <a:spcPts val="19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Didact Gothic" panose="00000500000000000000"/>
              <a:buAutoNum type="alphaLcPeriod"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3316488" lvl="5" indent="-368498" rtl="0">
              <a:spcBef>
                <a:spcPts val="19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Didact Gothic" panose="00000500000000000000"/>
              <a:buAutoNum type="romanLcPeriod"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869238" lvl="6" indent="-368498" rtl="0">
              <a:spcBef>
                <a:spcPts val="19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Didact Gothic" panose="00000500000000000000"/>
              <a:buAutoNum type="arabicPeriod"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4421985" lvl="7" indent="-368498" rtl="0">
              <a:spcBef>
                <a:spcPts val="1935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Didact Gothic" panose="00000500000000000000"/>
              <a:buAutoNum type="alphaLcPeriod"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974734" lvl="8" indent="-368498" rtl="0">
              <a:spcBef>
                <a:spcPts val="1935"/>
              </a:spcBef>
              <a:spcAft>
                <a:spcPts val="1935"/>
              </a:spcAft>
              <a:buClr>
                <a:srgbClr val="434343"/>
              </a:buClr>
              <a:buSzPts val="1200"/>
              <a:buFont typeface="Didact Gothic" panose="00000500000000000000"/>
              <a:buAutoNum type="romanLcPeriod"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776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13">
            <a:extLst>
              <a:ext uri="{FF2B5EF4-FFF2-40B4-BE49-F238E27FC236}">
                <a16:creationId xmlns:a16="http://schemas.microsoft.com/office/drawing/2014/main" id="{671CE800-B8DE-70CF-34DD-1F0665AE5B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34537" y="-936624"/>
            <a:ext cx="233363" cy="21066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79" tIns="110579" rIns="110579" bIns="110579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Google Shape;89;p13">
            <a:extLst>
              <a:ext uri="{FF2B5EF4-FFF2-40B4-BE49-F238E27FC236}">
                <a16:creationId xmlns:a16="http://schemas.microsoft.com/office/drawing/2014/main" id="{B435C08B-D612-0E71-B97E-F55A1721FE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77644" y="958056"/>
            <a:ext cx="233362" cy="108108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79" tIns="110579" rIns="110579" bIns="110579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973080" y="2237722"/>
            <a:ext cx="3228002" cy="513274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973071" y="2586373"/>
            <a:ext cx="3228002" cy="513274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 panose="00000500000000000000"/>
              <a:buNone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/>
          </p:nvPr>
        </p:nvSpPr>
        <p:spPr>
          <a:xfrm>
            <a:off x="7011991" y="2237722"/>
            <a:ext cx="3228002" cy="513274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7011987" y="2586373"/>
            <a:ext cx="3228002" cy="513274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 panose="00000500000000000000"/>
              <a:buNone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4"/>
          </p:nvPr>
        </p:nvSpPr>
        <p:spPr>
          <a:xfrm>
            <a:off x="794166" y="2146326"/>
            <a:ext cx="941929" cy="878764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5"/>
          </p:nvPr>
        </p:nvSpPr>
        <p:spPr>
          <a:xfrm>
            <a:off x="5836981" y="2146326"/>
            <a:ext cx="941929" cy="878764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6"/>
          </p:nvPr>
        </p:nvSpPr>
        <p:spPr>
          <a:xfrm>
            <a:off x="1973080" y="3567990"/>
            <a:ext cx="3228002" cy="513274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7"/>
          </p:nvPr>
        </p:nvSpPr>
        <p:spPr>
          <a:xfrm>
            <a:off x="1973071" y="3916642"/>
            <a:ext cx="3228002" cy="513274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 panose="00000500000000000000"/>
              <a:buNone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8"/>
          </p:nvPr>
        </p:nvSpPr>
        <p:spPr>
          <a:xfrm>
            <a:off x="794166" y="3476598"/>
            <a:ext cx="941929" cy="878764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9"/>
          </p:nvPr>
        </p:nvSpPr>
        <p:spPr>
          <a:xfrm>
            <a:off x="7011991" y="3567990"/>
            <a:ext cx="3228002" cy="513274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3"/>
          </p:nvPr>
        </p:nvSpPr>
        <p:spPr>
          <a:xfrm>
            <a:off x="7011987" y="3916642"/>
            <a:ext cx="3228002" cy="513274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 panose="00000500000000000000"/>
              <a:buNone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4"/>
          </p:nvPr>
        </p:nvSpPr>
        <p:spPr>
          <a:xfrm>
            <a:off x="5836981" y="3476598"/>
            <a:ext cx="941929" cy="878764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5"/>
          </p:nvPr>
        </p:nvSpPr>
        <p:spPr>
          <a:xfrm>
            <a:off x="1973080" y="4898257"/>
            <a:ext cx="3228002" cy="513274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6"/>
          </p:nvPr>
        </p:nvSpPr>
        <p:spPr>
          <a:xfrm>
            <a:off x="1973071" y="5246913"/>
            <a:ext cx="3228002" cy="513274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 panose="00000500000000000000"/>
              <a:buNone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7"/>
          </p:nvPr>
        </p:nvSpPr>
        <p:spPr>
          <a:xfrm>
            <a:off x="794166" y="4806870"/>
            <a:ext cx="941929" cy="878764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8"/>
          </p:nvPr>
        </p:nvSpPr>
        <p:spPr>
          <a:xfrm>
            <a:off x="7011991" y="4898257"/>
            <a:ext cx="3228002" cy="513274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9"/>
          </p:nvPr>
        </p:nvSpPr>
        <p:spPr>
          <a:xfrm>
            <a:off x="7011987" y="5246913"/>
            <a:ext cx="3228002" cy="513274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 panose="00000500000000000000"/>
              <a:buNone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20"/>
          </p:nvPr>
        </p:nvSpPr>
        <p:spPr>
          <a:xfrm>
            <a:off x="5836981" y="4806870"/>
            <a:ext cx="941929" cy="878764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21"/>
          </p:nvPr>
        </p:nvSpPr>
        <p:spPr>
          <a:xfrm>
            <a:off x="706414" y="611513"/>
            <a:ext cx="6477266" cy="906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99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3">
            <a:extLst>
              <a:ext uri="{FF2B5EF4-FFF2-40B4-BE49-F238E27FC236}">
                <a16:creationId xmlns:a16="http://schemas.microsoft.com/office/drawing/2014/main" id="{21973BCD-80B1-B874-B8E0-12C6AEF34A4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-1588" y="-6350"/>
            <a:ext cx="207963" cy="24018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79" tIns="110579" rIns="110579" bIns="110579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Google Shape;22;p3">
            <a:extLst>
              <a:ext uri="{FF2B5EF4-FFF2-40B4-BE49-F238E27FC236}">
                <a16:creationId xmlns:a16="http://schemas.microsoft.com/office/drawing/2014/main" id="{720F0E83-35D4-1E54-5BB0-8FF86E90B6B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95900" y="962025"/>
            <a:ext cx="222250" cy="108140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79" tIns="110579" rIns="110579" bIns="110579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43088" y="3960044"/>
            <a:ext cx="3128777" cy="7718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842497" y="4610953"/>
            <a:ext cx="3129840" cy="434279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1124048" y="2463309"/>
            <a:ext cx="2566738" cy="1370872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9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2045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;p7">
            <a:extLst>
              <a:ext uri="{FF2B5EF4-FFF2-40B4-BE49-F238E27FC236}">
                <a16:creationId xmlns:a16="http://schemas.microsoft.com/office/drawing/2014/main" id="{17B449C2-490D-0703-F541-A0B2DC6A3D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90007" y="-2590007"/>
            <a:ext cx="222250" cy="540226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79" tIns="110579" rIns="110579" bIns="110579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Google Shape;46;p7">
            <a:extLst>
              <a:ext uri="{FF2B5EF4-FFF2-40B4-BE49-F238E27FC236}">
                <a16:creationId xmlns:a16="http://schemas.microsoft.com/office/drawing/2014/main" id="{F54337ED-E5E6-FF12-0C71-7E27A67B4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3388" y="5757863"/>
            <a:ext cx="207962" cy="7223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79" tIns="110579" rIns="110579" bIns="110579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5970864" y="2204658"/>
            <a:ext cx="4108978" cy="903709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9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5970983" y="3108367"/>
            <a:ext cx="4108978" cy="116715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 panose="00000500000000000000"/>
              <a:buNone/>
              <a:defRPr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 panose="00000500000000000000"/>
              <a:buNone/>
              <a:defRPr sz="25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44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9">
            <a:extLst>
              <a:ext uri="{FF2B5EF4-FFF2-40B4-BE49-F238E27FC236}">
                <a16:creationId xmlns:a16="http://schemas.microsoft.com/office/drawing/2014/main" id="{D2A54093-5991-70AA-C07E-9934A34F78E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41644" y="5014119"/>
            <a:ext cx="220662" cy="26987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79" tIns="110579" rIns="110579" bIns="110579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Google Shape;56;p9">
            <a:extLst>
              <a:ext uri="{FF2B5EF4-FFF2-40B4-BE49-F238E27FC236}">
                <a16:creationId xmlns:a16="http://schemas.microsoft.com/office/drawing/2014/main" id="{F2DA564E-9E06-955B-65DE-2C7E60F1F07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40850" y="-1238250"/>
            <a:ext cx="222250" cy="26987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79" tIns="110579" rIns="110579" bIns="110579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5890982" y="1228474"/>
            <a:ext cx="4067871" cy="1339879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6416521" y="2831643"/>
            <a:ext cx="3016794" cy="257355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935"/>
              </a:spcBef>
              <a:spcAft>
                <a:spcPts val="0"/>
              </a:spcAft>
              <a:buSzPts val="1400"/>
              <a:buChar char="○"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06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6;p16">
            <a:extLst>
              <a:ext uri="{FF2B5EF4-FFF2-40B4-BE49-F238E27FC236}">
                <a16:creationId xmlns:a16="http://schemas.microsoft.com/office/drawing/2014/main" id="{08103ED0-D69A-0A02-7FAC-0AA8CF4FD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6088" y="0"/>
            <a:ext cx="207962" cy="55832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79" tIns="110579" rIns="110579" bIns="110579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Google Shape;127;p16">
            <a:extLst>
              <a:ext uri="{FF2B5EF4-FFF2-40B4-BE49-F238E27FC236}">
                <a16:creationId xmlns:a16="http://schemas.microsoft.com/office/drawing/2014/main" id="{F5654290-237E-ED8A-528D-53226717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896938"/>
            <a:ext cx="207963" cy="55832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79" tIns="110579" rIns="110579" bIns="110579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ar-SA" alt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3276876" y="614537"/>
            <a:ext cx="4380075" cy="903709"/>
          </a:xfrm>
          <a:prstGeom prst="rect">
            <a:avLst/>
          </a:prstGeom>
          <a:ln>
            <a:noFill/>
          </a:ln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 idx="2"/>
          </p:nvPr>
        </p:nvSpPr>
        <p:spPr>
          <a:xfrm>
            <a:off x="1140083" y="2679883"/>
            <a:ext cx="2397347" cy="513274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1234890" y="3050368"/>
            <a:ext cx="2207756" cy="77142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 idx="3"/>
          </p:nvPr>
        </p:nvSpPr>
        <p:spPr>
          <a:xfrm>
            <a:off x="4202231" y="2679883"/>
            <a:ext cx="2397347" cy="513274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4297071" y="3050369"/>
            <a:ext cx="2207756" cy="77142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 idx="5"/>
          </p:nvPr>
        </p:nvSpPr>
        <p:spPr>
          <a:xfrm>
            <a:off x="7264451" y="2679883"/>
            <a:ext cx="2397347" cy="513274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6"/>
          </p:nvPr>
        </p:nvSpPr>
        <p:spPr>
          <a:xfrm>
            <a:off x="7359270" y="3050369"/>
            <a:ext cx="2207756" cy="77142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 idx="7"/>
          </p:nvPr>
        </p:nvSpPr>
        <p:spPr>
          <a:xfrm>
            <a:off x="1140083" y="4651055"/>
            <a:ext cx="2397347" cy="513274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8"/>
          </p:nvPr>
        </p:nvSpPr>
        <p:spPr>
          <a:xfrm>
            <a:off x="1234890" y="5021537"/>
            <a:ext cx="2207756" cy="77142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 idx="9"/>
          </p:nvPr>
        </p:nvSpPr>
        <p:spPr>
          <a:xfrm>
            <a:off x="4202231" y="4651056"/>
            <a:ext cx="2397347" cy="513274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13"/>
          </p:nvPr>
        </p:nvSpPr>
        <p:spPr>
          <a:xfrm>
            <a:off x="4297071" y="5021538"/>
            <a:ext cx="2207756" cy="77142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idx="14"/>
          </p:nvPr>
        </p:nvSpPr>
        <p:spPr>
          <a:xfrm>
            <a:off x="7264451" y="4651056"/>
            <a:ext cx="2397347" cy="513274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15"/>
          </p:nvPr>
        </p:nvSpPr>
        <p:spPr>
          <a:xfrm>
            <a:off x="7359270" y="5021538"/>
            <a:ext cx="2207756" cy="771422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 idx="16"/>
          </p:nvPr>
        </p:nvSpPr>
        <p:spPr>
          <a:xfrm>
            <a:off x="1626884" y="2063177"/>
            <a:ext cx="1423879" cy="584331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17"/>
          </p:nvPr>
        </p:nvSpPr>
        <p:spPr>
          <a:xfrm>
            <a:off x="4689047" y="2063177"/>
            <a:ext cx="1423879" cy="584331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title" idx="18"/>
          </p:nvPr>
        </p:nvSpPr>
        <p:spPr>
          <a:xfrm>
            <a:off x="7751269" y="2063177"/>
            <a:ext cx="1423879" cy="584331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 idx="19"/>
          </p:nvPr>
        </p:nvSpPr>
        <p:spPr>
          <a:xfrm>
            <a:off x="1626884" y="4032959"/>
            <a:ext cx="1423879" cy="584331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title" idx="20"/>
          </p:nvPr>
        </p:nvSpPr>
        <p:spPr>
          <a:xfrm>
            <a:off x="4689047" y="4032960"/>
            <a:ext cx="1423879" cy="584331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title" idx="21"/>
          </p:nvPr>
        </p:nvSpPr>
        <p:spPr>
          <a:xfrm>
            <a:off x="7751269" y="4032960"/>
            <a:ext cx="1423879" cy="584331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20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0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3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9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8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5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6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3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7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6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59" r:id="rId13"/>
    <p:sldLayoutId id="2147484260" r:id="rId14"/>
    <p:sldLayoutId id="2147484261" r:id="rId15"/>
    <p:sldLayoutId id="2147484262" r:id="rId16"/>
    <p:sldLayoutId id="21474842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5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5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5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5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3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4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.jpeg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reterm_birth" TargetMode="External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0.png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042" name="Google Shape;217;p32">
            <a:extLst>
              <a:ext uri="{FF2B5EF4-FFF2-40B4-BE49-F238E27FC236}">
                <a16:creationId xmlns:a16="http://schemas.microsoft.com/office/drawing/2014/main" id="{F1A71986-446D-E3AC-43FA-CC1B85291EC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95775" y="3692525"/>
            <a:ext cx="2209800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43" name="Google Shape;219;p32">
            <a:extLst>
              <a:ext uri="{FF2B5EF4-FFF2-40B4-BE49-F238E27FC236}">
                <a16:creationId xmlns:a16="http://schemas.microsoft.com/office/drawing/2014/main" id="{F18D212E-011E-1D20-59E9-ECF3C785348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63588" y="1909763"/>
            <a:ext cx="8389937" cy="1782762"/>
          </a:xfrm>
        </p:spPr>
        <p:txBody>
          <a:bodyPr lIns="221093" tIns="110534" rIns="110534" bIns="110534"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Concert One" pitchFamily="2" charset="0"/>
              <a:buNone/>
            </a:pPr>
            <a:r>
              <a:rPr lang="en-US" altLang="en-US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Retinal Vascular Diseases </a:t>
            </a:r>
            <a:endParaRPr lang="ar-SA" altLang="en-US" b="1">
              <a:solidFill>
                <a:srgbClr val="434343"/>
              </a:solidFill>
              <a:latin typeface="Josefin Sans" pitchFamily="2" charset="0"/>
              <a:sym typeface="Josefin Sans" pitchFamily="2" charset="0"/>
            </a:endParaRPr>
          </a:p>
        </p:txBody>
      </p:sp>
      <p:sp>
        <p:nvSpPr>
          <p:cNvPr id="220" name="Google Shape;220;p32">
            <a:extLst>
              <a:ext uri="{FF2B5EF4-FFF2-40B4-BE49-F238E27FC236}">
                <a16:creationId xmlns:a16="http://schemas.microsoft.com/office/drawing/2014/main" id="{D8FD8C89-21C2-937A-DDB7-DF6DF4A6506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77900" y="4198937"/>
            <a:ext cx="4239061" cy="1478709"/>
          </a:xfrm>
        </p:spPr>
        <p:txBody>
          <a:bodyPr lIns="110534" tIns="110534" rIns="110534" bIns="110534">
            <a:noAutofit/>
          </a:bodyPr>
          <a:lstStyle/>
          <a:p>
            <a:pPr marL="0" indent="0" algn="l" eaLnBrk="1" fontAlgn="auto" hangingPunct="1">
              <a:buClr>
                <a:schemeClr val="dk1"/>
              </a:buClr>
              <a:buFont typeface="Didact Gothic" panose="00000500000000000000"/>
              <a:buNone/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Presented by:</a:t>
            </a:r>
          </a:p>
          <a:p>
            <a:pPr marL="0" indent="0" algn="l" eaLnBrk="1" fontAlgn="auto" hangingPunct="1">
              <a:buClr>
                <a:schemeClr val="dk1"/>
              </a:buClr>
              <a:buFont typeface="Didact Gothic" panose="00000500000000000000"/>
              <a:buNone/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Mohammad Al-qudah</a:t>
            </a:r>
          </a:p>
          <a:p>
            <a:pPr marL="0" indent="0" algn="l" eaLnBrk="1" fontAlgn="auto" hangingPunct="1">
              <a:buClr>
                <a:schemeClr val="dk1"/>
              </a:buClr>
              <a:buFont typeface="Didact Gothic" panose="00000500000000000000"/>
              <a:buNone/>
              <a:defRPr/>
            </a:pPr>
            <a:r>
              <a:rPr lang="en-US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Leen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 </a:t>
            </a:r>
            <a:r>
              <a:rPr lang="en-US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alhashaikeh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sp>
        <p:nvSpPr>
          <p:cNvPr id="5" name="Rectangles 4">
            <a:extLst>
              <a:ext uri="{FF2B5EF4-FFF2-40B4-BE49-F238E27FC236}">
                <a16:creationId xmlns:a16="http://schemas.microsoft.com/office/drawing/2014/main" id="{C3435184-BBF5-8513-D64C-4CBEF7ABFCDD}"/>
              </a:ext>
            </a:extLst>
          </p:cNvPr>
          <p:cNvSpPr/>
          <p:nvPr/>
        </p:nvSpPr>
        <p:spPr>
          <a:xfrm>
            <a:off x="720725" y="1128713"/>
            <a:ext cx="10080625" cy="2879725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551" tIns="55274" rIns="110551" bIns="552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700" kern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262F6-A1A1-5807-2DEF-B4D711C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6A3D-3B61-4783-9E99-A08D7C32470D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Content Placeholder 6" descr="6305824629_33fc8ed7ab">
            <a:extLst>
              <a:ext uri="{FF2B5EF4-FFF2-40B4-BE49-F238E27FC236}">
                <a16:creationId xmlns:a16="http://schemas.microsoft.com/office/drawing/2014/main" id="{C11DCC48-4ABA-CCA5-128C-6B534AC7893E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63" y="157163"/>
            <a:ext cx="9321426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29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MC4652247_IJO-63-575-g007">
            <a:extLst>
              <a:ext uri="{FF2B5EF4-FFF2-40B4-BE49-F238E27FC236}">
                <a16:creationId xmlns:a16="http://schemas.microsoft.com/office/drawing/2014/main" id="{B0DB81AD-580F-1EA5-4F96-1669FD92A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90" y="529383"/>
            <a:ext cx="8005981" cy="57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6FA1B-A45E-5E08-6AA8-8A9C15A9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6A3D-3B61-4783-9E99-A08D7C32470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82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2">
            <a:extLst>
              <a:ext uri="{FF2B5EF4-FFF2-40B4-BE49-F238E27FC236}">
                <a16:creationId xmlns:a16="http://schemas.microsoft.com/office/drawing/2014/main" id="{A81E160F-8143-1F5F-E2BD-62F81F28F0AC}"/>
              </a:ext>
            </a:extLst>
          </p:cNvPr>
          <p:cNvSpPr txBox="1"/>
          <p:nvPr/>
        </p:nvSpPr>
        <p:spPr>
          <a:xfrm>
            <a:off x="4818063" y="673100"/>
            <a:ext cx="1165225" cy="388938"/>
          </a:xfrm>
          <a:prstGeom prst="rect">
            <a:avLst/>
          </a:prstGeom>
          <a:noFill/>
        </p:spPr>
        <p:txBody>
          <a:bodyPr lIns="110597" tIns="55298" rIns="110597" bIns="55298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0974B0-98DF-4A31-91BA-27FFFB8EEE75}"/>
              </a:ext>
            </a:extLst>
          </p:cNvPr>
          <p:cNvCxnSpPr>
            <a:stCxn id="23" idx="2"/>
          </p:cNvCxnSpPr>
          <p:nvPr/>
        </p:nvCxnSpPr>
        <p:spPr>
          <a:xfrm>
            <a:off x="5400675" y="1062038"/>
            <a:ext cx="0" cy="423862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6">
            <a:extLst>
              <a:ext uri="{FF2B5EF4-FFF2-40B4-BE49-F238E27FC236}">
                <a16:creationId xmlns:a16="http://schemas.microsoft.com/office/drawing/2014/main" id="{E9F87894-45C7-AA0C-A77D-99D4004091D7}"/>
              </a:ext>
            </a:extLst>
          </p:cNvPr>
          <p:cNvSpPr txBox="1"/>
          <p:nvPr/>
        </p:nvSpPr>
        <p:spPr>
          <a:xfrm>
            <a:off x="4643438" y="1587500"/>
            <a:ext cx="1765300" cy="666750"/>
          </a:xfrm>
          <a:prstGeom prst="rect">
            <a:avLst/>
          </a:prstGeom>
          <a:noFill/>
        </p:spPr>
        <p:txBody>
          <a:bodyPr lIns="110597" tIns="55298" rIns="110597" bIns="55298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VEGF</a:t>
            </a:r>
          </a:p>
          <a:p>
            <a:pPr algn="ctr">
              <a:defRPr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upregulation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0CFE8734-790B-CC86-6A7D-A5C984BD16FE}"/>
              </a:ext>
            </a:extLst>
          </p:cNvPr>
          <p:cNvSpPr txBox="1"/>
          <p:nvPr/>
        </p:nvSpPr>
        <p:spPr>
          <a:xfrm>
            <a:off x="7512050" y="1593850"/>
            <a:ext cx="1165225" cy="665163"/>
          </a:xfrm>
          <a:prstGeom prst="rect">
            <a:avLst/>
          </a:prstGeom>
          <a:noFill/>
        </p:spPr>
        <p:txBody>
          <a:bodyPr lIns="110597" tIns="55298" rIns="110597" bIns="55298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factors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882EB7F8-812F-E8A2-D9BB-D95446BBC0A6}"/>
              </a:ext>
            </a:extLst>
          </p:cNvPr>
          <p:cNvSpPr txBox="1"/>
          <p:nvPr/>
        </p:nvSpPr>
        <p:spPr>
          <a:xfrm>
            <a:off x="1081088" y="1233488"/>
            <a:ext cx="2447925" cy="1311275"/>
          </a:xfrm>
          <a:prstGeom prst="rect">
            <a:avLst/>
          </a:prstGeom>
          <a:noFill/>
        </p:spPr>
        <p:txBody>
          <a:bodyPr lIns="110597" tIns="55298" rIns="110597" bIns="55298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Hyperglycemia</a:t>
            </a:r>
          </a:p>
          <a:p>
            <a:pPr algn="ctr"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Proinflammatory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cytokines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785949-B0F0-E18C-7136-A18FE41F4ADB}"/>
              </a:ext>
            </a:extLst>
          </p:cNvPr>
          <p:cNvCxnSpPr/>
          <p:nvPr/>
        </p:nvCxnSpPr>
        <p:spPr>
          <a:xfrm>
            <a:off x="5400675" y="2862263"/>
            <a:ext cx="0" cy="153352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6B34E-27D9-45E5-3D26-DAC4758C99F6}"/>
              </a:ext>
            </a:extLst>
          </p:cNvPr>
          <p:cNvCxnSpPr/>
          <p:nvPr/>
        </p:nvCxnSpPr>
        <p:spPr>
          <a:xfrm>
            <a:off x="3779838" y="4344988"/>
            <a:ext cx="3395662" cy="0"/>
          </a:xfrm>
          <a:prstGeom prst="straightConnector1">
            <a:avLst/>
          </a:prstGeom>
          <a:ln w="28575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32">
            <a:extLst>
              <a:ext uri="{FF2B5EF4-FFF2-40B4-BE49-F238E27FC236}">
                <a16:creationId xmlns:a16="http://schemas.microsoft.com/office/drawing/2014/main" id="{255B2325-137F-280E-A80A-BE7DD4D0A9A5}"/>
              </a:ext>
            </a:extLst>
          </p:cNvPr>
          <p:cNvSpPr txBox="1"/>
          <p:nvPr/>
        </p:nvSpPr>
        <p:spPr>
          <a:xfrm>
            <a:off x="1819275" y="3048000"/>
            <a:ext cx="1514475" cy="1220788"/>
          </a:xfrm>
          <a:prstGeom prst="rect">
            <a:avLst/>
          </a:prstGeom>
          <a:noFill/>
        </p:spPr>
        <p:txBody>
          <a:bodyPr lIns="110597" tIns="55298" rIns="110597" bIns="55298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Blood-retinal barrier breakdown</a:t>
            </a: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838A8131-BD88-4141-FAAB-8DB2B9E4FDE3}"/>
              </a:ext>
            </a:extLst>
          </p:cNvPr>
          <p:cNvSpPr txBox="1"/>
          <p:nvPr/>
        </p:nvSpPr>
        <p:spPr>
          <a:xfrm>
            <a:off x="7197725" y="4075113"/>
            <a:ext cx="2516188" cy="388937"/>
          </a:xfrm>
          <a:prstGeom prst="rect">
            <a:avLst/>
          </a:prstGeom>
          <a:noFill/>
        </p:spPr>
        <p:txBody>
          <a:bodyPr lIns="110597" tIns="55298" rIns="110597" bIns="55298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Neovascularization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9E6FEA3-77CA-95FB-2454-BECC0D215258}"/>
              </a:ext>
            </a:extLst>
          </p:cNvPr>
          <p:cNvCxnSpPr/>
          <p:nvPr/>
        </p:nvCxnSpPr>
        <p:spPr>
          <a:xfrm>
            <a:off x="8477250" y="4494213"/>
            <a:ext cx="0" cy="890587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36">
            <a:extLst>
              <a:ext uri="{FF2B5EF4-FFF2-40B4-BE49-F238E27FC236}">
                <a16:creationId xmlns:a16="http://schemas.microsoft.com/office/drawing/2014/main" id="{8395CEC4-665C-7D39-7A29-20797C298D5A}"/>
              </a:ext>
            </a:extLst>
          </p:cNvPr>
          <p:cNvSpPr txBox="1"/>
          <p:nvPr/>
        </p:nvSpPr>
        <p:spPr>
          <a:xfrm>
            <a:off x="1527175" y="5384800"/>
            <a:ext cx="2301875" cy="387350"/>
          </a:xfrm>
          <a:prstGeom prst="rect">
            <a:avLst/>
          </a:prstGeom>
          <a:noFill/>
        </p:spPr>
        <p:txBody>
          <a:bodyPr lIns="110597" tIns="55298" rIns="110597" bIns="55298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macular edema</a:t>
            </a:r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1ADEA0E4-E60E-E8E3-5C4E-93A8065B5C14}"/>
              </a:ext>
            </a:extLst>
          </p:cNvPr>
          <p:cNvSpPr txBox="1"/>
          <p:nvPr/>
        </p:nvSpPr>
        <p:spPr>
          <a:xfrm>
            <a:off x="7699375" y="5384800"/>
            <a:ext cx="1512888" cy="481013"/>
          </a:xfrm>
          <a:prstGeom prst="rect">
            <a:avLst/>
          </a:prstGeom>
          <a:noFill/>
        </p:spPr>
        <p:txBody>
          <a:bodyPr lIns="110597" tIns="55298" rIns="110597" bIns="55298"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C682D03-1DEC-6BC3-9C6E-738D5DCA16DC}"/>
              </a:ext>
            </a:extLst>
          </p:cNvPr>
          <p:cNvCxnSpPr/>
          <p:nvPr/>
        </p:nvCxnSpPr>
        <p:spPr>
          <a:xfrm>
            <a:off x="3411538" y="1920875"/>
            <a:ext cx="1042987" cy="635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059D653-696D-3D89-38AC-12132C5A72CE}"/>
              </a:ext>
            </a:extLst>
          </p:cNvPr>
          <p:cNvCxnSpPr/>
          <p:nvPr/>
        </p:nvCxnSpPr>
        <p:spPr>
          <a:xfrm flipH="1">
            <a:off x="6326188" y="1922463"/>
            <a:ext cx="1133475" cy="4762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2">
            <a:extLst>
              <a:ext uri="{FF2B5EF4-FFF2-40B4-BE49-F238E27FC236}">
                <a16:creationId xmlns:a16="http://schemas.microsoft.com/office/drawing/2014/main" id="{5C78DEE0-E64D-C3C6-B9B7-4D3B676C70E7}"/>
              </a:ext>
            </a:extLst>
          </p:cNvPr>
          <p:cNvSpPr txBox="1"/>
          <p:nvPr/>
        </p:nvSpPr>
        <p:spPr>
          <a:xfrm>
            <a:off x="3600450" y="4872038"/>
            <a:ext cx="2301875" cy="388937"/>
          </a:xfrm>
          <a:prstGeom prst="rect">
            <a:avLst/>
          </a:prstGeom>
          <a:noFill/>
        </p:spPr>
        <p:txBody>
          <a:bodyPr lIns="110597" tIns="55298" rIns="110597" bIns="55298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exudates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129BC65-D986-A8B2-FFC9-A59EE138A4C8}"/>
              </a:ext>
            </a:extLst>
          </p:cNvPr>
          <p:cNvCxnSpPr/>
          <p:nvPr/>
        </p:nvCxnSpPr>
        <p:spPr>
          <a:xfrm>
            <a:off x="2678113" y="4344988"/>
            <a:ext cx="0" cy="890587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1ADD91-E42E-56D7-06E2-89AA5E1B8A7F}"/>
              </a:ext>
            </a:extLst>
          </p:cNvPr>
          <p:cNvCxnSpPr/>
          <p:nvPr/>
        </p:nvCxnSpPr>
        <p:spPr>
          <a:xfrm>
            <a:off x="3027363" y="4344988"/>
            <a:ext cx="752475" cy="52705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Google Shape;263;p36">
            <a:extLst>
              <a:ext uri="{FF2B5EF4-FFF2-40B4-BE49-F238E27FC236}">
                <a16:creationId xmlns:a16="http://schemas.microsoft.com/office/drawing/2014/main" id="{0DC4E12B-7629-C32A-1FE1-E03F185237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7050" y="730250"/>
            <a:ext cx="3292475" cy="89217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Josefin Sans" pitchFamily="2" charset="0"/>
              <a:buNone/>
            </a:pPr>
            <a:r>
              <a:rPr lang="en-US" altLang="en-US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Classification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AD9F92E-542F-8845-8D62-27F3B9EAFC3B}"/>
              </a:ext>
            </a:extLst>
          </p:cNvPr>
          <p:cNvSpPr txBox="1"/>
          <p:nvPr/>
        </p:nvSpPr>
        <p:spPr>
          <a:xfrm>
            <a:off x="6604000" y="1730375"/>
            <a:ext cx="4319588" cy="3843338"/>
          </a:xfrm>
          <a:prstGeom prst="rect">
            <a:avLst/>
          </a:prstGeom>
          <a:noFill/>
        </p:spPr>
        <p:txBody>
          <a:bodyPr lIns="110597" tIns="55298" rIns="110597" bIns="55298"/>
          <a:lstStyle/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without retinopathy</a:t>
            </a:r>
          </a:p>
          <a:p>
            <a:pPr>
              <a:defRPr/>
            </a:pPr>
            <a:endParaRPr lang="en-US" altLang="en-A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NPDR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solidFill>
                  <a:schemeClr val="accent3"/>
                </a:solidFill>
              </a:rPr>
              <a:t>Mild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solidFill>
                  <a:schemeClr val="accent3"/>
                </a:solidFill>
              </a:rPr>
              <a:t>Moderate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solidFill>
                  <a:schemeClr val="accent3"/>
                </a:solidFill>
              </a:rPr>
              <a:t>Severe</a:t>
            </a:r>
          </a:p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PDR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solidFill>
                  <a:schemeClr val="accent3"/>
                </a:solidFill>
              </a:rPr>
              <a:t>Low Risk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solidFill>
                  <a:schemeClr val="accent3"/>
                </a:solidFill>
              </a:rPr>
              <a:t>High Risk</a:t>
            </a:r>
          </a:p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Maculopathy</a:t>
            </a:r>
          </a:p>
        </p:txBody>
      </p:sp>
      <p:sp>
        <p:nvSpPr>
          <p:cNvPr id="96260" name="Text Box 1">
            <a:extLst>
              <a:ext uri="{FF2B5EF4-FFF2-40B4-BE49-F238E27FC236}">
                <a16:creationId xmlns:a16="http://schemas.microsoft.com/office/drawing/2014/main" id="{C4E0FAB3-EB38-FB3F-EEB2-A95CA876B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236663"/>
            <a:ext cx="2238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597" tIns="55298" rIns="110597" bIns="5529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en-AU" altLang="en-GB"/>
          </a:p>
        </p:txBody>
      </p:sp>
      <p:sp>
        <p:nvSpPr>
          <p:cNvPr id="96261" name="Google Shape;263;p36">
            <a:extLst>
              <a:ext uri="{FF2B5EF4-FFF2-40B4-BE49-F238E27FC236}">
                <a16:creationId xmlns:a16="http://schemas.microsoft.com/office/drawing/2014/main" id="{CCE52377-438A-21A4-4104-C15B46CBDE00}"/>
              </a:ext>
            </a:extLst>
          </p:cNvPr>
          <p:cNvSpPr txBox="1">
            <a:spLocks noGrp="1"/>
          </p:cNvSpPr>
          <p:nvPr/>
        </p:nvSpPr>
        <p:spPr bwMode="auto">
          <a:xfrm>
            <a:off x="493713" y="838200"/>
            <a:ext cx="42513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79" tIns="110579" rIns="110579" bIns="110579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3000"/>
              <a:buFont typeface="Josefin Sans" pitchFamily="2" charset="0"/>
              <a:buNone/>
            </a:pPr>
            <a:r>
              <a:rPr lang="en-US" altLang="en-US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History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013C776-E1AF-B8E2-393D-FC21F158F470}"/>
              </a:ext>
            </a:extLst>
          </p:cNvPr>
          <p:cNvSpPr txBox="1"/>
          <p:nvPr/>
        </p:nvSpPr>
        <p:spPr>
          <a:xfrm>
            <a:off x="14288" y="1889125"/>
            <a:ext cx="6145212" cy="4413250"/>
          </a:xfrm>
          <a:prstGeom prst="rect">
            <a:avLst/>
          </a:prstGeom>
          <a:noFill/>
        </p:spPr>
        <p:txBody>
          <a:bodyPr lIns="110597" tIns="55298" rIns="110597" bIns="55298"/>
          <a:lstStyle/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Gradual visual loss:</a:t>
            </a:r>
            <a:r>
              <a:rPr lang="en-US" altLang="en-AU">
                <a:solidFill>
                  <a:schemeClr val="accent3"/>
                </a:solidFill>
              </a:rPr>
              <a:t> in maculopathy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Sudden visual loss:</a:t>
            </a:r>
            <a:r>
              <a:rPr lang="en-US" altLang="en-AU">
                <a:solidFill>
                  <a:schemeClr val="accent3"/>
                </a:solidFill>
              </a:rPr>
              <a:t> in vitreous hemorrhage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5663-262B-E57D-EA15-8A80496C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CC58D-A836-7A39-C8D2-076162E45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5" name="Picture 4" descr="Division-of-fundus-images-into-four-quadrants-centered-at-the-optic-nerve_Q640">
            <a:extLst>
              <a:ext uri="{FF2B5EF4-FFF2-40B4-BE49-F238E27FC236}">
                <a16:creationId xmlns:a16="http://schemas.microsoft.com/office/drawing/2014/main" id="{8DC820C1-4D9F-F11E-4335-AC2EC8532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6233"/>
          <a:stretch>
            <a:fillRect/>
          </a:stretch>
        </p:blipFill>
        <p:spPr bwMode="auto">
          <a:xfrm>
            <a:off x="1618627" y="324882"/>
            <a:ext cx="6748432" cy="583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1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Google Shape;263;p36">
            <a:extLst>
              <a:ext uri="{FF2B5EF4-FFF2-40B4-BE49-F238E27FC236}">
                <a16:creationId xmlns:a16="http://schemas.microsoft.com/office/drawing/2014/main" id="{2022EB60-1008-E47A-E4BC-8C83E21C25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213" y="739775"/>
            <a:ext cx="7823200" cy="89217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Josefin Sans" pitchFamily="2" charset="0"/>
              <a:buNone/>
            </a:pPr>
            <a:r>
              <a:rPr lang="en-US" altLang="en-US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Nonproliferative Retinopathy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DACF616-79CA-72B9-5118-F9F2233708D0}"/>
              </a:ext>
            </a:extLst>
          </p:cNvPr>
          <p:cNvSpPr txBox="1"/>
          <p:nvPr/>
        </p:nvSpPr>
        <p:spPr>
          <a:xfrm>
            <a:off x="430213" y="1631950"/>
            <a:ext cx="5762625" cy="4398963"/>
          </a:xfrm>
          <a:prstGeom prst="rect">
            <a:avLst/>
          </a:prstGeom>
          <a:noFill/>
        </p:spPr>
        <p:txBody>
          <a:bodyPr lIns="110597" tIns="55298" rIns="110597" bIns="55298"/>
          <a:lstStyle/>
          <a:p>
            <a:pPr>
              <a:defRPr/>
            </a:pPr>
            <a:r>
              <a:rPr lang="en-US" altLang="en-A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(with or without           maculopathy):</a:t>
            </a:r>
            <a:endParaRPr lang="en-US" altLang="en-AU">
              <a:solidFill>
                <a:schemeClr val="accent3">
                  <a:lumMod val="50000"/>
                </a:schemeClr>
              </a:solidFill>
            </a:endParaRP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solidFill>
                  <a:schemeClr val="accent3">
                    <a:lumMod val="50000"/>
                  </a:schemeClr>
                </a:solidFill>
              </a:rPr>
              <a:t>Mild:</a:t>
            </a: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 MAs only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solidFill>
                  <a:schemeClr val="accent3">
                    <a:lumMod val="50000"/>
                  </a:schemeClr>
                </a:solidFill>
              </a:rPr>
              <a:t>Moderate:</a:t>
            </a: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 MA and DBH (&lt;20/field)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solidFill>
                  <a:schemeClr val="accent3">
                    <a:lumMod val="50000"/>
                  </a:schemeClr>
                </a:solidFill>
              </a:rPr>
              <a:t>Severe:</a:t>
            </a: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 4/2/1 rule</a:t>
            </a:r>
          </a:p>
          <a:p>
            <a:pPr marL="1105967" lvl="2" indent="0"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-4 quadrants of diffuse MA/DBH (&gt;20/field)</a:t>
            </a:r>
          </a:p>
          <a:p>
            <a:pPr marL="1105967" lvl="2" indent="0"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-2 quadrants with venous bleeding</a:t>
            </a:r>
          </a:p>
          <a:p>
            <a:pPr marL="1105967" lvl="2" indent="0"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- 1 IRMAs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endParaRPr lang="en-US" altLang="en-A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7284" name="Text Box 1">
            <a:extLst>
              <a:ext uri="{FF2B5EF4-FFF2-40B4-BE49-F238E27FC236}">
                <a16:creationId xmlns:a16="http://schemas.microsoft.com/office/drawing/2014/main" id="{484776F7-762E-C2D7-58A1-B11D60C2F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236663"/>
            <a:ext cx="2238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597" tIns="55298" rIns="110597" bIns="5529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en-AU" altLang="en-GB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ACCC336-3143-8F1C-60BD-68CF3EACD4DB}"/>
              </a:ext>
            </a:extLst>
          </p:cNvPr>
          <p:cNvSpPr txBox="1"/>
          <p:nvPr/>
        </p:nvSpPr>
        <p:spPr>
          <a:xfrm>
            <a:off x="6192838" y="1631950"/>
            <a:ext cx="4679950" cy="4398963"/>
          </a:xfrm>
          <a:prstGeom prst="rect">
            <a:avLst/>
          </a:prstGeom>
          <a:noFill/>
        </p:spPr>
        <p:txBody>
          <a:bodyPr lIns="110597" tIns="55298" rIns="110597" bIns="55298"/>
          <a:lstStyle/>
          <a:p>
            <a:pPr>
              <a:defRPr/>
            </a:pPr>
            <a:r>
              <a:rPr lang="en-US" altLang="en-A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Present as: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Microaneurysms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Hard exudates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Dot and Blot hemorrhage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Cotton wool spots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Venous changes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IRMAs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477FC-BBF1-9AFF-4523-E9886125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888A6-01E5-FC26-BC85-F7A5AFBF9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5" name="Picture 4" descr="IMG-0823">
            <a:extLst>
              <a:ext uri="{FF2B5EF4-FFF2-40B4-BE49-F238E27FC236}">
                <a16:creationId xmlns:a16="http://schemas.microsoft.com/office/drawing/2014/main" id="{76BE23FD-67D9-3C7D-638E-6EE2F941A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39713"/>
            <a:ext cx="73025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1793-AA8E-27D3-9115-334841C8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50B54-9B09-0195-CAB0-8602A190CB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5" name="Picture 4" descr="IMG_0940">
            <a:extLst>
              <a:ext uri="{FF2B5EF4-FFF2-40B4-BE49-F238E27FC236}">
                <a16:creationId xmlns:a16="http://schemas.microsoft.com/office/drawing/2014/main" id="{B6ED2D27-D2ED-93FA-3707-AE38C2A77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39713"/>
            <a:ext cx="7396163" cy="5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7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EA7C-6615-9261-8453-90FE963E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1B3EE-EBDC-F2BB-95A6-68D3DC70A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5" name="Picture 4" descr="IMG_0943">
            <a:extLst>
              <a:ext uri="{FF2B5EF4-FFF2-40B4-BE49-F238E27FC236}">
                <a16:creationId xmlns:a16="http://schemas.microsoft.com/office/drawing/2014/main" id="{2A63752D-7239-FAB7-9866-8B5B39A30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39713"/>
            <a:ext cx="7237412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3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Google Shape;263;p36">
            <a:extLst>
              <a:ext uri="{FF2B5EF4-FFF2-40B4-BE49-F238E27FC236}">
                <a16:creationId xmlns:a16="http://schemas.microsoft.com/office/drawing/2014/main" id="{964FDEF6-297E-C310-AA5A-7E6A4FDBFA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just" eaLnBrk="1" hangingPunct="1">
              <a:buClr>
                <a:srgbClr val="434343"/>
              </a:buClr>
              <a:buSzPts val="3000"/>
              <a:buFont typeface="Josefin Sans" pitchFamily="2" charset="0"/>
              <a:buNone/>
            </a:pPr>
            <a:r>
              <a:rPr lang="en-US" altLang="en-US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Proliferative Retinopathy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34186E-A167-D026-6AE3-281B71C8E565}"/>
              </a:ext>
            </a:extLst>
          </p:cNvPr>
          <p:cNvSpPr txBox="1"/>
          <p:nvPr/>
        </p:nvSpPr>
        <p:spPr>
          <a:xfrm>
            <a:off x="430213" y="1631950"/>
            <a:ext cx="9117012" cy="3843338"/>
          </a:xfrm>
          <a:prstGeom prst="rect">
            <a:avLst/>
          </a:prstGeom>
          <a:noFill/>
        </p:spPr>
        <p:txBody>
          <a:bodyPr lIns="110597" tIns="55298" rIns="110597" bIns="55298"/>
          <a:lstStyle/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Neovascularization in: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Disc (NVD)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Elsewhere (NVE)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Iris (NVI)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Angle (NVA)</a:t>
            </a:r>
          </a:p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Three stages of evolution:</a:t>
            </a:r>
          </a:p>
          <a:p>
            <a:pPr marL="1105967" lvl="1" indent="-552983">
              <a:buFont typeface="Arial" panose="020B0604020202020204" pitchFamily="34" charset="0"/>
              <a:buAutoNum type="arabicPeriod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New vessels with minimal fibrous tissue appear</a:t>
            </a:r>
          </a:p>
          <a:p>
            <a:pPr marL="1105967" lvl="1" indent="-552983">
              <a:buFont typeface="Arial" panose="020B0604020202020204" pitchFamily="34" charset="0"/>
              <a:buAutoNum type="arabicPeriod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The new vessels increase in size and extend with an inreased fibrous component</a:t>
            </a:r>
          </a:p>
          <a:p>
            <a:pPr marL="1105967" lvl="1" indent="-552983">
              <a:buFont typeface="Arial" panose="020B0604020202020204" pitchFamily="34" charset="0"/>
              <a:buAutoNum type="arabicPeriod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Regression,  leaving residual fibrovascular proliferation along the posterior hyaloid wich can create traction</a:t>
            </a:r>
          </a:p>
        </p:txBody>
      </p:sp>
      <p:sp>
        <p:nvSpPr>
          <p:cNvPr id="98308" name="Text Box 1">
            <a:extLst>
              <a:ext uri="{FF2B5EF4-FFF2-40B4-BE49-F238E27FC236}">
                <a16:creationId xmlns:a16="http://schemas.microsoft.com/office/drawing/2014/main" id="{87813AFD-2E0F-FB8F-D0E9-59E601613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236663"/>
            <a:ext cx="2238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597" tIns="55298" rIns="110597" bIns="5529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en-AU" alt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Google Shape;225;p33">
            <a:extLst>
              <a:ext uri="{FF2B5EF4-FFF2-40B4-BE49-F238E27FC236}">
                <a16:creationId xmlns:a16="http://schemas.microsoft.com/office/drawing/2014/main" id="{CDE73BBD-8F1C-52FB-B404-33B7791DC0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110522" tIns="110522" rIns="110522" bIns="110522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Josefin Sans" pitchFamily="2" charset="0"/>
              <a:buNone/>
            </a:pPr>
            <a:r>
              <a:rPr lang="en-AU" altLang="en-US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Retinal </a:t>
            </a:r>
            <a:r>
              <a:rPr lang="en-US" altLang="en-US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Vascular Anatomy</a:t>
            </a:r>
            <a:endParaRPr lang="ar-SA" altLang="en-US" sz="3000" b="1">
              <a:solidFill>
                <a:srgbClr val="434343"/>
              </a:solidFill>
              <a:latin typeface="Josefin Sans" pitchFamily="2" charset="0"/>
              <a:sym typeface="Josefin Sans" pitchFamily="2" charset="0"/>
            </a:endParaRPr>
          </a:p>
        </p:txBody>
      </p:sp>
      <p:pic>
        <p:nvPicPr>
          <p:cNvPr id="88067" name="Picture 2">
            <a:extLst>
              <a:ext uri="{FF2B5EF4-FFF2-40B4-BE49-F238E27FC236}">
                <a16:creationId xmlns:a16="http://schemas.microsoft.com/office/drawing/2014/main" id="{ED6A6FBC-F6C5-56EF-9058-B34BFBB22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078038"/>
            <a:ext cx="4500563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E485FB52-679E-BD26-6DDD-F012CD73E149}"/>
              </a:ext>
            </a:extLst>
          </p:cNvPr>
          <p:cNvSpPr txBox="1"/>
          <p:nvPr/>
        </p:nvSpPr>
        <p:spPr>
          <a:xfrm>
            <a:off x="5919788" y="1368425"/>
            <a:ext cx="3094037" cy="477838"/>
          </a:xfrm>
          <a:prstGeom prst="rect">
            <a:avLst/>
          </a:prstGeom>
          <a:noFill/>
        </p:spPr>
        <p:txBody>
          <a:bodyPr lIns="110540" tIns="55268" rIns="110540" bIns="5526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AU" altLang="en-US" sz="2200" b="1" kern="0" dirty="0">
                <a:solidFill>
                  <a:srgbClr val="B7544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Internal Carotid Artery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44ADEF9-9B97-F1F6-EE1B-30CA6CF72339}"/>
              </a:ext>
            </a:extLst>
          </p:cNvPr>
          <p:cNvSpPr txBox="1"/>
          <p:nvPr/>
        </p:nvSpPr>
        <p:spPr>
          <a:xfrm>
            <a:off x="5445125" y="2160588"/>
            <a:ext cx="2925763" cy="668337"/>
          </a:xfrm>
          <a:prstGeom prst="rect">
            <a:avLst/>
          </a:prstGeom>
          <a:noFill/>
        </p:spPr>
        <p:txBody>
          <a:bodyPr lIns="110540" tIns="55268" rIns="110540" bIns="5526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AU" altLang="en-US" sz="1900" kern="0">
              <a:solidFill>
                <a:srgbClr val="E4222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179184-0CA5-8BA5-6792-3DDB4B6E97F9}"/>
              </a:ext>
            </a:extLst>
          </p:cNvPr>
          <p:cNvCxnSpPr>
            <a:endCxn id="6" idx="0"/>
          </p:cNvCxnSpPr>
          <p:nvPr/>
        </p:nvCxnSpPr>
        <p:spPr>
          <a:xfrm flipH="1">
            <a:off x="7496175" y="2160588"/>
            <a:ext cx="12700" cy="52546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>
            <a:extLst>
              <a:ext uri="{FF2B5EF4-FFF2-40B4-BE49-F238E27FC236}">
                <a16:creationId xmlns:a16="http://schemas.microsoft.com/office/drawing/2014/main" id="{22255A11-6312-5E11-594E-37DCAC9E21A1}"/>
              </a:ext>
            </a:extLst>
          </p:cNvPr>
          <p:cNvSpPr txBox="1"/>
          <p:nvPr/>
        </p:nvSpPr>
        <p:spPr>
          <a:xfrm>
            <a:off x="5948363" y="2686050"/>
            <a:ext cx="3094037" cy="477838"/>
          </a:xfrm>
          <a:prstGeom prst="rect">
            <a:avLst/>
          </a:prstGeom>
          <a:noFill/>
        </p:spPr>
        <p:txBody>
          <a:bodyPr lIns="110540" tIns="55268" rIns="110540" bIns="5526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en-AU" sz="2200" b="1" kern="0" dirty="0" err="1">
                <a:solidFill>
                  <a:srgbClr val="B7544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Opthalmic</a:t>
            </a:r>
            <a:r>
              <a:rPr lang="en-US" altLang="en-AU" sz="2200" b="1" kern="0" dirty="0">
                <a:solidFill>
                  <a:srgbClr val="B7544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AU" altLang="en-US" sz="2200" b="1" kern="0" dirty="0">
                <a:solidFill>
                  <a:srgbClr val="B7544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Artery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419BFE-004B-0B19-1735-CF41A11CF88D}"/>
              </a:ext>
            </a:extLst>
          </p:cNvPr>
          <p:cNvCxnSpPr/>
          <p:nvPr/>
        </p:nvCxnSpPr>
        <p:spPr>
          <a:xfrm flipH="1">
            <a:off x="5992813" y="3144838"/>
            <a:ext cx="577850" cy="59055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50FEF5-10C3-4972-0B09-1396467F6D39}"/>
              </a:ext>
            </a:extLst>
          </p:cNvPr>
          <p:cNvCxnSpPr/>
          <p:nvPr/>
        </p:nvCxnSpPr>
        <p:spPr>
          <a:xfrm>
            <a:off x="8502650" y="3144838"/>
            <a:ext cx="319088" cy="57467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>
            <a:extLst>
              <a:ext uri="{FF2B5EF4-FFF2-40B4-BE49-F238E27FC236}">
                <a16:creationId xmlns:a16="http://schemas.microsoft.com/office/drawing/2014/main" id="{90E35605-D534-48EB-8120-9EBBA5FB4D3F}"/>
              </a:ext>
            </a:extLst>
          </p:cNvPr>
          <p:cNvSpPr txBox="1"/>
          <p:nvPr/>
        </p:nvSpPr>
        <p:spPr>
          <a:xfrm>
            <a:off x="8413750" y="3976688"/>
            <a:ext cx="1820863" cy="476250"/>
          </a:xfrm>
          <a:prstGeom prst="rect">
            <a:avLst/>
          </a:prstGeom>
          <a:noFill/>
        </p:spPr>
        <p:txBody>
          <a:bodyPr lIns="110540" tIns="55268" rIns="110540" bIns="5526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en-AU" sz="2200" b="1" kern="0">
                <a:solidFill>
                  <a:srgbClr val="B7544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Muscular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AB9AE7E-383F-CD28-A12C-7B8368349FF7}"/>
              </a:ext>
            </a:extLst>
          </p:cNvPr>
          <p:cNvSpPr txBox="1"/>
          <p:nvPr/>
        </p:nvSpPr>
        <p:spPr>
          <a:xfrm>
            <a:off x="4725988" y="3976688"/>
            <a:ext cx="1822450" cy="476250"/>
          </a:xfrm>
          <a:prstGeom prst="rect">
            <a:avLst/>
          </a:prstGeom>
          <a:noFill/>
        </p:spPr>
        <p:txBody>
          <a:bodyPr lIns="110540" tIns="55268" rIns="110540" bIns="5526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en-AU" sz="2200" b="1" kern="0">
                <a:solidFill>
                  <a:srgbClr val="B7544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Short and Long Posterior Ciliary</a:t>
            </a:r>
            <a:endParaRPr lang="en-AU" altLang="en-US" sz="2200" b="1" kern="0">
              <a:solidFill>
                <a:srgbClr val="B7544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50C98B-6A6F-6435-7435-CAFF82ECF161}"/>
              </a:ext>
            </a:extLst>
          </p:cNvPr>
          <p:cNvCxnSpPr/>
          <p:nvPr/>
        </p:nvCxnSpPr>
        <p:spPr>
          <a:xfrm>
            <a:off x="7496175" y="3144838"/>
            <a:ext cx="12700" cy="67151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8">
            <a:extLst>
              <a:ext uri="{FF2B5EF4-FFF2-40B4-BE49-F238E27FC236}">
                <a16:creationId xmlns:a16="http://schemas.microsoft.com/office/drawing/2014/main" id="{F7F4BD7B-E93D-7657-C1CB-ABF20CC00B94}"/>
              </a:ext>
            </a:extLst>
          </p:cNvPr>
          <p:cNvSpPr txBox="1"/>
          <p:nvPr/>
        </p:nvSpPr>
        <p:spPr>
          <a:xfrm>
            <a:off x="6591300" y="3976688"/>
            <a:ext cx="1822450" cy="476250"/>
          </a:xfrm>
          <a:prstGeom prst="rect">
            <a:avLst/>
          </a:prstGeom>
          <a:noFill/>
        </p:spPr>
        <p:txBody>
          <a:bodyPr lIns="110540" tIns="55268" rIns="110540" bIns="55268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en-AU" sz="2200" b="1" kern="0">
                <a:solidFill>
                  <a:srgbClr val="B7544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D45C-5977-B9B4-299F-EFC7BEDA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6" name="Content Placeholder 5" descr="IMG-0954">
            <a:extLst>
              <a:ext uri="{FF2B5EF4-FFF2-40B4-BE49-F238E27FC236}">
                <a16:creationId xmlns:a16="http://schemas.microsoft.com/office/drawing/2014/main" id="{1224E01A-6A10-3095-0568-FB5D45AD5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3" y="771961"/>
            <a:ext cx="8352888" cy="498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5929D-2FF8-7084-4465-EDE5CC57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6A3D-3B61-4783-9E99-A08D7C32470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5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9983-56F9-CCB7-146A-F7BD0E16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6" name="Content Placeholder 5" descr="IMG-0955">
            <a:extLst>
              <a:ext uri="{FF2B5EF4-FFF2-40B4-BE49-F238E27FC236}">
                <a16:creationId xmlns:a16="http://schemas.microsoft.com/office/drawing/2014/main" id="{D85BF0A5-9488-D835-CC27-F719EB7FD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9" y="435784"/>
            <a:ext cx="8761960" cy="532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4657-D871-24C3-B259-FFABEABD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6A3D-3B61-4783-9E99-A08D7C32470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6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23AF-792D-EACF-6776-BF0F48F6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6" name="Content Placeholder 5" descr="1526">
            <a:extLst>
              <a:ext uri="{FF2B5EF4-FFF2-40B4-BE49-F238E27FC236}">
                <a16:creationId xmlns:a16="http://schemas.microsoft.com/office/drawing/2014/main" id="{7C893F98-79D4-2BBD-A8B9-C04FEFFE8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3" y="560388"/>
            <a:ext cx="7125136" cy="517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B3D0-4196-23B0-DDC7-22761321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6A3D-3B61-4783-9E99-A08D7C32470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3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Google Shape;263;p36">
            <a:extLst>
              <a:ext uri="{FF2B5EF4-FFF2-40B4-BE49-F238E27FC236}">
                <a16:creationId xmlns:a16="http://schemas.microsoft.com/office/drawing/2014/main" id="{158EF356-2AC5-3119-A9C4-56AF70719EF0}"/>
              </a:ext>
            </a:extLst>
          </p:cNvPr>
          <p:cNvSpPr txBox="1">
            <a:spLocks noGrp="1"/>
          </p:cNvSpPr>
          <p:nvPr/>
        </p:nvSpPr>
        <p:spPr bwMode="auto">
          <a:xfrm>
            <a:off x="430213" y="739775"/>
            <a:ext cx="7823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79" tIns="110579" rIns="110579" bIns="110579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buClr>
                <a:srgbClr val="434343"/>
              </a:buClr>
              <a:buSzPts val="3000"/>
              <a:buFont typeface="Josefin Sans" pitchFamily="2" charset="0"/>
              <a:buNone/>
            </a:pPr>
            <a:r>
              <a:rPr lang="en-US" altLang="en-US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Proliferative Retinopathy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2A445EA-9A34-B7B1-9274-E7C294C3DF0C}"/>
              </a:ext>
            </a:extLst>
          </p:cNvPr>
          <p:cNvSpPr txBox="1"/>
          <p:nvPr/>
        </p:nvSpPr>
        <p:spPr>
          <a:xfrm>
            <a:off x="430213" y="1631950"/>
            <a:ext cx="9117012" cy="3843338"/>
          </a:xfrm>
          <a:prstGeom prst="rect">
            <a:avLst/>
          </a:prstGeom>
          <a:noFill/>
        </p:spPr>
        <p:txBody>
          <a:bodyPr lIns="110597" tIns="55298" rIns="110597" bIns="55298"/>
          <a:lstStyle/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Risk PDR:</a:t>
            </a:r>
          </a:p>
          <a:p>
            <a:pPr marL="1520704" lvl="2" indent="-414738">
              <a:buFont typeface="Arial" panose="020B0604020202020204" pitchFamily="34" charset="0"/>
              <a:buChar char="•"/>
              <a:defRPr/>
            </a:pPr>
            <a:r>
              <a:rPr lang="en-US" altLang="en-AU" dirty="0"/>
              <a:t>NVD &gt;1/3 of the disc area</a:t>
            </a:r>
          </a:p>
          <a:p>
            <a:pPr marL="1520704" lvl="2" indent="-414738">
              <a:buFont typeface="Arial" panose="020B0604020202020204" pitchFamily="34" charset="0"/>
              <a:buChar char="•"/>
              <a:defRPr/>
            </a:pPr>
            <a:r>
              <a:rPr lang="en-US" altLang="en-AU" dirty="0"/>
              <a:t>NVD + vitreous or </a:t>
            </a:r>
            <a:r>
              <a:rPr lang="en-US" altLang="en-AU" dirty="0" err="1"/>
              <a:t>preretinal</a:t>
            </a:r>
            <a:r>
              <a:rPr lang="en-US" altLang="en-AU" dirty="0"/>
              <a:t> hemorrhage</a:t>
            </a:r>
          </a:p>
          <a:p>
            <a:pPr marL="1520704" lvl="2" indent="-414738">
              <a:buFont typeface="Arial" panose="020B0604020202020204" pitchFamily="34" charset="0"/>
              <a:buChar char="•"/>
              <a:defRPr/>
            </a:pPr>
            <a:r>
              <a:rPr lang="en-US" altLang="en-AU" dirty="0"/>
              <a:t>NVE &gt;1/2 disc area + vitreous or </a:t>
            </a:r>
            <a:r>
              <a:rPr lang="en-US" altLang="en-AU" dirty="0" err="1"/>
              <a:t>preretinal</a:t>
            </a:r>
            <a:r>
              <a:rPr lang="en-US" altLang="en-AU" dirty="0"/>
              <a:t> hemorrhage</a:t>
            </a: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r>
              <a:rPr lang="en-US" altLang="en-A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Non-high risk PDR:</a:t>
            </a:r>
          </a:p>
          <a:p>
            <a:pPr marL="1520704" lvl="2" indent="-414738">
              <a:buFont typeface="Arial" panose="020B0604020202020204" pitchFamily="34" charset="0"/>
              <a:buChar char="•"/>
              <a:defRPr/>
            </a:pPr>
            <a:r>
              <a:rPr lang="en-US" altLang="en-AU" dirty="0"/>
              <a:t>NVD or NVE</a:t>
            </a:r>
            <a:endParaRPr lang="en-US" alt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67721" lvl="1" indent="-414738">
              <a:buFont typeface="Arial" panose="020B0604020202020204" pitchFamily="34" charset="0"/>
              <a:buChar char="•"/>
              <a:defRPr/>
            </a:pPr>
            <a:endParaRPr lang="en-US" altLang="en-A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216A886D-133D-44F9-7ECF-2CD8E4E27F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434343"/>
              </a:buClr>
              <a:buSzPts val="3000"/>
              <a:buFont typeface="Josefin Sans" pitchFamily="2" charset="0"/>
              <a:buNone/>
            </a:pPr>
            <a:r>
              <a:rPr lang="en-US" altLang="en-US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Treatment</a:t>
            </a:r>
          </a:p>
        </p:txBody>
      </p:sp>
      <p:sp>
        <p:nvSpPr>
          <p:cNvPr id="100355" name="Text Box 3">
            <a:extLst>
              <a:ext uri="{FF2B5EF4-FFF2-40B4-BE49-F238E27FC236}">
                <a16:creationId xmlns:a16="http://schemas.microsoft.com/office/drawing/2014/main" id="{2F4C0A10-BFF2-A977-597C-FA9006F9C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689100"/>
            <a:ext cx="612775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97" tIns="55298" rIns="110597" bIns="55298">
            <a:spAutoFit/>
          </a:bodyPr>
          <a:lstStyle>
            <a:lvl1pPr marL="344488" indent="-3444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898525" indent="-3444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/>
              <a:t>Fluorescien angigraphy could be used to assess the degree of ischemia, edema and sub-clinical diabetic changes.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2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b="1"/>
              <a:t>Medication</a:t>
            </a:r>
            <a:r>
              <a:rPr lang="en-US" altLang="en-US" sz="2200"/>
              <a:t>: Intravitreal anti-VEGF and steroids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b="1" u="sng"/>
              <a:t>Laser</a:t>
            </a:r>
            <a:r>
              <a:rPr lang="en-US" altLang="en-US" sz="2200"/>
              <a:t> is the mainstay of treatment: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200"/>
              <a:t>Focally (in the macula)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200"/>
              <a:t>PRP (Pan Retinal Photocoagulation)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b="1"/>
              <a:t>Surgery:</a:t>
            </a:r>
            <a:r>
              <a:rPr lang="en-US" altLang="en-US" sz="2200"/>
              <a:t> advanced PDR (Vitreous hemorrhage and traction RD)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20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899D8A7-72A4-508B-6FB8-D0A2E74BD4D6}"/>
              </a:ext>
            </a:extLst>
          </p:cNvPr>
          <p:cNvSpPr txBox="1"/>
          <p:nvPr/>
        </p:nvSpPr>
        <p:spPr>
          <a:xfrm>
            <a:off x="6754813" y="1689100"/>
            <a:ext cx="4619625" cy="2209800"/>
          </a:xfrm>
          <a:prstGeom prst="rect">
            <a:avLst/>
          </a:prstGeom>
          <a:noFill/>
        </p:spPr>
        <p:txBody>
          <a:bodyPr lIns="110597" tIns="55298" rIns="110597" bIns="55298">
            <a:spAutoFit/>
          </a:bodyPr>
          <a:lstStyle/>
          <a:p>
            <a:pPr>
              <a:defRPr/>
            </a:pPr>
            <a:r>
              <a:rPr lang="en-US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Prognosis</a:t>
            </a:r>
            <a:r>
              <a:rPr lang="en-US" sz="2200"/>
              <a:t> is based on:</a:t>
            </a: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sz="2200"/>
              <a:t>control of blood sugar</a:t>
            </a: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sz="2200"/>
              <a:t>time of treatment</a:t>
            </a: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sz="2200"/>
              <a:t>family history</a:t>
            </a: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sz="2200"/>
              <a:t>stage of DR</a:t>
            </a: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endParaRPr lang="en-US" sz="2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B1AA-29B8-F69D-F327-DC9ED2EA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6" name="Content Placeholder 5" descr="Unknown">
            <a:extLst>
              <a:ext uri="{FF2B5EF4-FFF2-40B4-BE49-F238E27FC236}">
                <a16:creationId xmlns:a16="http://schemas.microsoft.com/office/drawing/2014/main" id="{9EC6D472-1551-D838-3232-6DCE6EF4A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28" y="821764"/>
            <a:ext cx="8508171" cy="54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F7270-905C-AC75-08DB-9950641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6A3D-3B61-4783-9E99-A08D7C32470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E5C0AD93-4F17-40AA-319D-3092689D4C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900" y="417513"/>
            <a:ext cx="5605463" cy="903287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Josefin Sans" pitchFamily="2" charset="0"/>
              <a:buNone/>
            </a:pPr>
            <a:r>
              <a:rPr lang="en-US" altLang="en-US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Sickle Cell Retinopathy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48D44C5-8B01-609F-8A6C-E9B37382A4D6}"/>
              </a:ext>
            </a:extLst>
          </p:cNvPr>
          <p:cNvSpPr txBox="1"/>
          <p:nvPr/>
        </p:nvSpPr>
        <p:spPr>
          <a:xfrm>
            <a:off x="417513" y="1090613"/>
            <a:ext cx="8686800" cy="5129212"/>
          </a:xfrm>
          <a:prstGeom prst="rect">
            <a:avLst/>
          </a:prstGeom>
          <a:noFill/>
        </p:spPr>
        <p:txBody>
          <a:bodyPr lIns="110597" tIns="55298" rIns="110597" bIns="55298">
            <a:spAutoFit/>
          </a:bodyPr>
          <a:lstStyle/>
          <a:p>
            <a:pPr marL="345615" indent="-34561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lt"/>
              </a:rPr>
              <a:t>Can occur in any sickling </a:t>
            </a:r>
            <a:r>
              <a:rPr lang="en-US" dirty="0" err="1">
                <a:latin typeface="+mn-lt"/>
                <a:cs typeface="+mn-lt"/>
              </a:rPr>
              <a:t>hemoglobinopathies</a:t>
            </a:r>
            <a:r>
              <a:rPr lang="en-US" dirty="0">
                <a:latin typeface="+mn-lt"/>
                <a:cs typeface="+mn-lt"/>
              </a:rPr>
              <a:t> with greater risk seen in those with  </a:t>
            </a:r>
            <a:r>
              <a:rPr lang="en-US" dirty="0" err="1">
                <a:latin typeface="+mn-lt"/>
                <a:cs typeface="+mn-lt"/>
              </a:rPr>
              <a:t>HbSC</a:t>
            </a:r>
            <a:r>
              <a:rPr lang="en-US" dirty="0">
                <a:latin typeface="+mn-lt"/>
                <a:cs typeface="+mn-lt"/>
              </a:rPr>
              <a:t> and </a:t>
            </a:r>
            <a:r>
              <a:rPr lang="en-US" dirty="0" err="1">
                <a:latin typeface="+mn-lt"/>
                <a:cs typeface="+mn-lt"/>
              </a:rPr>
              <a:t>SThal</a:t>
            </a:r>
            <a:r>
              <a:rPr lang="en-US" dirty="0">
                <a:latin typeface="+mn-lt"/>
                <a:cs typeface="+mn-lt"/>
              </a:rPr>
              <a:t> and a lower risk with </a:t>
            </a:r>
            <a:r>
              <a:rPr lang="en-US" dirty="0" err="1">
                <a:latin typeface="+mn-lt"/>
                <a:cs typeface="+mn-lt"/>
              </a:rPr>
              <a:t>HbSS</a:t>
            </a:r>
            <a:r>
              <a:rPr lang="en-US" dirty="0">
                <a:latin typeface="+mn-lt"/>
                <a:cs typeface="+mn-lt"/>
              </a:rPr>
              <a:t>. </a:t>
            </a:r>
          </a:p>
          <a:p>
            <a:pPr marL="345615" indent="-345615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</a:rPr>
              <a:t>Symptoms:</a:t>
            </a:r>
            <a:endParaRPr lang="en-US" sz="1900" dirty="0">
              <a:latin typeface="+mn-lt"/>
              <a:cs typeface="+mn-lt"/>
            </a:endParaRP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lt"/>
              </a:rPr>
              <a:t>Blind spots</a:t>
            </a: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lt"/>
              </a:rPr>
              <a:t>Sudden onset of floaters or blurred vision</a:t>
            </a: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lt"/>
              </a:rPr>
              <a:t>Flashes of light</a:t>
            </a: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lt"/>
              </a:rPr>
              <a:t>Loss of side vision or curtains</a:t>
            </a:r>
          </a:p>
          <a:p>
            <a:pPr marL="345615" indent="-345615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lt"/>
              </a:rPr>
              <a:t>Signs:</a:t>
            </a: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lt"/>
              </a:rPr>
              <a:t>Tortous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cs typeface="+mn-lt"/>
              </a:rPr>
              <a:t> veins</a:t>
            </a: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cs typeface="+mn-lt"/>
              </a:rPr>
              <a:t>Peripheral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lt"/>
              </a:rPr>
              <a:t>hemorrahage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cs typeface="+mn-lt"/>
            </a:endParaRP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cs typeface="+mn-lt"/>
              </a:rPr>
              <a:t>Capillary non-perfusion</a:t>
            </a: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cs typeface="+mn-lt"/>
              </a:rPr>
              <a:t>Pigmented spots (salmon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lt"/>
              </a:rPr>
              <a:t>colouredspots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cs typeface="+mn-lt"/>
              </a:rPr>
              <a:t>)</a:t>
            </a:r>
          </a:p>
          <a:p>
            <a:pPr marL="898598" lvl="1" indent="-345615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cs typeface="+mn-lt"/>
              </a:rPr>
              <a:t>Proliferative sickle retinopathy (sea fan pattern)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52BA78D-FFBF-26B7-36C2-FED7F95BD4D7}"/>
              </a:ext>
            </a:extLst>
          </p:cNvPr>
          <p:cNvSpPr txBox="1"/>
          <p:nvPr/>
        </p:nvSpPr>
        <p:spPr>
          <a:xfrm>
            <a:off x="6348413" y="3203575"/>
            <a:ext cx="2433637" cy="989013"/>
          </a:xfrm>
          <a:prstGeom prst="rect">
            <a:avLst/>
          </a:prstGeom>
          <a:noFill/>
        </p:spPr>
        <p:txBody>
          <a:bodyPr lIns="110597" tIns="55298" rIns="110597" bIns="55298">
            <a:spAutoFit/>
          </a:bodyPr>
          <a:lstStyle/>
          <a:p>
            <a:pPr>
              <a:defRPr/>
            </a:pPr>
            <a:r>
              <a:rPr lang="en-US" sz="19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r>
              <a:rPr lang="en-US" sz="1900"/>
              <a:t>:</a:t>
            </a:r>
          </a:p>
          <a:p>
            <a:pPr marL="345615" indent="-345615">
              <a:buFont typeface="Arial" panose="020B0604020202020204" pitchFamily="34" charset="0"/>
              <a:buChar char="•"/>
              <a:defRPr/>
            </a:pPr>
            <a:r>
              <a:rPr lang="en-US" sz="1900"/>
              <a:t>Laser</a:t>
            </a:r>
          </a:p>
          <a:p>
            <a:pPr marL="345615" indent="-345615">
              <a:buFont typeface="Arial" panose="020B0604020202020204" pitchFamily="34" charset="0"/>
              <a:buChar char="•"/>
              <a:defRPr/>
            </a:pPr>
            <a:r>
              <a:rPr lang="en-US" sz="1900"/>
              <a:t>Surgery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7E26-4414-572C-F308-366CA5A6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A28C7-381B-4DBB-D651-BCEB65DDFD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5" name="Picture 4" descr="rs=w_400,cg_true">
            <a:extLst>
              <a:ext uri="{FF2B5EF4-FFF2-40B4-BE49-F238E27FC236}">
                <a16:creationId xmlns:a16="http://schemas.microsoft.com/office/drawing/2014/main" id="{99905C52-1301-687D-5962-EE033A5D7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43" y="223531"/>
            <a:ext cx="6269349" cy="603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A353-AEF4-A254-7852-A240E7B6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C4427-5F7D-89CE-7DB0-CD978C133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5" name="Picture 4" descr="image574">
            <a:extLst>
              <a:ext uri="{FF2B5EF4-FFF2-40B4-BE49-F238E27FC236}">
                <a16:creationId xmlns:a16="http://schemas.microsoft.com/office/drawing/2014/main" id="{8477EAF3-5DCD-D02F-52E8-E135FAC5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58763"/>
            <a:ext cx="5589588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09" name="Rectangle 10240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01350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05" name="Picture 102404">
            <a:extLst>
              <a:ext uri="{FF2B5EF4-FFF2-40B4-BE49-F238E27FC236}">
                <a16:creationId xmlns:a16="http://schemas.microsoft.com/office/drawing/2014/main" id="{F3FA6397-28A7-7074-8C7D-A7A422F42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79" r="-2" b="4940"/>
          <a:stretch/>
        </p:blipFill>
        <p:spPr>
          <a:xfrm>
            <a:off x="3121590" y="10"/>
            <a:ext cx="7679760" cy="6480165"/>
          </a:xfrm>
          <a:prstGeom prst="rect">
            <a:avLst/>
          </a:prstGeom>
        </p:spPr>
      </p:pic>
      <p:sp>
        <p:nvSpPr>
          <p:cNvPr id="102411" name="Rectangle 1024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43738" cy="6480175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03" name="Title 1">
            <a:extLst>
              <a:ext uri="{FF2B5EF4-FFF2-40B4-BE49-F238E27FC236}">
                <a16:creationId xmlns:a16="http://schemas.microsoft.com/office/drawing/2014/main" id="{A8BA8C82-2F4A-B651-91F6-A1438ACB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61" y="1060529"/>
            <a:ext cx="3564445" cy="30276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2400" b="1"/>
              <a:t>Arterial occlusion</a:t>
            </a:r>
            <a:br>
              <a:rPr lang="en-US" altLang="en-US" sz="2400" b="1"/>
            </a:br>
            <a:br>
              <a:rPr lang="en-US" altLang="en-US" sz="2400" b="1"/>
            </a:br>
            <a:r>
              <a:rPr lang="en-US" altLang="en-US" sz="2400" b="1"/>
              <a:t>Venous occlusion </a:t>
            </a:r>
            <a:br>
              <a:rPr lang="en-US" altLang="en-US" sz="2400" b="1"/>
            </a:br>
            <a:br>
              <a:rPr lang="en-US" altLang="en-US" sz="2400" b="1"/>
            </a:br>
            <a:r>
              <a:rPr lang="en-US" altLang="en-US" sz="2400" b="1"/>
              <a:t>Hypertensive retinopathy </a:t>
            </a:r>
            <a:br>
              <a:rPr lang="en-US" altLang="en-US" sz="2400" b="1"/>
            </a:br>
            <a:br>
              <a:rPr lang="en-US" altLang="en-US" sz="2400" b="1"/>
            </a:br>
            <a:r>
              <a:rPr lang="en-US" altLang="en-US" sz="2400" b="1"/>
              <a:t>Retinopathy of prematurity </a:t>
            </a:r>
          </a:p>
        </p:txBody>
      </p:sp>
      <p:sp>
        <p:nvSpPr>
          <p:cNvPr id="102413" name="Rectangle 1024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8929" y="348445"/>
            <a:ext cx="138244" cy="6237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415" name="Rectangle 1024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161" y="4296418"/>
            <a:ext cx="3523941" cy="17280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Google Shape;231;p34">
            <a:extLst>
              <a:ext uri="{FF2B5EF4-FFF2-40B4-BE49-F238E27FC236}">
                <a16:creationId xmlns:a16="http://schemas.microsoft.com/office/drawing/2014/main" id="{8CB635D5-B1F4-9FF0-4DB7-BE56336E34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6438" y="652463"/>
            <a:ext cx="6477000" cy="906462"/>
          </a:xfrm>
        </p:spPr>
        <p:txBody>
          <a:bodyPr lIns="110568" tIns="110568" rIns="110568" bIns="110568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Josefin Sans" pitchFamily="2" charset="0"/>
              <a:buNone/>
            </a:pPr>
            <a:r>
              <a:rPr lang="en-AU" altLang="en-GB" sz="29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Retinal Vascular Anatomy 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E85741AD-9A6E-A208-6EF7-9D5058F6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438" y="1724025"/>
            <a:ext cx="5280025" cy="4086225"/>
          </a:xfrm>
        </p:spPr>
        <p:txBody>
          <a:bodyPr/>
          <a:lstStyle/>
          <a:p>
            <a:pPr marL="457200" indent="-317500" eaLnBrk="1" fontAlgn="auto" hangingPunct="1">
              <a:buClr>
                <a:schemeClr val="dk1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2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retinal artery (CRA)</a:t>
            </a:r>
            <a:r>
              <a:rPr lang="en-AU" altLang="en-US" sz="2200" b="1">
                <a:solidFill>
                  <a:schemeClr val="dk1"/>
                </a:solidFill>
              </a:rPr>
              <a:t> </a:t>
            </a:r>
            <a:r>
              <a:rPr lang="en-AU" altLang="en-US" sz="2200" b="1">
                <a:solidFill>
                  <a:schemeClr val="accent3">
                    <a:lumMod val="50000"/>
                  </a:schemeClr>
                </a:solidFill>
              </a:rPr>
              <a:t>supplies the inner 2/3 of the retina through direct capillary networks (perfusion).</a:t>
            </a:r>
          </a:p>
          <a:p>
            <a:pPr marL="457200" indent="-317500" eaLnBrk="1" fontAlgn="auto" hangingPunct="1">
              <a:buClr>
                <a:schemeClr val="dk1"/>
              </a:buClr>
              <a:buFont typeface="Arial" panose="020B0604020202020204" pitchFamily="34" charset="0"/>
              <a:buChar char="•"/>
              <a:defRPr/>
            </a:pPr>
            <a:endParaRPr lang="en-AU" altLang="en-US" sz="2200" b="1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317500" eaLnBrk="1" fontAlgn="auto" hangingPunct="1">
              <a:buClr>
                <a:schemeClr val="dk1"/>
              </a:buClr>
              <a:buFont typeface="Arial" panose="020B0604020202020204" pitchFamily="34" charset="0"/>
              <a:buChar char="•"/>
              <a:defRPr/>
            </a:pPr>
            <a:endParaRPr lang="en-AU" altLang="en-US" sz="2200" b="1">
              <a:solidFill>
                <a:schemeClr val="dk1"/>
              </a:solidFill>
            </a:endParaRPr>
          </a:p>
          <a:p>
            <a:pPr marL="457200" indent="-317500" eaLnBrk="1" fontAlgn="auto" hangingPunct="1">
              <a:buClr>
                <a:schemeClr val="dk1"/>
              </a:buClr>
              <a:buFont typeface="Arial" panose="020B0604020202020204" pitchFamily="34" charset="0"/>
              <a:buChar char="•"/>
              <a:defRPr/>
            </a:pPr>
            <a:endParaRPr lang="en-AU" altLang="en-US" sz="2200" b="1">
              <a:solidFill>
                <a:schemeClr val="dk1"/>
              </a:solidFill>
            </a:endParaRPr>
          </a:p>
          <a:p>
            <a:pPr marL="457200" indent="-317500" eaLnBrk="1" fontAlgn="auto" hangingPunct="1">
              <a:buClr>
                <a:schemeClr val="dk1"/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22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ciliary artery</a:t>
            </a:r>
            <a:r>
              <a:rPr lang="en-AU" altLang="en-US" sz="2200" b="1">
                <a:solidFill>
                  <a:schemeClr val="tx1"/>
                </a:solidFill>
              </a:rPr>
              <a:t> </a:t>
            </a:r>
            <a:r>
              <a:rPr lang="en-AU" altLang="en-US" sz="2200" b="1">
                <a:solidFill>
                  <a:schemeClr val="accent3">
                    <a:lumMod val="50000"/>
                  </a:schemeClr>
                </a:solidFill>
              </a:rPr>
              <a:t>supplies the outer 1/3 through the choroidal circulation (diffusion).</a:t>
            </a:r>
          </a:p>
        </p:txBody>
      </p:sp>
      <p:pic>
        <p:nvPicPr>
          <p:cNvPr id="89092" name="Picture 19" descr="2020-12-06 17:16:17.213000">
            <a:extLst>
              <a:ext uri="{FF2B5EF4-FFF2-40B4-BE49-F238E27FC236}">
                <a16:creationId xmlns:a16="http://schemas.microsoft.com/office/drawing/2014/main" id="{10BDC1F6-128C-6220-6A6A-CAEB7C99E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9" t="16344" r="81"/>
          <a:stretch>
            <a:fillRect/>
          </a:stretch>
        </p:blipFill>
        <p:spPr bwMode="auto">
          <a:xfrm>
            <a:off x="7183438" y="755650"/>
            <a:ext cx="362267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10543" y="1512352"/>
            <a:ext cx="3150084" cy="309998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92992-A3BD-B35A-6E2D-78161A56F404}"/>
              </a:ext>
            </a:extLst>
          </p:cNvPr>
          <p:cNvSpPr/>
          <p:nvPr/>
        </p:nvSpPr>
        <p:spPr>
          <a:xfrm>
            <a:off x="3735579" y="4146175"/>
            <a:ext cx="6503796" cy="2216881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10" tIns="45706" rIns="91410" bIns="45706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Bahnschrift Light SemiCondensed" pitchFamily="34" charset="0"/>
              </a:rPr>
              <a:t>Risk factors: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Bahnschrift Light SemiCondensed" pitchFamily="34" charset="0"/>
              </a:rPr>
              <a:t>Hypercholesterolemia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Bahnschrift Light SemiCondensed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Bahnschrift Light SemiCondensed" pitchFamily="34" charset="0"/>
              </a:rPr>
              <a:t>Obesity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Bahnschrift Light SemiCondensed" pitchFamily="34" charset="0"/>
              </a:rPr>
              <a:t>Old age &gt;60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Bahnschrift Light SemiCondensed" pitchFamily="34" charset="0"/>
              </a:rPr>
              <a:t>DM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Bahnschrift Light SemiCondensed" pitchFamily="34" charset="0"/>
              </a:rPr>
              <a:t>Temporal arteritis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Bahnschrift Light SemiCondensed" pitchFamily="34" charset="0"/>
              </a:rPr>
              <a:t>Atrial fibrillation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Bahnschrift Light SemiCondensed" pitchFamily="34" charset="0"/>
              </a:rPr>
              <a:t>Thrombophilia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Bahnschrift Light SemiCondensed" pitchFamily="34" charset="0"/>
              </a:rPr>
              <a:t>(OCPs) </a:t>
            </a: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3B2F72FB-5783-D61B-8A71-EF60E8BF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63" y="1858884"/>
            <a:ext cx="2329042" cy="240692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Central retinal artery occlusion</a:t>
            </a: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9A859AE2-BB6B-494A-C568-9CA6DFDBD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578" y="409816"/>
            <a:ext cx="6503796" cy="361185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dirty="0">
                <a:solidFill>
                  <a:schemeClr val="bg2">
                    <a:lumMod val="10000"/>
                  </a:schemeClr>
                </a:solidFill>
              </a:rPr>
              <a:t>Most commonly caused by </a:t>
            </a:r>
            <a:r>
              <a:rPr lang="en-US" sz="1700" b="1" dirty="0">
                <a:solidFill>
                  <a:schemeClr val="bg2">
                    <a:lumMod val="10000"/>
                  </a:schemeClr>
                </a:solidFill>
              </a:rPr>
              <a:t>atheroma</a:t>
            </a:r>
            <a:r>
              <a:rPr lang="en-US" sz="1500" b="1" dirty="0">
                <a:solidFill>
                  <a:schemeClr val="bg2">
                    <a:lumMod val="10000"/>
                  </a:schemeClr>
                </a:solidFill>
              </a:rPr>
              <a:t>, but also:</a:t>
            </a:r>
            <a:br>
              <a:rPr lang="en-US" sz="15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500" b="1" dirty="0">
                <a:solidFill>
                  <a:schemeClr val="bg2">
                    <a:lumMod val="25000"/>
                  </a:schemeClr>
                </a:solidFill>
              </a:rPr>
              <a:t>heart and carotid emboli.</a:t>
            </a:r>
            <a:br>
              <a:rPr lang="en-US" sz="1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500" b="1" dirty="0">
                <a:solidFill>
                  <a:schemeClr val="bg2">
                    <a:lumMod val="25000"/>
                  </a:schemeClr>
                </a:solidFill>
              </a:rPr>
              <a:t>severely raised IOP.</a:t>
            </a:r>
            <a:br>
              <a:rPr lang="en-US" sz="1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500" b="1" dirty="0">
                <a:solidFill>
                  <a:schemeClr val="bg2">
                    <a:lumMod val="25000"/>
                  </a:schemeClr>
                </a:solidFill>
              </a:rPr>
              <a:t>Arteritis.</a:t>
            </a:r>
            <a:br>
              <a:rPr lang="en-US" sz="1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500" b="1" dirty="0">
                <a:solidFill>
                  <a:schemeClr val="bg2">
                    <a:lumMod val="25000"/>
                  </a:schemeClr>
                </a:solidFill>
              </a:rPr>
              <a:t>rarely vasospasm (retinal migraine).</a:t>
            </a:r>
            <a:br>
              <a:rPr lang="en-US" sz="15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sz="1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500" b="1" dirty="0">
                <a:solidFill>
                  <a:schemeClr val="bg2">
                    <a:lumMod val="10000"/>
                  </a:schemeClr>
                </a:solidFill>
              </a:rPr>
              <a:t>Central and branch retinal artery occlusions are usually </a:t>
            </a:r>
            <a:r>
              <a:rPr lang="en-US" sz="1500" b="1" u="sng" dirty="0">
                <a:solidFill>
                  <a:schemeClr val="bg2">
                    <a:lumMod val="10000"/>
                  </a:schemeClr>
                </a:solidFill>
              </a:rPr>
              <a:t>embolic</a:t>
            </a:r>
            <a:r>
              <a:rPr lang="en-US" sz="1500" b="1" dirty="0">
                <a:solidFill>
                  <a:schemeClr val="bg2">
                    <a:lumMod val="10000"/>
                  </a:schemeClr>
                </a:solidFill>
              </a:rPr>
              <a:t> in origin. Three types of emboli are recognized: </a:t>
            </a:r>
            <a:br>
              <a:rPr lang="en-US" sz="15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500" b="1" u="sng" dirty="0">
                <a:solidFill>
                  <a:schemeClr val="bg2">
                    <a:lumMod val="25000"/>
                  </a:schemeClr>
                </a:solidFill>
              </a:rPr>
              <a:t>fibrin</a:t>
            </a:r>
            <a:r>
              <a:rPr lang="en-US" sz="1500" b="1" dirty="0">
                <a:solidFill>
                  <a:schemeClr val="bg2">
                    <a:lumMod val="25000"/>
                  </a:schemeClr>
                </a:solidFill>
              </a:rPr>
              <a:t> – platelet emboli, commonly from diseased carotid arteries.</a:t>
            </a:r>
            <a:br>
              <a:rPr lang="en-US" sz="1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500" b="1" u="sng" dirty="0">
                <a:solidFill>
                  <a:schemeClr val="bg2">
                    <a:lumMod val="25000"/>
                  </a:schemeClr>
                </a:solidFill>
              </a:rPr>
              <a:t>cholesterol</a:t>
            </a:r>
            <a:r>
              <a:rPr lang="en-US" sz="1500" b="1" dirty="0">
                <a:solidFill>
                  <a:schemeClr val="bg2">
                    <a:lumMod val="25000"/>
                  </a:schemeClr>
                </a:solidFill>
              </a:rPr>
              <a:t> emboli, commonly from diseased carotid arteries.</a:t>
            </a:r>
            <a:br>
              <a:rPr lang="en-US" sz="1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500" b="1" u="sng" dirty="0">
                <a:solidFill>
                  <a:schemeClr val="bg2">
                    <a:lumMod val="25000"/>
                  </a:schemeClr>
                </a:solidFill>
              </a:rPr>
              <a:t>calcific</a:t>
            </a:r>
            <a:r>
              <a:rPr lang="en-US" sz="1500" b="1" dirty="0">
                <a:solidFill>
                  <a:schemeClr val="bg2">
                    <a:lumMod val="25000"/>
                  </a:schemeClr>
                </a:solidFill>
              </a:rPr>
              <a:t> emboli, from diseased heart valves.</a:t>
            </a:r>
            <a:endParaRPr lang="en-US" sz="15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6" name="Rectangle 48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01350" cy="648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138" name="Rectangle 48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98649" cy="648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40" name="Rectangle 48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51454" y="1451452"/>
            <a:ext cx="6480175" cy="357727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42" name="Rectangle 48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51455" y="1461031"/>
            <a:ext cx="6480174" cy="357727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44" name="Rectangle 48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06561" y="3509464"/>
            <a:ext cx="2364138" cy="3577275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46" name="Freeform: Shape 48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444507" y="916293"/>
            <a:ext cx="3455471" cy="394872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148" name="Rectangle 48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51462" y="1441872"/>
            <a:ext cx="6480178" cy="357726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5C6E433-97EF-2FA3-57DD-EB99980022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61588" y="613698"/>
            <a:ext cx="5807628" cy="5240501"/>
          </a:xfrm>
        </p:spPr>
        <p:txBody>
          <a:bodyPr rtlCol="0" anchor="ctr">
            <a:normAutofit lnSpcReduction="10000"/>
          </a:bodyPr>
          <a:lstStyle/>
          <a:p>
            <a:pPr marL="457054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>
                <a:latin typeface="Bahnschrift Light SemiCondensed" pitchFamily="34" charset="0"/>
              </a:rPr>
              <a:t>Symptoms</a:t>
            </a:r>
            <a:r>
              <a:rPr lang="en-US" sz="1100" b="1" dirty="0">
                <a:latin typeface="Bahnschrift Light SemiCondensed" pitchFamily="34" charset="0"/>
              </a:rPr>
              <a:t> 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1100" dirty="0">
                <a:latin typeface="Bahnschrift Light SemiCondensed" pitchFamily="34" charset="0"/>
              </a:rPr>
              <a:t> Sudden, painless, unilateral, often severe visual loss. 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1100" dirty="0">
                <a:latin typeface="Bahnschrift Light SemiCondensed" pitchFamily="34" charset="0"/>
              </a:rPr>
              <a:t> </a:t>
            </a:r>
            <a:r>
              <a:rPr lang="en-US" sz="1100" dirty="0" err="1">
                <a:latin typeface="Bahnschrift Light SemiCondensed" pitchFamily="34" charset="0"/>
              </a:rPr>
              <a:t>Fugax</a:t>
            </a:r>
            <a:r>
              <a:rPr lang="en-US" sz="1100" dirty="0">
                <a:latin typeface="Bahnschrift Light SemiCondensed" pitchFamily="34" charset="0"/>
              </a:rPr>
              <a:t> :caused by Fibrin-platelet emboli typically  cause a fleeting loss of vision as the emboli pass  through the    retinal circulation. 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1100" dirty="0">
                <a:latin typeface="Bahnschrift Light SemiCondensed" pitchFamily="34" charset="0"/>
              </a:rPr>
              <a:t> Migraine: could be transient. 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1100" dirty="0">
                <a:latin typeface="Bahnschrift Light SemiCondensed" pitchFamily="34" charset="0"/>
              </a:rPr>
              <a:t> Patient may be known to have carotid or valve disease.  </a:t>
            </a:r>
          </a:p>
          <a:p>
            <a:pPr marL="742712" lvl="1" indent="-28566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endParaRPr lang="en-US" sz="1100" dirty="0">
              <a:latin typeface="Bahnschrift Light SemiCondensed" pitchFamily="34" charset="0"/>
            </a:endParaRPr>
          </a:p>
          <a:p>
            <a:pPr marL="457054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100" dirty="0">
              <a:latin typeface="Bahnschrift Light SemiCondensed" pitchFamily="34" charset="0"/>
            </a:endParaRPr>
          </a:p>
          <a:p>
            <a:pPr marL="457054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>
                <a:latin typeface="Bahnschrift Light SemiCondensed" pitchFamily="34" charset="0"/>
              </a:rPr>
              <a:t>Signs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1100" dirty="0">
                <a:latin typeface="Bahnschrift Light SemiCondensed" pitchFamily="34" charset="0"/>
              </a:rPr>
              <a:t>  Acute changes include: retinal opacification, whitening 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1100" dirty="0">
                <a:latin typeface="Bahnschrift Light SemiCondensed" pitchFamily="34" charset="0"/>
              </a:rPr>
              <a:t>  </a:t>
            </a:r>
            <a:r>
              <a:rPr lang="en-US" sz="1100" dirty="0" err="1">
                <a:latin typeface="Bahnschrift Light SemiCondensed" pitchFamily="34" charset="0"/>
              </a:rPr>
              <a:t>oedema</a:t>
            </a:r>
            <a:r>
              <a:rPr lang="en-US" sz="1100" dirty="0">
                <a:latin typeface="Bahnschrift Light SemiCondensed" pitchFamily="34" charset="0"/>
              </a:rPr>
              <a:t>; 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1100" dirty="0">
                <a:latin typeface="Bahnschrift Light SemiCondensed" pitchFamily="34" charset="0"/>
              </a:rPr>
              <a:t>  cherry-red spot at the macula; 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1100" dirty="0">
                <a:latin typeface="Bahnschrift Light SemiCondensed" pitchFamily="34" charset="0"/>
              </a:rPr>
              <a:t>  intra-arteriolar blood column segmentation (</a:t>
            </a:r>
            <a:r>
              <a:rPr lang="en-US" sz="1100" dirty="0" err="1">
                <a:latin typeface="Bahnschrift Light SemiCondensed" pitchFamily="34" charset="0"/>
              </a:rPr>
              <a:t>box-carring</a:t>
            </a:r>
            <a:r>
              <a:rPr lang="en-US" sz="1100" dirty="0">
                <a:latin typeface="Bahnschrift Light SemiCondensed" pitchFamily="34" charset="0"/>
              </a:rPr>
              <a:t>); 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1100" dirty="0">
                <a:latin typeface="Bahnschrift Light SemiCondensed" pitchFamily="34" charset="0"/>
              </a:rPr>
              <a:t>  pale OD and retina, and attenuated blood vessels.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endParaRPr lang="en-US" sz="1100" dirty="0">
              <a:latin typeface="Bahnschrift Light SemiCondensed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100" dirty="0">
                <a:latin typeface="Bahnschrift Light SemiCondensed" pitchFamily="34" charset="0"/>
              </a:rPr>
              <a:t>     </a:t>
            </a:r>
            <a:r>
              <a:rPr lang="en-US" sz="1400" b="1" dirty="0">
                <a:latin typeface="Bahnschrift Light SemiCondensed" pitchFamily="34" charset="0"/>
              </a:rPr>
              <a:t>Hx &amp; P/E 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1100" dirty="0">
                <a:latin typeface="Bahnschrift Light SemiCondensed" pitchFamily="34" charset="0"/>
              </a:rPr>
              <a:t>Ask about transient </a:t>
            </a:r>
            <a:r>
              <a:rPr lang="en-US" sz="1100" dirty="0" err="1">
                <a:latin typeface="Bahnschrift Light SemiCondensed" pitchFamily="34" charset="0"/>
              </a:rPr>
              <a:t>ischaemic</a:t>
            </a:r>
            <a:r>
              <a:rPr lang="en-US" sz="1100" dirty="0">
                <a:latin typeface="Bahnschrift Light SemiCondensed" pitchFamily="34" charset="0"/>
              </a:rPr>
              <a:t> attacks, cerebrovascular accidents, symptoms of giant cell arteritis, or amaurosis </a:t>
            </a:r>
            <a:r>
              <a:rPr lang="en-US" sz="1100" dirty="0" err="1">
                <a:latin typeface="Bahnschrift Light SemiCondensed" pitchFamily="34" charset="0"/>
              </a:rPr>
              <a:t>fugax</a:t>
            </a:r>
            <a:r>
              <a:rPr lang="en-US" sz="1100" dirty="0">
                <a:latin typeface="Bahnschrift Light SemiCondensed" pitchFamily="34" charset="0"/>
              </a:rPr>
              <a:t>, drugs,…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1100" dirty="0">
                <a:latin typeface="Bahnschrift Light SemiCondensed" pitchFamily="34" charset="0"/>
              </a:rPr>
              <a:t>Auscultate the carotids for bruits using the stethoscope bell, check heart sounds for a valvular murmur, and radial pulse for atrial fibrillation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1100" dirty="0">
                <a:latin typeface="Bahnschrift Light SemiCondensed" pitchFamily="34" charset="0"/>
              </a:rPr>
              <a:t>Look for intra-arteriolar calcific, cholesterol, or </a:t>
            </a:r>
            <a:r>
              <a:rPr lang="en-US" sz="1100" dirty="0" err="1">
                <a:latin typeface="Bahnschrift Light SemiCondensed" pitchFamily="34" charset="0"/>
              </a:rPr>
              <a:t>fibrinoplatelet</a:t>
            </a:r>
            <a:r>
              <a:rPr lang="en-US" sz="1100" dirty="0">
                <a:latin typeface="Bahnschrift Light SemiCondensed" pitchFamily="34" charset="0"/>
              </a:rPr>
              <a:t> emboli</a:t>
            </a:r>
          </a:p>
          <a:p>
            <a:pPr marL="742712" lvl="1" indent="-28566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endParaRPr lang="en-US" sz="1100" dirty="0">
              <a:latin typeface="Bahnschrift Light SemiCondensed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DDE9-9609-03A2-2ACA-54927B2C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5" name="Picture 16" descr="Central retinal artery occlusion - Wikipedia">
            <a:extLst>
              <a:ext uri="{FF2B5EF4-FFF2-40B4-BE49-F238E27FC236}">
                <a16:creationId xmlns:a16="http://schemas.microsoft.com/office/drawing/2014/main" id="{8B2A5056-36CA-B8C0-B9BF-BFB6CC00EC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0197" y="572745"/>
            <a:ext cx="7794314" cy="512980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509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E234-7532-26C4-115D-751642DD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5" name="Picture 12" descr="A Man of Singular Vision • LITFL • Ophthalmology Befuddler">
            <a:extLst>
              <a:ext uri="{FF2B5EF4-FFF2-40B4-BE49-F238E27FC236}">
                <a16:creationId xmlns:a16="http://schemas.microsoft.com/office/drawing/2014/main" id="{AE25562F-BAF2-AF20-39E6-8455F5F6F8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0503" y="577600"/>
            <a:ext cx="6580343" cy="532497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8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B4AD-C557-0AB6-A74E-30000442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5" name="Picture 14" descr="Branch Retinal Artery Occlusion (BRAO) | Ophthalmology Self-Guided Study  Activity - Herbert S. Waxman Clinical Skills Center | ACP">
            <a:extLst>
              <a:ext uri="{FF2B5EF4-FFF2-40B4-BE49-F238E27FC236}">
                <a16:creationId xmlns:a16="http://schemas.microsoft.com/office/drawing/2014/main" id="{5C732C3A-33DA-DB87-C2E5-5A723859B7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028" y="809314"/>
            <a:ext cx="7545294" cy="5080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عنصر نائب للمحتوى 2">
            <a:extLst>
              <a:ext uri="{FF2B5EF4-FFF2-40B4-BE49-F238E27FC236}">
                <a16:creationId xmlns:a16="http://schemas.microsoft.com/office/drawing/2014/main" id="{A290887F-8806-14D5-2937-6069192F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8"/>
            <a:ext cx="9972675" cy="63896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700" b="1" u="sng" dirty="0">
                <a:latin typeface="Bahnschrift Light SemiCondensed" pitchFamily="34" charset="0"/>
              </a:rPr>
              <a:t>Investigation</a:t>
            </a:r>
            <a:endParaRPr lang="en-US" sz="3300" b="1" u="sng" dirty="0">
              <a:latin typeface="Bahnschrift Light SemiCondensed" pitchFamily="34" charset="0"/>
            </a:endParaRPr>
          </a:p>
          <a:p>
            <a:pPr marL="342790" indent="-342790" eaLnBrk="1" fontAlgn="auto" hangingPunct="1">
              <a:spcAft>
                <a:spcPts val="0"/>
              </a:spcAft>
              <a:buSzPct val="80000"/>
              <a:buFont typeface="Bahnschrift Light SemiCondensed" pitchFamily="34" charset="0"/>
              <a:buChar char="₰"/>
              <a:defRPr/>
            </a:pPr>
            <a:r>
              <a:rPr lang="en-US" sz="2400" dirty="0">
                <a:latin typeface="Bahnschrift Light SemiCondensed" pitchFamily="34" charset="0"/>
              </a:rPr>
              <a:t>Arrange BP.</a:t>
            </a:r>
          </a:p>
          <a:p>
            <a:pPr marL="342790" indent="-342790" eaLnBrk="1" fontAlgn="auto" hangingPunct="1">
              <a:spcAft>
                <a:spcPts val="0"/>
              </a:spcAft>
              <a:buSzPct val="80000"/>
              <a:buFont typeface="Bahnschrift Light SemiCondensed" pitchFamily="34" charset="0"/>
              <a:buChar char="₰"/>
              <a:defRPr/>
            </a:pPr>
            <a:r>
              <a:rPr lang="en-US" sz="2400" dirty="0">
                <a:latin typeface="Bahnschrift Light SemiCondensed" pitchFamily="34" charset="0"/>
              </a:rPr>
              <a:t>urgent ESR and CRP.</a:t>
            </a:r>
          </a:p>
          <a:p>
            <a:pPr marL="342790" indent="-342790" eaLnBrk="1" fontAlgn="auto" hangingPunct="1">
              <a:spcAft>
                <a:spcPts val="0"/>
              </a:spcAft>
              <a:buSzPct val="80000"/>
              <a:buFont typeface="Bahnschrift Light SemiCondensed" pitchFamily="34" charset="0"/>
              <a:buChar char="₰"/>
              <a:defRPr/>
            </a:pPr>
            <a:r>
              <a:rPr lang="en-US" sz="2400" dirty="0">
                <a:latin typeface="Bahnschrift Light SemiCondensed" pitchFamily="34" charset="0"/>
              </a:rPr>
              <a:t>blood sugar.</a:t>
            </a:r>
          </a:p>
          <a:p>
            <a:pPr marL="342790" indent="-342790" eaLnBrk="1" fontAlgn="auto" hangingPunct="1">
              <a:spcAft>
                <a:spcPts val="0"/>
              </a:spcAft>
              <a:buSzPct val="80000"/>
              <a:buFont typeface="Bahnschrift Light SemiCondensed" pitchFamily="34" charset="0"/>
              <a:buChar char="₰"/>
              <a:defRPr/>
            </a:pPr>
            <a:r>
              <a:rPr lang="en-US" sz="2400" dirty="0">
                <a:latin typeface="Bahnschrift Light SemiCondensed" pitchFamily="34" charset="0"/>
              </a:rPr>
              <a:t>Lipids.</a:t>
            </a:r>
          </a:p>
          <a:p>
            <a:pPr marL="342790" indent="-342790" eaLnBrk="1" fontAlgn="auto" hangingPunct="1">
              <a:spcAft>
                <a:spcPts val="0"/>
              </a:spcAft>
              <a:buSzPct val="80000"/>
              <a:buFont typeface="Bahnschrift Light SemiCondensed" pitchFamily="34" charset="0"/>
              <a:buChar char="₰"/>
              <a:defRPr/>
            </a:pPr>
            <a:r>
              <a:rPr lang="en-US" sz="2400" dirty="0">
                <a:latin typeface="Bahnschrift Light SemiCondensed" pitchFamily="34" charset="0"/>
              </a:rPr>
              <a:t>ECG and echo.</a:t>
            </a:r>
          </a:p>
          <a:p>
            <a:pPr marL="342790" indent="-342790" eaLnBrk="1" fontAlgn="auto" hangingPunct="1">
              <a:spcAft>
                <a:spcPts val="0"/>
              </a:spcAft>
              <a:buSzPct val="80000"/>
              <a:buFont typeface="Bahnschrift Light SemiCondensed" pitchFamily="34" charset="0"/>
              <a:buChar char="₰"/>
              <a:defRPr/>
            </a:pPr>
            <a:r>
              <a:rPr lang="en-US" sz="2400" dirty="0">
                <a:latin typeface="Bahnschrift Light SemiCondensed" pitchFamily="34" charset="0"/>
              </a:rPr>
              <a:t>Coagulation </a:t>
            </a:r>
            <a:r>
              <a:rPr lang="en-US" sz="2400" dirty="0" err="1">
                <a:latin typeface="Bahnschrift Light SemiCondensed" pitchFamily="34" charset="0"/>
              </a:rPr>
              <a:t>prophile</a:t>
            </a:r>
            <a:r>
              <a:rPr lang="en-US" sz="2400" dirty="0">
                <a:latin typeface="Bahnschrift Light SemiCondensed" pitchFamily="34" charset="0"/>
              </a:rPr>
              <a:t>. </a:t>
            </a:r>
          </a:p>
          <a:p>
            <a:pPr marL="342790" indent="-342790" eaLnBrk="1" fontAlgn="auto" hangingPunct="1">
              <a:spcAft>
                <a:spcPts val="0"/>
              </a:spcAft>
              <a:buSzPct val="80000"/>
              <a:buFont typeface="Bahnschrift Light SemiCondensed" pitchFamily="34" charset="0"/>
              <a:buChar char="₰"/>
              <a:defRPr/>
            </a:pPr>
            <a:r>
              <a:rPr lang="en-US" sz="2400" dirty="0">
                <a:latin typeface="Bahnschrift Light SemiCondensed" pitchFamily="34" charset="0"/>
              </a:rPr>
              <a:t>carotid artery : Doppler.</a:t>
            </a:r>
          </a:p>
          <a:p>
            <a:pPr marL="342790" indent="-342790" eaLnBrk="1" fontAlgn="auto" hangingPunct="1">
              <a:spcAft>
                <a:spcPts val="0"/>
              </a:spcAft>
              <a:buSzPct val="80000"/>
              <a:buFont typeface="Bahnschrift Light SemiCondensed" pitchFamily="34" charset="0"/>
              <a:buChar char="₰"/>
              <a:defRPr/>
            </a:pPr>
            <a:r>
              <a:rPr lang="en-US" sz="2400" dirty="0">
                <a:latin typeface="Bahnschrift Light SemiCondensed" pitchFamily="34" charset="0"/>
              </a:rPr>
              <a:t>fluorescein angiogram and cardiac examination for embolic source</a:t>
            </a:r>
            <a:r>
              <a:rPr lang="en-US" sz="2500" dirty="0">
                <a:latin typeface="Bahnschrift Light SemiCondensed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r>
              <a:rPr lang="en-US" b="1" u="sng" dirty="0">
                <a:latin typeface="Bahnschrift Light SemiCondensed" pitchFamily="34" charset="0"/>
              </a:rPr>
              <a:t>Treatment</a:t>
            </a:r>
            <a:r>
              <a:rPr lang="en-US" b="1" dirty="0">
                <a:latin typeface="Bahnschrift Light SemiCondensed" pitchFamily="34" charset="0"/>
              </a:rPr>
              <a:t> </a:t>
            </a:r>
          </a:p>
        </p:txBody>
      </p:sp>
      <p:sp>
        <p:nvSpPr>
          <p:cNvPr id="106499" name="عنصر نائب لرقم الشريحة 3">
            <a:extLst>
              <a:ext uri="{FF2B5EF4-FFF2-40B4-BE49-F238E27FC236}">
                <a16:creationId xmlns:a16="http://schemas.microsoft.com/office/drawing/2014/main" id="{AC0CBAFA-61A5-E05B-41AB-4E57FE82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E202D7E-62B1-4B73-86C6-720F299B28EE}" type="slidenum">
              <a:rPr lang="en-US" altLang="en-US" sz="1500">
                <a:solidFill>
                  <a:srgbClr val="FFFFFF"/>
                </a:solidFill>
              </a:rPr>
              <a:pPr eaLnBrk="1" hangingPunct="1"/>
              <a:t>35</a:t>
            </a:fld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31A568-EF86-2B89-A5D4-967C4D227549}"/>
              </a:ext>
            </a:extLst>
          </p:cNvPr>
          <p:cNvSpPr/>
          <p:nvPr/>
        </p:nvSpPr>
        <p:spPr>
          <a:xfrm>
            <a:off x="0" y="4914900"/>
            <a:ext cx="10369550" cy="1422400"/>
          </a:xfrm>
          <a:prstGeom prst="rect">
            <a:avLst/>
          </a:prstGeom>
        </p:spPr>
        <p:txBody>
          <a:bodyPr lIns="91410" tIns="45706" rIns="91410" bIns="45706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/>
              <a:t> </a:t>
            </a:r>
            <a:r>
              <a:rPr lang="en-US" dirty="0">
                <a:latin typeface="Bahnschrift Light SemiCondensed" pitchFamily="34" charset="0"/>
              </a:rPr>
              <a:t>Acute treatment especially if in the 1</a:t>
            </a:r>
            <a:r>
              <a:rPr lang="en-US" baseline="30000" dirty="0">
                <a:latin typeface="Bahnschrift Light SemiCondensed" pitchFamily="34" charset="0"/>
              </a:rPr>
              <a:t>st</a:t>
            </a:r>
            <a:r>
              <a:rPr lang="en-US" dirty="0">
                <a:latin typeface="Bahnschrift Light SemiCondensed" pitchFamily="34" charset="0"/>
              </a:rPr>
              <a:t> 24 h, </a:t>
            </a:r>
            <a:r>
              <a:rPr lang="en-US" b="1" dirty="0">
                <a:latin typeface="Bahnschrift Light SemiCondensed" pitchFamily="34" charset="0"/>
              </a:rPr>
              <a:t>ADMISSION</a:t>
            </a:r>
          </a:p>
          <a:p>
            <a:pPr marL="342790" indent="-342790">
              <a:lnSpc>
                <a:spcPct val="90000"/>
              </a:lnSpc>
              <a:buSzPct val="80000"/>
              <a:buFont typeface="Bahnschrift Light SemiCondensed" pitchFamily="34" charset="0"/>
              <a:buChar char="₰"/>
              <a:defRPr/>
            </a:pPr>
            <a:r>
              <a:rPr lang="en-US" dirty="0">
                <a:latin typeface="Bahnschrift Light SemiCondensed" pitchFamily="34" charset="0"/>
              </a:rPr>
              <a:t>High concentration O2 inhalation.</a:t>
            </a:r>
          </a:p>
          <a:p>
            <a:pPr marL="342790" indent="-342790">
              <a:lnSpc>
                <a:spcPct val="90000"/>
              </a:lnSpc>
              <a:buSzPct val="80000"/>
              <a:buFont typeface="Bahnschrift Light SemiCondensed" pitchFamily="34" charset="0"/>
              <a:buChar char="₰"/>
              <a:defRPr/>
            </a:pPr>
            <a:r>
              <a:rPr lang="en-US" dirty="0">
                <a:latin typeface="Bahnschrift Light SemiCondensed" pitchFamily="34" charset="0"/>
              </a:rPr>
              <a:t>IV Acetazolamide (reduce IOP). </a:t>
            </a:r>
          </a:p>
          <a:p>
            <a:pPr marL="342790" indent="-342790">
              <a:lnSpc>
                <a:spcPct val="90000"/>
              </a:lnSpc>
              <a:buSzPct val="80000"/>
              <a:buFont typeface="Bahnschrift Light SemiCondensed" pitchFamily="34" charset="0"/>
              <a:buChar char="₰"/>
              <a:defRPr/>
            </a:pPr>
            <a:r>
              <a:rPr lang="en-US" dirty="0">
                <a:latin typeface="Bahnschrift Light SemiCondensed" pitchFamily="34" charset="0"/>
              </a:rPr>
              <a:t>Ocular massage OR AC </a:t>
            </a:r>
            <a:r>
              <a:rPr lang="en-US" dirty="0" err="1">
                <a:latin typeface="Bahnschrift Light SemiCondensed" pitchFamily="34" charset="0"/>
              </a:rPr>
              <a:t>paracentesis</a:t>
            </a:r>
            <a:r>
              <a:rPr lang="en-US" dirty="0">
                <a:latin typeface="Bahnschrift Light SemiCondensed" pitchFamily="34" charset="0"/>
              </a:rPr>
              <a:t> may be needed. </a:t>
            </a:r>
            <a:endParaRPr lang="en-US" sz="2100" dirty="0">
              <a:latin typeface="Bahnschrift Light SemiCondensed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عنصر نائب للمحتوى 2">
            <a:extLst>
              <a:ext uri="{FF2B5EF4-FFF2-40B4-BE49-F238E27FC236}">
                <a16:creationId xmlns:a16="http://schemas.microsoft.com/office/drawing/2014/main" id="{71CBE975-B661-0F7B-0E28-5D0B1807F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644525"/>
            <a:ext cx="9928380" cy="51911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>
                <a:latin typeface="Bahnschrift Light SemiCondensed" pitchFamily="34" charset="0"/>
              </a:rPr>
              <a:t>Systematic treatment: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Bahnschrift Light SemiCondensed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Bahnschrift Light SemiCondensed" pitchFamily="34" charset="0"/>
              </a:rPr>
              <a:t>Treat the underlying cause.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latin typeface="Bahnschrift Light SemiCondensed" pitchFamily="34" charset="0"/>
              </a:rPr>
              <a:t>Immediat</a:t>
            </a:r>
            <a:r>
              <a:rPr lang="en-US" b="1" dirty="0">
                <a:latin typeface="Bahnschrift Light SemiCondensed" pitchFamily="34" charset="0"/>
              </a:rPr>
              <a:t> anticoagulant &amp; </a:t>
            </a:r>
            <a:r>
              <a:rPr lang="en-US" b="1" dirty="0" err="1">
                <a:latin typeface="Bahnschrift Light SemiCondensed" pitchFamily="34" charset="0"/>
              </a:rPr>
              <a:t>antiplatlet</a:t>
            </a:r>
            <a:r>
              <a:rPr lang="en-US" b="1" dirty="0">
                <a:latin typeface="Bahnschrift Light SemiCondensed" pitchFamily="34" charset="0"/>
              </a:rPr>
              <a:t> (Aspirin).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Bahnschrift Light SemiCondensed" pitchFamily="34" charset="0"/>
              </a:rPr>
              <a:t>Carotid </a:t>
            </a:r>
            <a:r>
              <a:rPr lang="en-US" b="1" dirty="0" err="1">
                <a:latin typeface="Bahnschrift Light SemiCondensed" pitchFamily="34" charset="0"/>
              </a:rPr>
              <a:t>endarterectomy</a:t>
            </a:r>
            <a:r>
              <a:rPr lang="en-US" b="1" dirty="0">
                <a:latin typeface="Bahnschrift Light SemiCondensed" pitchFamily="34" charset="0"/>
              </a:rPr>
              <a:t> :</a:t>
            </a:r>
          </a:p>
          <a:p>
            <a:pPr marL="342790" indent="-342790" eaLnBrk="1" fontAlgn="auto" hangingPunct="1">
              <a:spcAft>
                <a:spcPts val="0"/>
              </a:spcAft>
              <a:buFont typeface="Calibri" pitchFamily="34" charset="0"/>
              <a:buChar char="․"/>
              <a:defRPr/>
            </a:pPr>
            <a:r>
              <a:rPr lang="en-US" b="1" dirty="0">
                <a:latin typeface="Bahnschrift Light SemiCondensed" pitchFamily="34" charset="0"/>
              </a:rPr>
              <a:t>indicated if a stenosis of the carotid artery is greater than 75%.</a:t>
            </a:r>
          </a:p>
          <a:p>
            <a:pPr marL="342790" indent="-342790" eaLnBrk="1" fontAlgn="auto" hangingPunct="1">
              <a:spcAft>
                <a:spcPts val="0"/>
              </a:spcAft>
              <a:buFont typeface="Calibri" pitchFamily="34" charset="0"/>
              <a:buChar char="․"/>
              <a:defRPr/>
            </a:pPr>
            <a:r>
              <a:rPr lang="en-US" b="1" dirty="0">
                <a:latin typeface="Bahnschrift Light SemiCondensed" pitchFamily="34" charset="0"/>
              </a:rPr>
              <a:t>to prevent the possibility of cerebral embolus.</a:t>
            </a:r>
          </a:p>
          <a:p>
            <a:pPr marL="342790" indent="-34279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Bahnschrift Light SemiCondensed" pitchFamily="34" charset="0"/>
            </a:endParaRPr>
          </a:p>
          <a:p>
            <a:pPr marL="342790" indent="-34279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07523" name="عنصر نائب لرقم الشريحة 3">
            <a:extLst>
              <a:ext uri="{FF2B5EF4-FFF2-40B4-BE49-F238E27FC236}">
                <a16:creationId xmlns:a16="http://schemas.microsoft.com/office/drawing/2014/main" id="{E108D315-B5A6-BC60-7ABD-D2F2D666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4FB7358-8E8B-4273-BD1E-1BF9784E9C79}" type="slidenum">
              <a:rPr lang="en-US" altLang="en-US" sz="1500">
                <a:solidFill>
                  <a:srgbClr val="FFFFFF"/>
                </a:solidFill>
              </a:rPr>
              <a:pPr eaLnBrk="1" hangingPunct="1"/>
              <a:t>36</a:t>
            </a:fld>
            <a:endParaRPr lang="en-US" altLang="en-US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Title 2">
            <a:extLst>
              <a:ext uri="{FF2B5EF4-FFF2-40B4-BE49-F238E27FC236}">
                <a16:creationId xmlns:a16="http://schemas.microsoft.com/office/drawing/2014/main" id="{AD4C717E-363B-3426-6AEF-84037AF3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21850" cy="792163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Bahnschrift Light SemiCondensed" panose="020B0502040204020203" pitchFamily="34" charset="0"/>
              </a:rPr>
              <a:t>Central retinal vein occlusion</a:t>
            </a:r>
            <a:endParaRPr lang="en-GB" altLang="en-US" b="1" dirty="0">
              <a:latin typeface="Bahnschrift Light SemiCondensed" panose="020B0502040204020203" pitchFamily="34" charset="0"/>
            </a:endParaRPr>
          </a:p>
        </p:txBody>
      </p:sp>
      <p:sp>
        <p:nvSpPr>
          <p:cNvPr id="56323" name="عنصر نائب للمحتوى 2">
            <a:extLst>
              <a:ext uri="{FF2B5EF4-FFF2-40B4-BE49-F238E27FC236}">
                <a16:creationId xmlns:a16="http://schemas.microsoft.com/office/drawing/2014/main" id="{C6261046-52FE-FF1D-0A09-EE68EA5C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8" y="1152525"/>
            <a:ext cx="10418637" cy="4826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SzPct val="115000"/>
              <a:defRPr/>
            </a:pPr>
            <a:r>
              <a:rPr lang="en-US" i="1" dirty="0"/>
              <a:t>Central retinal vein occlusion (CRVO) typically occurs in patients over 45 years </a:t>
            </a:r>
            <a:r>
              <a:rPr lang="en-US" b="1" i="1" dirty="0"/>
              <a:t>secondary</a:t>
            </a:r>
            <a:r>
              <a:rPr lang="en-US" i="1" dirty="0"/>
              <a:t> to retinal vein thrombosis.</a:t>
            </a:r>
          </a:p>
          <a:p>
            <a:pPr eaLnBrk="1" fontAlgn="auto" hangingPunct="1">
              <a:spcAft>
                <a:spcPts val="0"/>
              </a:spcAft>
              <a:buSzPct val="115000"/>
              <a:defRPr/>
            </a:pPr>
            <a:r>
              <a:rPr lang="en-US" i="1" dirty="0"/>
              <a:t> </a:t>
            </a:r>
            <a:r>
              <a:rPr lang="en-US" b="1" dirty="0"/>
              <a:t>Risk factors</a:t>
            </a:r>
            <a:r>
              <a:rPr lang="en-US" i="1" dirty="0"/>
              <a:t>: diabetes, hypertension, </a:t>
            </a:r>
            <a:r>
              <a:rPr lang="en-US" i="1" dirty="0" err="1"/>
              <a:t>hyperlipidaemia</a:t>
            </a:r>
            <a:r>
              <a:rPr lang="en-US" i="1" dirty="0"/>
              <a:t>, and glaucoma. </a:t>
            </a:r>
          </a:p>
          <a:p>
            <a:pPr eaLnBrk="1" fontAlgn="auto" hangingPunct="1">
              <a:spcAft>
                <a:spcPts val="0"/>
              </a:spcAft>
              <a:buSzPct val="115000"/>
              <a:defRPr/>
            </a:pPr>
            <a:r>
              <a:rPr lang="en-US" i="1" dirty="0"/>
              <a:t>CRVO in those aged less than 45 years may suggest a clotting disorder.</a:t>
            </a:r>
          </a:p>
          <a:p>
            <a:pPr eaLnBrk="1" fontAlgn="auto" hangingPunct="1">
              <a:spcAft>
                <a:spcPts val="0"/>
              </a:spcAft>
              <a:buSzPct val="115000"/>
              <a:defRPr/>
            </a:pPr>
            <a:endParaRPr lang="en-US" i="1" dirty="0"/>
          </a:p>
          <a:p>
            <a:pPr eaLnBrk="1" fontAlgn="auto" hangingPunct="1">
              <a:spcAft>
                <a:spcPts val="0"/>
              </a:spcAft>
              <a:buSzPct val="115000"/>
              <a:defRPr/>
            </a:pPr>
            <a:r>
              <a:rPr lang="en-US" i="1" dirty="0"/>
              <a:t>Central retinal vein occlusion (CRVO) may </a:t>
            </a:r>
            <a:r>
              <a:rPr lang="en-US" b="1" i="1" dirty="0"/>
              <a:t>result from</a:t>
            </a:r>
            <a:r>
              <a:rPr lang="en-US" i="1" dirty="0"/>
              <a:t>: </a:t>
            </a:r>
          </a:p>
          <a:p>
            <a:pPr eaLnBrk="1" fontAlgn="auto" hangingPunct="1">
              <a:spcAft>
                <a:spcPts val="0"/>
              </a:spcAft>
              <a:buSzPct val="70000"/>
              <a:defRPr/>
            </a:pPr>
            <a:r>
              <a:rPr lang="en-US" i="1" dirty="0"/>
              <a:t>abnormality of the blood itself (the </a:t>
            </a:r>
            <a:r>
              <a:rPr lang="en-US" i="1" dirty="0" err="1"/>
              <a:t>hyperviscosity</a:t>
            </a:r>
            <a:r>
              <a:rPr lang="en-US" i="1" dirty="0"/>
              <a:t> syndromes and abnormalities in coagulation); </a:t>
            </a:r>
          </a:p>
          <a:p>
            <a:pPr eaLnBrk="1" fontAlgn="auto" hangingPunct="1">
              <a:spcAft>
                <a:spcPts val="0"/>
              </a:spcAft>
              <a:buSzPct val="70000"/>
              <a:defRPr/>
            </a:pPr>
            <a:r>
              <a:rPr lang="en-US" i="1" dirty="0"/>
              <a:t>an abnormality of the venous wall (inflammation); </a:t>
            </a:r>
          </a:p>
          <a:p>
            <a:pPr eaLnBrk="1" fontAlgn="auto" hangingPunct="1">
              <a:spcAft>
                <a:spcPts val="0"/>
              </a:spcAft>
              <a:buSzPct val="70000"/>
              <a:defRPr/>
            </a:pPr>
            <a:r>
              <a:rPr lang="en-US" i="1" dirty="0"/>
              <a:t>an increased ocular pressure.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8547" name="عنصر نائب لرقم الشريحة 3">
            <a:extLst>
              <a:ext uri="{FF2B5EF4-FFF2-40B4-BE49-F238E27FC236}">
                <a16:creationId xmlns:a16="http://schemas.microsoft.com/office/drawing/2014/main" id="{78417236-E9F0-885D-658C-42B0C725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CF1DA14-E29E-41FB-8F2D-BE0DC403B5B8}" type="slidenum">
              <a:rPr lang="en-US" altLang="en-US" sz="1500">
                <a:solidFill>
                  <a:srgbClr val="FFFFFF"/>
                </a:solidFill>
              </a:rPr>
              <a:pPr eaLnBrk="1" hangingPunct="1"/>
              <a:t>37</a:t>
            </a:fld>
            <a:endParaRPr lang="en-US" altLang="en-US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عنوان 1">
            <a:extLst>
              <a:ext uri="{FF2B5EF4-FFF2-40B4-BE49-F238E27FC236}">
                <a16:creationId xmlns:a16="http://schemas.microsoft.com/office/drawing/2014/main" id="{8C41F0DF-E3F7-F79F-1368-091A8004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3238"/>
            <a:ext cx="9721850" cy="1081087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Bahnschrift Light SemiCondensed" panose="020B0502040204020203" pitchFamily="34" charset="0"/>
              </a:rPr>
              <a:t>Signs &amp; symptoms </a:t>
            </a:r>
          </a:p>
        </p:txBody>
      </p:sp>
      <p:sp>
        <p:nvSpPr>
          <p:cNvPr id="109573" name="عنصر نائب لرقم الشريحة 3">
            <a:extLst>
              <a:ext uri="{FF2B5EF4-FFF2-40B4-BE49-F238E27FC236}">
                <a16:creationId xmlns:a16="http://schemas.microsoft.com/office/drawing/2014/main" id="{2A094A1B-7326-6BCF-6F83-1361184B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6928B3A-81A4-4F1D-BD47-B24B745BB80B}" type="slidenum">
              <a:rPr lang="en-US" altLang="en-US" sz="1500">
                <a:solidFill>
                  <a:srgbClr val="FFFFFF"/>
                </a:solidFill>
              </a:rPr>
              <a:pPr eaLnBrk="1" hangingPunct="1"/>
              <a:t>38</a:t>
            </a:fld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0B4A0D9B-7A9C-D6E4-2717-BB1C647F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1" y="1804032"/>
            <a:ext cx="9656824" cy="417290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Bahnschrift Light SemiCondensed" pitchFamily="34" charset="0"/>
              </a:rPr>
              <a:t>CRVO produces </a:t>
            </a:r>
            <a:r>
              <a:rPr lang="en-US" b="1" dirty="0">
                <a:latin typeface="Bahnschrift Light SemiCondensed" pitchFamily="34" charset="0"/>
              </a:rPr>
              <a:t>painless visual loss in one eye.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Bahnschrift Light SemiCondensed" pitchFamily="34" charset="0"/>
              </a:rPr>
              <a:t>Slower onset</a:t>
            </a:r>
            <a:r>
              <a:rPr lang="en-US" dirty="0">
                <a:latin typeface="Bahnschrift Light SemiCondensed" pitchFamily="34" charset="0"/>
              </a:rPr>
              <a:t> than retinal artery occlusion.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Bahnschrift Light SemiCondensed" pitchFamily="34" charset="0"/>
              </a:rPr>
              <a:t>retinal </a:t>
            </a:r>
            <a:r>
              <a:rPr lang="en-US" dirty="0" err="1">
                <a:latin typeface="Bahnschrift Light SemiCondensed" pitchFamily="34" charset="0"/>
              </a:rPr>
              <a:t>haemorrhages</a:t>
            </a:r>
            <a:r>
              <a:rPr lang="en-US" dirty="0">
                <a:latin typeface="Bahnschrift Light SemiCondensed" pitchFamily="34" charset="0"/>
              </a:rPr>
              <a:t> in four quadrants.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Bahnschrift Light SemiCondensed" pitchFamily="34" charset="0"/>
              </a:rPr>
              <a:t>dilated tortuous retinal veins.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Bahnschrift Light SemiCondensed" pitchFamily="34" charset="0"/>
              </a:rPr>
              <a:t> optic disc swelling.</a:t>
            </a:r>
            <a:br>
              <a:rPr lang="en-US" dirty="0">
                <a:latin typeface="Bahnschrift Light SemiCondensed" pitchFamily="34" charset="0"/>
              </a:rPr>
            </a:br>
            <a:r>
              <a:rPr lang="en-US" dirty="0">
                <a:latin typeface="Bahnschrift Light SemiCondensed" pitchFamily="34" charset="0"/>
              </a:rPr>
              <a:t>macular </a:t>
            </a:r>
            <a:r>
              <a:rPr lang="en-US" dirty="0" err="1">
                <a:latin typeface="Bahnschrift Light SemiCondensed" pitchFamily="34" charset="0"/>
              </a:rPr>
              <a:t>oedema</a:t>
            </a:r>
            <a:r>
              <a:rPr lang="en-US" dirty="0">
                <a:latin typeface="Bahnschrift Light SemiCondensed" pitchFamily="34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Bahnschrift Light SemiCondensed" pitchFamily="34" charset="0"/>
              </a:rPr>
              <a:t>cotton-wool spots.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Bahnschrift Light SemiCondensed" pitchFamily="34" charset="0"/>
              </a:rPr>
              <a:t>neovascularization</a:t>
            </a:r>
            <a:r>
              <a:rPr lang="en-US" dirty="0">
                <a:latin typeface="Bahnschrift Light SemiCondensed" pitchFamily="34" charset="0"/>
              </a:rPr>
              <a:t> of the iris, angle, retina, or disc.</a:t>
            </a:r>
            <a:br>
              <a:rPr lang="en-US" dirty="0">
                <a:latin typeface="Bahnschrift Light SemiCondensed" pitchFamily="34" charset="0"/>
              </a:rPr>
            </a:br>
            <a:endParaRPr lang="en-US" altLang="en-US" dirty="0">
              <a:latin typeface="Bahnschrift Light SemiCondensed" panose="020B0502040204020203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>
            <a:extLst>
              <a:ext uri="{FF2B5EF4-FFF2-40B4-BE49-F238E27FC236}">
                <a16:creationId xmlns:a16="http://schemas.microsoft.com/office/drawing/2014/main" id="{0A440335-55D3-A45F-AA6D-722E982B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F2A548F-91E4-4D1A-AE52-600CBAEC86BA}" type="slidenum">
              <a:rPr lang="en-US" altLang="en-US" sz="1500">
                <a:solidFill>
                  <a:srgbClr val="FFFFFF"/>
                </a:solidFill>
              </a:rPr>
              <a:pPr eaLnBrk="1" hangingPunct="1"/>
              <a:t>39</a:t>
            </a:fld>
            <a:endParaRPr lang="en-US" altLang="en-US" sz="1500">
              <a:solidFill>
                <a:srgbClr val="FFFFFF"/>
              </a:solidFill>
            </a:endParaRPr>
          </a:p>
        </p:txBody>
      </p:sp>
      <p:pic>
        <p:nvPicPr>
          <p:cNvPr id="10244" name="Picture 7" descr="Central Retinal Vein Occlusion and Branch Retinal Vein Occlusion - Eye  Disorders - MSD Manual Professional Edition">
            <a:extLst>
              <a:ext uri="{FF2B5EF4-FFF2-40B4-BE49-F238E27FC236}">
                <a16:creationId xmlns:a16="http://schemas.microsoft.com/office/drawing/2014/main" id="{3068C3B0-9654-1370-F18B-146438CA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0"/>
            <a:ext cx="546576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linical photography: Central retinal vein occlusion - Spectrum ANZ">
            <a:extLst>
              <a:ext uri="{FF2B5EF4-FFF2-40B4-BE49-F238E27FC236}">
                <a16:creationId xmlns:a16="http://schemas.microsoft.com/office/drawing/2014/main" id="{A270ABE7-470A-CE05-1B71-A08659CE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6749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 descr="Branch retinal vein occlusion - Wikipedia">
            <a:extLst>
              <a:ext uri="{FF2B5EF4-FFF2-40B4-BE49-F238E27FC236}">
                <a16:creationId xmlns:a16="http://schemas.microsoft.com/office/drawing/2014/main" id="{5FE2CADE-8256-6F07-1D59-EAAF51C3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67" y="2727979"/>
            <a:ext cx="5157787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Google Shape;255;p35">
            <a:extLst>
              <a:ext uri="{FF2B5EF4-FFF2-40B4-BE49-F238E27FC236}">
                <a16:creationId xmlns:a16="http://schemas.microsoft.com/office/drawing/2014/main" id="{FD1BD5AF-FB18-FD2B-CF28-ADB2B845D0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6613" y="485775"/>
            <a:ext cx="4932362" cy="7953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Josefin Sans" pitchFamily="2" charset="0"/>
              <a:buNone/>
            </a:pPr>
            <a:r>
              <a:rPr lang="en-AU" altLang="en-GB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Retinal Pathology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F4AC7684-088B-DB12-797B-A78052F7EE0E}"/>
              </a:ext>
            </a:extLst>
          </p:cNvPr>
          <p:cNvSpPr txBox="1"/>
          <p:nvPr/>
        </p:nvSpPr>
        <p:spPr>
          <a:xfrm>
            <a:off x="1033463" y="1281113"/>
            <a:ext cx="9267825" cy="4657725"/>
          </a:xfrm>
          <a:prstGeom prst="rect">
            <a:avLst/>
          </a:prstGeom>
          <a:noFill/>
        </p:spPr>
        <p:txBody>
          <a:bodyPr lIns="110597" tIns="55298" rIns="110597" bIns="55298"/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endParaRPr lang="en-AU" altLang="en-GB" sz="2200" b="1">
              <a:solidFill>
                <a:schemeClr val="bg2"/>
              </a:solidFill>
              <a:sym typeface="+mn-ea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en-AU" altLang="en-GB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Signs of retinal vascular diseases are due to</a:t>
            </a:r>
            <a:r>
              <a:rPr lang="en-AU" altLang="en-GB" sz="22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endParaRPr lang="en-AU" altLang="en-GB" sz="22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345615" indent="-345615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AU" altLang="en-GB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Leakage:</a:t>
            </a:r>
            <a:endParaRPr lang="en-AU" altLang="en-GB" sz="22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52983" lvl="1" indent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en-AU" altLang="en-GB" sz="2200">
                <a:solidFill>
                  <a:schemeClr val="accent3">
                    <a:lumMod val="50000"/>
                  </a:schemeClr>
                </a:solidFill>
                <a:sym typeface="+mn-ea"/>
              </a:rPr>
              <a:t>-Hemorrhage</a:t>
            </a:r>
            <a:endParaRPr lang="en-AU" altLang="en-GB" sz="2200">
              <a:solidFill>
                <a:schemeClr val="accent3">
                  <a:lumMod val="50000"/>
                </a:schemeClr>
              </a:solidFill>
            </a:endParaRPr>
          </a:p>
          <a:p>
            <a:pPr marL="552983" lvl="1" indent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None/>
              <a:defRPr/>
            </a:pPr>
            <a:r>
              <a:rPr lang="en-AU" altLang="en-GB" sz="2200">
                <a:solidFill>
                  <a:schemeClr val="accent3">
                    <a:lumMod val="50000"/>
                  </a:schemeClr>
                </a:solidFill>
                <a:sym typeface="+mn-ea"/>
              </a:rPr>
              <a:t>-Edema</a:t>
            </a:r>
            <a:endParaRPr lang="en-AU" altLang="en-GB" sz="2200">
              <a:solidFill>
                <a:schemeClr val="accent3">
                  <a:lumMod val="50000"/>
                </a:schemeClr>
              </a:solidFill>
            </a:endParaRPr>
          </a:p>
          <a:p>
            <a:pPr marL="552983" lvl="1" indent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en-AU" altLang="en-GB" sz="2200">
                <a:solidFill>
                  <a:schemeClr val="accent3">
                    <a:lumMod val="50000"/>
                  </a:schemeClr>
                </a:solidFill>
                <a:sym typeface="+mn-ea"/>
              </a:rPr>
              <a:t>-Exudation</a:t>
            </a:r>
          </a:p>
          <a:p>
            <a:pPr marL="552983" lvl="1" indent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endParaRPr lang="en-AU" altLang="en-GB" sz="2200">
              <a:solidFill>
                <a:schemeClr val="accent3">
                  <a:lumMod val="50000"/>
                </a:schemeClr>
              </a:solidFill>
            </a:endParaRPr>
          </a:p>
          <a:p>
            <a:pPr marL="345615" indent="-345615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AU" altLang="en-GB" sz="22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Occlusion:</a:t>
            </a:r>
            <a:endParaRPr lang="en-AU" altLang="en-GB" sz="2200" b="1">
              <a:solidFill>
                <a:schemeClr val="accent4"/>
              </a:solidFill>
            </a:endParaRPr>
          </a:p>
          <a:p>
            <a:pPr marL="552983" lvl="1" indent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en-AU" altLang="en-GB" sz="2200">
                <a:solidFill>
                  <a:schemeClr val="accent3">
                    <a:lumMod val="50000"/>
                  </a:schemeClr>
                </a:solidFill>
                <a:sym typeface="+mn-ea"/>
              </a:rPr>
              <a:t>-Neovascularization</a:t>
            </a:r>
          </a:p>
          <a:p>
            <a:pPr marL="552983" lvl="1" indent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defRPr/>
            </a:pPr>
            <a:r>
              <a:rPr lang="en-US" altLang="en-AU" sz="2200">
                <a:solidFill>
                  <a:schemeClr val="accent3">
                    <a:lumMod val="50000"/>
                  </a:schemeClr>
                </a:solidFill>
                <a:sym typeface="+mn-ea"/>
              </a:rPr>
              <a:t>-Cotton wool spots</a:t>
            </a:r>
            <a:endParaRPr lang="en-AU" altLang="en-GB" sz="220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en-AU" altLang="en-US" sz="2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E0575-EAAB-A43E-9FAA-78357541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679450"/>
            <a:ext cx="9648825" cy="5257800"/>
          </a:xfrm>
          <a:solidFill>
            <a:schemeClr val="bg2">
              <a:lumMod val="25000"/>
              <a:alpha val="46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b="1" dirty="0">
                <a:latin typeface="Bahnschrift Light SemiCondensed" pitchFamily="34" charset="0"/>
              </a:rPr>
              <a:t>Investigations: </a:t>
            </a:r>
          </a:p>
          <a:p>
            <a:pPr marL="342790" indent="-342790" eaLnBrk="1" fontAlgn="auto" hangingPunct="1">
              <a:spcAft>
                <a:spcPts val="0"/>
              </a:spcAft>
              <a:buFontTx/>
              <a:buChar char="₪"/>
              <a:defRPr/>
            </a:pPr>
            <a:r>
              <a:rPr lang="en-US" sz="2800" b="1" dirty="0">
                <a:latin typeface="Bahnschrift Light SemiCondensed" pitchFamily="34" charset="0"/>
              </a:rPr>
              <a:t>Check BP</a:t>
            </a:r>
          </a:p>
          <a:p>
            <a:pPr marL="342790" indent="-342790" eaLnBrk="1" fontAlgn="auto" hangingPunct="1">
              <a:spcAft>
                <a:spcPts val="0"/>
              </a:spcAft>
              <a:buFontTx/>
              <a:buChar char="₪"/>
              <a:defRPr/>
            </a:pPr>
            <a:r>
              <a:rPr lang="en-US" sz="2800" b="1" dirty="0">
                <a:latin typeface="Bahnschrift Light SemiCondensed" pitchFamily="34" charset="0"/>
              </a:rPr>
              <a:t>ESR</a:t>
            </a:r>
          </a:p>
          <a:p>
            <a:pPr marL="342790" indent="-342790" eaLnBrk="1" fontAlgn="auto" hangingPunct="1">
              <a:spcAft>
                <a:spcPts val="0"/>
              </a:spcAft>
              <a:buFontTx/>
              <a:buChar char="₪"/>
              <a:defRPr/>
            </a:pPr>
            <a:r>
              <a:rPr lang="en-US" sz="2800" b="1" dirty="0">
                <a:latin typeface="Bahnschrift Light SemiCondensed" pitchFamily="34" charset="0"/>
              </a:rPr>
              <a:t>lipids (thyroid function if abnormal)</a:t>
            </a:r>
          </a:p>
          <a:p>
            <a:pPr marL="342790" indent="-342790" eaLnBrk="1" fontAlgn="auto" hangingPunct="1">
              <a:spcAft>
                <a:spcPts val="0"/>
              </a:spcAft>
              <a:buFontTx/>
              <a:buChar char="₪"/>
              <a:defRPr/>
            </a:pPr>
            <a:r>
              <a:rPr lang="en-US" sz="2800" b="1" dirty="0">
                <a:latin typeface="Bahnschrift Light SemiCondensed" pitchFamily="34" charset="0"/>
              </a:rPr>
              <a:t>Coagulation </a:t>
            </a:r>
            <a:r>
              <a:rPr lang="en-US" sz="2800" b="1" dirty="0" err="1">
                <a:latin typeface="Bahnschrift Light SemiCondensed" pitchFamily="34" charset="0"/>
              </a:rPr>
              <a:t>prophile</a:t>
            </a:r>
            <a:r>
              <a:rPr lang="en-US" sz="2800" b="1" dirty="0">
                <a:latin typeface="Bahnschrift Light SemiCondensed" pitchFamily="34" charset="0"/>
              </a:rPr>
              <a:t> </a:t>
            </a:r>
          </a:p>
          <a:p>
            <a:pPr marL="342790" indent="-342790" eaLnBrk="1" fontAlgn="auto" hangingPunct="1">
              <a:spcAft>
                <a:spcPts val="0"/>
              </a:spcAft>
              <a:buFontTx/>
              <a:buChar char="₪"/>
              <a:defRPr/>
            </a:pPr>
            <a:r>
              <a:rPr lang="en-US" sz="2800" b="1" dirty="0">
                <a:latin typeface="Bahnschrift Light SemiCondensed" pitchFamily="34" charset="0"/>
              </a:rPr>
              <a:t>Arrange fluorescein angiogram if </a:t>
            </a:r>
            <a:r>
              <a:rPr lang="en-US" sz="2800" b="1" dirty="0" err="1">
                <a:latin typeface="Bahnschrift Light SemiCondensed" pitchFamily="34" charset="0"/>
              </a:rPr>
              <a:t>ischaemia</a:t>
            </a:r>
            <a:r>
              <a:rPr lang="en-US" sz="2800" b="1" dirty="0">
                <a:latin typeface="Bahnschrift Light SemiCondensed" pitchFamily="34" charset="0"/>
              </a:rPr>
              <a:t> is suspected.</a:t>
            </a:r>
          </a:p>
          <a:p>
            <a:pPr marL="342790" indent="-342790" eaLnBrk="1" fontAlgn="auto" hangingPunct="1">
              <a:spcAft>
                <a:spcPts val="0"/>
              </a:spcAft>
              <a:buFontTx/>
              <a:buChar char="₪"/>
              <a:defRPr/>
            </a:pPr>
            <a:endParaRPr lang="en-US" sz="2800" b="1" dirty="0">
              <a:latin typeface="Bahnschrift Light SemiCondensed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Bahnschrift Light SemiCondensed" pitchFamily="34" charset="0"/>
              </a:rPr>
              <a:t>Treatment:</a:t>
            </a:r>
          </a:p>
          <a:p>
            <a:pPr marL="342790" indent="-342790" eaLnBrk="1" fontAlgn="auto" hangingPunct="1">
              <a:spcAft>
                <a:spcPts val="0"/>
              </a:spcAft>
              <a:buFont typeface="Bahnschrift Light SemiCondensed" pitchFamily="34" charset="0"/>
              <a:buChar char="₪"/>
              <a:defRPr/>
            </a:pPr>
            <a:r>
              <a:rPr lang="en-US" sz="2800" b="1" dirty="0">
                <a:latin typeface="Bahnschrift Light SemiCondensed" pitchFamily="34" charset="0"/>
              </a:rPr>
              <a:t>Retinal laser is the retina is ischemic to prevent the development of retina and iris new vessels.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342790" indent="-342790"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1619" name="عنصر نائب لرقم الشريحة 3">
            <a:extLst>
              <a:ext uri="{FF2B5EF4-FFF2-40B4-BE49-F238E27FC236}">
                <a16:creationId xmlns:a16="http://schemas.microsoft.com/office/drawing/2014/main" id="{BAD08D49-F87A-A99A-EE42-0B5FFAF5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72FB449-0902-42F8-9319-F4EAD3565A97}" type="slidenum">
              <a:rPr lang="en-US" altLang="en-US" sz="1500">
                <a:solidFill>
                  <a:srgbClr val="FFFFFF"/>
                </a:solidFill>
              </a:rPr>
              <a:pPr eaLnBrk="1" hangingPunct="1"/>
              <a:t>40</a:t>
            </a:fld>
            <a:endParaRPr lang="en-US" altLang="en-US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itle 3">
            <a:extLst>
              <a:ext uri="{FF2B5EF4-FFF2-40B4-BE49-F238E27FC236}">
                <a16:creationId xmlns:a16="http://schemas.microsoft.com/office/drawing/2014/main" id="{197DF46A-2B8E-6038-46EA-B8BD8755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Bahnschrift Light SemiCondensed" panose="020B0502040204020203" pitchFamily="34" charset="0"/>
              </a:rPr>
              <a:t>Hypertensive Retinopathy</a:t>
            </a:r>
            <a:endParaRPr lang="en-GB" altLang="en-US" b="1">
              <a:latin typeface="Bahnschrift Light SemiCondensed" panose="020B050204020402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574AFB-1876-29DF-0A7F-8D7B1CD22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700213"/>
            <a:ext cx="9721850" cy="4276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latin typeface="Bahnschrift Light SemiCondensed" pitchFamily="34" charset="0"/>
              </a:rPr>
              <a:t>Spectrum of retinal vascular changes related to elevation in blood pressure.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dirty="0">
              <a:latin typeface="Bahnschrift Light SemiCondense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latin typeface="Bahnschrift Light SemiCondensed" pitchFamily="34" charset="0"/>
              </a:rPr>
              <a:t>May be ACUTE or CHRONIC:</a:t>
            </a:r>
          </a:p>
          <a:p>
            <a:pPr eaLnBrk="1" fontAlgn="auto" hangingPunct="1">
              <a:spcAft>
                <a:spcPts val="0"/>
              </a:spcAft>
              <a:buSzPct val="74000"/>
              <a:buFont typeface="Wingdings" pitchFamily="2" charset="2"/>
              <a:buChar char="Ø"/>
              <a:defRPr/>
            </a:pPr>
            <a:r>
              <a:rPr lang="en-US" sz="2800" dirty="0">
                <a:latin typeface="Bahnschrift Light SemiCondensed" pitchFamily="34" charset="0"/>
              </a:rPr>
              <a:t>Chronic changes are typically asymptomatic until late stage</a:t>
            </a:r>
          </a:p>
          <a:p>
            <a:pPr eaLnBrk="1" fontAlgn="auto" hangingPunct="1">
              <a:spcAft>
                <a:spcPts val="0"/>
              </a:spcAft>
              <a:buSzPct val="74000"/>
              <a:buFont typeface="Wingdings" pitchFamily="2" charset="2"/>
              <a:buChar char="Ø"/>
              <a:defRPr/>
            </a:pPr>
            <a:r>
              <a:rPr lang="en-US" sz="2800" dirty="0">
                <a:latin typeface="Bahnschrift Light SemiCondensed" pitchFamily="34" charset="0"/>
              </a:rPr>
              <a:t>Acute changes are more often symptomatic but not always</a:t>
            </a:r>
          </a:p>
        </p:txBody>
      </p:sp>
      <p:sp>
        <p:nvSpPr>
          <p:cNvPr id="112642" name="عنصر نائب لرقم الشريحة 3">
            <a:extLst>
              <a:ext uri="{FF2B5EF4-FFF2-40B4-BE49-F238E27FC236}">
                <a16:creationId xmlns:a16="http://schemas.microsoft.com/office/drawing/2014/main" id="{98420700-E8AA-8506-8E39-0E2A6B44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64D48F3-C96E-4868-9CFF-7D0A9D3B1982}" type="slidenum">
              <a:rPr lang="en-US" altLang="en-US" sz="1500">
                <a:solidFill>
                  <a:srgbClr val="FFFFFF"/>
                </a:solidFill>
              </a:rPr>
              <a:pPr eaLnBrk="1" hangingPunct="1"/>
              <a:t>41</a:t>
            </a:fld>
            <a:endParaRPr lang="en-US" altLang="en-US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itle 1">
            <a:extLst>
              <a:ext uri="{FF2B5EF4-FFF2-40B4-BE49-F238E27FC236}">
                <a16:creationId xmlns:a16="http://schemas.microsoft.com/office/drawing/2014/main" id="{ABE97033-A9F5-6DA0-F0AA-33AC2E1C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476250"/>
            <a:ext cx="7615017" cy="892174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Bahnschrift Light SemiCondensed" panose="020B0502040204020203" pitchFamily="34" charset="0"/>
              </a:rPr>
              <a:t>Signs and symptoms 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B2B520B8-AFD9-E79E-A64A-57C06E85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D7A2597-5AD0-4D6A-884C-BDDB7EA5726B}" type="slidenum">
              <a:rPr lang="en-US" altLang="en-US" sz="1500">
                <a:solidFill>
                  <a:srgbClr val="FFFFFF"/>
                </a:solidFill>
              </a:rPr>
              <a:pPr eaLnBrk="1" hangingPunct="1"/>
              <a:t>42</a:t>
            </a:fld>
            <a:endParaRPr lang="en-US" altLang="en-US" sz="1500">
              <a:solidFill>
                <a:srgbClr val="FFFFFF"/>
              </a:solidFill>
            </a:endParaRPr>
          </a:p>
        </p:txBody>
      </p:sp>
      <p:sp>
        <p:nvSpPr>
          <p:cNvPr id="113669" name="Rectangle 3">
            <a:extLst>
              <a:ext uri="{FF2B5EF4-FFF2-40B4-BE49-F238E27FC236}">
                <a16:creationId xmlns:a16="http://schemas.microsoft.com/office/drawing/2014/main" id="{ECA6E5B2-2730-C6DB-E5F1-D254A14F2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800225"/>
            <a:ext cx="4824413" cy="4154488"/>
          </a:xfrm>
          <a:prstGeom prst="rect">
            <a:avLst/>
          </a:prstGeom>
          <a:solidFill>
            <a:srgbClr val="FFFFCC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ahnschrift Light SemiCondensed" panose="020B0502040204020203" pitchFamily="34" charset="0"/>
              </a:rPr>
              <a:t>Patient may complain of blurring of vision and episodes of temporary vision loss.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ahnschrift Light SemiCondensed" panose="020B0502040204020203" pitchFamily="34" charset="0"/>
              </a:rPr>
              <a:t>Arteriolar narrowing / attenuation.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 err="1">
                <a:latin typeface="Bahnschrift Light SemiCondensed" panose="020B0502040204020203" pitchFamily="34" charset="0"/>
              </a:rPr>
              <a:t>Arterio-venous</a:t>
            </a:r>
            <a:r>
              <a:rPr lang="en-US" altLang="en-US" b="1" dirty="0">
                <a:latin typeface="Bahnschrift Light SemiCondensed" panose="020B0502040204020203" pitchFamily="34" charset="0"/>
              </a:rPr>
              <a:t> crossing changes (AV nicking).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ahnschrift Light SemiCondensed" panose="020B0502040204020203" pitchFamily="34" charset="0"/>
              </a:rPr>
              <a:t>Arteriolar color changes (Silver-wiring and Copper-wiring).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ahnschrift Light SemiCondensed" panose="020B0502040204020203" pitchFamily="34" charset="0"/>
              </a:rPr>
              <a:t>Vessel sclerosis.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ahnschrift Light SemiCondensed" panose="020B0502040204020203" pitchFamily="34" charset="0"/>
              </a:rPr>
              <a:t>Occasional hemorrhage.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ahnschrift Light SemiCondensed" panose="020B0502040204020203" pitchFamily="34" charset="0"/>
              </a:rPr>
              <a:t>Cotton wood spots .</a:t>
            </a:r>
          </a:p>
        </p:txBody>
      </p:sp>
      <p:sp>
        <p:nvSpPr>
          <p:cNvPr id="113670" name="Title 1">
            <a:extLst>
              <a:ext uri="{FF2B5EF4-FFF2-40B4-BE49-F238E27FC236}">
                <a16:creationId xmlns:a16="http://schemas.microsoft.com/office/drawing/2014/main" id="{191DBA3E-1C86-4581-D37B-C0E71E3B014A}"/>
              </a:ext>
            </a:extLst>
          </p:cNvPr>
          <p:cNvSpPr txBox="1">
            <a:spLocks/>
          </p:cNvSpPr>
          <p:nvPr/>
        </p:nvSpPr>
        <p:spPr bwMode="auto">
          <a:xfrm>
            <a:off x="5292725" y="476250"/>
            <a:ext cx="65166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>
                <a:latin typeface="Bahnschrift Light SemiCondensed" panose="020B0502040204020203" pitchFamily="34" charset="0"/>
              </a:rPr>
              <a:t>Treatment </a:t>
            </a:r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327743E9-358A-2A63-645A-9A5CAE9A1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938" y="1824038"/>
            <a:ext cx="4862512" cy="1200150"/>
          </a:xfrm>
          <a:prstGeom prst="rect">
            <a:avLst/>
          </a:prstGeom>
          <a:solidFill>
            <a:srgbClr val="FFFFCC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ahnschrift Light SemiCondensed" panose="020B0502040204020203" pitchFamily="34" charset="0"/>
              </a:rPr>
              <a:t>Good control of blood pressure.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ahnschrift Light SemiCondensed" panose="020B0502040204020203" pitchFamily="34" charset="0"/>
              </a:rPr>
              <a:t>Retinal changes may take moths to resolve and it could be </a:t>
            </a:r>
            <a:r>
              <a:rPr lang="en-US" altLang="en-US" b="1" dirty="0" err="1">
                <a:latin typeface="Bahnschrift Light SemiCondensed" panose="020B0502040204020203" pitchFamily="34" charset="0"/>
              </a:rPr>
              <a:t>permenant</a:t>
            </a:r>
            <a:r>
              <a:rPr lang="en-US" altLang="en-US" b="1" dirty="0">
                <a:latin typeface="Bahnschrift Light SemiCondensed" panose="020B0502040204020203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3">
            <a:extLst>
              <a:ext uri="{FF2B5EF4-FFF2-40B4-BE49-F238E27FC236}">
                <a16:creationId xmlns:a16="http://schemas.microsoft.com/office/drawing/2014/main" id="{D49A3525-69C6-D921-5582-9689B250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3369891-241B-450F-BD72-F3E0B71F9C72}" type="slidenum">
              <a:rPr lang="en-US" altLang="en-US" sz="1500">
                <a:solidFill>
                  <a:srgbClr val="FFFFFF"/>
                </a:solidFill>
              </a:rPr>
              <a:pPr eaLnBrk="1" hangingPunct="1"/>
              <a:t>43</a:t>
            </a:fld>
            <a:endParaRPr lang="en-US" altLang="en-US" sz="1500">
              <a:solidFill>
                <a:srgbClr val="FFFFFF"/>
              </a:solidFill>
            </a:endParaRPr>
          </a:p>
        </p:txBody>
      </p:sp>
      <p:pic>
        <p:nvPicPr>
          <p:cNvPr id="82952" name="Picture 8" descr="Hypertensive Retinopathy - Eye Disorders - MSD Manual Professional Edition">
            <a:extLst>
              <a:ext uri="{FF2B5EF4-FFF2-40B4-BE49-F238E27FC236}">
                <a16:creationId xmlns:a16="http://schemas.microsoft.com/office/drawing/2014/main" id="{4698CE43-B19B-2FEC-52C2-BE1542A5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85750"/>
            <a:ext cx="394176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 descr="Unit 7 - 1 Pathology Flashcards - Cram.com">
            <a:extLst>
              <a:ext uri="{FF2B5EF4-FFF2-40B4-BE49-F238E27FC236}">
                <a16:creationId xmlns:a16="http://schemas.microsoft.com/office/drawing/2014/main" id="{62D54A5E-5AB0-2BAC-1220-593E32F6C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85750"/>
            <a:ext cx="32099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8" name="Picture 14" descr="Hypertensive Retinopathy - Eye Disorders - MSD Manual Professional Edition">
            <a:extLst>
              <a:ext uri="{FF2B5EF4-FFF2-40B4-BE49-F238E27FC236}">
                <a16:creationId xmlns:a16="http://schemas.microsoft.com/office/drawing/2014/main" id="{7BA09421-20AB-18BF-9138-0814D83D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454400"/>
            <a:ext cx="376555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0" name="Picture 16" descr="Optician">
            <a:extLst>
              <a:ext uri="{FF2B5EF4-FFF2-40B4-BE49-F238E27FC236}">
                <a16:creationId xmlns:a16="http://schemas.microsoft.com/office/drawing/2014/main" id="{1677D18F-FE51-1B46-B5E5-1F0B6856D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t="3989" r="15560" b="3014"/>
          <a:stretch/>
        </p:blipFill>
        <p:spPr bwMode="auto">
          <a:xfrm>
            <a:off x="6480795" y="1079851"/>
            <a:ext cx="4470400" cy="44197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2" name="Picture 18" descr="Copper-Wiring and Silver-Wiring : Ophthalmoscopic Abnormalities : The Eyes  Have It">
            <a:extLst>
              <a:ext uri="{FF2B5EF4-FFF2-40B4-BE49-F238E27FC236}">
                <a16:creationId xmlns:a16="http://schemas.microsoft.com/office/drawing/2014/main" id="{1ADC7DE1-E3B5-BB12-C63F-0A0C2759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3168650"/>
            <a:ext cx="3816351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730" name="Rectangle 115721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01350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17" name="Rectangle 2">
            <a:extLst>
              <a:ext uri="{FF2B5EF4-FFF2-40B4-BE49-F238E27FC236}">
                <a16:creationId xmlns:a16="http://schemas.microsoft.com/office/drawing/2014/main" id="{1D58688B-518F-98C6-F391-289EED2B4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5293" y="475212"/>
            <a:ext cx="9310763" cy="186629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4900" b="1">
                <a:latin typeface="Bahnschrift Light SemiCondensed" panose="020B0502040204020203" pitchFamily="34" charset="0"/>
              </a:rPr>
              <a:t>Retinopathy of Prematurity </a:t>
            </a:r>
          </a:p>
        </p:txBody>
      </p:sp>
      <p:sp>
        <p:nvSpPr>
          <p:cNvPr id="115731" name="Rectangle 11572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643" y="0"/>
            <a:ext cx="9308063" cy="18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732" name="Rectangle 11572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293" y="2734633"/>
            <a:ext cx="9308063" cy="17281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09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3DC7C38-AE6B-0BC9-BA58-45801CE2AE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5293" y="3145044"/>
            <a:ext cx="9310763" cy="2566150"/>
          </a:xfrm>
        </p:spPr>
        <p:txBody>
          <a:bodyPr rtlCol="0">
            <a:normAutofit/>
          </a:bodyPr>
          <a:lstStyle/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sz="2000" dirty="0">
                <a:latin typeface="Bahnschrift Light SemiCondensed" pitchFamily="34" charset="0"/>
              </a:rPr>
              <a:t>ROP is a disease of the eye affecting prematurely</a:t>
            </a:r>
            <a:r>
              <a:rPr lang="en-US" sz="2000" dirty="0">
                <a:latin typeface="Bahnschrift Light SemiCondensed" pitchFamily="34" charset="0"/>
                <a:hlinkClick r:id="rId2" tooltip="Preterm birth"/>
              </a:rPr>
              <a:t> </a:t>
            </a:r>
            <a:r>
              <a:rPr lang="en-US" sz="2000" dirty="0">
                <a:latin typeface="Bahnschrift Light SemiCondensed" pitchFamily="34" charset="0"/>
              </a:rPr>
              <a:t>born babies generally having received intensive neonatal care, in which oxygen therapy is used on them due to the premature development of their lungs.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altLang="en-US" sz="2000" dirty="0">
                <a:latin typeface="Bahnschrift Light SemiCondensed" pitchFamily="34" charset="0"/>
              </a:rPr>
              <a:t>There is initial failure of normal retinal vascularization, followed by a phase of aggressive new vessel formation extending forward into the vitreous and causing traction detachment.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r>
              <a:rPr lang="en-US" altLang="en-US" sz="2000" dirty="0">
                <a:latin typeface="Bahnschrift Light SemiCondensed" pitchFamily="34" charset="0"/>
              </a:rPr>
              <a:t>The risk of occurrence is reduced by regulating the level of oxygen exposure. </a:t>
            </a: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endParaRPr lang="en-US" altLang="en-US" sz="2000" dirty="0">
              <a:latin typeface="Bahnschrift Light SemiCondensed" pitchFamily="34" charset="0"/>
            </a:endParaRPr>
          </a:p>
          <a:p>
            <a:pPr marL="342790" indent="-342790" eaLnBrk="1" fontAlgn="auto" hangingPunct="1">
              <a:spcAft>
                <a:spcPts val="0"/>
              </a:spcAft>
              <a:buFont typeface="Times New Roman" pitchFamily="18" charset="0"/>
              <a:buChar char="∞"/>
              <a:defRPr/>
            </a:pPr>
            <a:endParaRPr lang="en-US" altLang="en-US" sz="2000" dirty="0">
              <a:latin typeface="Bahnschrift Light SemiCondensed" pitchFamily="34" charset="0"/>
            </a:endParaRPr>
          </a:p>
        </p:txBody>
      </p:sp>
      <p:sp>
        <p:nvSpPr>
          <p:cNvPr id="115715" name="Slide Number Placeholder 5">
            <a:extLst>
              <a:ext uri="{FF2B5EF4-FFF2-40B4-BE49-F238E27FC236}">
                <a16:creationId xmlns:a16="http://schemas.microsoft.com/office/drawing/2014/main" id="{46BFE0E0-C394-BB94-B6AB-3A33A3B4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722965" y="6006162"/>
            <a:ext cx="2333091" cy="34500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619DF073-56AD-44CC-830D-74687DA900C5}" type="slidenum">
              <a:rPr lang="en-US" altLang="en-US" sz="1700">
                <a:solidFill>
                  <a:schemeClr val="tx1">
                    <a:lumMod val="50000"/>
                    <a:lumOff val="50000"/>
                  </a:schemeClr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44</a:t>
            </a:fld>
            <a:endParaRPr lang="en-US" altLang="en-US" sz="1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754" name="Rectangle 1167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0" y="0"/>
            <a:ext cx="10798650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55" name="Freeform: Shape 1167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91942" cy="6480175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26F12697-7385-6876-5B4B-EE1F97E1B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491" y="1090018"/>
            <a:ext cx="2835355" cy="421538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latin typeface="Bahnschrift Light SemiCondensed" pitchFamily="34" charset="0"/>
              </a:rPr>
              <a:t>Risk factors </a:t>
            </a:r>
          </a:p>
        </p:txBody>
      </p:sp>
      <p:sp>
        <p:nvSpPr>
          <p:cNvPr id="116756" name="Arc 1167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689184" y="2320200"/>
            <a:ext cx="3617666" cy="38584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13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FBCCB74-27DC-5007-8A81-998E917D1E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40036" y="558765"/>
            <a:ext cx="6118720" cy="5277893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>
                <a:latin typeface="Bahnschrift Light SemiCondensed" pitchFamily="34" charset="0"/>
              </a:rPr>
              <a:t>Gestational age less than 32 weeks.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>
                <a:latin typeface="Bahnschrift Light SemiCondensed" pitchFamily="34" charset="0"/>
              </a:rPr>
              <a:t>Birth weight below 1500g.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>
                <a:latin typeface="Bahnschrift Light SemiCondensed" pitchFamily="34" charset="0"/>
              </a:rPr>
              <a:t>Exposure to supplemental oxygen.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>
                <a:latin typeface="Bahnschrift Light SemiCondensed" pitchFamily="34" charset="0"/>
              </a:rPr>
              <a:t>Apnea.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>
                <a:latin typeface="Bahnschrift Light SemiCondensed" pitchFamily="34" charset="0"/>
              </a:rPr>
              <a:t>Sepsis.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>
                <a:latin typeface="Bahnschrift Light SemiCondensed" pitchFamily="34" charset="0"/>
              </a:rPr>
              <a:t>Duration of ventilation.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>
                <a:latin typeface="Bahnschrift Light SemiCondensed" pitchFamily="34" charset="0"/>
              </a:rPr>
              <a:t>Blood transfusion.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>
                <a:latin typeface="Bahnschrift Light SemiCondensed" pitchFamily="34" charset="0"/>
              </a:rPr>
              <a:t>Presence of </a:t>
            </a:r>
            <a:r>
              <a:rPr lang="en-US" altLang="en-US" i="1" err="1">
                <a:latin typeface="Bahnschrift Light SemiCondensed" pitchFamily="34" charset="0"/>
              </a:rPr>
              <a:t>intraventricular</a:t>
            </a:r>
            <a:r>
              <a:rPr lang="en-US" altLang="en-US" i="1">
                <a:latin typeface="Bahnschrift Light SemiCondensed" pitchFamily="34" charset="0"/>
              </a:rPr>
              <a:t> hemorrhage.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i="1">
                <a:latin typeface="Bahnschrift Light SemiCondensed" pitchFamily="34" charset="0"/>
              </a:rPr>
              <a:t>Retinal light exposure</a:t>
            </a:r>
            <a:r>
              <a:rPr lang="en-US" altLang="en-US">
                <a:latin typeface="Bahnschrift Light SemiCondensed" pitchFamily="34" charset="0"/>
              </a:rPr>
              <a:t>.</a:t>
            </a:r>
          </a:p>
        </p:txBody>
      </p:sp>
      <p:sp>
        <p:nvSpPr>
          <p:cNvPr id="116739" name="Slide Number Placeholder 5">
            <a:extLst>
              <a:ext uri="{FF2B5EF4-FFF2-40B4-BE49-F238E27FC236}">
                <a16:creationId xmlns:a16="http://schemas.microsoft.com/office/drawing/2014/main" id="{C9098AB6-23FD-8B44-292F-12E18C15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53229" y="6006162"/>
            <a:ext cx="1605527" cy="34500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5E18398-9105-41D3-B393-9279E4166CD0}" type="slidenum">
              <a:rPr lang="en-US" altLang="en-US" sz="17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45</a:t>
            </a:fld>
            <a:endParaRPr lang="en-US" altLang="en-US" sz="17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769" name="Rectangle 11776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0" y="0"/>
            <a:ext cx="10798650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71" name="Freeform: Shape 11777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91942" cy="6480175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BF8DC16-1E96-0563-8989-ADD3A16FC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491" y="1090018"/>
            <a:ext cx="2835355" cy="421538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  <a:latin typeface="Bahnschrift Light SemiCondensed" panose="020B0502040204020203" pitchFamily="34" charset="0"/>
              </a:rPr>
              <a:t>ROP signs </a:t>
            </a:r>
          </a:p>
        </p:txBody>
      </p:sp>
      <p:sp>
        <p:nvSpPr>
          <p:cNvPr id="117773" name="Arc 11777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689184" y="2320200"/>
            <a:ext cx="3617666" cy="38584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18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DF07781-9CE4-E56E-8CFF-48A863ACE9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40036" y="558765"/>
            <a:ext cx="6118720" cy="5277893"/>
          </a:xfrm>
        </p:spPr>
        <p:txBody>
          <a:bodyPr rtlCol="0" anchor="ctr">
            <a:normAutofit/>
          </a:bodyPr>
          <a:lstStyle/>
          <a:p>
            <a:pPr marL="342790" indent="-342790"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Bahnschrift Light SemiCondensed" pitchFamily="34" charset="0"/>
              </a:rPr>
              <a:t>Depending on the severity </a:t>
            </a:r>
          </a:p>
          <a:p>
            <a:pPr marL="342790" indent="-342790"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Bahnschrift Light SemiCondensed" pitchFamily="34" charset="0"/>
              </a:rPr>
              <a:t>May be just small avascular ridge or zone </a:t>
            </a:r>
          </a:p>
          <a:p>
            <a:pPr marL="342790" indent="-342790"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Bahnschrift Light SemiCondensed" pitchFamily="34" charset="0"/>
              </a:rPr>
              <a:t>New vessels </a:t>
            </a:r>
          </a:p>
          <a:p>
            <a:pPr marL="342790" indent="-342790"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Bahnschrift Light SemiCondensed" pitchFamily="34" charset="0"/>
              </a:rPr>
              <a:t>Retinal hemorrhages </a:t>
            </a:r>
          </a:p>
          <a:p>
            <a:pPr marL="342790" indent="-342790"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Bahnschrift Light SemiCondensed" pitchFamily="34" charset="0"/>
              </a:rPr>
              <a:t>Increased </a:t>
            </a:r>
            <a:r>
              <a:rPr lang="en-US" altLang="en-US" err="1">
                <a:latin typeface="Bahnschrift Light SemiCondensed" pitchFamily="34" charset="0"/>
              </a:rPr>
              <a:t>tortuousity</a:t>
            </a:r>
            <a:r>
              <a:rPr lang="en-US" altLang="en-US">
                <a:latin typeface="Bahnschrift Light SemiCondensed" pitchFamily="34" charset="0"/>
              </a:rPr>
              <a:t> of the blood vessels </a:t>
            </a:r>
          </a:p>
          <a:p>
            <a:pPr marL="342790" indent="-342790"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Bahnschrift Light SemiCondensed" pitchFamily="34" charset="0"/>
              </a:rPr>
              <a:t>Vitreous hemorrhage </a:t>
            </a:r>
          </a:p>
          <a:p>
            <a:pPr marL="342790" indent="-342790" eaLnBrk="1" fontAlgn="auto" hangingPunct="1">
              <a:spcAft>
                <a:spcPts val="0"/>
              </a:spcAft>
              <a:defRPr/>
            </a:pPr>
            <a:r>
              <a:rPr lang="en-US" altLang="en-US">
                <a:latin typeface="Bahnschrift Light SemiCondensed" pitchFamily="34" charset="0"/>
              </a:rPr>
              <a:t>Retinal Detachment  </a:t>
            </a:r>
          </a:p>
        </p:txBody>
      </p:sp>
      <p:sp>
        <p:nvSpPr>
          <p:cNvPr id="117764" name="Slide Number Placeholder 5">
            <a:extLst>
              <a:ext uri="{FF2B5EF4-FFF2-40B4-BE49-F238E27FC236}">
                <a16:creationId xmlns:a16="http://schemas.microsoft.com/office/drawing/2014/main" id="{2499B0BF-EB76-D415-3CA2-C91161CF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53229" y="6006162"/>
            <a:ext cx="1605527" cy="34500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88A328EE-D345-4606-9797-F6BFAE89622A}" type="slidenum">
              <a:rPr lang="en-US" altLang="en-US" sz="17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46</a:t>
            </a:fld>
            <a:endParaRPr lang="en-US" altLang="en-US" sz="17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View Image">
            <a:extLst>
              <a:ext uri="{FF2B5EF4-FFF2-40B4-BE49-F238E27FC236}">
                <a16:creationId xmlns:a16="http://schemas.microsoft.com/office/drawing/2014/main" id="{481DCA06-4B46-D912-E10A-3B9C5DE5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1438"/>
            <a:ext cx="4270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Slide Number Placeholder 4">
            <a:extLst>
              <a:ext uri="{FF2B5EF4-FFF2-40B4-BE49-F238E27FC236}">
                <a16:creationId xmlns:a16="http://schemas.microsoft.com/office/drawing/2014/main" id="{C0812B9E-AC37-5FF9-EDCB-FDCF14DA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7761505-8A4D-4512-8C13-7A2A34DFD240}" type="slidenum">
              <a:rPr lang="en-US" altLang="en-US" sz="1500">
                <a:solidFill>
                  <a:srgbClr val="FFFFFF"/>
                </a:solidFill>
              </a:rPr>
              <a:pPr eaLnBrk="1" hangingPunct="1"/>
              <a:t>47</a:t>
            </a:fld>
            <a:endParaRPr lang="en-US" altLang="en-US" sz="1500">
              <a:solidFill>
                <a:srgbClr val="FFFFFF"/>
              </a:solidFill>
            </a:endParaRPr>
          </a:p>
        </p:txBody>
      </p:sp>
      <p:pic>
        <p:nvPicPr>
          <p:cNvPr id="19460" name="Picture 7" descr="Retinopathy of prematurity (ROP) | Better Safer Care">
            <a:extLst>
              <a:ext uri="{FF2B5EF4-FFF2-40B4-BE49-F238E27FC236}">
                <a16:creationId xmlns:a16="http://schemas.microsoft.com/office/drawing/2014/main" id="{BD7F58D9-61B6-86CC-25B1-E76805F2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71438"/>
            <a:ext cx="45132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Management of ROP">
            <a:extLst>
              <a:ext uri="{FF2B5EF4-FFF2-40B4-BE49-F238E27FC236}">
                <a16:creationId xmlns:a16="http://schemas.microsoft.com/office/drawing/2014/main" id="{3DB3105F-611D-5372-86FC-CA24B6E22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168650"/>
            <a:ext cx="43719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818" name="Rectangle 11981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0" y="0"/>
            <a:ext cx="10798650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20" name="Freeform: Shape 11981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91942" cy="6480175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459B8361-53F8-83AA-0C5F-212B10D06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491" y="1090018"/>
            <a:ext cx="2835355" cy="421538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100" b="1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ROP management </a:t>
            </a:r>
          </a:p>
        </p:txBody>
      </p:sp>
      <p:sp>
        <p:nvSpPr>
          <p:cNvPr id="119822" name="Arc 1198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689184" y="2320200"/>
            <a:ext cx="3617666" cy="38584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23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482560F-E615-99C5-BB79-C83A82912B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40036" y="558765"/>
            <a:ext cx="6118720" cy="5277893"/>
          </a:xfrm>
        </p:spPr>
        <p:txBody>
          <a:bodyPr rtlCol="0" anchor="ctr">
            <a:normAutofit/>
          </a:bodyPr>
          <a:lstStyle/>
          <a:p>
            <a:pPr marL="342790" indent="-342790" eaLnBrk="1" fontAlgn="auto" hangingPunct="1">
              <a:spcAft>
                <a:spcPts val="0"/>
              </a:spcAft>
              <a:buFont typeface="Bahnschrift Light SemiCondensed" pitchFamily="34" charset="0"/>
              <a:buChar char="₪"/>
              <a:defRPr/>
            </a:pPr>
            <a:r>
              <a:rPr lang="en-US" altLang="en-US" b="1" dirty="0">
                <a:latin typeface="Bahnschrift Light SemiCondensed" pitchFamily="34" charset="0"/>
              </a:rPr>
              <a:t>Regular screening of infants at risk.</a:t>
            </a:r>
          </a:p>
          <a:p>
            <a:pPr marL="342790" indent="-342790" eaLnBrk="1" fontAlgn="auto" hangingPunct="1">
              <a:spcAft>
                <a:spcPts val="0"/>
              </a:spcAft>
              <a:buFont typeface="Bahnschrift Light SemiCondensed" pitchFamily="34" charset="0"/>
              <a:buChar char="₪"/>
              <a:defRPr/>
            </a:pPr>
            <a:endParaRPr lang="en-US" altLang="en-US" b="1" dirty="0">
              <a:latin typeface="Bahnschrift Light SemiCondensed" pitchFamily="34" charset="0"/>
            </a:endParaRPr>
          </a:p>
          <a:p>
            <a:pPr marL="342790" indent="-342790" eaLnBrk="1" fontAlgn="auto" hangingPunct="1">
              <a:spcAft>
                <a:spcPts val="0"/>
              </a:spcAft>
              <a:buFont typeface="Bahnschrift Light SemiCondensed" pitchFamily="34" charset="0"/>
              <a:buChar char="₪"/>
              <a:defRPr/>
            </a:pPr>
            <a:r>
              <a:rPr lang="en-US" altLang="en-US" b="1" dirty="0">
                <a:latin typeface="Bahnschrift Light SemiCondensed" pitchFamily="34" charset="0"/>
              </a:rPr>
              <a:t>Laser or </a:t>
            </a:r>
            <a:r>
              <a:rPr lang="en-US" altLang="en-US" b="1" dirty="0" err="1">
                <a:latin typeface="Bahnschrift Light SemiCondensed" pitchFamily="34" charset="0"/>
              </a:rPr>
              <a:t>cryotherapy</a:t>
            </a:r>
            <a:r>
              <a:rPr lang="en-US" altLang="en-US" b="1" dirty="0">
                <a:latin typeface="Bahnschrift Light SemiCondensed" pitchFamily="34" charset="0"/>
              </a:rPr>
              <a:t> to the ischemic areas.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b="1" dirty="0">
              <a:latin typeface="Bahnschrift Light SemiCondensed" pitchFamily="34" charset="0"/>
            </a:endParaRPr>
          </a:p>
          <a:p>
            <a:pPr marL="342790" indent="-342790" eaLnBrk="1" fontAlgn="auto" hangingPunct="1">
              <a:spcAft>
                <a:spcPts val="0"/>
              </a:spcAft>
              <a:buFont typeface="Bahnschrift Light SemiCondensed" pitchFamily="34" charset="0"/>
              <a:buChar char="₪"/>
              <a:defRPr/>
            </a:pPr>
            <a:r>
              <a:rPr lang="en-US" altLang="en-US" b="1" dirty="0">
                <a:latin typeface="Bahnschrift Light SemiCondensed" pitchFamily="34" charset="0"/>
              </a:rPr>
              <a:t>Retinal surgeries.</a:t>
            </a:r>
            <a:endParaRPr lang="ar-JO" altLang="en-US" b="1" dirty="0">
              <a:latin typeface="Bahnschrift Light SemiCondensed" pitchFamily="34" charset="0"/>
              <a:cs typeface="Times New Roman" pitchFamily="18" charset="0"/>
            </a:endParaRPr>
          </a:p>
          <a:p>
            <a:pPr marL="342790" indent="-342790" eaLnBrk="1" fontAlgn="auto" hangingPunct="1">
              <a:spcAft>
                <a:spcPts val="0"/>
              </a:spcAft>
              <a:buFont typeface="Bahnschrift Light SemiCondensed" pitchFamily="34" charset="0"/>
              <a:buChar char="₪"/>
              <a:defRPr/>
            </a:pPr>
            <a:endParaRPr lang="en-US" altLang="en-US" b="1" dirty="0">
              <a:latin typeface="Bahnschrift Light SemiCondensed" pitchFamily="34" charset="0"/>
            </a:endParaRPr>
          </a:p>
        </p:txBody>
      </p:sp>
      <p:sp>
        <p:nvSpPr>
          <p:cNvPr id="119813" name="Slide Number Placeholder 5">
            <a:extLst>
              <a:ext uri="{FF2B5EF4-FFF2-40B4-BE49-F238E27FC236}">
                <a16:creationId xmlns:a16="http://schemas.microsoft.com/office/drawing/2014/main" id="{5E7CC38C-2F2D-CD24-2922-E6E16D91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453229" y="6006162"/>
            <a:ext cx="1605527" cy="34500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1C9865F-2D51-46CA-94D5-DD9097980766}" type="slidenum">
              <a:rPr lang="en-US" altLang="en-US" sz="17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48</a:t>
            </a:fld>
            <a:endParaRPr lang="en-US" altLang="en-US"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Google Shape;263;p36">
            <a:extLst>
              <a:ext uri="{FF2B5EF4-FFF2-40B4-BE49-F238E27FC236}">
                <a16:creationId xmlns:a16="http://schemas.microsoft.com/office/drawing/2014/main" id="{15C289EC-485C-3C89-68E5-0B016B8D9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213" y="739775"/>
            <a:ext cx="2576512" cy="89217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Josefin Sans" pitchFamily="2" charset="0"/>
              <a:buNone/>
            </a:pPr>
            <a:r>
              <a:rPr lang="en-GB" altLang="en-US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O</a:t>
            </a:r>
            <a:r>
              <a:rPr lang="en-AU" altLang="en-GB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cclusion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11E7C82-5618-9FC0-C0BD-E6FCF3A33686}"/>
              </a:ext>
            </a:extLst>
          </p:cNvPr>
          <p:cNvSpPr txBox="1"/>
          <p:nvPr/>
        </p:nvSpPr>
        <p:spPr>
          <a:xfrm>
            <a:off x="430213" y="1631950"/>
            <a:ext cx="9117012" cy="3252788"/>
          </a:xfrm>
          <a:prstGeom prst="rect">
            <a:avLst/>
          </a:prstGeom>
          <a:noFill/>
        </p:spPr>
        <p:txBody>
          <a:bodyPr lIns="110597" tIns="55298" rIns="110597" bIns="55298"/>
          <a:lstStyle/>
          <a:p>
            <a:pPr>
              <a:defRPr/>
            </a:pPr>
            <a:r>
              <a:rPr lang="en-US" altLang="en-AU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Ischemia:</a:t>
            </a:r>
          </a:p>
          <a:p>
            <a:pPr marL="414738" indent="-414738">
              <a:buFont typeface="Arial" panose="020B0604020202020204" pitchFamily="34" charset="0"/>
              <a:buChar char="•"/>
              <a:defRPr/>
            </a:pPr>
            <a:endParaRPr lang="en-AU" altLang="en-US">
              <a:solidFill>
                <a:schemeClr val="accent4"/>
              </a:solidFill>
            </a:endParaRPr>
          </a:p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AU" altLang="en-US" sz="2200">
                <a:solidFill>
                  <a:schemeClr val="accent3">
                    <a:lumMod val="50000"/>
                  </a:schemeClr>
                </a:solidFill>
              </a:rPr>
              <a:t>Build up of the axonal debris in the nerve fibre layer resulting from the </a:t>
            </a:r>
            <a:r>
              <a:rPr lang="en-US" altLang="en-AU" sz="2200">
                <a:solidFill>
                  <a:schemeClr val="accent3">
                    <a:lumMod val="50000"/>
                  </a:schemeClr>
                </a:solidFill>
              </a:rPr>
              <a:t>reduced</a:t>
            </a:r>
            <a:r>
              <a:rPr lang="en-AU" altLang="en-US" sz="2200">
                <a:solidFill>
                  <a:schemeClr val="accent3">
                    <a:lumMod val="50000"/>
                  </a:schemeClr>
                </a:solidFill>
              </a:rPr>
              <a:t> axoplasmic flow due to ischemia giving a cotton wool appearance.</a:t>
            </a:r>
          </a:p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AU" altLang="en-US" sz="2200">
                <a:solidFill>
                  <a:schemeClr val="accent3">
                    <a:lumMod val="50000"/>
                  </a:schemeClr>
                </a:solidFill>
              </a:rPr>
              <a:t>The histological hallmark of cotton wool spots is considered by many authors to be cytoid bodies</a:t>
            </a:r>
            <a:r>
              <a:rPr lang="en-US" altLang="en-AU" sz="2200">
                <a:solidFill>
                  <a:schemeClr val="accent3">
                    <a:lumMod val="50000"/>
                  </a:schemeClr>
                </a:solidFill>
              </a:rPr>
              <a:t>, that of which </a:t>
            </a:r>
            <a:r>
              <a:rPr lang="en-AU" altLang="en-US" sz="2200">
                <a:solidFill>
                  <a:schemeClr val="accent3">
                    <a:lumMod val="50000"/>
                  </a:schemeClr>
                </a:solidFill>
              </a:rPr>
              <a:t>are eosinophilic segments of ganglion cell axons that are swollen because of defective axoplasmic flow.</a:t>
            </a:r>
          </a:p>
          <a:p>
            <a:pPr>
              <a:defRPr/>
            </a:pPr>
            <a:endParaRPr lang="en-AU" altLang="en-US" sz="220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1" descr="IMG_0940">
            <a:extLst>
              <a:ext uri="{FF2B5EF4-FFF2-40B4-BE49-F238E27FC236}">
                <a16:creationId xmlns:a16="http://schemas.microsoft.com/office/drawing/2014/main" id="{A07CCC11-2782-E867-4AF6-49E2441A7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30" y="4517652"/>
            <a:ext cx="2112465" cy="168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Google Shape;263;p36">
            <a:extLst>
              <a:ext uri="{FF2B5EF4-FFF2-40B4-BE49-F238E27FC236}">
                <a16:creationId xmlns:a16="http://schemas.microsoft.com/office/drawing/2014/main" id="{165D8D58-5B07-F3B5-89D6-42AEB71EC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213" y="739775"/>
            <a:ext cx="2576512" cy="89217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Josefin Sans" pitchFamily="2" charset="0"/>
              <a:buNone/>
            </a:pPr>
            <a:r>
              <a:rPr lang="en-GB" altLang="en-US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O</a:t>
            </a:r>
            <a:r>
              <a:rPr lang="en-AU" altLang="en-GB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cclusion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3246109-FD42-38AD-2334-A55EE3A2F805}"/>
              </a:ext>
            </a:extLst>
          </p:cNvPr>
          <p:cNvSpPr txBox="1"/>
          <p:nvPr/>
        </p:nvSpPr>
        <p:spPr>
          <a:xfrm>
            <a:off x="430213" y="1631950"/>
            <a:ext cx="9117012" cy="3252788"/>
          </a:xfrm>
          <a:prstGeom prst="rect">
            <a:avLst/>
          </a:prstGeom>
          <a:noFill/>
        </p:spPr>
        <p:txBody>
          <a:bodyPr lIns="110597" tIns="55298" rIns="110597" bIns="55298"/>
          <a:lstStyle/>
          <a:p>
            <a:pPr>
              <a:defRPr/>
            </a:pPr>
            <a:r>
              <a:rPr lang="en-US" altLang="en-AU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Neovascularization:</a:t>
            </a:r>
          </a:p>
          <a:p>
            <a:pPr>
              <a:defRPr/>
            </a:pPr>
            <a:endParaRPr lang="en-US" altLang="en-AU" b="1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Elevated levels of hypoxia-inducible factor-1 (HIF-1) stimulates the expression of vascular endothelial growth factor (VEGF), platelet-derived growth factor-B (PDGF-B), and other vasogenic factors.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Google Shape;272;p37">
            <a:extLst>
              <a:ext uri="{FF2B5EF4-FFF2-40B4-BE49-F238E27FC236}">
                <a16:creationId xmlns:a16="http://schemas.microsoft.com/office/drawing/2014/main" id="{4030B2E9-EA19-2995-8C15-CD24B9CCD4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988" y="461963"/>
            <a:ext cx="5681662" cy="13398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Font typeface="Josefin Sans" pitchFamily="2" charset="0"/>
              <a:buNone/>
            </a:pPr>
            <a:r>
              <a:rPr lang="en-US" altLang="en-GB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Diabetic Retinopathy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317D388-CAF8-22E7-53D1-3B6068563CC6}"/>
              </a:ext>
            </a:extLst>
          </p:cNvPr>
          <p:cNvSpPr txBox="1"/>
          <p:nvPr/>
        </p:nvSpPr>
        <p:spPr>
          <a:xfrm>
            <a:off x="430213" y="1631950"/>
            <a:ext cx="9117012" cy="4260850"/>
          </a:xfrm>
          <a:prstGeom prst="rect">
            <a:avLst/>
          </a:prstGeom>
          <a:noFill/>
        </p:spPr>
        <p:txBody>
          <a:bodyPr lIns="110597" tIns="55298" rIns="110597" bIns="55298"/>
          <a:lstStyle/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US" altLang="en-AU" sz="22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most common in type I (40%) than type II (20%)</a:t>
            </a:r>
          </a:p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US" altLang="en-AU" sz="22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It's the common cause of legal blindness between ages of 20 - 65.</a:t>
            </a:r>
          </a:p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US" altLang="en-AU" sz="22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factors:</a:t>
            </a:r>
          </a:p>
          <a:p>
            <a:pPr marL="1105967" lvl="2" indent="0">
              <a:defRPr/>
            </a:pPr>
            <a:r>
              <a:rPr lang="en-US" altLang="en-AU" sz="22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-Duration of DM</a:t>
            </a:r>
          </a:p>
          <a:p>
            <a:pPr marL="1520704" lvl="2" indent="-414738">
              <a:buFont typeface="Arial" panose="020B0604020202020204" pitchFamily="34" charset="0"/>
              <a:buChar char="•"/>
              <a:defRPr/>
            </a:pPr>
            <a:r>
              <a:rPr lang="en-US" altLang="en-AU" sz="2200">
                <a:solidFill>
                  <a:schemeClr val="accent3">
                    <a:lumMod val="50000"/>
                  </a:schemeClr>
                </a:solidFill>
              </a:rPr>
              <a:t>after 20 years- 99% of type I and 60% of type II DM have some form of DR</a:t>
            </a:r>
          </a:p>
          <a:p>
            <a:pPr marL="1520704" lvl="2" indent="-414738">
              <a:buFont typeface="Arial" panose="020B0604020202020204" pitchFamily="34" charset="0"/>
              <a:buChar char="•"/>
              <a:defRPr/>
            </a:pPr>
            <a:r>
              <a:rPr lang="en-US" altLang="en-AU" sz="2200">
                <a:solidFill>
                  <a:schemeClr val="accent3">
                    <a:lumMod val="50000"/>
                  </a:schemeClr>
                </a:solidFill>
              </a:rPr>
              <a:t>type I- 50% of PDR, type II-25% PDR</a:t>
            </a:r>
          </a:p>
          <a:p>
            <a:pPr marL="1105967" lvl="2" indent="0">
              <a:defRPr/>
            </a:pPr>
            <a:r>
              <a:rPr lang="en-US" altLang="en-AU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-Poor metabolic control </a:t>
            </a:r>
          </a:p>
          <a:p>
            <a:pPr marL="1105967" lvl="2" indent="0">
              <a:defRPr/>
            </a:pPr>
            <a:r>
              <a:rPr lang="en-US" altLang="en-A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en-AU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Pregnancy, HTN, nephropathy, obesity, hyperlipidemia and anemia</a:t>
            </a:r>
          </a:p>
          <a:p>
            <a:pPr marL="1105967" lvl="2" indent="0">
              <a:defRPr/>
            </a:pPr>
            <a:r>
              <a:rPr lang="en-US" altLang="en-AU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-Smoking</a:t>
            </a:r>
          </a:p>
          <a:p>
            <a:pPr marL="1105967" lvl="2" indent="0">
              <a:defRPr/>
            </a:pPr>
            <a:r>
              <a:rPr lang="en-US" altLang="en-AU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-Family history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Google Shape;263;p36">
            <a:extLst>
              <a:ext uri="{FF2B5EF4-FFF2-40B4-BE49-F238E27FC236}">
                <a16:creationId xmlns:a16="http://schemas.microsoft.com/office/drawing/2014/main" id="{915C16A0-7962-1623-DDCB-76F89C528C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just" eaLnBrk="1" hangingPunct="1">
              <a:buClr>
                <a:srgbClr val="434343"/>
              </a:buClr>
              <a:buSzPts val="3000"/>
              <a:buFont typeface="Josefin Sans" pitchFamily="2" charset="0"/>
              <a:buNone/>
            </a:pPr>
            <a:r>
              <a:rPr lang="en-US" altLang="en-US" sz="3000" b="1">
                <a:solidFill>
                  <a:srgbClr val="434343"/>
                </a:solidFill>
                <a:latin typeface="Josefin Sans" pitchFamily="2" charset="0"/>
                <a:sym typeface="Josefin Sans" pitchFamily="2" charset="0"/>
              </a:rPr>
              <a:t>Pathogenesis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A64F0D9-0A93-66E6-36FC-58E8EF17D9A4}"/>
              </a:ext>
            </a:extLst>
          </p:cNvPr>
          <p:cNvSpPr txBox="1"/>
          <p:nvPr/>
        </p:nvSpPr>
        <p:spPr>
          <a:xfrm>
            <a:off x="430213" y="1631950"/>
            <a:ext cx="9117012" cy="3843338"/>
          </a:xfrm>
          <a:prstGeom prst="rect">
            <a:avLst/>
          </a:prstGeom>
          <a:noFill/>
        </p:spPr>
        <p:txBody>
          <a:bodyPr lIns="110597" tIns="55298" rIns="110597" bIns="55298"/>
          <a:lstStyle/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Microangiopathy characterized by:</a:t>
            </a:r>
          </a:p>
          <a:p>
            <a:pPr marL="552983" lvl="1" indent="0"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-loss of pericytes</a:t>
            </a:r>
          </a:p>
          <a:p>
            <a:pPr marL="552983" lvl="1" indent="0"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-proliferation of the endothelial cells</a:t>
            </a:r>
          </a:p>
          <a:p>
            <a:pPr marL="552983" lvl="1" indent="0">
              <a:defRPr/>
            </a:pPr>
            <a:endParaRPr lang="en-US" altLang="en-AU">
              <a:solidFill>
                <a:schemeClr val="accent3">
                  <a:lumMod val="50000"/>
                </a:schemeClr>
              </a:solidFill>
            </a:endParaRPr>
          </a:p>
          <a:p>
            <a:pPr marL="414738" indent="-414738">
              <a:buFont typeface="Arial" panose="020B0604020202020204" pitchFamily="34" charset="0"/>
              <a:buChar char="•"/>
              <a:defRPr/>
            </a:pPr>
            <a:r>
              <a:rPr lang="en-US" altLang="en-A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Microvascular occlusion results in:</a:t>
            </a:r>
            <a:endParaRPr lang="en-US" altLang="en-AU">
              <a:solidFill>
                <a:schemeClr val="accent3">
                  <a:lumMod val="50000"/>
                </a:schemeClr>
              </a:solidFill>
            </a:endParaRPr>
          </a:p>
          <a:p>
            <a:pPr marL="552983" lvl="1" indent="0"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-A-V shunts</a:t>
            </a:r>
          </a:p>
          <a:p>
            <a:pPr marL="1520704" lvl="2" indent="-414738">
              <a:buFont typeface="Arial" panose="020B0604020202020204" pitchFamily="34" charset="0"/>
              <a:buChar char="•"/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IRMA (intra-retinal microvascular abnormalities)</a:t>
            </a:r>
          </a:p>
          <a:p>
            <a:pPr marL="552983" lvl="1" indent="0">
              <a:defRPr/>
            </a:pPr>
            <a:r>
              <a:rPr lang="en-US" altLang="en-AU">
                <a:solidFill>
                  <a:schemeClr val="accent3">
                    <a:lumMod val="50000"/>
                  </a:schemeClr>
                </a:solidFill>
              </a:rPr>
              <a:t>-Neovascularization</a:t>
            </a:r>
          </a:p>
        </p:txBody>
      </p:sp>
      <p:sp>
        <p:nvSpPr>
          <p:cNvPr id="94212" name="Text Box 1">
            <a:extLst>
              <a:ext uri="{FF2B5EF4-FFF2-40B4-BE49-F238E27FC236}">
                <a16:creationId xmlns:a16="http://schemas.microsoft.com/office/drawing/2014/main" id="{A69F3C09-FE2B-32FC-EB4E-2B1FCA433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236663"/>
            <a:ext cx="2238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597" tIns="55298" rIns="110597" bIns="5529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en-AU" alt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-0951">
            <a:extLst>
              <a:ext uri="{FF2B5EF4-FFF2-40B4-BE49-F238E27FC236}">
                <a16:creationId xmlns:a16="http://schemas.microsoft.com/office/drawing/2014/main" id="{EE83C369-735A-C3B1-57DF-240EADC18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35" y="460780"/>
            <a:ext cx="954211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EC43C-68B6-2F49-9F4F-E48F8AA7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6A3D-3B61-4783-9E99-A08D7C32470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77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13196</TotalTime>
  <Words>1263</Words>
  <Application>Microsoft Office PowerPoint</Application>
  <PresentationFormat>Custom</PresentationFormat>
  <Paragraphs>294</Paragraphs>
  <Slides>48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Retinal Vascular Diseases </vt:lpstr>
      <vt:lpstr>Retinal Vascular Anatomy</vt:lpstr>
      <vt:lpstr>Retinal Vascular Anatomy </vt:lpstr>
      <vt:lpstr>Retinal Pathology</vt:lpstr>
      <vt:lpstr>Occlusion</vt:lpstr>
      <vt:lpstr>Occlusion</vt:lpstr>
      <vt:lpstr>Diabetic Retinopathy</vt:lpstr>
      <vt:lpstr>Pathogenesis</vt:lpstr>
      <vt:lpstr>PowerPoint Presentation</vt:lpstr>
      <vt:lpstr>PowerPoint Presentation</vt:lpstr>
      <vt:lpstr>PowerPoint Presentation</vt:lpstr>
      <vt:lpstr>PowerPoint Presentation</vt:lpstr>
      <vt:lpstr>Classification</vt:lpstr>
      <vt:lpstr>PowerPoint Presentation</vt:lpstr>
      <vt:lpstr>Nonproliferative Retinopathy</vt:lpstr>
      <vt:lpstr>PowerPoint Presentation</vt:lpstr>
      <vt:lpstr>PowerPoint Presentation</vt:lpstr>
      <vt:lpstr>PowerPoint Presentation</vt:lpstr>
      <vt:lpstr>Proliferative Retinopathy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Sickle Cell Retinopathy</vt:lpstr>
      <vt:lpstr>PowerPoint Presentation</vt:lpstr>
      <vt:lpstr>PowerPoint Presentation</vt:lpstr>
      <vt:lpstr>Arterial occlusion  Venous occlusion   Hypertensive retinopathy   Retinopathy of prematurity </vt:lpstr>
      <vt:lpstr>Central retinal artery occlusion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 retinal vein occlusion</vt:lpstr>
      <vt:lpstr>Signs &amp; symptoms </vt:lpstr>
      <vt:lpstr>PowerPoint Presentation</vt:lpstr>
      <vt:lpstr>PowerPoint Presentation</vt:lpstr>
      <vt:lpstr>Hypertensive Retinopathy</vt:lpstr>
      <vt:lpstr>Signs and symptoms </vt:lpstr>
      <vt:lpstr>PowerPoint Presentation</vt:lpstr>
      <vt:lpstr>Retinopathy of Prematurity </vt:lpstr>
      <vt:lpstr>Risk factors </vt:lpstr>
      <vt:lpstr>ROP signs </vt:lpstr>
      <vt:lpstr>PowerPoint Presentation</vt:lpstr>
      <vt:lpstr>ROP management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Retinal vascular diseases</dc:title>
  <dc:creator>USER</dc:creator>
  <cp:lastModifiedBy>محمد يوسف عبدالله القضاة</cp:lastModifiedBy>
  <cp:revision>112</cp:revision>
  <dcterms:created xsi:type="dcterms:W3CDTF">2005-09-28T12:03:52Z</dcterms:created>
  <dcterms:modified xsi:type="dcterms:W3CDTF">2023-03-18T14:56:23Z</dcterms:modified>
</cp:coreProperties>
</file>