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4"/>
  </p:sldMasterIdLst>
  <p:notesMasterIdLst>
    <p:notesMasterId r:id="rId43"/>
  </p:notesMasterIdLst>
  <p:sldIdLst>
    <p:sldId id="258" r:id="rId5"/>
    <p:sldId id="256" r:id="rId6"/>
    <p:sldId id="257" r:id="rId7"/>
    <p:sldId id="261" r:id="rId8"/>
    <p:sldId id="262" r:id="rId9"/>
    <p:sldId id="263" r:id="rId10"/>
    <p:sldId id="265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1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286" r:id="rId35"/>
    <p:sldId id="287" r:id="rId36"/>
    <p:sldId id="289" r:id="rId37"/>
    <p:sldId id="293" r:id="rId38"/>
    <p:sldId id="292" r:id="rId39"/>
    <p:sldId id="294" r:id="rId40"/>
    <p:sldId id="295" r:id="rId41"/>
    <p:sldId id="280" r:id="rId42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وئام زيدان صالح وديان" initials="وئام" lastIdx="1" clrIdx="0">
    <p:extLst>
      <p:ext uri="{19B8F6BF-5375-455C-9EA6-DF929625EA0E}">
        <p15:presenceInfo xmlns:p15="http://schemas.microsoft.com/office/powerpoint/2012/main" userId="S::120201503366@mutah.edu.jo::6dd98c25-5284-4be4-8412-b4dce5584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7CCFB-1484-C24E-98B6-04F5B089F70D}" v="27" dt="2022-03-10T05:24:29.898"/>
    <p1510:client id="{B48B3D3B-7211-6844-901A-BC1B6499F65E}" v="3" dt="2022-03-10T05:33:37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وئام زيدان صالح وديان" userId="6dd98c25-5284-4be4-8412-b4dce5584531" providerId="ADAL" clId="{42F7CCFB-1484-C24E-98B6-04F5B089F70D}"/>
    <pc:docChg chg="custSel modSld">
      <pc:chgData name="وئام زيدان صالح وديان" userId="6dd98c25-5284-4be4-8412-b4dce5584531" providerId="ADAL" clId="{42F7CCFB-1484-C24E-98B6-04F5B089F70D}" dt="2022-03-10T05:24:29.898" v="24" actId="20577"/>
      <pc:docMkLst>
        <pc:docMk/>
      </pc:docMkLst>
      <pc:sldChg chg="addSp delSp modSp">
        <pc:chgData name="وئام زيدان صالح وديان" userId="6dd98c25-5284-4be4-8412-b4dce5584531" providerId="ADAL" clId="{42F7CCFB-1484-C24E-98B6-04F5B089F70D}" dt="2022-03-10T05:14:25.680" v="20"/>
        <pc:sldMkLst>
          <pc:docMk/>
          <pc:sldMk cId="0" sldId="268"/>
        </pc:sldMkLst>
        <pc:spChg chg="mod">
          <ac:chgData name="وئام زيدان صالح وديان" userId="6dd98c25-5284-4be4-8412-b4dce5584531" providerId="ADAL" clId="{42F7CCFB-1484-C24E-98B6-04F5B089F70D}" dt="2022-03-10T05:13:29.639" v="2" actId="1076"/>
          <ac:spMkLst>
            <pc:docMk/>
            <pc:sldMk cId="0" sldId="268"/>
            <ac:spMk id="6" creationId="{00000000-0000-0000-0000-000000000000}"/>
          </ac:spMkLst>
        </pc:spChg>
        <pc:inkChg chg="add del">
          <ac:chgData name="وئام زيدان صالح وديان" userId="6dd98c25-5284-4be4-8412-b4dce5584531" providerId="ADAL" clId="{42F7CCFB-1484-C24E-98B6-04F5B089F70D}" dt="2022-03-10T05:14:25.652" v="16"/>
          <ac:inkMkLst>
            <pc:docMk/>
            <pc:sldMk cId="0" sldId="268"/>
            <ac:inkMk id="2" creationId="{7DA3C9C0-20EA-0F49-8ACF-5E48B8E600EA}"/>
          </ac:inkMkLst>
        </pc:inkChg>
        <pc:inkChg chg="add del">
          <ac:chgData name="وئام زيدان صالح وديان" userId="6dd98c25-5284-4be4-8412-b4dce5584531" providerId="ADAL" clId="{42F7CCFB-1484-C24E-98B6-04F5B089F70D}" dt="2022-03-10T05:14:25.659" v="17"/>
          <ac:inkMkLst>
            <pc:docMk/>
            <pc:sldMk cId="0" sldId="268"/>
            <ac:inkMk id="3" creationId="{A5DE350A-69FA-5647-A2A1-F570A5282E6A}"/>
          </ac:inkMkLst>
        </pc:inkChg>
        <pc:inkChg chg="add del">
          <ac:chgData name="وئام زيدان صالح وديان" userId="6dd98c25-5284-4be4-8412-b4dce5584531" providerId="ADAL" clId="{42F7CCFB-1484-C24E-98B6-04F5B089F70D}" dt="2022-03-10T05:14:14.682" v="7"/>
          <ac:inkMkLst>
            <pc:docMk/>
            <pc:sldMk cId="0" sldId="268"/>
            <ac:inkMk id="9" creationId="{EB9DAEAE-19F8-A24D-A46C-C6AEB80CCA24}"/>
          </ac:inkMkLst>
        </pc:inkChg>
        <pc:inkChg chg="add del">
          <ac:chgData name="وئام زيدان صالح وديان" userId="6dd98c25-5284-4be4-8412-b4dce5584531" providerId="ADAL" clId="{42F7CCFB-1484-C24E-98B6-04F5B089F70D}" dt="2022-03-10T05:14:14.682" v="7"/>
          <ac:inkMkLst>
            <pc:docMk/>
            <pc:sldMk cId="0" sldId="268"/>
            <ac:inkMk id="10" creationId="{424CA93F-E414-5B4F-8B21-87CDAED51B40}"/>
          </ac:inkMkLst>
        </pc:inkChg>
        <pc:inkChg chg="add del reco">
          <ac:chgData name="وئام زيدان صالح وديان" userId="6dd98c25-5284-4be4-8412-b4dce5584531" providerId="ADAL" clId="{42F7CCFB-1484-C24E-98B6-04F5B089F70D}" dt="2022-03-10T05:14:25.673" v="19"/>
          <ac:inkMkLst>
            <pc:docMk/>
            <pc:sldMk cId="0" sldId="268"/>
            <ac:inkMk id="11" creationId="{333902B1-9708-9D41-9896-885049FD92A6}"/>
          </ac:inkMkLst>
        </pc:inkChg>
        <pc:inkChg chg="add del">
          <ac:chgData name="وئام زيدان صالح وديان" userId="6dd98c25-5284-4be4-8412-b4dce5584531" providerId="ADAL" clId="{42F7CCFB-1484-C24E-98B6-04F5B089F70D}" dt="2022-03-10T05:14:19.009" v="14"/>
          <ac:inkMkLst>
            <pc:docMk/>
            <pc:sldMk cId="0" sldId="268"/>
            <ac:inkMk id="12" creationId="{3BB01A28-9BED-FD48-83AD-8EB240A826B7}"/>
          </ac:inkMkLst>
        </pc:inkChg>
        <pc:inkChg chg="add del">
          <ac:chgData name="وئام زيدان صالح وديان" userId="6dd98c25-5284-4be4-8412-b4dce5584531" providerId="ADAL" clId="{42F7CCFB-1484-C24E-98B6-04F5B089F70D}" dt="2022-03-10T05:14:19.009" v="14"/>
          <ac:inkMkLst>
            <pc:docMk/>
            <pc:sldMk cId="0" sldId="268"/>
            <ac:inkMk id="13" creationId="{0F966CF6-130C-E046-8072-B9C0952CF1F5}"/>
          </ac:inkMkLst>
        </pc:inkChg>
        <pc:inkChg chg="add del">
          <ac:chgData name="وئام زيدان صالح وديان" userId="6dd98c25-5284-4be4-8412-b4dce5584531" providerId="ADAL" clId="{42F7CCFB-1484-C24E-98B6-04F5B089F70D}" dt="2022-03-10T05:14:19.009" v="14"/>
          <ac:inkMkLst>
            <pc:docMk/>
            <pc:sldMk cId="0" sldId="268"/>
            <ac:inkMk id="14" creationId="{2CDE0A7C-E5BB-6E45-8D34-2A1E9B23DC69}"/>
          </ac:inkMkLst>
        </pc:inkChg>
        <pc:inkChg chg="add del">
          <ac:chgData name="وئام زيدان صالح وديان" userId="6dd98c25-5284-4be4-8412-b4dce5584531" providerId="ADAL" clId="{42F7CCFB-1484-C24E-98B6-04F5B089F70D}" dt="2022-03-10T05:14:19.009" v="14"/>
          <ac:inkMkLst>
            <pc:docMk/>
            <pc:sldMk cId="0" sldId="268"/>
            <ac:inkMk id="15" creationId="{40AC043B-CA3C-A844-A3E5-3C335354AE04}"/>
          </ac:inkMkLst>
        </pc:inkChg>
        <pc:inkChg chg="add del">
          <ac:chgData name="وئام زيدان صالح وديان" userId="6dd98c25-5284-4be4-8412-b4dce5584531" providerId="ADAL" clId="{42F7CCFB-1484-C24E-98B6-04F5B089F70D}" dt="2022-03-10T05:14:19.009" v="14"/>
          <ac:inkMkLst>
            <pc:docMk/>
            <pc:sldMk cId="0" sldId="268"/>
            <ac:inkMk id="16" creationId="{11D8B0BC-B727-B14B-AE28-82388CA0F855}"/>
          </ac:inkMkLst>
        </pc:inkChg>
        <pc:inkChg chg="add del">
          <ac:chgData name="وئام زيدان صالح وديان" userId="6dd98c25-5284-4be4-8412-b4dce5584531" providerId="ADAL" clId="{42F7CCFB-1484-C24E-98B6-04F5B089F70D}" dt="2022-03-10T05:14:19.009" v="14"/>
          <ac:inkMkLst>
            <pc:docMk/>
            <pc:sldMk cId="0" sldId="268"/>
            <ac:inkMk id="17" creationId="{F870AE6E-F010-F84B-8150-1BFDE3D9B95E}"/>
          </ac:inkMkLst>
        </pc:inkChg>
        <pc:inkChg chg="add del reco">
          <ac:chgData name="وئام زيدان صالح وديان" userId="6dd98c25-5284-4be4-8412-b4dce5584531" providerId="ADAL" clId="{42F7CCFB-1484-C24E-98B6-04F5B089F70D}" dt="2022-03-10T05:14:25.680" v="20"/>
          <ac:inkMkLst>
            <pc:docMk/>
            <pc:sldMk cId="0" sldId="268"/>
            <ac:inkMk id="18" creationId="{2BDCB797-2A9E-F44C-8EE5-F4CA51BAB81B}"/>
          </ac:inkMkLst>
        </pc:inkChg>
        <pc:inkChg chg="add del">
          <ac:chgData name="وئام زيدان صالح وديان" userId="6dd98c25-5284-4be4-8412-b4dce5584531" providerId="ADAL" clId="{42F7CCFB-1484-C24E-98B6-04F5B089F70D}" dt="2022-03-10T05:14:25.666" v="18"/>
          <ac:inkMkLst>
            <pc:docMk/>
            <pc:sldMk cId="0" sldId="268"/>
            <ac:inkMk id="19" creationId="{AC72A31D-FFB2-364A-8465-C8458338EDA8}"/>
          </ac:inkMkLst>
        </pc:inkChg>
      </pc:sldChg>
      <pc:sldChg chg="modSp">
        <pc:chgData name="وئام زيدان صالح وديان" userId="6dd98c25-5284-4be4-8412-b4dce5584531" providerId="ADAL" clId="{42F7CCFB-1484-C24E-98B6-04F5B089F70D}" dt="2022-03-10T05:19:52.545" v="22" actId="1076"/>
        <pc:sldMkLst>
          <pc:docMk/>
          <pc:sldMk cId="0" sldId="272"/>
        </pc:sldMkLst>
        <pc:graphicFrameChg chg="mod">
          <ac:chgData name="وئام زيدان صالح وديان" userId="6dd98c25-5284-4be4-8412-b4dce5584531" providerId="ADAL" clId="{42F7CCFB-1484-C24E-98B6-04F5B089F70D}" dt="2022-03-10T05:19:52.545" v="22" actId="1076"/>
          <ac:graphicFrameMkLst>
            <pc:docMk/>
            <pc:sldMk cId="0" sldId="272"/>
            <ac:graphicFrameMk id="4" creationId="{00000000-0000-0000-0000-000000000000}"/>
          </ac:graphicFrameMkLst>
        </pc:graphicFrameChg>
      </pc:sldChg>
      <pc:sldChg chg="modSp">
        <pc:chgData name="وئام زيدان صالح وديان" userId="6dd98c25-5284-4be4-8412-b4dce5584531" providerId="ADAL" clId="{42F7CCFB-1484-C24E-98B6-04F5B089F70D}" dt="2022-03-10T05:24:29.898" v="24" actId="20577"/>
        <pc:sldMkLst>
          <pc:docMk/>
          <pc:sldMk cId="0" sldId="277"/>
        </pc:sldMkLst>
        <pc:spChg chg="mod">
          <ac:chgData name="وئام زيدان صالح وديان" userId="6dd98c25-5284-4be4-8412-b4dce5584531" providerId="ADAL" clId="{42F7CCFB-1484-C24E-98B6-04F5B089F70D}" dt="2022-03-10T05:24:29.898" v="24" actId="20577"/>
          <ac:spMkLst>
            <pc:docMk/>
            <pc:sldMk cId="0" sldId="277"/>
            <ac:spMk id="32" creationId="{00000000-0000-0000-0000-000000000000}"/>
          </ac:spMkLst>
        </pc:spChg>
      </pc:sldChg>
    </pc:docChg>
  </pc:docChgLst>
  <pc:docChgLst>
    <pc:chgData name="وئام زيدان صالح وديان" userId="6dd98c25-5284-4be4-8412-b4dce5584531" providerId="ADAL" clId="{B48B3D3B-7211-6844-901A-BC1B6499F65E}"/>
    <pc:docChg chg="modSld">
      <pc:chgData name="وئام زيدان صالح وديان" userId="6dd98c25-5284-4be4-8412-b4dce5584531" providerId="ADAL" clId="{B48B3D3B-7211-6844-901A-BC1B6499F65E}" dt="2022-03-10T05:33:37.575" v="2" actId="1076"/>
      <pc:docMkLst>
        <pc:docMk/>
      </pc:docMkLst>
      <pc:sldChg chg="modSp addCm modCm">
        <pc:chgData name="وئام زيدان صالح وديان" userId="6dd98c25-5284-4be4-8412-b4dce5584531" providerId="ADAL" clId="{B48B3D3B-7211-6844-901A-BC1B6499F65E}" dt="2022-03-10T05:33:37.575" v="2" actId="1076"/>
        <pc:sldMkLst>
          <pc:docMk/>
          <pc:sldMk cId="2018380264" sldId="303"/>
        </pc:sldMkLst>
        <pc:picChg chg="mod">
          <ac:chgData name="وئام زيدان صالح وديان" userId="6dd98c25-5284-4be4-8412-b4dce5584531" providerId="ADAL" clId="{B48B3D3B-7211-6844-901A-BC1B6499F65E}" dt="2022-03-10T05:33:37.575" v="2" actId="1076"/>
          <ac:picMkLst>
            <pc:docMk/>
            <pc:sldMk cId="2018380264" sldId="303"/>
            <ac:picMk id="4" creationId="{00000000-0000-0000-0000-000000000000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0T08:33:28.367" idx="1">
    <p:pos x="160" y="255"/>
    <p:text>nurse muscle is the infective muscle withe cyst of adult warm </p:text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21FBAB1-C61E-433C-8721-C3B97E982D91}" type="datetimeFigureOut">
              <a:rPr lang="ar-EG" smtClean="0"/>
              <a:pPr/>
              <a:t>06/08/1443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73C16D2-F857-45EF-ABE6-18BDE32B9B7D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16D2-F857-45EF-ABE6-18BDE32B9B7D}" type="slidenum">
              <a:rPr lang="ar-EG" smtClean="0"/>
              <a:pPr/>
              <a:t>9</a:t>
            </a:fld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</a:t>
            </a:r>
            <a:r>
              <a:rPr lang="en-US" baseline="0"/>
              <a:t> P is incubation period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16D2-F857-45EF-ABE6-18BDE32B9B7D}" type="slidenum">
              <a:rPr lang="ar-EG" smtClean="0"/>
              <a:pPr/>
              <a:t>14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96444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Xenodiagnosis</a:t>
            </a:r>
            <a:r>
              <a:rPr lang="en-US" baseline="0"/>
              <a:t> </a:t>
            </a:r>
            <a:r>
              <a:rPr lang="en-US"/>
              <a:t>is a diagnostic method used to document the presence of infectious disease microorganisms or pathogens by exposing possibly infected tissue to a vector and then examining the vector for the presence of the microorganisms or pathogens it may have ingested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16D2-F857-45EF-ABE6-18BDE32B9B7D}" type="slidenum">
              <a:rPr lang="ar-EG" smtClean="0"/>
              <a:pPr/>
              <a:t>34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5306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06/08/1443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06/08/1443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06/08/1443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06/08/1443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06/08/1443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06/08/1443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06/08/1443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06/08/1443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06/08/1443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06/08/1443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06/08/1443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3169FA-05E5-4F11-A07F-59C1962977D6}" type="datetimeFigureOut">
              <a:rPr lang="ar-EG" smtClean="0"/>
              <a:pPr/>
              <a:t>06/08/1443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es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514350"/>
            <a:ext cx="6818313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285728"/>
            <a:ext cx="65008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Old World </a:t>
            </a:r>
            <a:r>
              <a:rPr lang="en-US" sz="28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Leishmaniasis</a:t>
            </a:r>
            <a:endParaRPr lang="ar-EG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142984"/>
            <a:ext cx="40005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Morphological characters:</a:t>
            </a:r>
            <a:endParaRPr lang="ar-EG"/>
          </a:p>
        </p:txBody>
      </p:sp>
      <p:sp>
        <p:nvSpPr>
          <p:cNvPr id="6" name="TextBox 5"/>
          <p:cNvSpPr txBox="1"/>
          <p:nvPr/>
        </p:nvSpPr>
        <p:spPr>
          <a:xfrm>
            <a:off x="466681" y="1604649"/>
            <a:ext cx="8358246" cy="49244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2000" b="1" u="sng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 </a:t>
            </a:r>
            <a:r>
              <a:rPr lang="en-US" sz="2400" b="1" u="sng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Amastigote</a:t>
            </a:r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2400" b="1" u="sng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US" sz="2400" b="1" u="sng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Promastigote</a:t>
            </a:r>
            <a:endParaRPr lang="en-US" sz="2400" b="1" u="sng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Shape:               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Oval                                                </a:t>
            </a:r>
            <a:r>
              <a:rPr lang="en-US" sz="20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Fusiform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or spindle</a:t>
            </a:r>
          </a:p>
          <a:p>
            <a:pPr algn="l" rtl="0">
              <a:lnSpc>
                <a:spcPct val="150000"/>
              </a:lnSpc>
            </a:pPr>
            <a:r>
              <a:rPr lang="en-US" sz="20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Kinetoplast</a:t>
            </a: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Beside the nucleus                           At the anterior end</a:t>
            </a:r>
          </a:p>
          <a:p>
            <a:pPr algn="l" rtl="0">
              <a:lnSpc>
                <a:spcPct val="150000"/>
              </a:lnSpc>
            </a:pP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Flagellum:        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Absent                                                    Present</a:t>
            </a:r>
          </a:p>
          <a:p>
            <a:pPr algn="l" rtl="0">
              <a:lnSpc>
                <a:spcPct val="150000"/>
              </a:lnSpc>
            </a:pP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Nucleus:  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-Eccentric with central                          -Central with central</a:t>
            </a:r>
          </a:p>
          <a:p>
            <a:pPr algn="l" rt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n-US" sz="20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Karyosome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</a:t>
            </a:r>
            <a:r>
              <a:rPr lang="en-US" sz="20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Karyosome</a:t>
            </a:r>
            <a:endParaRPr lang="en-US" sz="2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Habitat: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-Intracellular (macrophage)                    -</a:t>
            </a:r>
            <a:r>
              <a:rPr lang="en-US" sz="20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Midgut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the insect</a:t>
            </a:r>
          </a:p>
          <a:p>
            <a:pPr algn="l" rt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-Tissue culture                                        -Culture media </a:t>
            </a:r>
          </a:p>
          <a:p>
            <a:pPr algn="l" rtl="0"/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200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/>
          </a:p>
          <a:p>
            <a:pPr algn="l" rtl="0"/>
            <a:endParaRPr lang="ar-EG"/>
          </a:p>
        </p:txBody>
      </p:sp>
      <p:pic>
        <p:nvPicPr>
          <p:cNvPr id="7" name="Picture 6" descr="F:\Cestode\pict arthropodes 2\epimast.jpg"/>
          <p:cNvPicPr/>
          <p:nvPr/>
        </p:nvPicPr>
        <p:blipFill>
          <a:blip r:embed="rId2"/>
          <a:srcRect l="2889" t="4869" r="34687" b="11236"/>
          <a:stretch>
            <a:fillRect/>
          </a:stretch>
        </p:blipFill>
        <p:spPr bwMode="auto">
          <a:xfrm>
            <a:off x="428596" y="5429264"/>
            <a:ext cx="4071966" cy="142873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Picture 7" descr="F:\Cestode\pict arthropodes 2\leptom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357826"/>
            <a:ext cx="3538547" cy="15001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642918"/>
            <a:ext cx="371477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 of transmission</a:t>
            </a:r>
            <a:endParaRPr lang="ar-EG" sz="2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357298"/>
            <a:ext cx="8929718" cy="1420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1- Bite of female sand fly (</a:t>
            </a:r>
            <a:r>
              <a:rPr lang="en-US" sz="2000" b="1" i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Phlebotomus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species).</a:t>
            </a:r>
          </a:p>
          <a:p>
            <a:pPr algn="l" rt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2- Direct contact with infected lesions.</a:t>
            </a:r>
          </a:p>
          <a:p>
            <a:pPr algn="l" rt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3- Mechanical transmission by blood sucking fly as </a:t>
            </a:r>
            <a:r>
              <a:rPr lang="en-US" sz="2000" b="1" i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Stomoxys</a:t>
            </a:r>
            <a:r>
              <a:rPr lang="en-US" sz="20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EG" sz="2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000372"/>
            <a:ext cx="85725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D.H:</a:t>
            </a:r>
            <a:endParaRPr lang="ar-EG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3000372"/>
            <a:ext cx="7858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</a:t>
            </a:r>
            <a:endParaRPr lang="ar-EG" sz="2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143380"/>
            <a:ext cx="85725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R.H:</a:t>
            </a:r>
            <a:endParaRPr lang="ar-EG" sz="2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4071942"/>
            <a:ext cx="46434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Dogs 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US" sz="2000" b="1" i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tropica</a:t>
            </a:r>
            <a:r>
              <a:rPr lang="en-US" sz="20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Rodents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0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 major 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US" sz="2000" b="1" i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aethiopica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ar-EG" sz="2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5286388"/>
            <a:ext cx="71438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I.S:</a:t>
            </a:r>
            <a:endParaRPr lang="ar-EG" sz="2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28" y="5214950"/>
            <a:ext cx="52864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Metacyclic promastigotes in the mouth part of the female sand fly</a:t>
            </a:r>
            <a:endParaRPr lang="ar-EG" sz="2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215082"/>
            <a:ext cx="12858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Vector:</a:t>
            </a:r>
            <a:endParaRPr lang="ar-EG" sz="2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918" y="6286520"/>
            <a:ext cx="40719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Female sand fly (</a:t>
            </a:r>
            <a:r>
              <a:rPr lang="en-US" sz="2000" b="1" i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Phlebotomus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ar-EG" sz="2000"/>
          </a:p>
        </p:txBody>
      </p:sp>
      <p:pic>
        <p:nvPicPr>
          <p:cNvPr id="15" name="Picture 2" descr="don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660000">
            <a:off x="6274020" y="5357621"/>
            <a:ext cx="2846070" cy="1475656"/>
          </a:xfrm>
          <a:prstGeom prst="flowChartManualOperation">
            <a:avLst/>
          </a:prstGeom>
          <a:noFill/>
        </p:spPr>
      </p:pic>
      <p:pic>
        <p:nvPicPr>
          <p:cNvPr id="43010" name="Picture 2" descr="E:\dr mona pictures\الصور\الصور\Picture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000372"/>
            <a:ext cx="2928958" cy="2000264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flipV="1">
            <a:off x="5715008" y="4786322"/>
            <a:ext cx="928694" cy="42862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CI0833945.f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428604"/>
            <a:ext cx="585791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Pathogenesis &amp; </a:t>
            </a:r>
            <a:r>
              <a:rPr lang="en-US" sz="28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Symptomatology</a:t>
            </a:r>
            <a:endParaRPr lang="ar-EG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1142984"/>
            <a:ext cx="585791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1- Old World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Leishmaniasis</a:t>
            </a:r>
            <a:endParaRPr lang="ar-EG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159178"/>
              </p:ext>
            </p:extLst>
          </p:nvPr>
        </p:nvGraphicFramePr>
        <p:xfrm>
          <a:off x="272955" y="1785926"/>
          <a:ext cx="8598090" cy="4966986"/>
        </p:xfrm>
        <a:graphic>
          <a:graphicData uri="http://schemas.openxmlformats.org/drawingml/2006/table">
            <a:tbl>
              <a:tblPr rtl="1" firstCol="1" lastRow="1" lastCol="1"/>
              <a:tblGrid>
                <a:gridCol w="8598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6986">
                <a:tc>
                  <a:txBody>
                    <a:bodyPr/>
                    <a:lstStyle/>
                    <a:p>
                      <a:pPr algn="l" rtl="0"/>
                      <a:r>
                        <a:rPr lang="en-US"/>
                        <a:t>                          </a:t>
                      </a:r>
                      <a:r>
                        <a:rPr lang="en-US" sz="1800" b="1" i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L. </a:t>
                      </a:r>
                      <a:r>
                        <a:rPr lang="en-US" sz="1800" b="1" i="1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tropica</a:t>
                      </a:r>
                      <a:r>
                        <a:rPr lang="en-US" sz="1800" b="1" i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L. major                      L. </a:t>
                      </a:r>
                      <a:r>
                        <a:rPr lang="en-US" sz="1800" b="1" i="1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aethiopica</a:t>
                      </a:r>
                      <a:endParaRPr lang="en-US" sz="1800" b="1" i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0"/>
                      <a:r>
                        <a:rPr lang="en-US"/>
                        <a:t>                      </a:t>
                      </a:r>
                      <a:r>
                        <a:rPr lang="en-US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(Dry or urban CL)            (Wet or rural CL)     (</a:t>
                      </a:r>
                      <a:r>
                        <a:rPr lang="en-US" b="1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lepromatous</a:t>
                      </a:r>
                      <a:r>
                        <a:rPr lang="en-US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lesions) </a:t>
                      </a:r>
                    </a:p>
                    <a:p>
                      <a:pPr algn="l" rtl="0"/>
                      <a:r>
                        <a:rPr lang="en-US"/>
                        <a:t>                  </a:t>
                      </a:r>
                    </a:p>
                    <a:p>
                      <a:pPr algn="l" rtl="0"/>
                      <a:r>
                        <a:rPr lang="en-US" b="1" err="1">
                          <a:solidFill>
                            <a:srgbClr val="C00000"/>
                          </a:solidFill>
                        </a:rPr>
                        <a:t>Geog.Dist</a:t>
                      </a:r>
                      <a:r>
                        <a:rPr lang="en-US" b="1">
                          <a:solidFill>
                            <a:srgbClr val="C00000"/>
                          </a:solidFill>
                        </a:rPr>
                        <a:t>:           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Middle East, Asia ,Africa     Middle East, Asia, Africa             East Africa</a:t>
                      </a:r>
                    </a:p>
                    <a:p>
                      <a:pPr algn="l" rtl="0"/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                      in big cites (urban areas)     in villages (rural areas)         (Ethiopia &amp;  Kenya)</a:t>
                      </a:r>
                    </a:p>
                    <a:p>
                      <a:pPr algn="l" rtl="0"/>
                      <a:endParaRPr lang="en-US" sz="1600" b="1"/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err="1">
                          <a:solidFill>
                            <a:srgbClr val="C00000"/>
                          </a:solidFill>
                        </a:rPr>
                        <a:t>Pathog</a:t>
                      </a:r>
                      <a:r>
                        <a:rPr lang="en-US" sz="1600" b="1">
                          <a:solidFill>
                            <a:srgbClr val="C00000"/>
                          </a:solidFill>
                        </a:rPr>
                        <a:t>. &amp;   Oriental sore (Baghdad        The same as </a:t>
                      </a:r>
                      <a:r>
                        <a:rPr lang="en-US" sz="1600" b="1" i="1">
                          <a:solidFill>
                            <a:srgbClr val="C00000"/>
                          </a:solidFill>
                        </a:rPr>
                        <a:t>L. </a:t>
                      </a:r>
                      <a:r>
                        <a:rPr lang="en-US" sz="1600" b="1" i="1" err="1">
                          <a:solidFill>
                            <a:srgbClr val="C00000"/>
                          </a:solidFill>
                        </a:rPr>
                        <a:t>tropica</a:t>
                      </a:r>
                      <a:r>
                        <a:rPr lang="en-US" sz="1600" b="1" i="1">
                          <a:solidFill>
                            <a:srgbClr val="C00000"/>
                          </a:solidFill>
                        </a:rPr>
                        <a:t>          </a:t>
                      </a:r>
                      <a:r>
                        <a:rPr lang="en-US" sz="1600" b="1">
                          <a:solidFill>
                            <a:srgbClr val="C00000"/>
                          </a:solidFill>
                        </a:rPr>
                        <a:t>Diffuse </a:t>
                      </a:r>
                      <a:r>
                        <a:rPr lang="en-US" sz="1600" b="1" err="1">
                          <a:solidFill>
                            <a:srgbClr val="C00000"/>
                          </a:solidFill>
                        </a:rPr>
                        <a:t>Cutaneous</a:t>
                      </a:r>
                      <a:r>
                        <a:rPr lang="en-US" sz="1600" b="1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err="1">
                          <a:solidFill>
                            <a:srgbClr val="C00000"/>
                          </a:solidFill>
                        </a:rPr>
                        <a:t>CLinical</a:t>
                      </a:r>
                      <a:r>
                        <a:rPr lang="en-US" sz="1600" b="1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/>
                        <a:t>            </a:t>
                      </a:r>
                      <a:r>
                        <a:rPr lang="en-US" sz="1600" b="1">
                          <a:solidFill>
                            <a:srgbClr val="C00000"/>
                          </a:solidFill>
                        </a:rPr>
                        <a:t>boil or  Delhi boil)                 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Except the followings:         </a:t>
                      </a:r>
                      <a:r>
                        <a:rPr lang="en-US" sz="1600" b="1" err="1">
                          <a:solidFill>
                            <a:srgbClr val="C00000"/>
                          </a:solidFill>
                        </a:rPr>
                        <a:t>Leishmaniasis</a:t>
                      </a:r>
                      <a:endParaRPr lang="en-US" sz="1600" b="1">
                        <a:solidFill>
                          <a:srgbClr val="C00000"/>
                        </a:solidFill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                     -Localized nodules at the     (in the  next slide)               -Thickening of skin,    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                     bite site         necrosis                                                                  papules &amp; multiple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                     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painless ulcer 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é sharp                                                                 nodules like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                     edges &amp; raised </a:t>
                      </a:r>
                      <a:r>
                        <a:rPr lang="en-US" sz="1600" b="1" err="1">
                          <a:solidFill>
                            <a:srgbClr val="002060"/>
                          </a:solidFill>
                        </a:rPr>
                        <a:t>indurated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                                                          </a:t>
                      </a:r>
                      <a:r>
                        <a:rPr lang="en-US" sz="1600" b="1" err="1">
                          <a:solidFill>
                            <a:srgbClr val="002060"/>
                          </a:solidFill>
                        </a:rPr>
                        <a:t>lepromatous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 leprosy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                     margin.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                     -2</a:t>
                      </a:r>
                      <a:r>
                        <a:rPr lang="en-US" sz="1600" b="1" baseline="30000">
                          <a:solidFill>
                            <a:srgbClr val="002060"/>
                          </a:solidFill>
                        </a:rPr>
                        <a:t>nd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 bacterial infection is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                      common.</a:t>
                      </a:r>
                      <a:endParaRPr lang="ar-EG" sz="16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285720" y="2571744"/>
            <a:ext cx="857256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-1177953" y="4321169"/>
            <a:ext cx="507207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393815" y="4321169"/>
            <a:ext cx="507207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858426" y="4356888"/>
            <a:ext cx="5000636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>
            <a:off x="2285984" y="4786322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6" name="Right Arrow 35"/>
          <p:cNvSpPr/>
          <p:nvPr/>
        </p:nvSpPr>
        <p:spPr>
          <a:xfrm>
            <a:off x="3500430" y="4786322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426446"/>
              </p:ext>
            </p:extLst>
          </p:nvPr>
        </p:nvGraphicFramePr>
        <p:xfrm>
          <a:off x="142844" y="107145"/>
          <a:ext cx="8858311" cy="6858000"/>
        </p:xfrm>
        <a:graphic>
          <a:graphicData uri="http://schemas.openxmlformats.org/drawingml/2006/table">
            <a:tbl>
              <a:tblPr rtl="1"/>
              <a:tblGrid>
                <a:gridCol w="885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i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L. </a:t>
                      </a:r>
                      <a:r>
                        <a:rPr lang="en-US" sz="1800" b="1" i="1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tropica</a:t>
                      </a:r>
                      <a:r>
                        <a:rPr lang="en-US" sz="1800" b="1" i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L. major                            L. </a:t>
                      </a:r>
                      <a:r>
                        <a:rPr lang="en-US" sz="1800" b="1" i="1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aethiopica</a:t>
                      </a:r>
                      <a:endParaRPr lang="en-US" sz="1800" b="1" i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0"/>
                      <a:r>
                        <a:rPr lang="en-US"/>
                        <a:t>    </a:t>
                      </a:r>
                      <a:r>
                        <a:rPr lang="en-US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(Dry or urban CL)                  (Wet or rural CL)               (</a:t>
                      </a:r>
                      <a:r>
                        <a:rPr lang="en-US" b="1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lepromatous</a:t>
                      </a:r>
                      <a:r>
                        <a:rPr lang="en-US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lesion)</a:t>
                      </a:r>
                    </a:p>
                    <a:p>
                      <a:pPr algn="l" rtl="0"/>
                      <a:endParaRPr lang="en-US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/>
                        <a:t>-</a:t>
                      </a:r>
                      <a:r>
                        <a:rPr lang="en-US" b="1">
                          <a:solidFill>
                            <a:srgbClr val="002060"/>
                          </a:solidFill>
                        </a:rPr>
                        <a:t>Has chronic course if            -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</a:rPr>
                        <a:t> Has an acute course.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          </a:t>
                      </a:r>
                      <a:r>
                        <a:rPr lang="en-US" b="1">
                          <a:solidFill>
                            <a:srgbClr val="002060"/>
                          </a:solidFill>
                        </a:rPr>
                        <a:t>-Usually affects </a:t>
                      </a:r>
                      <a:r>
                        <a:rPr lang="en-US" b="1" err="1">
                          <a:solidFill>
                            <a:srgbClr val="002060"/>
                          </a:solidFill>
                        </a:rPr>
                        <a:t>immuno</a:t>
                      </a:r>
                      <a:r>
                        <a:rPr lang="en-US" b="1">
                          <a:solidFill>
                            <a:srgbClr val="002060"/>
                          </a:solidFill>
                        </a:rPr>
                        <a:t>-    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>
                          <a:solidFill>
                            <a:srgbClr val="002060"/>
                          </a:solidFill>
                        </a:rPr>
                        <a:t>untreated.                                                                                          compromised patients.                                   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>
                          <a:solidFill>
                            <a:srgbClr val="002060"/>
                          </a:solidFill>
                        </a:rPr>
                        <a:t>-Has long </a:t>
                      </a:r>
                      <a:r>
                        <a:rPr lang="en-US" b="1" err="1">
                          <a:solidFill>
                            <a:srgbClr val="002060"/>
                          </a:solidFill>
                        </a:rPr>
                        <a:t>Inc.Period</a:t>
                      </a:r>
                      <a:r>
                        <a:rPr lang="en-US" b="1">
                          <a:solidFill>
                            <a:srgbClr val="002060"/>
                          </a:solidFill>
                        </a:rPr>
                        <a:t> (2-12 </a:t>
                      </a:r>
                      <a:r>
                        <a:rPr lang="en-US" b="1" err="1">
                          <a:solidFill>
                            <a:srgbClr val="002060"/>
                          </a:solidFill>
                        </a:rPr>
                        <a:t>ms</a:t>
                      </a:r>
                      <a:r>
                        <a:rPr lang="en-US" b="1">
                          <a:solidFill>
                            <a:srgbClr val="002060"/>
                          </a:solidFill>
                        </a:rPr>
                        <a:t>) -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</a:rPr>
                        <a:t>Short </a:t>
                      </a:r>
                      <a:r>
                        <a:rPr lang="en-US" sz="1800" b="1" err="1">
                          <a:solidFill>
                            <a:srgbClr val="002060"/>
                          </a:solidFill>
                        </a:rPr>
                        <a:t>Inc.Period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</a:rPr>
                        <a:t>(2-6 </a:t>
                      </a:r>
                      <a:r>
                        <a:rPr lang="en-US" sz="1800" b="1" err="1">
                          <a:solidFill>
                            <a:srgbClr val="002060"/>
                          </a:solidFill>
                        </a:rPr>
                        <a:t>ws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</a:rPr>
                        <a:t>).   -No mucosal infection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>
                          <a:solidFill>
                            <a:srgbClr val="002060"/>
                          </a:solidFill>
                        </a:rPr>
                        <a:t>-Scanty exudate &amp; slow          -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S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</a:rPr>
                        <a:t>erous exudate &amp; rapid          or ulceration                              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>
                          <a:solidFill>
                            <a:srgbClr val="002060"/>
                          </a:solidFill>
                        </a:rPr>
                        <a:t> healing (12 ms).                        healing (3-6 ms).                          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>
                          <a:solidFill>
                            <a:srgbClr val="002060"/>
                          </a:solidFill>
                        </a:rPr>
                        <a:t>-The ulcer mainly on               </a:t>
                      </a:r>
                      <a:r>
                        <a:rPr lang="en-US" b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 b="1">
                          <a:solidFill>
                            <a:srgbClr val="002060"/>
                          </a:solidFill>
                        </a:rPr>
                        <a:t>Usually  on the lower     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     </a:t>
                      </a:r>
                      <a:r>
                        <a:rPr lang="en-US" b="1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M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</a:rPr>
                        <a:t>ainly on face &amp; limbs</a:t>
                      </a:r>
                      <a:endParaRPr lang="en-US">
                        <a:solidFill>
                          <a:srgbClr val="002060"/>
                        </a:solidFill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>
                          <a:solidFill>
                            <a:srgbClr val="002060"/>
                          </a:solidFill>
                        </a:rPr>
                        <a:t>the face &amp; limbs.                       limbs.            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>
                          <a:solidFill>
                            <a:srgbClr val="002060"/>
                          </a:solidFill>
                        </a:rPr>
                        <a:t>-Single or multiple ulcers.   - Multiple ulcers.                     -Usually multiple nodules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>
                          <a:solidFill>
                            <a:srgbClr val="002060"/>
                          </a:solidFill>
                        </a:rPr>
                        <a:t>-Heals 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</a:rPr>
                        <a:t>spontaneously            -Heals spontaneously            -No spontaneous healing                                                                          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</a:rPr>
                        <a:t>after 1-2 years giving                living large  disfiguring        &amp; can be relapse.                                                                                                                                         depigmented disfiguring      scars.                    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</a:rPr>
                        <a:t>scars. 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>
                          <a:solidFill>
                            <a:srgbClr val="002060"/>
                          </a:solidFill>
                        </a:rPr>
                        <a:t>-Gives solid immunity to      -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</a:rPr>
                        <a:t>Gives immunity against 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     </a:t>
                      </a:r>
                      <a:r>
                        <a:rPr lang="en-US" b="1">
                          <a:solidFill>
                            <a:srgbClr val="002060"/>
                          </a:solidFill>
                        </a:rPr>
                        <a:t>-No </a:t>
                      </a:r>
                      <a:r>
                        <a:rPr lang="en-US" sz="1800" b="1" i="0">
                          <a:solidFill>
                            <a:srgbClr val="002060"/>
                          </a:solidFill>
                        </a:rPr>
                        <a:t>solid immunity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 i="1">
                          <a:solidFill>
                            <a:srgbClr val="002060"/>
                          </a:solidFill>
                        </a:rPr>
                        <a:t>L. </a:t>
                      </a:r>
                      <a:r>
                        <a:rPr lang="en-US" b="1" i="1" err="1">
                          <a:solidFill>
                            <a:srgbClr val="002060"/>
                          </a:solidFill>
                        </a:rPr>
                        <a:t>tropica</a:t>
                      </a:r>
                      <a:r>
                        <a:rPr lang="en-US" b="1" i="1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>
                          <a:solidFill>
                            <a:srgbClr val="002060"/>
                          </a:solidFill>
                        </a:rPr>
                        <a:t>only.                          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</a:rPr>
                        <a:t>both </a:t>
                      </a:r>
                      <a:r>
                        <a:rPr lang="en-US" sz="1800" b="1" i="1">
                          <a:solidFill>
                            <a:srgbClr val="002060"/>
                          </a:solidFill>
                        </a:rPr>
                        <a:t>L. major 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</a:rPr>
                        <a:t>&amp; </a:t>
                      </a:r>
                      <a:r>
                        <a:rPr lang="en-US" sz="1800" b="1" i="1">
                          <a:solidFill>
                            <a:srgbClr val="002060"/>
                          </a:solidFill>
                        </a:rPr>
                        <a:t>L. </a:t>
                      </a:r>
                      <a:r>
                        <a:rPr lang="en-US" sz="1800" b="1" i="1" err="1">
                          <a:solidFill>
                            <a:srgbClr val="002060"/>
                          </a:solidFill>
                        </a:rPr>
                        <a:t>tropica</a:t>
                      </a:r>
                      <a:endParaRPr lang="ar-EG" b="1" i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85720" y="857232"/>
            <a:ext cx="857256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-177821" y="3535351"/>
            <a:ext cx="664371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714624" y="3500426"/>
            <a:ext cx="6643710" cy="7143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Matrix\Downloads\oriental so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28670"/>
            <a:ext cx="4046541" cy="2786082"/>
          </a:xfrm>
          <a:prstGeom prst="rect">
            <a:avLst/>
          </a:prstGeom>
          <a:noFill/>
        </p:spPr>
      </p:pic>
      <p:pic>
        <p:nvPicPr>
          <p:cNvPr id="44035" name="Picture 3" descr="C:\Users\Matrix\Downloads\orintal sore.jpg"/>
          <p:cNvPicPr>
            <a:picLocks noChangeAspect="1" noChangeArrowheads="1"/>
          </p:cNvPicPr>
          <p:nvPr/>
        </p:nvPicPr>
        <p:blipFill>
          <a:blip r:embed="rId3"/>
          <a:srcRect l="6780" t="4651" r="6780" b="4651"/>
          <a:stretch>
            <a:fillRect/>
          </a:stretch>
        </p:blipFill>
        <p:spPr bwMode="auto">
          <a:xfrm>
            <a:off x="428596" y="928670"/>
            <a:ext cx="4143404" cy="2786082"/>
          </a:xfrm>
          <a:prstGeom prst="rect">
            <a:avLst/>
          </a:prstGeom>
          <a:noFill/>
        </p:spPr>
      </p:pic>
      <p:pic>
        <p:nvPicPr>
          <p:cNvPr id="6" name="Picture 9" descr="leishmaniaul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000504"/>
            <a:ext cx="4143404" cy="250033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eeiaar-7ce4e8574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000504"/>
            <a:ext cx="4214842" cy="2643206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4678" y="142852"/>
            <a:ext cx="242889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Oriental sore</a:t>
            </a:r>
            <a:endParaRPr lang="ar-EG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cebum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357298"/>
            <a:ext cx="374809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C:\Users\Matrix\Downloads\l.aethiopica3.png"/>
          <p:cNvPicPr>
            <a:picLocks noChangeAspect="1" noChangeArrowheads="1"/>
          </p:cNvPicPr>
          <p:nvPr/>
        </p:nvPicPr>
        <p:blipFill>
          <a:blip r:embed="rId3"/>
          <a:srcRect b="10286"/>
          <a:stretch>
            <a:fillRect/>
          </a:stretch>
        </p:blipFill>
        <p:spPr bwMode="auto">
          <a:xfrm>
            <a:off x="428596" y="1428736"/>
            <a:ext cx="4214842" cy="50720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285728"/>
            <a:ext cx="407196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 i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</a:t>
            </a:r>
            <a:r>
              <a:rPr lang="en-US" sz="2800" b="1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aethiopica</a:t>
            </a:r>
            <a:endParaRPr lang="ar-EG" sz="2800" b="1" i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285728"/>
            <a:ext cx="635798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New world </a:t>
            </a:r>
            <a:r>
              <a:rPr lang="en-US" sz="28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leishmaniasis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rtl="0"/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(American </a:t>
            </a:r>
            <a:r>
              <a:rPr lang="en-US" sz="28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leishmaniasis</a:t>
            </a:r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ar-EG" b="1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464843" y="1464455"/>
            <a:ext cx="21431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2000232" y="1643050"/>
            <a:ext cx="257176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1643050"/>
            <a:ext cx="250033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893869" y="1749413"/>
            <a:ext cx="21431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965967" y="1749413"/>
            <a:ext cx="21431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5786" y="1928802"/>
            <a:ext cx="307183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New World </a:t>
            </a:r>
            <a:r>
              <a:rPr lang="en-US" sz="20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Leishmaniasis</a:t>
            </a:r>
            <a:endParaRPr lang="ar-EG" sz="20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4942" y="1928802"/>
            <a:ext cx="35719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New World </a:t>
            </a:r>
            <a:r>
              <a:rPr lang="en-US" sz="20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Mucocutaneous</a:t>
            </a: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Leishmaniasis</a:t>
            </a:r>
            <a:endParaRPr lang="ar-EG" sz="20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786712" y="3000372"/>
            <a:ext cx="427834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6858810" y="3071810"/>
            <a:ext cx="570710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2910" y="3571876"/>
            <a:ext cx="3000396" cy="40011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i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Leishmania</a:t>
            </a:r>
            <a:r>
              <a:rPr lang="en-US" sz="20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mexicana</a:t>
            </a:r>
            <a:endParaRPr lang="ar-EG" sz="2000" b="1" i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3500438"/>
            <a:ext cx="3071834" cy="40011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i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Leishmania</a:t>
            </a:r>
            <a:r>
              <a:rPr lang="en-US" sz="20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braziliensis</a:t>
            </a:r>
            <a:endParaRPr lang="ar-EG" sz="2000" b="1" i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537076" y="4606536"/>
            <a:ext cx="64214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6751653" y="4678371"/>
            <a:ext cx="64294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0034" y="5286388"/>
            <a:ext cx="342902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Chiclero</a:t>
            </a: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ulcer or bay sore</a:t>
            </a:r>
            <a:endParaRPr lang="ar-EG" sz="20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57752" y="5286388"/>
            <a:ext cx="407196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0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Mucocutaneous</a:t>
            </a: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Leishmaniasis</a:t>
            </a:r>
            <a:endParaRPr lang="en-US" sz="20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rtl="0"/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Espundia</a:t>
            </a: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ar-EG" sz="2000"/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2263" y="142852"/>
          <a:ext cx="8229600" cy="6629400"/>
        </p:xfrm>
        <a:graphic>
          <a:graphicData uri="http://schemas.openxmlformats.org/drawingml/2006/table">
            <a:tbl>
              <a:tblPr rtl="1"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00858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2400" b="1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Chiclero</a:t>
                      </a:r>
                      <a:r>
                        <a:rPr lang="en-US" sz="2400" b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ulcer                                </a:t>
                      </a:r>
                      <a:r>
                        <a:rPr lang="en-US" sz="2400" b="1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Espundia</a:t>
                      </a:r>
                      <a:endParaRPr lang="en-US" sz="24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0"/>
                      <a:endParaRPr lang="en-US" sz="24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  Caused by </a:t>
                      </a:r>
                      <a:r>
                        <a:rPr lang="en-US" sz="2000" b="1" i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L. </a:t>
                      </a:r>
                      <a:r>
                        <a:rPr lang="en-US" sz="2000" b="1" i="1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mexicana</a:t>
                      </a:r>
                      <a:r>
                        <a:rPr lang="en-US" sz="2000" b="1" i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</a:t>
                      </a:r>
                      <a:r>
                        <a:rPr lang="en-US" sz="2000" b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Caused by </a:t>
                      </a:r>
                      <a:r>
                        <a:rPr lang="en-US" sz="2000" b="1" i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L. </a:t>
                      </a:r>
                      <a:r>
                        <a:rPr lang="en-US" sz="2000" b="1" i="1" err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braziliensis</a:t>
                      </a:r>
                      <a:r>
                        <a:rPr lang="en-US" sz="2000" b="1" i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kumimoji="0" lang="en-US" sz="1800" b="1" kern="120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-A small </a:t>
                      </a:r>
                      <a:r>
                        <a:rPr kumimoji="0" lang="en-US" sz="1800" b="1" kern="120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single nodule </a:t>
                      </a:r>
                      <a:r>
                        <a:rPr kumimoji="0" lang="en-US" sz="1800" b="1" kern="120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at the site of      </a:t>
                      </a:r>
                      <a:r>
                        <a:rPr kumimoji="0" lang="en-US" sz="1800" b="1" kern="120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-Primary skin lesion: </a:t>
                      </a:r>
                      <a:r>
                        <a:rPr kumimoji="0" lang="en-US" sz="1800" b="1" kern="120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Nodule in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kumimoji="0" lang="en-US" sz="1800" b="1" i="0" kern="120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sand fly bite </a:t>
                      </a:r>
                      <a:r>
                        <a:rPr kumimoji="0" lang="en-US" sz="18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 </a:t>
                      </a:r>
                      <a:r>
                        <a:rPr kumimoji="0" lang="en-US" sz="1800" b="1" kern="120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ulcerates</a:t>
                      </a:r>
                      <a:r>
                        <a:rPr kumimoji="0" lang="en-US" sz="1800" b="1" i="0" kern="120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                       </a:t>
                      </a:r>
                      <a:r>
                        <a:rPr kumimoji="0" lang="en-US" sz="1800" b="1" kern="120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exposed regions </a:t>
                      </a:r>
                      <a:r>
                        <a:rPr kumimoji="0" lang="en-US" sz="1800" b="1" kern="120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</a:t>
                      </a:r>
                      <a:r>
                        <a:rPr kumimoji="0" lang="en-US" sz="1800" b="1" kern="120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ulcerates.</a:t>
                      </a:r>
                      <a:endParaRPr kumimoji="0" lang="en-US" sz="1800" b="1" i="0" kern="120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kumimoji="0" lang="en-US" sz="1800" b="1" i="0" kern="120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-Usually on the face &amp; ear </a:t>
                      </a:r>
                      <a:r>
                        <a:rPr kumimoji="0" lang="en-US" sz="1800" b="1" i="0" kern="1200" err="1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pinna</a:t>
                      </a:r>
                      <a:r>
                        <a:rPr kumimoji="0" lang="en-US" sz="1800" b="1" i="0" kern="120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- The ulcer with raised </a:t>
                      </a:r>
                      <a:r>
                        <a:rPr kumimoji="0" lang="en-US" sz="1800" b="1" i="0" kern="1200" err="1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indurated</a:t>
                      </a:r>
                      <a:r>
                        <a:rPr kumimoji="0" lang="en-US" sz="1800" b="1" i="0" kern="120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kumimoji="0" lang="en-US" sz="18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 </a:t>
                      </a:r>
                      <a:r>
                        <a:rPr kumimoji="0" lang="en-US" sz="1800" b="1" kern="120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heals within 6 months.                        margin</a:t>
                      </a:r>
                      <a:r>
                        <a:rPr kumimoji="0" lang="en-US" sz="1800" b="1" i="0" kern="120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kern="120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</a:t>
                      </a:r>
                      <a:r>
                        <a:rPr kumimoji="0" lang="en-US" sz="1800" b="1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 </a:t>
                      </a:r>
                      <a:r>
                        <a:rPr kumimoji="0" lang="en-US" sz="1800" b="1" kern="120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heals in scar in months.</a:t>
                      </a:r>
                      <a:endParaRPr kumimoji="0" lang="en-US" sz="1800" b="1" i="0" kern="120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800" b="1" i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-Ear lesion causes destruction of the   </a:t>
                      </a:r>
                      <a:r>
                        <a:rPr lang="en-US" sz="1800" b="1" i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1800" b="1" kern="120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Secondary metastatic lesion:</a:t>
                      </a:r>
                      <a:endParaRPr lang="en-US" sz="1800" b="1" i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800" b="1" i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catilage</a:t>
                      </a:r>
                      <a:r>
                        <a:rPr lang="en-US" sz="1800" b="1" i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of the ear </a:t>
                      </a:r>
                      <a:r>
                        <a:rPr lang="en-US" sz="1800" b="1" i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pinna</a:t>
                      </a:r>
                      <a:r>
                        <a:rPr lang="en-US" sz="1800" b="1" i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                       The parasite migrates from the 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800" b="1" i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-Seen in </a:t>
                      </a:r>
                      <a:r>
                        <a:rPr lang="en-US" sz="1800" b="1" i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chicleros</a:t>
                      </a:r>
                      <a:r>
                        <a:rPr lang="en-US" sz="1800" b="1" i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who live in forests    primary site to blood &amp; lymph 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800" b="1" i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&amp; collect gum from </a:t>
                      </a:r>
                      <a:r>
                        <a:rPr lang="en-US" sz="1800" b="1" i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chicle</a:t>
                      </a:r>
                      <a:r>
                        <a:rPr lang="en-US" sz="1800" b="1" i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trees.             to </a:t>
                      </a:r>
                      <a:r>
                        <a:rPr lang="en-US" sz="1800" b="1" i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mucocutaneous</a:t>
                      </a:r>
                      <a:r>
                        <a:rPr lang="en-US" sz="1800" b="1" i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junctions.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800" b="1" i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      </a:t>
                      </a:r>
                      <a:r>
                        <a:rPr lang="en-US" sz="1800" b="1" i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-Sites: </a:t>
                      </a:r>
                      <a:r>
                        <a:rPr lang="en-US" sz="1800" b="1" i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nasal septum, lips, palate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800" b="1" i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      </a:t>
                      </a:r>
                      <a:r>
                        <a:rPr lang="en-US" sz="1800" b="1" i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nasopharynx</a:t>
                      </a:r>
                      <a:r>
                        <a:rPr lang="en-US" sz="1800" b="1" i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&amp; larynx. 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800" b="1" i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      -Deformity &amp; 2</a:t>
                      </a:r>
                      <a:r>
                        <a:rPr lang="en-US" sz="1800" b="1" i="0" baseline="300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nd</a:t>
                      </a:r>
                      <a:r>
                        <a:rPr lang="en-US" sz="1800" b="1" i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bacterial infection.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800" b="1" i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      - Death from </a:t>
                      </a:r>
                      <a:r>
                        <a:rPr lang="en-US" sz="1800" b="1" i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septicaemia</a:t>
                      </a:r>
                      <a:r>
                        <a:rPr lang="en-US" sz="1800" b="1" i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and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800" b="1" i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        bronchopneumonia.</a:t>
                      </a:r>
                      <a:endParaRPr lang="ar-EG" sz="1800" b="1" i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71472" y="928670"/>
            <a:ext cx="821537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28728" y="3429000"/>
            <a:ext cx="657229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chleros_healed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4286280" cy="2857520"/>
          </a:xfrm>
          <a:prstGeom prst="roundRect">
            <a:avLst/>
          </a:prstGeom>
        </p:spPr>
      </p:pic>
      <p:pic>
        <p:nvPicPr>
          <p:cNvPr id="5" name="Picture 4" descr="Chiclero ulcer on an ear (leishmaniasis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071942"/>
            <a:ext cx="4143404" cy="2786058"/>
          </a:xfrm>
          <a:prstGeom prst="roundRect">
            <a:avLst/>
          </a:prstGeom>
        </p:spPr>
      </p:pic>
      <p:pic>
        <p:nvPicPr>
          <p:cNvPr id="59394" name="Picture 2" descr="C:\Users\Matrix\Downloads\espundia.jpg"/>
          <p:cNvPicPr>
            <a:picLocks noChangeAspect="1" noChangeArrowheads="1"/>
          </p:cNvPicPr>
          <p:nvPr/>
        </p:nvPicPr>
        <p:blipFill>
          <a:blip r:embed="rId4"/>
          <a:srcRect l="55878" t="37246" r="3754" b="17119"/>
          <a:stretch>
            <a:fillRect/>
          </a:stretch>
        </p:blipFill>
        <p:spPr bwMode="auto">
          <a:xfrm>
            <a:off x="4929190" y="4214818"/>
            <a:ext cx="3714776" cy="2643182"/>
          </a:xfrm>
          <a:prstGeom prst="rect">
            <a:avLst/>
          </a:prstGeom>
          <a:noFill/>
        </p:spPr>
      </p:pic>
      <p:pic>
        <p:nvPicPr>
          <p:cNvPr id="59395" name="Picture 3" descr="C:\Users\Matrix\Downloads\Leishmaniasis.jpg"/>
          <p:cNvPicPr>
            <a:picLocks noChangeAspect="1" noChangeArrowheads="1"/>
          </p:cNvPicPr>
          <p:nvPr/>
        </p:nvPicPr>
        <p:blipFill>
          <a:blip r:embed="rId5"/>
          <a:srcRect l="37608" r="38679"/>
          <a:stretch>
            <a:fillRect/>
          </a:stretch>
        </p:blipFill>
        <p:spPr bwMode="auto">
          <a:xfrm>
            <a:off x="5000628" y="1000108"/>
            <a:ext cx="3643338" cy="28575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2976" y="214290"/>
            <a:ext cx="242889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Chiclero</a:t>
            </a:r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ulcer</a:t>
            </a:r>
            <a:endParaRPr lang="ar-EG" sz="2400"/>
          </a:p>
        </p:txBody>
      </p:sp>
      <p:sp>
        <p:nvSpPr>
          <p:cNvPr id="12" name="TextBox 11"/>
          <p:cNvSpPr txBox="1"/>
          <p:nvPr/>
        </p:nvSpPr>
        <p:spPr>
          <a:xfrm>
            <a:off x="6000760" y="214290"/>
            <a:ext cx="17859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Espundia</a:t>
            </a:r>
            <a:endParaRPr lang="ar-EG" sz="240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24" y="714356"/>
            <a:ext cx="7643866" cy="37856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800" b="1" spc="30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Cutaneous</a:t>
            </a:r>
            <a:r>
              <a:rPr lang="en-US" sz="48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Larva </a:t>
            </a:r>
            <a:endParaRPr lang="ar-EG" sz="4800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r>
              <a:rPr lang="en-US" sz="4800" b="1" cap="none" spc="30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Migrans</a:t>
            </a:r>
            <a:endParaRPr lang="en-US" sz="48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r>
              <a:rPr lang="en-US" sz="48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&amp;</a:t>
            </a:r>
          </a:p>
          <a:p>
            <a:pPr algn="ctr"/>
            <a:r>
              <a:rPr lang="en-US" sz="48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Cutaneous </a:t>
            </a:r>
            <a:r>
              <a:rPr lang="en-US" sz="4800" b="1" spc="30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Leishmaniasis</a:t>
            </a:r>
            <a:endParaRPr lang="en-US" sz="4800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0352" y="494116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err="1"/>
              <a:t>Dr</a:t>
            </a:r>
            <a:r>
              <a:rPr lang="en-US" sz="3600"/>
              <a:t> </a:t>
            </a:r>
            <a:r>
              <a:rPr lang="en-US" sz="3600" err="1"/>
              <a:t>Eman</a:t>
            </a:r>
            <a:r>
              <a:rPr lang="en-US" sz="3600"/>
              <a:t> </a:t>
            </a:r>
            <a:r>
              <a:rPr lang="en-US" sz="3600" err="1"/>
              <a:t>Albataineh</a:t>
            </a:r>
            <a:endParaRPr lang="ar-JO" sz="3600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428604"/>
            <a:ext cx="392909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 diagnosis</a:t>
            </a:r>
            <a:endParaRPr lang="ar-EG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287042" y="1214422"/>
            <a:ext cx="284958" cy="79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1571604" y="1357298"/>
            <a:ext cx="285752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29124" y="1357298"/>
            <a:ext cx="264320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465241" y="1464455"/>
            <a:ext cx="213520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965967" y="1463661"/>
            <a:ext cx="21431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538" y="1714488"/>
            <a:ext cx="107157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</a:t>
            </a:r>
            <a:endParaRPr lang="ar-EG" sz="2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388" y="1714488"/>
            <a:ext cx="135732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Indirect</a:t>
            </a:r>
            <a:endParaRPr lang="ar-EG" sz="2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1536679" y="2535231"/>
            <a:ext cx="35719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7158" y="2714620"/>
            <a:ext cx="3143272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/>
            <a:r>
              <a:rPr lang="en-US" b="1">
                <a:solidFill>
                  <a:srgbClr val="C00000"/>
                </a:solidFill>
              </a:rPr>
              <a:t>1-Scraping the edge</a:t>
            </a:r>
            <a:r>
              <a:rPr lang="en-US" b="1"/>
              <a:t> </a:t>
            </a:r>
            <a:r>
              <a:rPr lang="en-US" b="1">
                <a:solidFill>
                  <a:srgbClr val="002060"/>
                </a:solidFill>
              </a:rPr>
              <a:t>of the ulcer</a:t>
            </a:r>
            <a:r>
              <a:rPr lang="en-US"/>
              <a:t> </a:t>
            </a:r>
            <a:r>
              <a:rPr lang="en-US" b="1">
                <a:solidFill>
                  <a:srgbClr val="C00000"/>
                </a:solidFill>
              </a:rPr>
              <a:t>or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 b="1">
                <a:solidFill>
                  <a:srgbClr val="C00000"/>
                </a:solidFill>
              </a:rPr>
              <a:t>aspiration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 b="1">
                <a:solidFill>
                  <a:srgbClr val="002060"/>
                </a:solidFill>
              </a:rPr>
              <a:t>by a needle (not the base as contains pus and necrotic </a:t>
            </a:r>
            <a:r>
              <a:rPr lang="ar-SA" b="1">
                <a:solidFill>
                  <a:srgbClr val="002060"/>
                </a:solidFill>
              </a:rPr>
              <a:t>tissues</a:t>
            </a:r>
            <a:r>
              <a:rPr lang="en-US" b="1">
                <a:solidFill>
                  <a:srgbClr val="002060"/>
                </a:solidFill>
              </a:rPr>
              <a:t>) and examined by :-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b="1">
                <a:solidFill>
                  <a:srgbClr val="002060"/>
                </a:solidFill>
              </a:rPr>
              <a:t> Direct smear stained by </a:t>
            </a:r>
            <a:r>
              <a:rPr lang="en-US" b="1" err="1">
                <a:solidFill>
                  <a:srgbClr val="002060"/>
                </a:solidFill>
              </a:rPr>
              <a:t>Giemsa</a:t>
            </a:r>
            <a:r>
              <a:rPr lang="en-US" b="1">
                <a:solidFill>
                  <a:srgbClr val="002060"/>
                </a:solidFill>
              </a:rPr>
              <a:t> or </a:t>
            </a:r>
            <a:r>
              <a:rPr lang="en-US" b="1" err="1">
                <a:solidFill>
                  <a:srgbClr val="002060"/>
                </a:solidFill>
              </a:rPr>
              <a:t>leishman</a:t>
            </a:r>
            <a:r>
              <a:rPr lang="en-US" b="1">
                <a:solidFill>
                  <a:srgbClr val="002060"/>
                </a:solidFill>
              </a:rPr>
              <a:t>.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b="1">
                <a:solidFill>
                  <a:srgbClr val="002060"/>
                </a:solidFill>
              </a:rPr>
              <a:t> Culture on NNN medium (</a:t>
            </a:r>
            <a:r>
              <a:rPr lang="en-US" b="1" err="1">
                <a:solidFill>
                  <a:srgbClr val="002060"/>
                </a:solidFill>
              </a:rPr>
              <a:t>amastigotes</a:t>
            </a:r>
            <a:r>
              <a:rPr lang="en-US" b="1">
                <a:solidFill>
                  <a:srgbClr val="002060"/>
                </a:solidFill>
              </a:rPr>
              <a:t> changes into</a:t>
            </a:r>
          </a:p>
          <a:p>
            <a:pPr algn="just" rtl="0"/>
            <a:r>
              <a:rPr lang="en-US" b="1" err="1">
                <a:solidFill>
                  <a:srgbClr val="002060"/>
                </a:solidFill>
              </a:rPr>
              <a:t>promastigotes</a:t>
            </a:r>
            <a:r>
              <a:rPr lang="en-US" b="1">
                <a:solidFill>
                  <a:srgbClr val="002060"/>
                </a:solidFill>
              </a:rPr>
              <a:t>).</a:t>
            </a:r>
          </a:p>
          <a:p>
            <a:pPr algn="just" rtl="0"/>
            <a:endParaRPr lang="en-US" b="1">
              <a:solidFill>
                <a:srgbClr val="002060"/>
              </a:solidFill>
            </a:endParaRPr>
          </a:p>
          <a:p>
            <a:pPr algn="just" rtl="0"/>
            <a:r>
              <a:rPr lang="en-US" b="1">
                <a:solidFill>
                  <a:srgbClr val="C00000"/>
                </a:solidFill>
              </a:rPr>
              <a:t>2- Biopsy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 b="1">
                <a:solidFill>
                  <a:srgbClr val="002060"/>
                </a:solidFill>
              </a:rPr>
              <a:t>from the edge of the ulcer and examined by direct smear.</a:t>
            </a:r>
            <a:endParaRPr lang="ar-EG" b="1">
              <a:solidFill>
                <a:srgbClr val="00206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6965967" y="2535231"/>
            <a:ext cx="356396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29190" y="2786058"/>
            <a:ext cx="392909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l" rtl="0"/>
            <a:r>
              <a:rPr lang="en-US" b="1">
                <a:solidFill>
                  <a:srgbClr val="C00000"/>
                </a:solidFill>
              </a:rPr>
              <a:t>1-Immunodiagnosis:</a:t>
            </a:r>
          </a:p>
          <a:p>
            <a:pPr lvl="0" algn="just" rtl="0">
              <a:buFont typeface="Wingdings" pitchFamily="2" charset="2"/>
              <a:buChar char="§"/>
            </a:pPr>
            <a:r>
              <a:rPr lang="en-US" b="1" err="1">
                <a:solidFill>
                  <a:srgbClr val="FF0000"/>
                </a:solidFill>
              </a:rPr>
              <a:t>Leishmanin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Int.Derm</a:t>
            </a:r>
            <a:r>
              <a:rPr lang="en-US" b="1">
                <a:solidFill>
                  <a:srgbClr val="FF0000"/>
                </a:solidFill>
              </a:rPr>
              <a:t> test (Montenegro test):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002060"/>
                </a:solidFill>
              </a:rPr>
              <a:t>Not a specific test. It is +</a:t>
            </a:r>
            <a:r>
              <a:rPr lang="en-US" b="1" err="1">
                <a:solidFill>
                  <a:srgbClr val="002060"/>
                </a:solidFill>
              </a:rPr>
              <a:t>ve</a:t>
            </a:r>
            <a:r>
              <a:rPr lang="en-US" b="1">
                <a:solidFill>
                  <a:srgbClr val="002060"/>
                </a:solidFill>
              </a:rPr>
              <a:t> with </a:t>
            </a:r>
            <a:r>
              <a:rPr lang="en-US" b="1" err="1">
                <a:solidFill>
                  <a:srgbClr val="002060"/>
                </a:solidFill>
              </a:rPr>
              <a:t>cutaneous</a:t>
            </a:r>
            <a:r>
              <a:rPr lang="en-US" b="1">
                <a:solidFill>
                  <a:srgbClr val="002060"/>
                </a:solidFill>
              </a:rPr>
              <a:t> and </a:t>
            </a:r>
            <a:r>
              <a:rPr lang="en-US" b="1" err="1">
                <a:solidFill>
                  <a:srgbClr val="002060"/>
                </a:solidFill>
              </a:rPr>
              <a:t>mucocutaneous</a:t>
            </a:r>
            <a:r>
              <a:rPr lang="en-US" b="1">
                <a:solidFill>
                  <a:srgbClr val="002060"/>
                </a:solidFill>
              </a:rPr>
              <a:t> </a:t>
            </a:r>
            <a:r>
              <a:rPr lang="en-US" b="1" err="1">
                <a:solidFill>
                  <a:srgbClr val="002060"/>
                </a:solidFill>
              </a:rPr>
              <a:t>leishmaniasis</a:t>
            </a:r>
            <a:r>
              <a:rPr lang="en-US" b="1">
                <a:solidFill>
                  <a:srgbClr val="002060"/>
                </a:solidFill>
              </a:rPr>
              <a:t>  </a:t>
            </a:r>
          </a:p>
          <a:p>
            <a:pPr algn="just" rtl="0"/>
            <a:r>
              <a:rPr lang="en-US" b="1">
                <a:solidFill>
                  <a:srgbClr val="002060"/>
                </a:solidFill>
              </a:rPr>
              <a:t>but negative in diffuse </a:t>
            </a:r>
            <a:r>
              <a:rPr lang="en-US" b="1" err="1">
                <a:solidFill>
                  <a:srgbClr val="002060"/>
                </a:solidFill>
              </a:rPr>
              <a:t>cutaneous</a:t>
            </a:r>
            <a:r>
              <a:rPr lang="en-US" b="1">
                <a:solidFill>
                  <a:srgbClr val="002060"/>
                </a:solidFill>
              </a:rPr>
              <a:t> </a:t>
            </a:r>
            <a:r>
              <a:rPr lang="en-US" b="1" err="1">
                <a:solidFill>
                  <a:srgbClr val="002060"/>
                </a:solidFill>
              </a:rPr>
              <a:t>leishmaniasis</a:t>
            </a:r>
            <a:r>
              <a:rPr lang="en-US" b="1">
                <a:solidFill>
                  <a:srgbClr val="002060"/>
                </a:solidFill>
              </a:rPr>
              <a:t>. </a:t>
            </a:r>
          </a:p>
          <a:p>
            <a:pPr algn="l" rtl="0"/>
            <a:endParaRPr lang="en-US" b="1">
              <a:solidFill>
                <a:srgbClr val="002060"/>
              </a:solidFill>
            </a:endParaRPr>
          </a:p>
          <a:p>
            <a:pPr algn="just" rtl="0"/>
            <a:r>
              <a:rPr lang="en-US" b="1">
                <a:solidFill>
                  <a:srgbClr val="C00000"/>
                </a:solidFill>
              </a:rPr>
              <a:t>2- PCR: </a:t>
            </a:r>
            <a:r>
              <a:rPr lang="en-US" b="1">
                <a:solidFill>
                  <a:srgbClr val="002060"/>
                </a:solidFill>
              </a:rPr>
              <a:t>A reliable diagnostic test. </a:t>
            </a:r>
          </a:p>
          <a:p>
            <a:pPr lvl="0" algn="just" rtl="0"/>
            <a:r>
              <a:rPr lang="en-US" b="1">
                <a:solidFill>
                  <a:srgbClr val="002060"/>
                </a:solidFill>
              </a:rPr>
              <a:t>than routine smear and culture and it used also for species differentiation. </a:t>
            </a:r>
            <a:endParaRPr lang="ar-EG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868" y="357166"/>
            <a:ext cx="200026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ar-EG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465637" y="1177909"/>
            <a:ext cx="356396" cy="79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928794" y="1357298"/>
            <a:ext cx="250033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29124" y="1357298"/>
            <a:ext cx="228601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821637" y="1464455"/>
            <a:ext cx="21431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573058" y="1499380"/>
            <a:ext cx="284958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28728" y="1643050"/>
            <a:ext cx="142876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1) Local</a:t>
            </a:r>
            <a:endParaRPr lang="ar-EG"/>
          </a:p>
        </p:txBody>
      </p:sp>
      <p:sp>
        <p:nvSpPr>
          <p:cNvPr id="18" name="TextBox 17"/>
          <p:cNvSpPr txBox="1"/>
          <p:nvPr/>
        </p:nvSpPr>
        <p:spPr>
          <a:xfrm>
            <a:off x="5643570" y="1643050"/>
            <a:ext cx="271464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2) Chemotherapy</a:t>
            </a:r>
            <a:endParaRPr lang="ar-EG" sz="24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2285992"/>
            <a:ext cx="4000528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Cryosurgery, curettage or local application of heat to raise the intra- </a:t>
            </a:r>
            <a:r>
              <a:rPr lang="en-US" sz="20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lesional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temperature to 37- 43 ° C for 12 hours as </a:t>
            </a:r>
            <a:r>
              <a:rPr lang="en-US" sz="20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amastigote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not grow above 33 ° C.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Surgical excision of the lesion.</a:t>
            </a:r>
            <a:endParaRPr lang="ar-EG"/>
          </a:p>
        </p:txBody>
      </p:sp>
      <p:sp>
        <p:nvSpPr>
          <p:cNvPr id="26" name="TextBox 25"/>
          <p:cNvSpPr txBox="1"/>
          <p:nvPr/>
        </p:nvSpPr>
        <p:spPr>
          <a:xfrm>
            <a:off x="4572000" y="2195185"/>
            <a:ext cx="4357718" cy="4662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</a:rPr>
              <a:t>Non-ulcerated lesion</a:t>
            </a:r>
            <a:r>
              <a:rPr lang="en-US" b="1"/>
              <a:t>: </a:t>
            </a:r>
            <a:r>
              <a:rPr lang="en-US" b="1">
                <a:solidFill>
                  <a:srgbClr val="002060"/>
                </a:solidFill>
              </a:rPr>
              <a:t>Intra- </a:t>
            </a:r>
            <a:r>
              <a:rPr lang="en-US" b="1" err="1">
                <a:solidFill>
                  <a:srgbClr val="002060"/>
                </a:solidFill>
              </a:rPr>
              <a:t>lesional</a:t>
            </a:r>
            <a:r>
              <a:rPr lang="en-US" b="1">
                <a:solidFill>
                  <a:srgbClr val="002060"/>
                </a:solidFill>
              </a:rPr>
              <a:t> injection of </a:t>
            </a:r>
            <a:r>
              <a:rPr lang="en-US" b="1" err="1">
                <a:solidFill>
                  <a:srgbClr val="002060"/>
                </a:solidFill>
              </a:rPr>
              <a:t>pentavalent</a:t>
            </a:r>
            <a:r>
              <a:rPr lang="en-US" b="1">
                <a:solidFill>
                  <a:srgbClr val="002060"/>
                </a:solidFill>
              </a:rPr>
              <a:t> antimony compounds.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</a:rPr>
              <a:t>Ulcerated lesion:</a:t>
            </a:r>
            <a:r>
              <a:rPr lang="en-US" b="1"/>
              <a:t> </a:t>
            </a:r>
            <a:r>
              <a:rPr lang="en-US" b="1">
                <a:solidFill>
                  <a:srgbClr val="002060"/>
                </a:solidFill>
              </a:rPr>
              <a:t>Should be treated with systemic </a:t>
            </a:r>
            <a:r>
              <a:rPr lang="en-US" b="1" err="1">
                <a:solidFill>
                  <a:srgbClr val="002060"/>
                </a:solidFill>
              </a:rPr>
              <a:t>pentavalent</a:t>
            </a:r>
            <a:r>
              <a:rPr lang="en-US" b="1">
                <a:solidFill>
                  <a:srgbClr val="002060"/>
                </a:solidFill>
              </a:rPr>
              <a:t> antimony compounds </a:t>
            </a:r>
            <a:r>
              <a:rPr lang="en-US" b="1">
                <a:solidFill>
                  <a:srgbClr val="C00000"/>
                </a:solidFill>
              </a:rPr>
              <a:t>(ex. </a:t>
            </a:r>
            <a:r>
              <a:rPr lang="en-US" b="1" err="1">
                <a:solidFill>
                  <a:srgbClr val="C00000"/>
                </a:solidFill>
              </a:rPr>
              <a:t>Pentostam</a:t>
            </a:r>
            <a:r>
              <a:rPr lang="en-US" b="1">
                <a:solidFill>
                  <a:srgbClr val="C00000"/>
                </a:solidFill>
              </a:rPr>
              <a:t>). 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</a:rPr>
              <a:t>Alternative drugs to </a:t>
            </a:r>
            <a:r>
              <a:rPr lang="en-US" b="1" err="1">
                <a:solidFill>
                  <a:srgbClr val="C00000"/>
                </a:solidFill>
              </a:rPr>
              <a:t>pentostam</a:t>
            </a:r>
            <a:r>
              <a:rPr lang="en-US" b="1">
                <a:solidFill>
                  <a:srgbClr val="C00000"/>
                </a:solidFill>
              </a:rPr>
              <a:t>: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 b="1" err="1">
                <a:solidFill>
                  <a:srgbClr val="002060"/>
                </a:solidFill>
              </a:rPr>
              <a:t>Amphotericin</a:t>
            </a:r>
            <a:r>
              <a:rPr lang="en-US" b="1">
                <a:solidFill>
                  <a:srgbClr val="002060"/>
                </a:solidFill>
              </a:rPr>
              <a:t> B, </a:t>
            </a:r>
            <a:r>
              <a:rPr lang="en-US" b="1" err="1">
                <a:solidFill>
                  <a:srgbClr val="002060"/>
                </a:solidFill>
              </a:rPr>
              <a:t>imidazoles</a:t>
            </a:r>
            <a:r>
              <a:rPr lang="en-US" b="1">
                <a:solidFill>
                  <a:srgbClr val="002060"/>
                </a:solidFill>
              </a:rPr>
              <a:t> or </a:t>
            </a:r>
            <a:r>
              <a:rPr lang="en-US" b="1" err="1">
                <a:solidFill>
                  <a:srgbClr val="002060"/>
                </a:solidFill>
              </a:rPr>
              <a:t>Allopurinol</a:t>
            </a:r>
            <a:r>
              <a:rPr lang="en-US" b="1">
                <a:solidFill>
                  <a:srgbClr val="002060"/>
                </a:solidFill>
              </a:rPr>
              <a:t>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</a:rPr>
              <a:t>Antibiotics</a:t>
            </a:r>
            <a:r>
              <a:rPr lang="en-US" b="1"/>
              <a:t> </a:t>
            </a:r>
            <a:r>
              <a:rPr lang="en-US" b="1">
                <a:solidFill>
                  <a:srgbClr val="002060"/>
                </a:solidFill>
              </a:rPr>
              <a:t>for secondary bacterial infection of lesions.</a:t>
            </a:r>
            <a:endParaRPr lang="ar-EG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r>
              <a:rPr lang="en-US" sz="4000"/>
              <a:t>TRICHINELLA SPIRALIS A NEMATODE</a:t>
            </a:r>
            <a:endParaRPr lang="ar-JO" sz="40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84784"/>
            <a:ext cx="8640960" cy="52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00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60649"/>
            <a:ext cx="8856984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68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36" y="332657"/>
            <a:ext cx="8379081" cy="649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8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8507288" cy="65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27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98" y="332656"/>
            <a:ext cx="8635021" cy="634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60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5" y="476672"/>
            <a:ext cx="8762990" cy="61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64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332656"/>
            <a:ext cx="8784976" cy="643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86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8400"/>
            <a:ext cx="8635021" cy="630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8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926" y="357166"/>
            <a:ext cx="300039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3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Larva </a:t>
            </a:r>
            <a:r>
              <a:rPr lang="en-US" sz="32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migrans</a:t>
            </a:r>
            <a:endParaRPr lang="ar-EG" sz="32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214422"/>
            <a:ext cx="8358246" cy="1951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0">
              <a:lnSpc>
                <a:spcPct val="150000"/>
              </a:lnSpc>
            </a:pPr>
            <a:r>
              <a:rPr lang="en-US" altLang="ar-SA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Definition :</a:t>
            </a:r>
            <a:r>
              <a:rPr lang="en-US" altLang="ar-SA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an infection of human tissue by migrating larvae of non human nematodes. Rarely caused by larvae of human nematodes.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3714752"/>
            <a:ext cx="80010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Larva </a:t>
            </a:r>
            <a:r>
              <a:rPr lang="en-US" sz="28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migrans</a:t>
            </a:r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man includes:</a:t>
            </a:r>
          </a:p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larva </a:t>
            </a:r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migrans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Visceral larva </a:t>
            </a:r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migrans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ar-EG"/>
          </a:p>
        </p:txBody>
      </p:sp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126" y="404665"/>
            <a:ext cx="8379081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58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8640"/>
            <a:ext cx="8379081" cy="63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35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60648"/>
            <a:ext cx="8712968" cy="643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58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536" y="404664"/>
            <a:ext cx="8253264" cy="62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52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332656"/>
            <a:ext cx="8640960" cy="635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96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05" y="188641"/>
            <a:ext cx="8944189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66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039" y="116632"/>
            <a:ext cx="8123142" cy="644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4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32656"/>
            <a:ext cx="8170888" cy="61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74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ANITHNKU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73238"/>
            <a:ext cx="69850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172" y="6472"/>
            <a:ext cx="8645708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Cutaneous larva </a:t>
            </a:r>
            <a:r>
              <a:rPr lang="en-US" sz="28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migrans</a:t>
            </a:r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/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(Creeping eruption, Plumber's itch, Sand worm)</a:t>
            </a:r>
          </a:p>
          <a:p>
            <a:pPr algn="l" rtl="0"/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 of infection</a:t>
            </a:r>
            <a:endParaRPr lang="ar-EG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196" y="1745763"/>
            <a:ext cx="8429684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lvl="0" indent="-457200" algn="just" rtl="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Human infection is caused by </a:t>
            </a: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penetration of the skin 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animal hookworm’s </a:t>
            </a:r>
            <a:r>
              <a:rPr lang="en-US" sz="20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filariform</a:t>
            </a: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larvae 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which are not adapted to man. </a:t>
            </a:r>
          </a:p>
          <a:p>
            <a:pPr marL="457200" lvl="0" indent="-457200" algn="just" rtl="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Infection occurs due to contact with contaminated soil (moist or sandy) with dog &amp; cat excreta.</a:t>
            </a:r>
          </a:p>
          <a:p>
            <a:pPr marL="457200" lvl="0" indent="-457200" algn="just" rtl="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larvae migrate in the </a:t>
            </a: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superficial layers of the skin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not go beyond the basal layer of the skin and keep migrating in the epidermis without development and rarely reaching the circulation. </a:t>
            </a:r>
          </a:p>
          <a:p>
            <a:pPr marL="457200" lvl="0" indent="-457200" algn="just" rtl="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Hookworms are Ancylostoma </a:t>
            </a:r>
            <a:r>
              <a:rPr lang="en-US" sz="20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caninum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Ancylostoma </a:t>
            </a:r>
            <a:r>
              <a:rPr lang="en-US" sz="20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braziliense</a:t>
            </a:r>
            <a:endParaRPr lang="en-US" sz="2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ar-EG" sz="2400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428604"/>
            <a:ext cx="62865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Pathogenesis and </a:t>
            </a:r>
            <a:r>
              <a:rPr lang="en-US" sz="28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symptomatology</a:t>
            </a:r>
            <a:endParaRPr lang="ar-EG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501356" y="1213628"/>
            <a:ext cx="284958" cy="79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29124" y="1357298"/>
            <a:ext cx="335758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214414" y="1357298"/>
            <a:ext cx="321471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107257" y="1464455"/>
            <a:ext cx="21431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537075" y="1463661"/>
            <a:ext cx="21431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7680347" y="1463661"/>
            <a:ext cx="213520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5720" y="1857365"/>
            <a:ext cx="2571768" cy="42148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the site of entry 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red itchy papule 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erythematous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ar-SA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zigzag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tunnel (1-2 mm) 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vesicles 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b="1" baseline="30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ry 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bacterial infection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sever irritation and </a:t>
            </a:r>
            <a:r>
              <a:rPr lang="en-US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pruritis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 rtl="0">
              <a:buClr>
                <a:srgbClr val="C00000"/>
              </a:buClr>
            </a:pP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Larvae remain active, move </a:t>
            </a:r>
            <a:r>
              <a:rPr lang="en-US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very slowly 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epidermis layer only for several weeks or months till die.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714744" y="1928802"/>
            <a:ext cx="178595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0"/>
            <a:r>
              <a:rPr lang="en-US"/>
              <a:t> 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Commonly affect the skin of feet, hands or buttocks and may advances to 1-2 cm / day.</a:t>
            </a:r>
          </a:p>
          <a:p>
            <a:pPr algn="l" rtl="0"/>
            <a:endParaRPr lang="ar-EG"/>
          </a:p>
        </p:txBody>
      </p:sp>
      <p:sp>
        <p:nvSpPr>
          <p:cNvPr id="27" name="TextBox 26"/>
          <p:cNvSpPr txBox="1"/>
          <p:nvPr/>
        </p:nvSpPr>
        <p:spPr>
          <a:xfrm>
            <a:off x="5929322" y="2000240"/>
            <a:ext cx="300039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skin lesion heals leaving linear white scars at the affected sites.</a:t>
            </a:r>
          </a:p>
          <a:p>
            <a:pPr lvl="0" algn="just" rtl="0">
              <a:buClr>
                <a:srgbClr val="C00000"/>
              </a:buClr>
            </a:pPr>
            <a:endParaRPr lang="en-US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Rarely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larvae reach the lung 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 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pulmonary symptoms, </a:t>
            </a:r>
            <a:r>
              <a:rPr lang="en-US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eosinophilia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pneumonitis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ar-EG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714356"/>
            <a:ext cx="550072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alt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CUTANEOUS LARVA MIGRANS</a:t>
            </a:r>
            <a:endParaRPr lang="ar-EG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-3571932" y="1643050"/>
          <a:ext cx="6111699" cy="257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Document" r:id="rId3" imgW="5486400" imgH="1249560" progId="Word.Document.8">
                  <p:embed/>
                </p:oleObj>
              </mc:Choice>
              <mc:Fallback>
                <p:oleObj name="Document" r:id="rId3" imgW="5486400" imgH="1249560" progId="Word.Document.8">
                  <p:embed/>
                  <p:pic>
                    <p:nvPicPr>
                      <p:cNvPr id="133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571932" y="1643050"/>
                        <a:ext cx="6111699" cy="2571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286116" y="1714488"/>
          <a:ext cx="22860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Picture" r:id="rId5" imgW="1554480" imgH="1188720" progId="Word.Picture.8">
                  <p:embed/>
                </p:oleObj>
              </mc:Choice>
              <mc:Fallback>
                <p:oleObj name="Picture" r:id="rId5" imgW="1554480" imgH="1188720" progId="Word.Picture.8">
                  <p:embed/>
                  <p:pic>
                    <p:nvPicPr>
                      <p:cNvPr id="133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2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1714488"/>
                        <a:ext cx="2286000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6572264" y="1571612"/>
          <a:ext cx="1905000" cy="278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Picture" r:id="rId7" imgW="1645920" imgH="1188720" progId="Word.Picture.8">
                  <p:embed/>
                </p:oleObj>
              </mc:Choice>
              <mc:Fallback>
                <p:oleObj name="Picture" r:id="rId7" imgW="1645920" imgH="1188720" progId="Word.Picture.8">
                  <p:embed/>
                  <p:pic>
                    <p:nvPicPr>
                      <p:cNvPr id="13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30000" contrast="4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1571612"/>
                        <a:ext cx="1905000" cy="278608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4348" y="4643446"/>
            <a:ext cx="200026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spcBef>
                <a:spcPct val="50000"/>
              </a:spcBef>
            </a:pPr>
            <a:r>
              <a:rPr lang="en-US" altLang="ar-SA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penetrates the skin of man especially feet and legs</a:t>
            </a:r>
            <a:endParaRPr lang="en-US" altLang="en-US" sz="2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6116" y="4714884"/>
            <a:ext cx="264320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fails to penetrate the skin fully </a:t>
            </a:r>
          </a:p>
          <a:p>
            <a:pPr algn="ctr" rtl="0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(not go beyond the epidermis) </a:t>
            </a:r>
            <a:endParaRPr lang="en-US" altLang="ar-SA" sz="20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0826" y="4714884"/>
            <a:ext cx="214963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altLang="ar-SA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Produce Zigzag tunnel</a:t>
            </a:r>
            <a:endParaRPr lang="ar-EG" sz="2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3174" y="285728"/>
            <a:ext cx="385765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 diagnosis</a:t>
            </a:r>
            <a:endParaRPr lang="ar-EG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000108"/>
            <a:ext cx="814393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Skin biopsy for larval identification.      </a:t>
            </a:r>
          </a:p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 rtl="0"/>
            <a:endParaRPr lang="ar-EG"/>
          </a:p>
        </p:txBody>
      </p:sp>
      <p:sp>
        <p:nvSpPr>
          <p:cNvPr id="6" name="TextBox 5"/>
          <p:cNvSpPr txBox="1"/>
          <p:nvPr/>
        </p:nvSpPr>
        <p:spPr>
          <a:xfrm>
            <a:off x="3643306" y="2285992"/>
            <a:ext cx="192882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ar-EG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429918" y="3142454"/>
            <a:ext cx="28575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571604" y="3286124"/>
            <a:ext cx="271464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86248" y="3286124"/>
            <a:ext cx="321471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429522" y="3429000"/>
            <a:ext cx="284958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394199" y="3463925"/>
            <a:ext cx="35719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7358876" y="3428206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5720" y="3786190"/>
            <a:ext cx="2786082" cy="1420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Antihistaminics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Antibiotics for 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</a:pP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baseline="30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ry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bacterial infection</a:t>
            </a:r>
            <a:endParaRPr lang="ar-EG" sz="2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15140" y="3786190"/>
            <a:ext cx="2214578" cy="958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Thiabendasole</a:t>
            </a:r>
            <a:endParaRPr lang="en-US" sz="2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Ivermectin</a:t>
            </a:r>
            <a:endParaRPr lang="ar-EG" sz="2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7554" y="3714752"/>
            <a:ext cx="3071834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0"/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Local freezing: 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Spray of skin by </a:t>
            </a: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ethyl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chloride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(local freezing) or </a:t>
            </a: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carbon dioxide snow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which produce freezing of larvae till death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skin bleb 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larvae are lost with epidermal sloughs.</a:t>
            </a:r>
            <a:endParaRPr lang="ar-EG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428604"/>
            <a:ext cx="514353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Leishmaniasis</a:t>
            </a:r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classified into</a:t>
            </a:r>
            <a:endParaRPr lang="ar-EG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286248" y="1285860"/>
            <a:ext cx="28575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500166" y="1428736"/>
            <a:ext cx="292895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29124" y="1428736"/>
            <a:ext cx="314327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357290" y="1571612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286248" y="1571612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429520" y="1571612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8596" y="1785926"/>
            <a:ext cx="235745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Visceral </a:t>
            </a:r>
            <a:r>
              <a:rPr lang="en-US" sz="24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Leishmaniasis</a:t>
            </a:r>
            <a:endParaRPr lang="en-US" sz="2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rtl="0"/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(Kala </a:t>
            </a:r>
            <a:r>
              <a:rPr lang="en-US" sz="24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azar</a:t>
            </a:r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ar-EG" sz="2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6116" y="1785926"/>
            <a:ext cx="2286016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leishmaniasis</a:t>
            </a:r>
            <a:endParaRPr lang="ar-EG" sz="2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3636" y="1785926"/>
            <a:ext cx="2643206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Mucocutaneous</a:t>
            </a:r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leishmaniasis</a:t>
            </a:r>
            <a:endParaRPr lang="ar-EG" sz="2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285852" y="3214686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273912" y="2869832"/>
            <a:ext cx="312011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7429520" y="2857496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2910" y="3357562"/>
            <a:ext cx="1785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Caused by</a:t>
            </a:r>
            <a:endParaRPr lang="ar-EG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596" y="3857628"/>
            <a:ext cx="214314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US" sz="2400" b="1" i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Donovani</a:t>
            </a:r>
            <a:endParaRPr lang="en-US" sz="2400" b="1" i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US" sz="2400" b="1" i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Infantum</a:t>
            </a:r>
            <a:endParaRPr lang="en-US" sz="2400" b="1" i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400" b="1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US" sz="2400" b="1" i="1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chagasi</a:t>
            </a:r>
            <a:endParaRPr lang="ar-EG" sz="2400" b="1" i="1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43306" y="3000372"/>
            <a:ext cx="1785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Caused by</a:t>
            </a:r>
            <a:endParaRPr lang="ar-EG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86116" y="3500438"/>
            <a:ext cx="2643206" cy="23083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US" sz="2400" b="1" i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tropica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 major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US" sz="2400" b="1" i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aethiopica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400" b="1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US" sz="2400" b="1" i="1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mexicana</a:t>
            </a:r>
            <a:r>
              <a:rPr lang="en-US" sz="24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86578" y="3071810"/>
            <a:ext cx="1785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Caused by</a:t>
            </a:r>
            <a:endParaRPr lang="ar-EG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86512" y="3643314"/>
            <a:ext cx="2571768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400" b="1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US" sz="2400" b="1" i="1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braziliensis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ar-EG"/>
          </a:p>
        </p:txBody>
      </p:sp>
      <p:sp>
        <p:nvSpPr>
          <p:cNvPr id="37" name="TextBox 36"/>
          <p:cNvSpPr txBox="1"/>
          <p:nvPr/>
        </p:nvSpPr>
        <p:spPr>
          <a:xfrm>
            <a:off x="285720" y="6072206"/>
            <a:ext cx="385765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/>
              <a:t> 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Old World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Leishmaniais</a:t>
            </a:r>
            <a:endParaRPr lang="ar-EG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57686" y="6072206"/>
            <a:ext cx="45720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4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New World </a:t>
            </a:r>
            <a:r>
              <a:rPr lang="en-US" sz="2400" b="1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Leishmaniasis</a:t>
            </a:r>
            <a:endParaRPr lang="ar-EG" sz="2400" b="1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F85BD0D362FE4498F457B21D75D702E" ma:contentTypeVersion="10" ma:contentTypeDescription="إنشاء مستند جديد." ma:contentTypeScope="" ma:versionID="ac0731a2578fbfe9c1529719c6635a2d">
  <xsd:schema xmlns:xsd="http://www.w3.org/2001/XMLSchema" xmlns:xs="http://www.w3.org/2001/XMLSchema" xmlns:p="http://schemas.microsoft.com/office/2006/metadata/properties" xmlns:ns2="1f03ce4d-2404-4236-8700-bd01b623a4ab" xmlns:ns3="a433687a-ae5f-44a0-9b01-062828d2e892" targetNamespace="http://schemas.microsoft.com/office/2006/metadata/properties" ma:root="true" ma:fieldsID="4eb4d9541af8f3e9340c2cbbad05c0b0" ns2:_="" ns3:_="">
    <xsd:import namespace="1f03ce4d-2404-4236-8700-bd01b623a4ab"/>
    <xsd:import namespace="a433687a-ae5f-44a0-9b01-062828d2e89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3687a-ae5f-44a0-9b01-062828d2e89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00fab3d-d326-4a93-90c4-3a6f5e166fe6}" ma:internalName="TaxCatchAll" ma:showField="CatchAllData" ma:web="a433687a-ae5f-44a0-9b01-062828d2e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03ce4d-2404-4236-8700-bd01b623a4ab">
      <Terms xmlns="http://schemas.microsoft.com/office/infopath/2007/PartnerControls"/>
    </lcf76f155ced4ddcb4097134ff3c332f>
    <TaxCatchAll xmlns="a433687a-ae5f-44a0-9b01-062828d2e892" xsi:nil="true"/>
  </documentManagement>
</p:properties>
</file>

<file path=customXml/itemProps1.xml><?xml version="1.0" encoding="utf-8"?>
<ds:datastoreItem xmlns:ds="http://schemas.openxmlformats.org/officeDocument/2006/customXml" ds:itemID="{9783BABF-1DC5-4C36-AA5E-2B06449CDD5F}">
  <ds:schemaRefs>
    <ds:schemaRef ds:uri="1f03ce4d-2404-4236-8700-bd01b623a4ab"/>
    <ds:schemaRef ds:uri="a433687a-ae5f-44a0-9b01-062828d2e892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439BAB-A872-44DB-82D1-F4ED1252D5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2398A1-792D-402E-8D66-12F7DD4921E9}">
  <ds:schemaRefs>
    <ds:schemaRef ds:uri="1f03ce4d-2404-4236-8700-bd01b623a4ab"/>
    <ds:schemaRef ds:uri="a433687a-ae5f-44a0-9b01-062828d2e892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Application>Microsoft Office PowerPoint</Application>
  <PresentationFormat>On-screen Show (4:3)</PresentationFormat>
  <Slides>38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TRICHINELLA SPIRALIS A NEMATODE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Matrix</dc:creator>
  <cp:revision>1</cp:revision>
  <dcterms:created xsi:type="dcterms:W3CDTF">2015-01-15T03:16:18Z</dcterms:created>
  <dcterms:modified xsi:type="dcterms:W3CDTF">2022-03-10T05:34:10Z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  <property fmtid="{D5CDD505-2E9C-101B-9397-08002B2CF9AE}" pid="3" name="MediaServiceImageTags">
    <vt:lpwstr/>
  </property>
</Properties>
</file>