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3.xml" ContentType="application/vnd.openxmlformats-officedocument.presentationml.tags+xml"/>
  <Override PartName="/docProps/core.xml" ContentType="application/vnd.openxmlformats-package.core-properties+xml"/>
  <Override PartName="/ppt/tags/tag15.xml" ContentType="application/vnd.openxmlformats-officedocument.presentationml.tags+xml"/>
  <Override PartName="/ppt/tags/tag11.xml" ContentType="application/vnd.openxmlformats-officedocument.presentationml.tags+xml"/>
  <Override PartName="/ppt/tags/tag14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12.xml" ContentType="application/vnd.openxmlformats-officedocument.presentationml.tags+xml"/>
  <Override PartName="/ppt/tags/tag16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app.xml" ContentType="application/vnd.openxmlformats-officedocument.extended-propertie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7.xml" ContentType="application/vnd.openxmlformats-officedocument.presentationml.tags+xml"/>
  <Override PartName="/ppt/tags/tag17.xml" ContentType="application/vnd.openxmlformats-officedocument.presentationml.tags+xml"/>
  <Override PartName="/ppt/tags/tag1.xml" ContentType="application/vnd.openxmlformats-officedocument.presentationml.tags+xml"/>
  <Override PartName="/ppt/tags/tag8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82" r:id="rId4"/>
    <p:sldId id="283" r:id="rId5"/>
    <p:sldId id="284" r:id="rId6"/>
    <p:sldId id="285" r:id="rId7"/>
    <p:sldId id="286" r:id="rId8"/>
    <p:sldId id="287" r:id="rId9"/>
    <p:sldId id="279" r:id="rId10"/>
    <p:sldId id="280" r:id="rId11"/>
    <p:sldId id="289" r:id="rId12"/>
    <p:sldId id="288" r:id="rId13"/>
    <p:sldId id="290" r:id="rId14"/>
    <p:sldId id="291" r:id="rId15"/>
    <p:sldId id="292" r:id="rId16"/>
    <p:sldId id="303" r:id="rId17"/>
    <p:sldId id="295" r:id="rId18"/>
    <p:sldId id="281" r:id="rId19"/>
    <p:sldId id="296" r:id="rId20"/>
    <p:sldId id="297" r:id="rId21"/>
    <p:sldId id="298" r:id="rId22"/>
    <p:sldId id="302" r:id="rId23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32BF4"/>
    <a:srgbClr val="F58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83" autoAdjust="0"/>
    <p:restoredTop sz="86348" autoAdjust="0"/>
  </p:normalViewPr>
  <p:slideViewPr>
    <p:cSldViewPr>
      <p:cViewPr varScale="1">
        <p:scale>
          <a:sx n="78" d="100"/>
          <a:sy n="78" d="100"/>
        </p:scale>
        <p:origin x="7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17284E-2667-4EC5-A2F1-32B484C5FF92}" type="datetimeFigureOut">
              <a:rPr lang="ar-JO" smtClean="0"/>
              <a:pPr/>
              <a:t>17‏/9‏/1442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490BD6-D73F-4073-BD0D-8E5DF38D2D6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5344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78037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81387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6316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49698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41734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01262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0819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67854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44082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2095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62407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7487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37370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91252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5564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45716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79952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82436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17‏/9‏/1442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17‏/9‏/1442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17‏/9‏/1442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17‏/9‏/1442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17‏/9‏/1442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17‏/9‏/1442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17‏/9‏/1442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17‏/9‏/1442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17‏/9‏/1442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17‏/9‏/1442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17‏/9‏/1442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4C36-A3DD-4F65-806E-55592C05031B}" type="datetimeFigureOut">
              <a:rPr lang="ar-JO" smtClean="0"/>
              <a:pPr/>
              <a:t>17‏/9‏/1442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2.jpg"/><Relationship Id="rId5" Type="http://schemas.openxmlformats.org/officeDocument/2006/relationships/image" Target="../media/image1.gi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5.jpg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6.png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7.gif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0.png"/><Relationship Id="rId4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1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g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.gif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jp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gif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8.jpeg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55576" y="1094879"/>
            <a:ext cx="7772400" cy="1470025"/>
          </a:xfrm>
        </p:spPr>
        <p:txBody>
          <a:bodyPr>
            <a:normAutofit/>
          </a:bodyPr>
          <a:lstStyle/>
          <a:p>
            <a:pPr rtl="0"/>
            <a:r>
              <a:rPr lang="en-GB" sz="6000" dirty="0">
                <a:solidFill>
                  <a:srgbClr val="C00000"/>
                </a:solidFill>
              </a:rPr>
              <a:t>Citric Acid Cycle</a:t>
            </a:r>
            <a:endParaRPr lang="ar-JO" sz="6000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67544" y="5203652"/>
            <a:ext cx="8643966" cy="1609724"/>
          </a:xfrm>
        </p:spPr>
        <p:txBody>
          <a:bodyPr>
            <a:normAutofit/>
          </a:bodyPr>
          <a:lstStyle/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Nesrin Mwafi</a:t>
            </a:r>
          </a:p>
          <a:p>
            <a:pPr rtl="0"/>
            <a:r>
              <a:rPr lang="ar-JO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Biochemistry &amp; Molecular Biology Department </a:t>
            </a:r>
          </a:p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Faculty of Medicine, Mutah University</a:t>
            </a:r>
          </a:p>
          <a:p>
            <a:pPr rtl="0">
              <a:lnSpc>
                <a:spcPct val="90000"/>
              </a:lnSpc>
            </a:pPr>
            <a:endParaRPr lang="ar-JO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88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0" y="0"/>
            <a:ext cx="428596" cy="685802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64904"/>
            <a:ext cx="3454400" cy="234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60"/>
    </mc:Choice>
    <mc:Fallback xmlns="">
      <p:transition spd="slow" advTm="1456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80692"/>
            <a:ext cx="4639333" cy="2044452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268760"/>
            <a:ext cx="8930320" cy="5580160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6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Succinate dehydrogenase catalyzes the oxidation of succinate to fumarate and consequently, the reduction of prosthetic group FAD into FADH</a:t>
            </a:r>
            <a:r>
              <a:rPr lang="en-US" sz="2600" baseline="-250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BE803-6CDC-1442-AC38-77BA3A1177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t="57102" r="3978" b="14490"/>
          <a:stretch/>
        </p:blipFill>
        <p:spPr>
          <a:xfrm>
            <a:off x="1043608" y="4941168"/>
            <a:ext cx="7416824" cy="1728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900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551"/>
    </mc:Choice>
    <mc:Fallback xmlns="">
      <p:transition spd="slow" advTm="263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Citric Acid Cycle</a:t>
            </a:r>
            <a:endParaRPr lang="ar-JO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296144"/>
            <a:ext cx="5518992" cy="558016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Succinate dehydrogenase is the only enzyme found in the inner membrane of mitochondria</a:t>
            </a:r>
          </a:p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FAD is 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more powerful oxidizing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agent than NAD</a:t>
            </a:r>
            <a:r>
              <a:rPr lang="en-US" sz="2800" baseline="30000" dirty="0">
                <a:latin typeface="Arial" charset="0"/>
                <a:ea typeface="Arial" charset="0"/>
                <a:cs typeface="Arial" charset="0"/>
              </a:rPr>
              <a:t>+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It is stereoselective enzyme and only the trans isomer 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“fumarate”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is formed but not the cis isomer                          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“maleate”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sz="2800" baseline="-25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/>
          <p:cNvGrpSpPr/>
          <p:nvPr/>
        </p:nvGrpSpPr>
        <p:grpSpPr>
          <a:xfrm>
            <a:off x="6084168" y="5330309"/>
            <a:ext cx="3083043" cy="1555075"/>
            <a:chOff x="4355976" y="3479443"/>
            <a:chExt cx="4392565" cy="2705339"/>
          </a:xfrm>
        </p:grpSpPr>
        <p:grpSp>
          <p:nvGrpSpPr>
            <p:cNvPr id="33" name="Group 32"/>
            <p:cNvGrpSpPr/>
            <p:nvPr/>
          </p:nvGrpSpPr>
          <p:grpSpPr>
            <a:xfrm>
              <a:off x="4414905" y="3533749"/>
              <a:ext cx="4333636" cy="2651033"/>
              <a:chOff x="4414905" y="3533749"/>
              <a:chExt cx="4333636" cy="2651033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261" t="27546" r="13586" b="66154"/>
              <a:stretch/>
            </p:blipFill>
            <p:spPr>
              <a:xfrm>
                <a:off x="7596336" y="3681027"/>
                <a:ext cx="296416" cy="432049"/>
              </a:xfrm>
              <a:prstGeom prst="rect">
                <a:avLst/>
              </a:prstGeom>
            </p:spPr>
          </p:pic>
          <p:grpSp>
            <p:nvGrpSpPr>
              <p:cNvPr id="21" name="Group 20"/>
              <p:cNvGrpSpPr/>
              <p:nvPr/>
            </p:nvGrpSpPr>
            <p:grpSpPr>
              <a:xfrm>
                <a:off x="4414905" y="3533749"/>
                <a:ext cx="4333636" cy="2651033"/>
                <a:chOff x="4414905" y="3533749"/>
                <a:chExt cx="4333636" cy="2651033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431" t="25446" r="13494" b="46703"/>
                <a:stretch/>
              </p:blipFill>
              <p:spPr>
                <a:xfrm>
                  <a:off x="5580112" y="3533749"/>
                  <a:ext cx="2016224" cy="1910047"/>
                </a:xfrm>
                <a:prstGeom prst="rect">
                  <a:avLst/>
                </a:prstGeom>
              </p:spPr>
            </p:pic>
            <p:grpSp>
              <p:nvGrpSpPr>
                <p:cNvPr id="20" name="Group 19"/>
                <p:cNvGrpSpPr/>
                <p:nvPr/>
              </p:nvGrpSpPr>
              <p:grpSpPr>
                <a:xfrm>
                  <a:off x="4414905" y="5381631"/>
                  <a:ext cx="4333636" cy="803151"/>
                  <a:chOff x="4774945" y="5381631"/>
                  <a:chExt cx="4333636" cy="803151"/>
                </a:xfrm>
              </p:grpSpPr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4774945" y="5517232"/>
                    <a:ext cx="2461351" cy="465072"/>
                    <a:chOff x="4774945" y="5517232"/>
                    <a:chExt cx="2461351" cy="465072"/>
                  </a:xfrm>
                </p:grpSpPr>
                <p:pic>
                  <p:nvPicPr>
                    <p:cNvPr id="13" name="Picture 12"/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325" t="61471" r="26368" b="33157"/>
                    <a:stretch/>
                  </p:blipFill>
                  <p:spPr>
                    <a:xfrm>
                      <a:off x="4774945" y="5575186"/>
                      <a:ext cx="576064" cy="3684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" name="Picture 15"/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5651" t="54621" r="53852" b="38597"/>
                    <a:stretch/>
                  </p:blipFill>
                  <p:spPr>
                    <a:xfrm>
                      <a:off x="5364088" y="5517232"/>
                      <a:ext cx="1872208" cy="465072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6876577" y="5381631"/>
                    <a:ext cx="2232004" cy="803151"/>
                    <a:chOff x="6516293" y="5423659"/>
                    <a:chExt cx="2232004" cy="803151"/>
                  </a:xfrm>
                </p:grpSpPr>
                <p:pic>
                  <p:nvPicPr>
                    <p:cNvPr id="12" name="Picture 11"/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5193" t="55089" r="7463" b="38597"/>
                    <a:stretch/>
                  </p:blipFill>
                  <p:spPr>
                    <a:xfrm>
                      <a:off x="6934665" y="5589240"/>
                      <a:ext cx="1584176" cy="43302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6516293" y="5423659"/>
                      <a:ext cx="2232004" cy="8031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en-US" sz="2400"/>
                        <a:t>                </a:t>
                      </a:r>
                      <a:r>
                        <a:rPr lang="en-US" sz="240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</p:grpSp>
          </p:grpSp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261" t="27546" r="13586" b="66154"/>
              <a:stretch/>
            </p:blipFill>
            <p:spPr>
              <a:xfrm>
                <a:off x="5295022" y="3660013"/>
                <a:ext cx="288032" cy="432049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261" t="27546" r="13586" b="66154"/>
              <a:stretch/>
            </p:blipFill>
            <p:spPr>
              <a:xfrm>
                <a:off x="4982729" y="3660014"/>
                <a:ext cx="288032" cy="432049"/>
              </a:xfrm>
              <a:prstGeom prst="rect">
                <a:avLst/>
              </a:prstGeom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7633983" y="3521472"/>
              <a:ext cx="723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H</a:t>
              </a:r>
              <a:endParaRPr lang="en-US" sz="3600" b="1" dirty="0">
                <a:solidFill>
                  <a:srgbClr val="0000FF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55976" y="3479443"/>
              <a:ext cx="723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H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347864" y="5344171"/>
            <a:ext cx="2574359" cy="1469205"/>
            <a:chOff x="115634" y="3493388"/>
            <a:chExt cx="3981337" cy="2484938"/>
          </a:xfrm>
        </p:grpSpPr>
        <p:grpSp>
          <p:nvGrpSpPr>
            <p:cNvPr id="37" name="Group 36"/>
            <p:cNvGrpSpPr/>
            <p:nvPr/>
          </p:nvGrpSpPr>
          <p:grpSpPr>
            <a:xfrm>
              <a:off x="745781" y="3569414"/>
              <a:ext cx="2895940" cy="2408912"/>
              <a:chOff x="745781" y="3569414"/>
              <a:chExt cx="2895940" cy="240891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55895" y="3569414"/>
                <a:ext cx="2885826" cy="2408912"/>
                <a:chOff x="755895" y="3569414"/>
                <a:chExt cx="2885826" cy="2408912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61" t="61593" r="71214" b="33157"/>
                <a:stretch/>
              </p:blipFill>
              <p:spPr>
                <a:xfrm>
                  <a:off x="755895" y="5593363"/>
                  <a:ext cx="1080121" cy="360041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691" t="25446" r="61235" b="48000"/>
                <a:stretch/>
              </p:blipFill>
              <p:spPr>
                <a:xfrm>
                  <a:off x="1315878" y="3569414"/>
                  <a:ext cx="2016224" cy="1821134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651" t="54621" r="53852" b="38597"/>
                <a:stretch/>
              </p:blipFill>
              <p:spPr>
                <a:xfrm>
                  <a:off x="1769513" y="5513254"/>
                  <a:ext cx="1872208" cy="465072"/>
                </a:xfrm>
                <a:prstGeom prst="rect">
                  <a:avLst/>
                </a:prstGeom>
              </p:spPr>
            </p:pic>
          </p:grpSp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4" t="44411" r="61235" b="48000"/>
              <a:stretch/>
            </p:blipFill>
            <p:spPr>
              <a:xfrm>
                <a:off x="3352318" y="4880232"/>
                <a:ext cx="285964" cy="520454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4" t="44411" r="61235" b="48000"/>
              <a:stretch/>
            </p:blipFill>
            <p:spPr>
              <a:xfrm>
                <a:off x="1058598" y="3693216"/>
                <a:ext cx="285964" cy="520454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4" t="44411" r="61235" b="48000"/>
              <a:stretch/>
            </p:blipFill>
            <p:spPr>
              <a:xfrm>
                <a:off x="745781" y="3689994"/>
                <a:ext cx="285964" cy="520453"/>
              </a:xfrm>
              <a:prstGeom prst="rect">
                <a:avLst/>
              </a:prstGeom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3373836" y="4711294"/>
              <a:ext cx="723135" cy="780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H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5634" y="3493388"/>
              <a:ext cx="723135" cy="780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H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60"/>
          <a:stretch/>
        </p:blipFill>
        <p:spPr>
          <a:xfrm>
            <a:off x="5781165" y="1412776"/>
            <a:ext cx="3327339" cy="2425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696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360"/>
    </mc:Choice>
    <mc:Fallback xmlns="">
      <p:transition spd="slow" advTm="24336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296144"/>
            <a:ext cx="8678386" cy="5733256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7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Fumarate is converted to L-malate in a hydration reaction catalyzed by fumarase (reversible reaction)</a:t>
            </a: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Fumarase is a stereospecific enzyme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" t="21695" r="8231" b="32140"/>
          <a:stretch/>
        </p:blipFill>
        <p:spPr>
          <a:xfrm>
            <a:off x="1403648" y="3068960"/>
            <a:ext cx="6336704" cy="2970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218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28"/>
    </mc:Choice>
    <mc:Fallback xmlns="">
      <p:transition spd="slow" advTm="87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96752"/>
            <a:ext cx="8678386" cy="5580160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8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L-malate is 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oxidized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to regenerate oxaloacetate via malate dehydrogenase enzyme thus generating the third NADH 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(reversible)</a:t>
            </a: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At the end of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krebs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cycle, the products of oxidation of one glucose via glycolysis and TCA are:</a:t>
            </a:r>
          </a:p>
          <a:p>
            <a:pPr marL="0" indent="0" algn="l" rtl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       </a:t>
            </a:r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ATP + </a:t>
            </a:r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CO</a:t>
            </a:r>
            <a:r>
              <a:rPr lang="en-US" sz="28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+  </a:t>
            </a:r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NADH + </a:t>
            </a:r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FADH2 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80928"/>
            <a:ext cx="5616624" cy="20086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41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364"/>
    </mc:Choice>
    <mc:Fallback xmlns="">
      <p:transition spd="slow" advTm="156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685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ATP Yield per one Glucose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403648" y="908720"/>
          <a:ext cx="6408712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2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ATP produced</a:t>
                      </a:r>
                      <a:r>
                        <a:rPr lang="en-US" baseline="0" dirty="0"/>
                        <a:t> by substrate-level phosphorylation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Glycolysis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ATP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Acetyl CoA 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Krebs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ATP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Total/glucose </a:t>
                      </a:r>
                    </a:p>
                    <a:p>
                      <a:pPr algn="ctr"/>
                      <a:r>
                        <a:rPr lang="en-US" dirty="0"/>
                        <a:t>4 ATP molecules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13171"/>
              </p:ext>
            </p:extLst>
          </p:nvPr>
        </p:nvGraphicFramePr>
        <p:xfrm>
          <a:off x="971600" y="3501008"/>
          <a:ext cx="7704856" cy="3175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Electron-carrier molecule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Total H</a:t>
                      </a:r>
                      <a:r>
                        <a:rPr lang="en-US" baseline="30000" dirty="0"/>
                        <a:t>+</a:t>
                      </a:r>
                      <a:r>
                        <a:rPr lang="en-US" baseline="0" dirty="0"/>
                        <a:t> pumped</a:t>
                      </a:r>
                      <a:endParaRPr lang="en-US" dirty="0"/>
                    </a:p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ATP synthase </a:t>
                      </a:r>
                    </a:p>
                    <a:p>
                      <a:pPr algn="ctr"/>
                      <a:r>
                        <a:rPr lang="en-US" dirty="0"/>
                        <a:t>4H</a:t>
                      </a:r>
                      <a:r>
                        <a:rPr lang="en-US" baseline="30000" dirty="0"/>
                        <a:t>+             </a:t>
                      </a:r>
                      <a:r>
                        <a:rPr lang="en-US" baseline="0" dirty="0"/>
                        <a:t>1</a:t>
                      </a:r>
                      <a:r>
                        <a:rPr lang="en-US" baseline="30000" dirty="0"/>
                        <a:t> </a:t>
                      </a:r>
                      <a:r>
                        <a:rPr lang="en-US" baseline="0" dirty="0"/>
                        <a:t>ATP</a:t>
                      </a:r>
                      <a:endParaRPr lang="en-US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Glycolysis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NADH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3-5 ATP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Acetyl CoA 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 NADH</a:t>
                      </a:r>
                    </a:p>
                    <a:p>
                      <a:endParaRPr lang="en-US" sz="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ATP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Krebs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 NADH</a:t>
                      </a:r>
                    </a:p>
                    <a:p>
                      <a:pPr algn="ctr"/>
                      <a:r>
                        <a:rPr lang="en-US" dirty="0"/>
                        <a:t>2 FADH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 ATP</a:t>
                      </a:r>
                    </a:p>
                    <a:p>
                      <a:pPr algn="ctr"/>
                      <a:r>
                        <a:rPr lang="en-US" dirty="0"/>
                        <a:t>3  ATP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Total/glucose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26-28 ATP produced by oxidative</a:t>
                      </a:r>
                      <a:r>
                        <a:rPr lang="en-US" baseline="0" dirty="0"/>
                        <a:t> phosphorylation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7343736" y="4077072"/>
            <a:ext cx="3783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5563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878"/>
    </mc:Choice>
    <mc:Fallback xmlns="">
      <p:transition spd="slow" advTm="301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685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Cytosolic NADH Shuttling </a:t>
            </a:r>
            <a:endParaRPr lang="ar-JO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52128"/>
            <a:ext cx="8678386" cy="570587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The electrons carried by cytosolic NADH (i.e. NADH generated by glycolysis) will be shuttled to the matrix by one of two mechanisms:</a:t>
            </a:r>
          </a:p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467544" y="2564904"/>
            <a:ext cx="4169408" cy="367240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DHAP/G3P shuttle: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it is active in brain and skeletal muscle. This pathway delivers the 2e from cytosolic NADH to mitochondrial FAD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Font typeface="Arial" pitchFamily="34" charset="0"/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Font typeface="Arial" pitchFamily="34" charset="0"/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Font typeface="Arial" pitchFamily="34" charset="0"/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Font typeface="Arial" pitchFamily="34" charset="0"/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004" y="2852936"/>
            <a:ext cx="4254500" cy="345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934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15"/>
    </mc:Choice>
    <mc:Fallback xmlns="">
      <p:transition spd="slow" advTm="75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36265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NADH Shuttling </a:t>
            </a:r>
            <a:endParaRPr lang="ar-JO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980728"/>
            <a:ext cx="8678386" cy="1556792"/>
          </a:xfrm>
        </p:spPr>
        <p:txBody>
          <a:bodyPr>
            <a:normAutofit/>
          </a:bodyPr>
          <a:lstStyle/>
          <a:p>
            <a:pPr algn="l" rtl="0"/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514350" indent="-514350" algn="l" rtl="0">
              <a:buFont typeface="+mj-lt"/>
              <a:buAutoNum type="arabicPeriod" startAt="2"/>
            </a:pP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Aspartate/malate shuttle: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it is active in liver and heart. This pathway delivers the 2e from cytosolic NADH to mitochondrial NAD</a:t>
            </a:r>
            <a:r>
              <a:rPr lang="en-US" sz="2800" baseline="30000" dirty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(found in the matrix)</a:t>
            </a:r>
          </a:p>
          <a:p>
            <a:pPr marL="514350" indent="-514350" algn="l" rtl="0">
              <a:buFont typeface="+mj-lt"/>
              <a:buAutoNum type="arabicPeriod" startAt="2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90" y="2756404"/>
            <a:ext cx="7118350" cy="388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0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87"/>
    </mc:Choice>
    <mc:Fallback xmlns="">
      <p:transition spd="slow" advTm="9898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685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Oxidative Phosphorylation </a:t>
            </a:r>
            <a:endParaRPr lang="ar-JO" sz="4000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683568" y="908720"/>
            <a:ext cx="8208912" cy="5049688"/>
            <a:chOff x="467544" y="1472589"/>
            <a:chExt cx="8652025" cy="48993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" t="1972" r="4104" b="18192"/>
            <a:stretch/>
          </p:blipFill>
          <p:spPr>
            <a:xfrm>
              <a:off x="467544" y="1472589"/>
              <a:ext cx="8652025" cy="489939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23047" y="4285031"/>
              <a:ext cx="5597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FADH</a:t>
              </a:r>
              <a:r>
                <a:rPr lang="en-US" sz="1100" b="1" baseline="-25000" dirty="0"/>
                <a:t>2</a:t>
              </a:r>
            </a:p>
          </p:txBody>
        </p:sp>
      </p:grp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46856" y="6021288"/>
            <a:ext cx="8445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TCA is considered as a part of aerobic metabolism although it does not use O</a:t>
            </a:r>
            <a:r>
              <a:rPr lang="en-US" sz="24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in any of its reaction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??</a:t>
            </a:r>
            <a:endParaRPr lang="en-US" sz="1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758"/>
    </mc:Choice>
    <mc:Fallback xmlns="">
      <p:transition spd="slow" advTm="29075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6816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TCA Cycle Regulation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2803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605302"/>
            <a:ext cx="8714296" cy="3327754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Reactions 3 and 4 are key sites for allosteric regulation: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Isocitrate dehydrogenase is activated by ADP and directly inhibited by NADH and ATP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GB" sz="2800" dirty="0">
                <a:latin typeface="Arial" charset="0"/>
                <a:ea typeface="Arial" charset="0"/>
                <a:cs typeface="Arial" charset="0"/>
                <a:sym typeface="Symbol" charset="2"/>
              </a:rPr>
              <a:t>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-ketoglutarate dehydrogenase activity is inhibited by NADH, ATP and succinyl-CoA </a:t>
            </a:r>
          </a:p>
          <a:p>
            <a:pPr algn="l" rtl="0"/>
            <a:endParaRPr lang="en-US" sz="2800" dirty="0">
              <a:solidFill>
                <a:srgbClr val="0000CC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76056" y="3442974"/>
            <a:ext cx="3962400" cy="3370402"/>
            <a:chOff x="4953000" y="2996952"/>
            <a:chExt cx="3962400" cy="3370402"/>
          </a:xfrm>
        </p:grpSpPr>
        <p:grpSp>
          <p:nvGrpSpPr>
            <p:cNvPr id="32" name="Group 31"/>
            <p:cNvGrpSpPr/>
            <p:nvPr/>
          </p:nvGrpSpPr>
          <p:grpSpPr>
            <a:xfrm>
              <a:off x="4953000" y="2996952"/>
              <a:ext cx="3962400" cy="3276923"/>
              <a:chOff x="2362200" y="3200077"/>
              <a:chExt cx="3962400" cy="3276923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33" t="21812" r="1996" b="1844"/>
              <a:stretch/>
            </p:blipFill>
            <p:spPr>
              <a:xfrm>
                <a:off x="2362200" y="3452664"/>
                <a:ext cx="3962400" cy="3024336"/>
              </a:xfrm>
              <a:prstGeom prst="rect">
                <a:avLst/>
              </a:prstGeom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4476220" y="3200077"/>
                <a:ext cx="1657880" cy="166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50" t="96026" r="14871" b="-187"/>
            <a:stretch/>
          </p:blipFill>
          <p:spPr>
            <a:xfrm>
              <a:off x="7757937" y="6200474"/>
              <a:ext cx="552627" cy="16688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952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63"/>
    </mc:Choice>
    <mc:Fallback xmlns="">
      <p:transition spd="slow" advTm="36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Biosynthetic Role of TCA Intermediates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2803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268760"/>
            <a:ext cx="8714296" cy="558924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 addition to its role in catabolism and energy generation, TCA intermediates have anabolic role in biosynthesis of other molecules: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B9365-534A-1E4F-B548-F2933A965E27}"/>
              </a:ext>
            </a:extLst>
          </p:cNvPr>
          <p:cNvSpPr txBox="1"/>
          <p:nvPr/>
        </p:nvSpPr>
        <p:spPr>
          <a:xfrm>
            <a:off x="3419872" y="5468561"/>
            <a:ext cx="75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FA9F18-7182-F44C-9E49-3BA72E67D265}"/>
              </a:ext>
            </a:extLst>
          </p:cNvPr>
          <p:cNvSpPr txBox="1"/>
          <p:nvPr/>
        </p:nvSpPr>
        <p:spPr>
          <a:xfrm>
            <a:off x="5328730" y="5189240"/>
            <a:ext cx="75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DF3060-C469-7E44-98C5-53111DFCBD39}"/>
              </a:ext>
            </a:extLst>
          </p:cNvPr>
          <p:cNvSpPr txBox="1"/>
          <p:nvPr/>
        </p:nvSpPr>
        <p:spPr>
          <a:xfrm>
            <a:off x="2736442" y="3740369"/>
            <a:ext cx="75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061A93-E368-FC4D-A49A-2D681DF80015}"/>
              </a:ext>
            </a:extLst>
          </p:cNvPr>
          <p:cNvSpPr txBox="1"/>
          <p:nvPr/>
        </p:nvSpPr>
        <p:spPr>
          <a:xfrm>
            <a:off x="5364088" y="3821088"/>
            <a:ext cx="75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3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10B216-0324-E944-8EEC-DDAE1A18F877}"/>
              </a:ext>
            </a:extLst>
          </p:cNvPr>
          <p:cNvGrpSpPr/>
          <p:nvPr/>
        </p:nvGrpSpPr>
        <p:grpSpPr>
          <a:xfrm>
            <a:off x="2339752" y="3068960"/>
            <a:ext cx="4863254" cy="2915892"/>
            <a:chOff x="2339752" y="3068960"/>
            <a:chExt cx="4863254" cy="29158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435E2C-B0DE-D144-A024-74F68EEA4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3068960"/>
              <a:ext cx="4863254" cy="291589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64F4C50-AD08-7444-903F-7ACDD8852F9A}"/>
                </a:ext>
              </a:extLst>
            </p:cNvPr>
            <p:cNvSpPr/>
            <p:nvPr/>
          </p:nvSpPr>
          <p:spPr>
            <a:xfrm>
              <a:off x="6119526" y="4437112"/>
              <a:ext cx="61271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609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587"/>
    </mc:Choice>
    <mc:Fallback xmlns="">
      <p:transition spd="slow" advTm="121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678386" cy="2584920"/>
          </a:xfrm>
        </p:spPr>
        <p:txBody>
          <a:bodyPr>
            <a:normAutofit/>
          </a:bodyPr>
          <a:lstStyle/>
          <a:p>
            <a:pPr algn="l" rtl="0"/>
            <a:r>
              <a:rPr lang="en-US" sz="2600" dirty="0">
                <a:latin typeface="Arial" charset="0"/>
                <a:ea typeface="Arial" charset="0"/>
                <a:cs typeface="Arial" charset="0"/>
              </a:rPr>
              <a:t>Citric acid, Tricarboxylic acid cycle (TCA) or Krebs cycle is a central pathway used by all aerobic organisms to generate energy through the oxidation of acetate (in the form of acetyl CoA) into CO</a:t>
            </a:r>
            <a:r>
              <a:rPr lang="en-US" sz="2600" baseline="-25000" dirty="0">
                <a:latin typeface="Arial" charset="0"/>
                <a:ea typeface="Arial" charset="0"/>
                <a:cs typeface="Arial" charset="0"/>
              </a:rPr>
              <a:t>2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and ATP. Also it releases the energy-rich molecules: NADH and FADH2</a:t>
            </a:r>
          </a:p>
          <a:p>
            <a:pPr marL="0" indent="0" algn="l" rtl="0">
              <a:buNone/>
            </a:pPr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3"/>
          <a:stretch/>
        </p:blipFill>
        <p:spPr>
          <a:xfrm>
            <a:off x="5724128" y="3538672"/>
            <a:ext cx="3384376" cy="3274705"/>
          </a:xfrm>
          <a:prstGeom prst="rect">
            <a:avLst/>
          </a:prstGeom>
        </p:spPr>
      </p:pic>
      <p:sp>
        <p:nvSpPr>
          <p:cNvPr id="7" name="عنصر نائب للمحتوى 2"/>
          <p:cNvSpPr txBox="1">
            <a:spLocks/>
          </p:cNvSpPr>
          <p:nvPr/>
        </p:nvSpPr>
        <p:spPr>
          <a:xfrm>
            <a:off x="394208" y="3501008"/>
            <a:ext cx="5473936" cy="3600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600" dirty="0">
                <a:latin typeface="Arial" charset="0"/>
                <a:ea typeface="Arial" charset="0"/>
                <a:cs typeface="Arial" charset="0"/>
              </a:rPr>
              <a:t>It occurs in mitochondrial matrix except reaction 6 in which </a:t>
            </a:r>
            <a:r>
              <a:rPr lang="en-US" sz="2600" dirty="0">
                <a:solidFill>
                  <a:srgbClr val="0000CC"/>
                </a:solidFill>
                <a:latin typeface="Arial" charset="0"/>
                <a:ea typeface="Arial" charset="0"/>
                <a:cs typeface="Arial" charset="0"/>
              </a:rPr>
              <a:t>succinate dehydrogenase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enzyme is found in inner mitochondrial membrane (it is the only transmembrane protein in Krebs cycle)</a:t>
            </a:r>
          </a:p>
          <a:p>
            <a:pPr marL="0" indent="0" algn="l" rtl="0">
              <a:buFont typeface="Arial" pitchFamily="34" charset="0"/>
              <a:buNone/>
            </a:pPr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21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051"/>
    </mc:Choice>
    <mc:Fallback xmlns="">
      <p:transition spd="slow" advTm="559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Biosynthetic Role of TCA Intermediates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5496" y="2803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556792"/>
            <a:ext cx="8714296" cy="5112568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Succinyl CoA is used in synthesis of heme and other porphyrins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Oxaloacetate and </a:t>
            </a:r>
            <a:r>
              <a:rPr lang="en-GB" sz="2800" dirty="0">
                <a:latin typeface="Calibri" charset="0"/>
                <a:ea typeface="ＭＳ 明朝" charset="-128"/>
                <a:cs typeface="Times New Roman" charset="0"/>
                <a:sym typeface="Symbol" charset="2"/>
              </a:rPr>
              <a:t>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-ketoglutarate are converted by transamination to the corresponding amino acids aspartate and glutamate, respectively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Citrate in some tissues is transported to cytosol where it is converted back to acetyl CoA for fatty acids biosynthesis  </a:t>
            </a:r>
          </a:p>
        </p:txBody>
      </p:sp>
    </p:spTree>
    <p:extLst>
      <p:ext uri="{BB962C8B-B14F-4D97-AF65-F5344CB8AC3E}">
        <p14:creationId xmlns:p14="http://schemas.microsoft.com/office/powerpoint/2010/main" val="6437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0"/>
    </mc:Choice>
    <mc:Fallback xmlns="">
      <p:transition spd="slow" advTm="379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Anaplerotic Pathway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2803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714296" cy="6480720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latin typeface="Arial" charset="0"/>
                <a:ea typeface="Arial" charset="0"/>
                <a:cs typeface="Arial" charset="0"/>
              </a:rPr>
              <a:t>Anaplerotic pathways (from Greek word meaning filling up) are the processes that replenish TCA intermediates so that the flow of carbon out of the cycle is balanced by these reactions </a:t>
            </a: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Reactions that replenish oxaloacetate: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Pyruvate carboxylase (PC) catalyzes the irreversible ATP-dependent carboxylation of pyruvate to generate oxaloacetate </a:t>
            </a:r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occurs in the matrix</a:t>
            </a:r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0" indent="0" algn="l" rtl="0">
              <a:buNone/>
            </a:pPr>
            <a:r>
              <a:rPr lang="en-US" sz="1100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800" dirty="0"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30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476"/>
    </mc:Choice>
    <mc:Fallback xmlns="">
      <p:transition spd="slow" advTm="189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1" t="31865" b="37837"/>
          <a:stretch/>
        </p:blipFill>
        <p:spPr>
          <a:xfrm>
            <a:off x="2773683" y="3138446"/>
            <a:ext cx="4390605" cy="866618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Anaplerotic Pathway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5496" y="2803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124744"/>
            <a:ext cx="8714296" cy="2080037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Transamination replenish TCA intermediates:</a:t>
            </a:r>
          </a:p>
          <a:p>
            <a:pPr marL="0" indent="0" algn="l" rtl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 Transamination are reversible reaction in which an                    </a:t>
            </a:r>
          </a:p>
          <a:p>
            <a:pPr marL="0" indent="0" algn="l" rtl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 amino acid loses an amino group thereby converted   </a:t>
            </a:r>
          </a:p>
          <a:p>
            <a:pPr marL="0" indent="0" algn="l" rtl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 itself to a keto acid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93"/>
          <a:stretch/>
        </p:blipFill>
        <p:spPr>
          <a:xfrm>
            <a:off x="6156176" y="4014192"/>
            <a:ext cx="2363842" cy="2871192"/>
          </a:xfrm>
          <a:prstGeom prst="rect">
            <a:avLst/>
          </a:prstGeom>
        </p:spPr>
      </p:pic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46608" y="3996681"/>
            <a:ext cx="4961496" cy="310472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For example glutamate and aspartate undergo transamination to generate the TCA intermediates      </a:t>
            </a:r>
            <a:r>
              <a:rPr lang="en-GB" sz="2800" dirty="0">
                <a:latin typeface="Calibri" charset="0"/>
                <a:ea typeface="ＭＳ 明朝" charset="-128"/>
                <a:cs typeface="Times New Roman" charset="0"/>
                <a:sym typeface="Symbol" charset="2"/>
              </a:rPr>
              <a:t>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-ketoglutarate and oxaloacetate, respectively  </a:t>
            </a:r>
            <a:endParaRPr lang="en-US" sz="800" dirty="0"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591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95"/>
    </mc:Choice>
    <mc:Fallback xmlns="">
      <p:transition spd="slow" advTm="73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6816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1259632" y="1164939"/>
            <a:ext cx="6302173" cy="5692246"/>
            <a:chOff x="2471711" y="1143000"/>
            <a:chExt cx="6302173" cy="5692246"/>
          </a:xfrm>
        </p:grpSpPr>
        <p:grpSp>
          <p:nvGrpSpPr>
            <p:cNvPr id="17" name="Group 16"/>
            <p:cNvGrpSpPr/>
            <p:nvPr/>
          </p:nvGrpSpPr>
          <p:grpSpPr>
            <a:xfrm>
              <a:off x="2471711" y="1143000"/>
              <a:ext cx="6302173" cy="5486407"/>
              <a:chOff x="2471711" y="1323446"/>
              <a:chExt cx="6302173" cy="54864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15"/>
              <a:stretch/>
            </p:blipFill>
            <p:spPr>
              <a:xfrm>
                <a:off x="2471711" y="1323446"/>
                <a:ext cx="6215089" cy="5486407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649323" y="2759529"/>
                <a:ext cx="115127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C00000"/>
                    </a:solidFill>
                  </a:rPr>
                  <a:t>citrate  synthase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257800" y="1932213"/>
                <a:ext cx="74411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err="1">
                    <a:solidFill>
                      <a:srgbClr val="C00000"/>
                    </a:solidFill>
                  </a:rPr>
                  <a:t>aconitase</a:t>
                </a:r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690052" y="1905000"/>
                <a:ext cx="108234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C00000"/>
                    </a:solidFill>
                  </a:rPr>
                  <a:t>Isocitrate </a:t>
                </a:r>
              </a:p>
              <a:p>
                <a:r>
                  <a:rPr lang="en-US" sz="1100" b="1" dirty="0">
                    <a:solidFill>
                      <a:srgbClr val="C00000"/>
                    </a:solidFill>
                  </a:rPr>
                  <a:t>dehydrogenase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615336" y="4048584"/>
                <a:ext cx="1158548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1100" dirty="0">
                    <a:solidFill>
                      <a:srgbClr val="C00000"/>
                    </a:solidFill>
                    <a:latin typeface="Calibri" charset="0"/>
                    <a:ea typeface="ＭＳ 明朝" charset="-128"/>
                    <a:cs typeface="Times New Roman" charset="0"/>
                    <a:sym typeface="Symbol" charset="2"/>
                  </a:rPr>
                  <a:t></a:t>
                </a:r>
                <a:r>
                  <a:rPr lang="en-US" sz="1100" dirty="0">
                    <a:solidFill>
                      <a:srgbClr val="C00000"/>
                    </a:solidFill>
                    <a:latin typeface="Arial" charset="0"/>
                    <a:ea typeface="Arial" charset="0"/>
                    <a:cs typeface="Arial" charset="0"/>
                  </a:rPr>
                  <a:t>-</a:t>
                </a:r>
                <a:r>
                  <a:rPr lang="en-US" sz="1100" b="1" dirty="0">
                    <a:solidFill>
                      <a:srgbClr val="C00000"/>
                    </a:solidFill>
                  </a:rPr>
                  <a:t>ketoglutarate</a:t>
                </a:r>
              </a:p>
              <a:p>
                <a:r>
                  <a:rPr lang="en-US" sz="1100" b="1" dirty="0">
                    <a:solidFill>
                      <a:srgbClr val="C00000"/>
                    </a:solidFill>
                  </a:rPr>
                  <a:t>dehydrogenase</a:t>
                </a:r>
              </a:p>
              <a:p>
                <a:pPr algn="ctr"/>
                <a:r>
                  <a:rPr lang="en-US" sz="1100" b="1" dirty="0">
                    <a:solidFill>
                      <a:srgbClr val="C00000"/>
                    </a:solidFill>
                  </a:rPr>
                  <a:t>complex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7604452" y="6096000"/>
              <a:ext cx="11585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rgbClr val="C00000"/>
                  </a:solidFill>
                </a:rPr>
                <a:t>Succinyl CoA</a:t>
              </a:r>
              <a:endParaRPr lang="en-US" sz="1100" b="1" dirty="0">
                <a:solidFill>
                  <a:srgbClr val="C00000"/>
                </a:solidFill>
              </a:endParaRPr>
            </a:p>
            <a:p>
              <a:pPr algn="ctr"/>
              <a:r>
                <a:rPr lang="en-US" sz="1100" b="1" dirty="0">
                  <a:solidFill>
                    <a:srgbClr val="C00000"/>
                  </a:solidFill>
                </a:rPr>
                <a:t>synthase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23157" y="6404359"/>
              <a:ext cx="11585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C00000"/>
                  </a:solidFill>
                </a:rPr>
                <a:t> </a:t>
              </a:r>
              <a:r>
                <a:rPr lang="en-GB" sz="1100" b="1" dirty="0">
                  <a:solidFill>
                    <a:srgbClr val="C00000"/>
                  </a:solidFill>
                  <a:latin typeface="Calibri" charset="0"/>
                  <a:ea typeface="ＭＳ 明朝" charset="-128"/>
                  <a:cs typeface="Times New Roman" charset="0"/>
                  <a:sym typeface="Symbol" charset="2"/>
                </a:rPr>
                <a:t>succinate</a:t>
              </a:r>
              <a:endParaRPr lang="en-US" sz="1100" b="1" dirty="0">
                <a:solidFill>
                  <a:srgbClr val="C00000"/>
                </a:solidFill>
              </a:endParaRPr>
            </a:p>
            <a:p>
              <a:r>
                <a:rPr lang="en-US" sz="1100" b="1" dirty="0">
                  <a:solidFill>
                    <a:srgbClr val="C00000"/>
                  </a:solidFill>
                </a:rPr>
                <a:t>dehydrogenase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60374" y="5295001"/>
              <a:ext cx="11585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C00000"/>
                  </a:solidFill>
                </a:rPr>
                <a:t> </a:t>
              </a:r>
              <a:r>
                <a:rPr lang="en-GB" sz="1100" b="1" dirty="0">
                  <a:solidFill>
                    <a:srgbClr val="C00000"/>
                  </a:solidFill>
                  <a:latin typeface="Calibri" charset="0"/>
                  <a:ea typeface="ＭＳ 明朝" charset="-128"/>
                  <a:cs typeface="Times New Roman" charset="0"/>
                  <a:sym typeface="Symbol" charset="2"/>
                </a:rPr>
                <a:t>fumarase</a:t>
              </a:r>
              <a:endParaRPr lang="en-US" sz="1100" b="1" dirty="0">
                <a:solidFill>
                  <a:srgbClr val="C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19400" y="4279900"/>
              <a:ext cx="11585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C00000"/>
                  </a:solidFill>
                </a:rPr>
                <a:t>malate</a:t>
              </a:r>
            </a:p>
            <a:p>
              <a:r>
                <a:rPr lang="en-US" sz="1100" b="1" dirty="0">
                  <a:solidFill>
                    <a:srgbClr val="C00000"/>
                  </a:solidFill>
                </a:rPr>
                <a:t>dehydrogenase</a:t>
              </a:r>
            </a:p>
          </p:txBody>
        </p:sp>
      </p:grp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5496" y="28036"/>
            <a:ext cx="1143008" cy="1295410"/>
          </a:xfrm>
          <a:prstGeom prst="rect">
            <a:avLst/>
          </a:prstGeom>
          <a:noFill/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339DF2-C0E8-DD4D-9FC4-927B37699623}"/>
              </a:ext>
            </a:extLst>
          </p:cNvPr>
          <p:cNvCxnSpPr>
            <a:cxnSpLocks/>
          </p:cNvCxnSpPr>
          <p:nvPr/>
        </p:nvCxnSpPr>
        <p:spPr>
          <a:xfrm>
            <a:off x="3588521" y="5111101"/>
            <a:ext cx="234655" cy="281874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6E709B7-3EBB-E14E-8CEE-E09642422041}"/>
              </a:ext>
            </a:extLst>
          </p:cNvPr>
          <p:cNvCxnSpPr>
            <a:cxnSpLocks/>
          </p:cNvCxnSpPr>
          <p:nvPr/>
        </p:nvCxnSpPr>
        <p:spPr>
          <a:xfrm>
            <a:off x="2319916" y="2720656"/>
            <a:ext cx="234655" cy="281874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0790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001"/>
    </mc:Choice>
    <mc:Fallback xmlns="">
      <p:transition spd="slow" advTm="605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224136"/>
            <a:ext cx="8678386" cy="5733256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Krebs cycle is a series of 8 reactions run twice / glucose molecule:</a:t>
            </a:r>
          </a:p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1: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The irreversible condensation of acetyl CoA (2C) and oxaloacetate (4C) via citrate synthase to form citrate (6C)</a:t>
            </a:r>
          </a:p>
          <a:p>
            <a:pPr algn="l" rtl="0"/>
            <a:endParaRPr lang="en-US" sz="2800" dirty="0">
              <a:cs typeface="Times New Roman" pitchFamily="18" charset="0"/>
            </a:endParaRPr>
          </a:p>
          <a:p>
            <a:pPr algn="l" rtl="0"/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726272" y="3789040"/>
            <a:ext cx="7807163" cy="2736304"/>
            <a:chOff x="726272" y="3717032"/>
            <a:chExt cx="7807163" cy="27363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45"/>
            <a:stretch/>
          </p:blipFill>
          <p:spPr>
            <a:xfrm>
              <a:off x="932783" y="3717032"/>
              <a:ext cx="7600652" cy="234230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26272" y="6059339"/>
              <a:ext cx="1494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Oxaloacetate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67308" y="6084004"/>
              <a:ext cx="877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Citrate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80"/>
    </mc:Choice>
    <mc:Fallback xmlns="">
      <p:transition spd="slow" advTm="34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714296" cy="5733256"/>
          </a:xfrm>
        </p:spPr>
        <p:txBody>
          <a:bodyPr>
            <a:normAutofit/>
          </a:bodyPr>
          <a:lstStyle/>
          <a:p>
            <a:pPr algn="l" rtl="0"/>
            <a:r>
              <a:rPr lang="en-US" sz="2600" dirty="0">
                <a:latin typeface="Arial" charset="0"/>
                <a:ea typeface="Arial" charset="0"/>
                <a:cs typeface="Arial" charset="0"/>
              </a:rPr>
              <a:t>Oxaloacetate is already found in matrix. It can be produced in several ways in nature. For example, it is generated from an  ATP-dependent carboxylation of pyruvate catalyzed by pyruvate carboxylase. This reaction occurs in the </a:t>
            </a:r>
            <a:r>
              <a:rPr lang="en-US" sz="26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matrix</a:t>
            </a: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6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2: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Aconitase enzyme catalyzes the reversible isomerization of citrate to isocitrate (isomers differ in the position of OH group from C3 to C2)</a:t>
            </a: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2411760" y="3284984"/>
            <a:ext cx="4429472" cy="1872208"/>
            <a:chOff x="2140316" y="4583861"/>
            <a:chExt cx="4752528" cy="2204864"/>
          </a:xfrm>
        </p:grpSpPr>
        <p:sp>
          <p:nvSpPr>
            <p:cNvPr id="11" name="Rectangle 10"/>
            <p:cNvSpPr/>
            <p:nvPr/>
          </p:nvSpPr>
          <p:spPr>
            <a:xfrm>
              <a:off x="2140316" y="4583861"/>
              <a:ext cx="4752528" cy="22048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583485" y="4628159"/>
              <a:ext cx="3873501" cy="2088232"/>
              <a:chOff x="2555775" y="4725144"/>
              <a:chExt cx="3873501" cy="2088232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555775" y="4725144"/>
                <a:ext cx="3873501" cy="2088232"/>
                <a:chOff x="2555775" y="4725144"/>
                <a:chExt cx="3873501" cy="2088232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156"/>
                <a:stretch/>
              </p:blipFill>
              <p:spPr>
                <a:xfrm>
                  <a:off x="2555775" y="4725144"/>
                  <a:ext cx="3873501" cy="2088232"/>
                </a:xfrm>
                <a:prstGeom prst="rect">
                  <a:avLst/>
                </a:prstGeom>
              </p:spPr>
            </p:pic>
            <p:sp>
              <p:nvSpPr>
                <p:cNvPr id="16" name="Rectangle 15"/>
                <p:cNvSpPr/>
                <p:nvPr/>
              </p:nvSpPr>
              <p:spPr>
                <a:xfrm>
                  <a:off x="4043286" y="5256911"/>
                  <a:ext cx="504056" cy="7200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3388444" y="5329670"/>
                <a:ext cx="1760899" cy="54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00CC"/>
                    </a:solidFill>
                  </a:rPr>
                  <a:t>Pyruvate</a:t>
                </a:r>
                <a:endParaRPr lang="en-US" sz="2000" b="1" dirty="0">
                  <a:solidFill>
                    <a:srgbClr val="0000CC"/>
                  </a:solidFill>
                </a:endParaRPr>
              </a:p>
              <a:p>
                <a:pPr algn="ctr"/>
                <a:r>
                  <a:rPr lang="en-US" sz="1200" b="1" dirty="0">
                    <a:solidFill>
                      <a:srgbClr val="0000CC"/>
                    </a:solidFill>
                  </a:rPr>
                  <a:t>carboxylase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57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732"/>
    </mc:Choice>
    <mc:Fallback xmlns="">
      <p:transition spd="slow" advTm="312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368152"/>
            <a:ext cx="8714296" cy="5733256"/>
          </a:xfrm>
        </p:spPr>
        <p:txBody>
          <a:bodyPr>
            <a:normAutofit/>
          </a:bodyPr>
          <a:lstStyle/>
          <a:p>
            <a:pPr algn="l" rtl="0"/>
            <a:r>
              <a:rPr lang="en-US" sz="3000" dirty="0">
                <a:latin typeface="Arial" charset="0"/>
                <a:ea typeface="Arial" charset="0"/>
                <a:cs typeface="Arial" charset="0"/>
              </a:rPr>
              <a:t>This isomerization reaction is pre-required step to prepare substrates for decarboxylation reaction</a:t>
            </a:r>
          </a:p>
          <a:p>
            <a:pPr marL="0" indent="0" algn="l" rtl="0">
              <a:buNone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3000" dirty="0">
                <a:latin typeface="Arial" charset="0"/>
                <a:ea typeface="Arial" charset="0"/>
                <a:cs typeface="Arial" charset="0"/>
              </a:rPr>
              <a:t>It involves successive dehydration and hydration</a:t>
            </a:r>
          </a:p>
          <a:p>
            <a:pPr marL="0" indent="0" algn="l" rtl="0">
              <a:buNone/>
            </a:pP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   reactions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971600" y="3065321"/>
            <a:ext cx="7401984" cy="2019863"/>
            <a:chOff x="1058448" y="3505034"/>
            <a:chExt cx="7401984" cy="2019863"/>
          </a:xfrm>
        </p:grpSpPr>
        <p:grpSp>
          <p:nvGrpSpPr>
            <p:cNvPr id="9" name="Group 8"/>
            <p:cNvGrpSpPr/>
            <p:nvPr/>
          </p:nvGrpSpPr>
          <p:grpSpPr>
            <a:xfrm>
              <a:off x="1058448" y="3505034"/>
              <a:ext cx="7401984" cy="2019863"/>
              <a:chOff x="1058448" y="3505034"/>
              <a:chExt cx="7401984" cy="201986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448" y="3505034"/>
                <a:ext cx="7401984" cy="2019863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435180" y="4493006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462003" y="4140136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</a:rPr>
                  <a:t>3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166401" y="4519278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64288" y="4149080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733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39"/>
    </mc:Choice>
    <mc:Fallback xmlns="">
      <p:transition spd="slow" advTm="81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714296" cy="5733256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3: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Isocitrate dehydrogenase catalyzes the first  oxidative decarboxylation of isocitrate (6C) to </a:t>
            </a:r>
            <a:r>
              <a:rPr lang="en-GB" sz="2800" dirty="0">
                <a:latin typeface="Calibri" charset="0"/>
                <a:ea typeface="ＭＳ 明朝" charset="-128"/>
                <a:cs typeface="Times New Roman" charset="0"/>
                <a:sym typeface="Symbol" charset="2"/>
              </a:rPr>
              <a:t>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-ketoglutarate (5C) resulting in the release of first CO</a:t>
            </a:r>
            <a:r>
              <a:rPr lang="en-US" sz="28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and the formation of first NADH molecule</a:t>
            </a:r>
          </a:p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It involves successive oxidation and decarboxylation reactions</a:t>
            </a:r>
          </a:p>
          <a:p>
            <a:pPr marL="0" indent="0" algn="l" rtl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8" y="4149080"/>
            <a:ext cx="8513071" cy="1978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71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02"/>
    </mc:Choice>
    <mc:Fallback xmlns="">
      <p:transition spd="slow" advTm="122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714296" cy="5733256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4: </a:t>
            </a:r>
            <a:r>
              <a:rPr lang="en-GB" sz="2800" dirty="0">
                <a:latin typeface="Calibri" charset="0"/>
                <a:ea typeface="ＭＳ 明朝" charset="-128"/>
                <a:cs typeface="Times New Roman" charset="0"/>
                <a:sym typeface="Symbol" charset="2"/>
              </a:rPr>
              <a:t>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-ketoglutarate dehydrogenase complex catalyzes the oxidative decarboxylation of             </a:t>
            </a:r>
            <a:r>
              <a:rPr lang="en-GB" sz="2800" dirty="0">
                <a:latin typeface="Calibri" charset="0"/>
                <a:ea typeface="ＭＳ 明朝" charset="-128"/>
                <a:cs typeface="Times New Roman" charset="0"/>
                <a:sym typeface="Symbol" charset="2"/>
              </a:rPr>
              <a:t>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-ketoglutarate (5C) to succinyl CoA (4C) releasing the second CO</a:t>
            </a:r>
            <a:r>
              <a:rPr lang="en-US" sz="28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and producing the second NADH molecule</a:t>
            </a: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94" y="3933056"/>
            <a:ext cx="6365874" cy="178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4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459"/>
    </mc:Choice>
    <mc:Fallback xmlns="">
      <p:transition spd="slow" advTm="25045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296144"/>
            <a:ext cx="8678386" cy="6165304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5: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Succinyl CoA  synthetase generates the first ATP (e.g. brain &amp; heart tissues) or GTP (e.g. liver tissues) by the 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substrate-level phosphorylation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mechanism. The thioester bond of succinyl-CoA is energy-rich and can drive the phosphorylation of ADP or GDP</a:t>
            </a:r>
          </a:p>
          <a:p>
            <a:pPr marL="0" indent="0" algn="l" rtl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92" y="4214986"/>
            <a:ext cx="6336704" cy="209433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07FBB1-7F66-F44D-A18B-83D27D85CD80}"/>
              </a:ext>
            </a:extLst>
          </p:cNvPr>
          <p:cNvCxnSpPr>
            <a:cxnSpLocks/>
          </p:cNvCxnSpPr>
          <p:nvPr/>
        </p:nvCxnSpPr>
        <p:spPr>
          <a:xfrm flipH="1" flipV="1">
            <a:off x="1907704" y="5301208"/>
            <a:ext cx="216024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211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80"/>
    </mc:Choice>
    <mc:Fallback xmlns="">
      <p:transition spd="slow" advTm="135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37.4|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7.3|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3.7|1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3|7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|0.9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CB1B357AF2F8B24E9C0BEF8592B8D98A" ma:contentTypeVersion="5" ma:contentTypeDescription="إنشاء مستند جديد." ma:contentTypeScope="" ma:versionID="7175cf3c25d511a0f9d5f3a21af78b84">
  <xsd:schema xmlns:xsd="http://www.w3.org/2001/XMLSchema" xmlns:xs="http://www.w3.org/2001/XMLSchema" xmlns:p="http://schemas.microsoft.com/office/2006/metadata/properties" xmlns:ns2="fcf2dd5e-dcfb-40ea-a641-1b831d83aa51" xmlns:ns3="08ea5220-58ab-4158-920f-d3b8f747703b" targetNamespace="http://schemas.microsoft.com/office/2006/metadata/properties" ma:root="true" ma:fieldsID="f718bcaec3eb3260c8e4fb64591b8712" ns2:_="" ns3:_="">
    <xsd:import namespace="fcf2dd5e-dcfb-40ea-a641-1b831d83aa51"/>
    <xsd:import namespace="08ea5220-58ab-4158-920f-d3b8f74770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2dd5e-dcfb-40ea-a641-1b831d83a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a5220-58ab-4158-920f-d3b8f747703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8ea5220-58ab-4158-920f-d3b8f747703b">
      <UserInfo>
        <DisplayName>Bushra Fayiz bashayreh zaidanen</DisplayName>
        <AccountId>234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02E4DD8-6504-46A0-B979-1D2AD3B470B5}"/>
</file>

<file path=customXml/itemProps2.xml><?xml version="1.0" encoding="utf-8"?>
<ds:datastoreItem xmlns:ds="http://schemas.openxmlformats.org/officeDocument/2006/customXml" ds:itemID="{19E7864A-3C2B-436A-96F4-A5B50DDBB74A}"/>
</file>

<file path=customXml/itemProps3.xml><?xml version="1.0" encoding="utf-8"?>
<ds:datastoreItem xmlns:ds="http://schemas.openxmlformats.org/officeDocument/2006/customXml" ds:itemID="{A8D153B8-FDB2-45C3-A76D-E3484EB05F05}"/>
</file>

<file path=docProps/app.xml><?xml version="1.0" encoding="utf-8"?>
<Properties xmlns="http://schemas.openxmlformats.org/officeDocument/2006/extended-properties" xmlns:vt="http://schemas.openxmlformats.org/officeDocument/2006/docPropsVTypes">
  <TotalTime>19254</TotalTime>
  <Words>1023</Words>
  <Application>Microsoft Macintosh PowerPoint</Application>
  <PresentationFormat>On-screen Show (4:3)</PresentationFormat>
  <Paragraphs>229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明朝</vt:lpstr>
      <vt:lpstr>Arial</vt:lpstr>
      <vt:lpstr>Calibri</vt:lpstr>
      <vt:lpstr>Symbol</vt:lpstr>
      <vt:lpstr>Times New Roman</vt:lpstr>
      <vt:lpstr>سمة Office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ATP Yield per one Glucose</vt:lpstr>
      <vt:lpstr>Cytosolic NADH Shuttling </vt:lpstr>
      <vt:lpstr>NADH Shuttling </vt:lpstr>
      <vt:lpstr>Oxidative Phosphorylation </vt:lpstr>
      <vt:lpstr>TCA Cycle Regulation </vt:lpstr>
      <vt:lpstr>Biosynthetic Role of TCA Intermediates </vt:lpstr>
      <vt:lpstr>Biosynthetic Role of TCA Intermediates </vt:lpstr>
      <vt:lpstr>Anaplerotic Pathway </vt:lpstr>
      <vt:lpstr>Anaplerotic Pathway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drMAc</dc:creator>
  <cp:lastModifiedBy>Nesrin Mwafi</cp:lastModifiedBy>
  <cp:revision>623</cp:revision>
  <dcterms:created xsi:type="dcterms:W3CDTF">2014-10-12T07:45:16Z</dcterms:created>
  <dcterms:modified xsi:type="dcterms:W3CDTF">2021-04-28T18:54:05Z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0x010100CB1B357AF2F8B24E9C0BEF8592B8D98A</vt:lpwstr>
  </property>
</Properties>
</file>