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20"/>
  </p:notesMasterIdLst>
  <p:sldIdLst>
    <p:sldId id="256" r:id="rId5"/>
    <p:sldId id="271" r:id="rId6"/>
    <p:sldId id="268" r:id="rId7"/>
    <p:sldId id="272" r:id="rId8"/>
    <p:sldId id="257" r:id="rId9"/>
    <p:sldId id="270" r:id="rId10"/>
    <p:sldId id="260" r:id="rId11"/>
    <p:sldId id="261" r:id="rId12"/>
    <p:sldId id="269" r:id="rId13"/>
    <p:sldId id="263" r:id="rId14"/>
    <p:sldId id="262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3" Type="http://schemas.openxmlformats.org/officeDocument/2006/relationships/customXml" Target="../customXml/item3.xml" /><Relationship Id="rId21" Type="http://schemas.openxmlformats.org/officeDocument/2006/relationships/presProps" Target="presProp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notesMaster" Target="notesMasters/notesMaster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tableStyles" Target="tableStyle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theme" Target="theme/theme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146C33-0B8E-4B58-B86D-8E802146BBEF}" type="datetimeFigureOut">
              <a:rPr lang="ar-JO" smtClean="0"/>
              <a:t>09/09/1443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638A4C-DE5A-42FB-9543-898EA7889C5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05068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36F79-FE43-46F2-B971-634BCE433AF7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17D2-278E-44DD-A988-D63CA654E7EC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5CAA-4351-46AF-93AA-2039266A75C0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66F7-7DD6-41AA-9CB7-7629BC384FAA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C870C-EC99-432B-B3AC-38C6F77F5745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2A95-BCE4-4CBB-BD6A-508D185AABE6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2F30-0600-41BF-96B8-AB3B398AD36A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FAB73-915C-48B8-B0D2-2DA5D528B098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F18E-A347-478D-BF8F-27B7246D8FA4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0532-01BA-4E28-A4AC-3A0E6ECD7CD6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495D-34B4-408A-83F6-D18E87FA1901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CBDA97-2F95-4FD5-A855-C7ADBBEFA902}" type="datetime8">
              <a:rPr lang="ar-JO" smtClean="0"/>
              <a:t>10 نيسان،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C5FC98E-F417-40E1-B325-C3554DE1660E}" type="slidenum">
              <a:rPr lang="ar-JO" smtClean="0"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656184"/>
          </a:xfrm>
        </p:spPr>
        <p:txBody>
          <a:bodyPr/>
          <a:lstStyle/>
          <a:p>
            <a:r>
              <a:rPr lang="en-US" dirty="0"/>
              <a:t>Iron Therapy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356992"/>
            <a:ext cx="6400800" cy="1219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Dr. Mohammed </a:t>
            </a:r>
            <a:r>
              <a:rPr lang="en-US" b="1" dirty="0" err="1">
                <a:solidFill>
                  <a:schemeClr val="hlink"/>
                </a:solidFill>
              </a:rPr>
              <a:t>Alsbou</a:t>
            </a:r>
            <a:endParaRPr lang="en-US" b="1" dirty="0">
              <a:solidFill>
                <a:schemeClr val="hlink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Professor of Clinical Pharmacology</a:t>
            </a: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Faculty of Medicine- </a:t>
            </a:r>
            <a:r>
              <a:rPr lang="en-US" b="1" dirty="0" err="1">
                <a:solidFill>
                  <a:schemeClr val="hlink"/>
                </a:solidFill>
              </a:rPr>
              <a:t>Mutah</a:t>
            </a:r>
            <a:r>
              <a:rPr lang="en-US" b="1" dirty="0">
                <a:solidFill>
                  <a:schemeClr val="hlink"/>
                </a:solidFill>
              </a:rPr>
              <a:t> University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77036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051520"/>
          </a:xfrm>
        </p:spPr>
        <p:txBody>
          <a:bodyPr/>
          <a:lstStyle/>
          <a:p>
            <a:r>
              <a:rPr lang="en-US" dirty="0"/>
              <a:t>Failure of Therapy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Poor compliance</a:t>
            </a:r>
          </a:p>
          <a:p>
            <a:pPr algn="l" rtl="0"/>
            <a:r>
              <a:rPr lang="en-US" sz="3200" dirty="0"/>
              <a:t>Persistent bleeding</a:t>
            </a:r>
          </a:p>
          <a:p>
            <a:pPr algn="l" rtl="0"/>
            <a:r>
              <a:rPr lang="en-US" sz="3200" dirty="0"/>
              <a:t>Malabsorption</a:t>
            </a:r>
          </a:p>
          <a:p>
            <a:pPr algn="l" rtl="0"/>
            <a:r>
              <a:rPr lang="en-US" sz="3200" dirty="0"/>
              <a:t>Wrong diagnosis</a:t>
            </a:r>
            <a:endParaRPr lang="ar-JO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47595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79512"/>
          </a:xfrm>
        </p:spPr>
        <p:txBody>
          <a:bodyPr/>
          <a:lstStyle/>
          <a:p>
            <a:r>
              <a:rPr lang="en-US" dirty="0"/>
              <a:t>Adverse Effects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Most patients tolerate iron therapy but        </a:t>
            </a:r>
            <a:r>
              <a:rPr lang="en-US" sz="2800" b="1" dirty="0"/>
              <a:t>10-20%</a:t>
            </a:r>
            <a:r>
              <a:rPr lang="en-US" sz="2800" dirty="0"/>
              <a:t> experience adverse effects:</a:t>
            </a:r>
          </a:p>
          <a:p>
            <a:pPr algn="l" rtl="0"/>
            <a:r>
              <a:rPr lang="en-US" sz="2800" dirty="0"/>
              <a:t>Nausea</a:t>
            </a:r>
          </a:p>
          <a:p>
            <a:pPr algn="l" rtl="0"/>
            <a:r>
              <a:rPr lang="en-US" sz="2800" dirty="0"/>
              <a:t>Abdominal pain</a:t>
            </a:r>
          </a:p>
          <a:p>
            <a:pPr algn="l" rtl="0"/>
            <a:r>
              <a:rPr lang="en-US" sz="2800" dirty="0"/>
              <a:t>Constipation </a:t>
            </a:r>
          </a:p>
          <a:p>
            <a:pPr algn="l" rtl="0"/>
            <a:r>
              <a:rPr lang="en-US" sz="2800" dirty="0"/>
              <a:t>Diarrhea</a:t>
            </a:r>
          </a:p>
          <a:p>
            <a:pPr algn="l" rtl="0"/>
            <a:r>
              <a:rPr lang="en-US" sz="2800" dirty="0"/>
              <a:t>Black </a:t>
            </a:r>
            <a:r>
              <a:rPr lang="en-US" sz="2800" dirty="0" err="1"/>
              <a:t>discolouration</a:t>
            </a:r>
            <a:r>
              <a:rPr lang="en-US" sz="2800" dirty="0"/>
              <a:t> of stools 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63771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293"/>
            <a:ext cx="8229600" cy="1195536"/>
          </a:xfrm>
        </p:spPr>
        <p:txBody>
          <a:bodyPr/>
          <a:lstStyle/>
          <a:p>
            <a:r>
              <a:rPr lang="en-US" dirty="0"/>
              <a:t>Parenteral Iron Therapy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Indicated when oral iron is unsuccessful;  iron cannot be absorbed, patients experience GI symptoms, poor compliance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Iron dextran injections (</a:t>
            </a:r>
            <a:r>
              <a:rPr lang="en-US" sz="2800" b="1" dirty="0" err="1">
                <a:solidFill>
                  <a:srgbClr val="0070C0"/>
                </a:solidFill>
              </a:rPr>
              <a:t>Cosmofer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r>
              <a:rPr lang="en-US" sz="2800" b="1" dirty="0"/>
              <a:t> </a:t>
            </a:r>
            <a:r>
              <a:rPr lang="en-US" sz="2800" dirty="0"/>
              <a:t>(ferric hydroxide complexed with </a:t>
            </a:r>
            <a:r>
              <a:rPr lang="en-US" sz="2800" dirty="0" err="1"/>
              <a:t>dextrans</a:t>
            </a:r>
            <a:r>
              <a:rPr lang="en-US" sz="2800" dirty="0"/>
              <a:t>, 50mg/ml), is administered by deep </a:t>
            </a:r>
            <a:r>
              <a:rPr lang="en-US" sz="2800" dirty="0" err="1"/>
              <a:t>i.m</a:t>
            </a:r>
            <a:r>
              <a:rPr lang="en-US" sz="2800" dirty="0"/>
              <a:t> or slow </a:t>
            </a:r>
            <a:r>
              <a:rPr lang="en-US" sz="2800" dirty="0" err="1"/>
              <a:t>i.v</a:t>
            </a:r>
            <a:r>
              <a:rPr lang="en-US" sz="2800" dirty="0"/>
              <a:t> or infusion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04468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Iron sucrose injections (</a:t>
            </a:r>
            <a:r>
              <a:rPr lang="en-US" sz="2800" b="1" dirty="0" err="1">
                <a:solidFill>
                  <a:srgbClr val="0070C0"/>
                </a:solidFill>
              </a:rPr>
              <a:t>Venofer</a:t>
            </a:r>
            <a:r>
              <a:rPr lang="en-US" sz="2800" b="1" dirty="0">
                <a:solidFill>
                  <a:srgbClr val="0070C0"/>
                </a:solidFill>
              </a:rPr>
              <a:t>) </a:t>
            </a:r>
            <a:r>
              <a:rPr lang="en-US" sz="2800" dirty="0"/>
              <a:t>(ferric hydroxide complexed with sucrose, 20mg/ml), have lower incidence of adverse reactions</a:t>
            </a:r>
          </a:p>
          <a:p>
            <a:pPr algn="l" rtl="0"/>
            <a:r>
              <a:rPr lang="en-US" sz="2800" b="1" dirty="0"/>
              <a:t>Dosage</a:t>
            </a:r>
            <a:r>
              <a:rPr lang="en-US" sz="2800" dirty="0"/>
              <a:t> is determined from </a:t>
            </a:r>
            <a:r>
              <a:rPr lang="en-US" sz="2800" b="1" dirty="0"/>
              <a:t>formula</a:t>
            </a:r>
            <a:r>
              <a:rPr lang="en-US" sz="2800" dirty="0"/>
              <a:t> using </a:t>
            </a:r>
            <a:r>
              <a:rPr lang="en-US" sz="2800" b="1" dirty="0">
                <a:solidFill>
                  <a:srgbClr val="0070C0"/>
                </a:solidFill>
              </a:rPr>
              <a:t>body-weight and hemoglobin level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57114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23528"/>
          </a:xfrm>
        </p:spPr>
        <p:txBody>
          <a:bodyPr/>
          <a:lstStyle/>
          <a:p>
            <a:r>
              <a:rPr lang="en-US" dirty="0"/>
              <a:t>Adverse Effects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 err="1"/>
              <a:t>I.m</a:t>
            </a:r>
            <a:r>
              <a:rPr lang="en-US" sz="2800" b="1" dirty="0"/>
              <a:t> injections: </a:t>
            </a:r>
            <a:r>
              <a:rPr lang="en-US" sz="2800" dirty="0"/>
              <a:t>painful, stain skin permanently</a:t>
            </a:r>
          </a:p>
          <a:p>
            <a:pPr algn="l" rtl="0"/>
            <a:r>
              <a:rPr lang="en-US" sz="2800" dirty="0"/>
              <a:t>Headache, dizziness, N &amp; V, disorientation, chest pain, myalgia, arthralgia, hypotension</a:t>
            </a:r>
          </a:p>
          <a:p>
            <a:pPr algn="l" rtl="0"/>
            <a:r>
              <a:rPr lang="en-US" sz="2800" dirty="0"/>
              <a:t>Hypersensitivity reactions</a:t>
            </a:r>
          </a:p>
          <a:p>
            <a:pPr algn="l" rtl="0"/>
            <a:r>
              <a:rPr lang="en-US" sz="2800" dirty="0"/>
              <a:t>Anaphylactoid reactions (anaphylaxis) rarely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039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US" sz="2800" b="1" dirty="0">
                <a:solidFill>
                  <a:srgbClr val="0070C0"/>
                </a:solidFill>
              </a:rPr>
              <a:t>Contraindicated</a:t>
            </a:r>
            <a:r>
              <a:rPr lang="en-US" sz="28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in patients with history of allergic disorders (asthma, eczema, anaphylaxis), infections, rheumatoid arthritis</a:t>
            </a: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6158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95536"/>
          </a:xfrm>
        </p:spPr>
        <p:txBody>
          <a:bodyPr/>
          <a:lstStyle/>
          <a:p>
            <a:r>
              <a:rPr lang="en-US" dirty="0"/>
              <a:t>Indications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713387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Iron deficiency </a:t>
            </a:r>
            <a:r>
              <a:rPr lang="en-US" sz="2800" dirty="0"/>
              <a:t>due to poor diet or chronic blood loss (GI: IBD, ulcer, gastritis, diverticulitis, malignancy)</a:t>
            </a:r>
          </a:p>
          <a:p>
            <a:pPr algn="l" rtl="0"/>
            <a:r>
              <a:rPr lang="en-US" sz="2800" b="1" dirty="0"/>
              <a:t>Malabsorption:  </a:t>
            </a:r>
            <a:r>
              <a:rPr lang="en-US" sz="2800" dirty="0"/>
              <a:t>celiac disease</a:t>
            </a:r>
          </a:p>
          <a:p>
            <a:pPr algn="l" rtl="0"/>
            <a:r>
              <a:rPr lang="en-US" sz="2800" b="1" dirty="0"/>
              <a:t>Pregnancy  (iron + folic acid)</a:t>
            </a:r>
            <a:endParaRPr lang="en-US" sz="2800" dirty="0"/>
          </a:p>
          <a:p>
            <a:pPr algn="l" rtl="0"/>
            <a:r>
              <a:rPr lang="en-US" sz="2800" b="1" dirty="0"/>
              <a:t>Low birth-weight infants </a:t>
            </a:r>
            <a:r>
              <a:rPr lang="en-US" sz="2800" dirty="0"/>
              <a:t>e.g. premature neonates </a:t>
            </a:r>
          </a:p>
          <a:p>
            <a:pPr algn="l" rtl="0"/>
            <a:r>
              <a:rPr lang="en-US" sz="2800" b="1" dirty="0" err="1"/>
              <a:t>Haemodialysis</a:t>
            </a:r>
            <a:endParaRPr lang="en-US" sz="2800" b="1" dirty="0"/>
          </a:p>
          <a:p>
            <a:pPr algn="l" rtl="0"/>
            <a:r>
              <a:rPr lang="en-US" sz="2800" b="1" dirty="0"/>
              <a:t>After gastrectomy </a:t>
            </a:r>
          </a:p>
          <a:p>
            <a:pPr algn="l" rtl="0"/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7877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7504"/>
          </a:xfrm>
        </p:spPr>
        <p:txBody>
          <a:bodyPr/>
          <a:lstStyle/>
          <a:p>
            <a:r>
              <a:rPr lang="en-US" sz="4400" dirty="0"/>
              <a:t>Iron Deficiency Anemia (IDA)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>
                <a:solidFill>
                  <a:srgbClr val="3A2E28"/>
                </a:solidFill>
                <a:latin typeface="Arial"/>
              </a:rPr>
              <a:t>Iron deficiency is the </a:t>
            </a:r>
            <a:r>
              <a:rPr lang="en-US" sz="2800" b="1" dirty="0">
                <a:solidFill>
                  <a:srgbClr val="3A2E28"/>
                </a:solidFill>
                <a:latin typeface="Arial"/>
              </a:rPr>
              <a:t>most common cause of anemia worldwide </a:t>
            </a:r>
          </a:p>
          <a:p>
            <a:pPr algn="l" rtl="0"/>
            <a:r>
              <a:rPr lang="en-US" sz="2800" b="1" dirty="0">
                <a:solidFill>
                  <a:srgbClr val="3A2E28"/>
                </a:solidFill>
                <a:latin typeface="Arial"/>
              </a:rPr>
              <a:t>Sings &amp; symptoms: 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Fatigue, weakness, dizziness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SOB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Headache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Chest pain, tachycardia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Atrophic glossitis</a:t>
            </a:r>
          </a:p>
          <a:p>
            <a:pPr lvl="1" algn="l" rtl="0"/>
            <a:r>
              <a:rPr lang="en-US" sz="2400" dirty="0">
                <a:solidFill>
                  <a:srgbClr val="3A2E28"/>
                </a:solidFill>
                <a:latin typeface="Arial"/>
              </a:rPr>
              <a:t>Pale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7701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algn="l" rtl="0"/>
            <a:r>
              <a:rPr lang="en-US" sz="2800" b="1" dirty="0"/>
              <a:t>Iron</a:t>
            </a:r>
            <a:r>
              <a:rPr lang="en-US" sz="2800" dirty="0"/>
              <a:t> is stored as </a:t>
            </a:r>
            <a:r>
              <a:rPr lang="en-US" sz="2800" b="1" dirty="0">
                <a:solidFill>
                  <a:srgbClr val="0070C0"/>
                </a:solidFill>
              </a:rPr>
              <a:t>ferritin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Iron deficiency </a:t>
            </a:r>
            <a:r>
              <a:rPr lang="en-US" sz="2800" dirty="0"/>
              <a:t>results from </a:t>
            </a:r>
            <a:r>
              <a:rPr lang="en-US" sz="2800" b="1" dirty="0"/>
              <a:t>acute or chronic blood loss, or insufficient intake </a:t>
            </a:r>
          </a:p>
          <a:p>
            <a:pPr algn="l" rtl="0"/>
            <a:r>
              <a:rPr lang="en-US" sz="2800" dirty="0"/>
              <a:t>Depletion of iron stores</a:t>
            </a:r>
          </a:p>
          <a:p>
            <a:pPr algn="l" rtl="0"/>
            <a:r>
              <a:rPr lang="en-US" sz="2800" b="1" dirty="0"/>
              <a:t>Hypochromic microcytic anemia</a:t>
            </a: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5813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39552"/>
          </a:xfrm>
        </p:spPr>
        <p:txBody>
          <a:bodyPr/>
          <a:lstStyle/>
          <a:p>
            <a:r>
              <a:rPr lang="en-US" dirty="0"/>
              <a:t>Iron Therapy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dirty="0"/>
              <a:t>Iron is indicated for </a:t>
            </a:r>
            <a:r>
              <a:rPr lang="en-US" sz="2800" b="1" dirty="0"/>
              <a:t>treatment or prevention of iron deficiency</a:t>
            </a:r>
          </a:p>
          <a:p>
            <a:pPr algn="l" rtl="0"/>
            <a:r>
              <a:rPr lang="en-US" sz="2800" b="1" dirty="0">
                <a:solidFill>
                  <a:srgbClr val="002060"/>
                </a:solidFill>
              </a:rPr>
              <a:t>Oral preparations </a:t>
            </a:r>
            <a:r>
              <a:rPr lang="en-US" sz="2800" dirty="0"/>
              <a:t>are drug of choice due to </a:t>
            </a:r>
            <a:r>
              <a:rPr lang="en-US" sz="2800" b="1" dirty="0"/>
              <a:t>effectiveness, safety &amp; low cost</a:t>
            </a:r>
          </a:p>
          <a:p>
            <a:pPr algn="l" rtl="0"/>
            <a:r>
              <a:rPr lang="en-US" sz="2800" b="1" dirty="0">
                <a:solidFill>
                  <a:srgbClr val="002060"/>
                </a:solidFill>
              </a:rPr>
              <a:t>Parenteral preparations </a:t>
            </a:r>
            <a:r>
              <a:rPr lang="en-US" sz="2800" dirty="0"/>
              <a:t>should be restricted to patients </a:t>
            </a:r>
            <a:r>
              <a:rPr lang="en-US" sz="2800" b="1" dirty="0"/>
              <a:t>unable to absorb or tolerate oral preparations</a:t>
            </a: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7436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293"/>
            <a:ext cx="8229600" cy="1267544"/>
          </a:xfrm>
        </p:spPr>
        <p:txBody>
          <a:bodyPr/>
          <a:lstStyle/>
          <a:p>
            <a:r>
              <a:rPr lang="en-US" dirty="0"/>
              <a:t>Oral Iron Therapy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goal of iron therapy is </a:t>
            </a:r>
            <a:r>
              <a:rPr lang="en-US" sz="2800" b="1" dirty="0"/>
              <a:t>correction of anemia and replenishment of stores</a:t>
            </a:r>
          </a:p>
          <a:p>
            <a:pPr algn="l" rtl="0"/>
            <a:r>
              <a:rPr lang="en-US" sz="2800" b="1" dirty="0"/>
              <a:t>100-200 mg elemental iron daily  for 1-3 months will correct anemia</a:t>
            </a:r>
          </a:p>
          <a:p>
            <a:pPr algn="l" rtl="0"/>
            <a:r>
              <a:rPr lang="en-US" sz="2800" b="1" dirty="0"/>
              <a:t>Should be continued for 3-6 months to replenish iron stores</a:t>
            </a:r>
          </a:p>
          <a:p>
            <a:pPr algn="l" rtl="0"/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</a:t>
            </a:fld>
            <a:endParaRPr lang="ar-JO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03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23528"/>
          </a:xfrm>
        </p:spPr>
        <p:txBody>
          <a:bodyPr/>
          <a:lstStyle/>
          <a:p>
            <a:r>
              <a:rPr lang="en-US" dirty="0"/>
              <a:t>Oral Iron Preparations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/>
              <a:t>Ferrous </a:t>
            </a:r>
            <a:r>
              <a:rPr lang="en-US" sz="2800" b="1" dirty="0" err="1"/>
              <a:t>sulphate</a:t>
            </a:r>
            <a:r>
              <a:rPr lang="en-US" sz="2800" b="1" dirty="0"/>
              <a:t> (e.g. </a:t>
            </a:r>
            <a:r>
              <a:rPr lang="en-US" sz="2800" b="1" dirty="0" err="1"/>
              <a:t>Tardyferon</a:t>
            </a:r>
            <a:r>
              <a:rPr lang="en-US" sz="2800" b="1" dirty="0"/>
              <a:t>)</a:t>
            </a:r>
          </a:p>
          <a:p>
            <a:pPr algn="l" rtl="0"/>
            <a:r>
              <a:rPr lang="en-US" sz="2800" b="1" dirty="0"/>
              <a:t>Ferrous gluconate</a:t>
            </a:r>
          </a:p>
          <a:p>
            <a:pPr algn="l" rtl="0"/>
            <a:r>
              <a:rPr lang="en-US" sz="2800" b="1" dirty="0"/>
              <a:t>Ferrous fumarate</a:t>
            </a:r>
          </a:p>
          <a:p>
            <a:pPr algn="l" rtl="0"/>
            <a:r>
              <a:rPr lang="en-US" sz="2800" b="1" dirty="0"/>
              <a:t>Ferrous succinate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2703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/>
              <a:t>Simple preparations </a:t>
            </a:r>
            <a:r>
              <a:rPr lang="en-US" sz="2800" dirty="0"/>
              <a:t>(cheap)</a:t>
            </a:r>
          </a:p>
          <a:p>
            <a:pPr algn="l" rtl="0"/>
            <a:r>
              <a:rPr lang="en-US" sz="2800" b="1" dirty="0"/>
              <a:t>Sustained –released</a:t>
            </a:r>
            <a:r>
              <a:rPr lang="en-US" sz="2800" dirty="0"/>
              <a:t> (they release iron slowly, more expensive)</a:t>
            </a:r>
          </a:p>
          <a:p>
            <a:pPr algn="l" rtl="0"/>
            <a:r>
              <a:rPr lang="en-US" sz="2800" b="1" dirty="0"/>
              <a:t>Liquid formulations </a:t>
            </a:r>
            <a:r>
              <a:rPr lang="en-US" sz="2800" dirty="0"/>
              <a:t>(children, stain teeth)</a:t>
            </a:r>
          </a:p>
          <a:p>
            <a:pPr algn="l" rtl="0"/>
            <a:r>
              <a:rPr lang="en-US" sz="2800" b="1" dirty="0"/>
              <a:t>Ascorbic acid</a:t>
            </a:r>
            <a:r>
              <a:rPr lang="en-US" sz="2800" dirty="0"/>
              <a:t> increases absorption</a:t>
            </a:r>
          </a:p>
          <a:p>
            <a:pPr algn="l" rtl="0"/>
            <a:r>
              <a:rPr lang="en-US" sz="2800" b="1" dirty="0"/>
              <a:t>Antacids</a:t>
            </a:r>
            <a:r>
              <a:rPr lang="en-US" sz="2800" dirty="0"/>
              <a:t> reduces absorption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3451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342"/>
            <a:ext cx="8229600" cy="1267544"/>
          </a:xfrm>
        </p:spPr>
        <p:txBody>
          <a:bodyPr/>
          <a:lstStyle/>
          <a:p>
            <a:r>
              <a:rPr lang="en-US" dirty="0"/>
              <a:t>Therapeutic Response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/>
              <a:t>Hemoglobin concentration:</a:t>
            </a:r>
          </a:p>
          <a:p>
            <a:pPr marL="0" indent="0" algn="l" rtl="0">
              <a:buNone/>
            </a:pPr>
            <a:r>
              <a:rPr lang="en-US" sz="2800" dirty="0"/>
              <a:t>     rises by 1-2 g/liter per day</a:t>
            </a: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C98E-F417-40E1-B325-C3554DE1660E}" type="slidenum">
              <a:rPr lang="ar-JO" smtClean="0"/>
              <a:t>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92279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CCBF07-EC54-4BC7-A469-CBFDEF7F31D6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4ACF7FEF-2302-4CA6-9ED1-DB06EE5768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AF7A82-D112-4BD9-BF29-18C359F8F84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635</TotalTime>
  <Words>453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Iron Therapy</vt:lpstr>
      <vt:lpstr>Indications</vt:lpstr>
      <vt:lpstr>Iron Deficiency Anemia (IDA)</vt:lpstr>
      <vt:lpstr>PowerPoint Presentation</vt:lpstr>
      <vt:lpstr>Iron Therapy</vt:lpstr>
      <vt:lpstr>Oral Iron Therapy</vt:lpstr>
      <vt:lpstr>Oral Iron Preparations</vt:lpstr>
      <vt:lpstr>PowerPoint Presentation</vt:lpstr>
      <vt:lpstr>Therapeutic Response</vt:lpstr>
      <vt:lpstr>Failure of Therapy</vt:lpstr>
      <vt:lpstr>Adverse Effects</vt:lpstr>
      <vt:lpstr>Parenteral Iron Therapy</vt:lpstr>
      <vt:lpstr>PowerPoint Presentation</vt:lpstr>
      <vt:lpstr>Adverse Effects</vt:lpstr>
      <vt:lpstr>PowerPoint Presentation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S4C</dc:creator>
  <cp:lastModifiedBy>Sanabil Hassanat</cp:lastModifiedBy>
  <cp:revision>93</cp:revision>
  <dcterms:created xsi:type="dcterms:W3CDTF">2016-02-27T07:59:42Z</dcterms:created>
  <dcterms:modified xsi:type="dcterms:W3CDTF">2022-04-09T21:34:09Z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