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7" r:id="rId5"/>
    <p:sldId id="258" r:id="rId6"/>
    <p:sldId id="287" r:id="rId7"/>
    <p:sldId id="260" r:id="rId8"/>
    <p:sldId id="261" r:id="rId9"/>
    <p:sldId id="262" r:id="rId10"/>
    <p:sldId id="263" r:id="rId11"/>
    <p:sldId id="291" r:id="rId12"/>
    <p:sldId id="266" r:id="rId13"/>
    <p:sldId id="267" r:id="rId14"/>
    <p:sldId id="28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9" r:id="rId25"/>
    <p:sldId id="279" r:id="rId26"/>
    <p:sldId id="282" r:id="rId27"/>
    <p:sldId id="283" r:id="rId28"/>
    <p:sldId id="284" r:id="rId29"/>
    <p:sldId id="285" r:id="rId30"/>
    <p:sldId id="290" r:id="rId3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89427" autoAdjust="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12/29/21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48.6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883 87 12287,'-12'0'0,"1"0"0,0-13 0,5 7 0,2-13 0,3 12 0,2-6 0,3 13 0,-2-3 0,6-6 0,-6 5 0,8-8 0,-4 12 0,2 3 0,0 6 0,-6-2 0,2 12 0,1-9 0,-1 9 0,3 0 0,-3 10 0,1-1 0,-1 1 0,-3 9 0,3 0 0,1 1 0,-1-11 0,-1 11 0,-3-1 0,0 3 0,0-2 0,-5-4 0,-2 13 0,-3-13 0,-2 3 0,0-6 0,-3-3 0,-2-4 0,-1-6 0,-4-3 0,3-6 0,-1-7 0,1 7 0,2-7 0,2-3 0,3-13 0,1-6 0,0-4 0,3 4 0,3-19 0,0 9 0,5-18 0,0 5 0,0 13 0,0 10 0,0 0 0,0 0 0,0-10 0,0 13 0,1 4 0,3 12 0,-2 0 0,3 12 0,-5 7 0,0 1 0,0 8 0,-2-5 0,-1 15 0,0-6 0,-5-4 0,1 1 0,-4 0 0,-1 9 0,1 0 0,0-9 0,-1-10 0,1 0 0,0 10 0,-2-10 0,-2 0 0,3-12 0,-4 2 0,4-5 0,1-4 0,3-4 0,1-5 0,0-7 0,0-13 0,2 0 0,5 1 0,0-1 0,0 0 0,0 1 0,0-1 0,0 10 0,0 0 0,0-1 0,-2 1 0,-1 0 0,0 13 0,-4-4 0,-1 7 0,-3 3 0,2 0 0,-2 0 0,2 0 0,-6 0 0,2 3 0,2 7 0,3-7 0,1 7 0,-1-7 0,-3-3 0,3 0 0,1 0 0,3 0 0,-3 0 0,4 0 0,-6-3 0,6-7 0,-6 7 0,4-13 0,-3 6 0,-2 7 0,3-6 0,-7 5 0,-1 4 0,-2 10 0,2 0 0,-1 12 0,-3-3 0,2 6 0,1 4 0,4-10 0,-3 0 0,-2 1 0,2 8 0,0 1 0,4 0 0,0-4 0,-1-6 0,1 7 0,0-10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57.1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0 102 12287,'28'-5'0,"6"-3"0,10-6 0,14 6 0,22-2-435,11 10 1,-39 1 0,2 0 434,6 0 0,1 1 0,3-1 0,0 0 0,0 0 0,0 1 0,0 1 0,-1-1 0,-6 0 0,-1 0 0,0 0 0,0 0 0,0-2 0,1 0 0,0-2 0,-1 0 0,-1 0 0,-1 0 0,2-1 0,-1-1 0,0 2 0,-1 0 0,2-2 0,0-1 0,-1 2 0,-1-1 0,0-2 0,0 0 0,1-1 0,0-1 0,-1 0 0,1-1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14.2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80 12287,'10'12'0,"-1"-2"0,-1-3 0,-5-2 0,5-5 0,0 0 0,3 0 0,4 0 0,0 0 0,10 0 0,1 0 0,12-1 0,7-3 0,11 2 0,8-6 0,4 5 0,3-5 0,11 2-324,12-2 0,3-2 324,-45 6 0,1 1 0,1-1 0,0 1 0,1-1 0,0 1 0,3 1 0,2 0 0,2-2 0,0 0 0,-2 1 0,1 0 0,1-1 0,0 1 0,1 0 0,0 1-242,1 2 1,0 0 0,3-2 0,2 0 241,0 0 0,1 0 0,-2 0 0,0 0 0,1 2 0,1 0 0,2 1 0,-1 0 0,1 0 0,0 1 0,1 1 0,2 1 0,4 1 0,0 1 0,-1 0 0,0-1-306,3 1 0,0 0 1,0-1-1,0 1 306,2-1 0,0 1 0,1 0 0,0 1 0,7 0 0,-1 1 0,-5-4 0,-1 1 0,0 0 0,1 1 0,-2-3 0,-1-1 0,1 2 0,0-1 0,-3-1 0,2-1 0,2 1 0,1 0 0,-4-1 0,-1-1 0,-1 0 0,0 0 0,1-2 0,0 0 0,-1 0 0,0 0 0,-2 0 0,1 1 0,1 0 0,0 2 0,-4-1 0,0 0-214,-2 0 1,1 0 0,-5 0-1,0 0 214,-3-1 0,0 2 0,-1 0 0,2 1 0,1 0 0,-1 0 0,-5 2 0,-1 0-19,0-2 0,-1 0 0,-4 1 1,0 1 18,1-2 0,-1 0 0,-4 2 0,0-1 0,46 1 0,-1 0 0,1-4 0,-3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14.8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23 159 12287,'-8'0'0,"2"-1"0,1-3 0,2-4 0,2 3 0,1 0 0,6 5 0,6 0 0,10 0 0,12 0 0,6 0 0,9 0 0,13 0 0,10 0 0,17 0-223,-39 0 1,1 0 0,7 0 0,3 0 222,6 1 0,1-2 0,2-1 0,0-1-273,5 0 1,0-1 0,-4 1 0,-1 0 272,4-1 0,-1 0 0,-2 0 0,-1 0 0,0-1 0,-1-1 0,1 0 0,0 1 0,3-1 0,1 1 0,-4-1 0,0 1 0,4 2 0,-1-1 0,0-1 0,0 1 0,2 2 0,1 0 0,1-1 0,1-1 0,2 2 0,2 0 0,-4-2 0,-1 1 0,3 0 0,-1 2 0,-6-1 0,1 0 0,-1 2 0,1 0 0,-3-2 0,1 0 0,0 0 0,-1 0 0,-5 0 0,-1 1 0,-5 0 0,0 2 0,0-1 0,0 0-136,-2 0 1,1 0 0,-4 0-1,0 1 136,-4 1 0,0 0 0,0-2 0,0 1 0,47 3 0,-3 1 0,2-1 0,2-2 0,-47-1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23.0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 91 12287,'-16'-5'0,"1"-3"0,5 2 0,7-2 0,1 6 0,12-3 0,5 5 0,11 0 0,4 0 0,7 0 0,5 0 0,2-4 0,1 0 0,7-3 0,4 3 0,6-4 0,5 5 0,8-5-195,4 4 1,9-1 194,6 2 0,0 1-285,-3-1 0,3 1 285,0 2 0,4 0 0,-4 0 0,-3 0 0,-5 0 0,1 0 0,4 0 0,-5 0 0,1 0 0,-5 0 0,1 0 0,1 0 0,-1 0 0,-4 0-51,-4 0 1,-10 4 50,0 0 0,-3 0 0,-1-4 0,-2 1 0,-7 3 0,-6-3 0,-9 3 0,-8-2 0,-6 2 0,-2-3 181,-6 3 1,0-3-182,-3-1 587,-6 0-587,-1 0 55,-15 0 0,-3 0-55,-9 0 0,-2 0 0,-2 0 0,0-4 0,-4 1 0,0-1 0,-4 4 0,-5-1 0,-2-3 0,-3 3 0,-1-3 0,-1 3 0,1 1 0,-4-2 0,0-1 0,4 1 0,3-1 0,0 1 0,-7 2 0,-3 0 0,-4 0 0,0 0 0,4 0 0,3 0 0,7 0 0,-1 0 0,6 0 0,4 0 0,7 0 0,2 2 0,1 1 0,-3-1 0,-1 1 0,5-1 0,3-2 0,0 0 0,-3 0 0,-1 3 0,0 1 0,5 0 0,-1-4 0,4 0 0,-4 0 0,5 0 0,-1 0 0,2 0 0,2 0 0,5 0 0,1 0 0,5 0 0,-5 0 0,3 0 0,-8 0 0,4-4 0,-5 0 0,-1 1 0,1 3 0,0 0 0,0 0 0,-1-4 0,1 0 0,0 0 0,-1 4 0,1 0 0,0 0 0,-1 0 0,1 0 0,0 0 0,-1 0 0,1 0 0,0 0 0,0 0 0,-1 0 0,1 0 0,-2 4 0,-2 0 0,1 0 0,-4-4 0,0 0 0,-1 0 0,-2 3 0,2 1 0,-2 0 0,-2-4 0,4 1 0,0 3 0,4-3 0,-4 3 0,6-3 0,-3-1 0,4 0 0,1 4 0,-1 0 0,5 0 0,-1-4 0,6 0 0,-3 0 0,5 0 0,0 0 0,5 0 0,2 0 0,3 0 0,2 0 0,4 0 0,3 0 0,6 0 0,1 0 0,11 0 0,0 0 0,9 0 0,6 0 0,2 0 0,11 0 0,-1 0 0,3 0 0,6 0 0,3 0 0,10-4-259,5 0 0,-2-1 259,-2 1 0,-1 2 0,5-6 0,7 6 0,0-2 0,0 3 0,-8 1 0,1 0 0,-1 0 0,6 0 0,-6 0 0,1 0 0,-16 0 0,4 3 0,4 1 0,2 0-151,-2-4 1,-7 4 150,-20-1 0,1 3 0,-1-3 0,5-1 0,-1 1 0,-2 2 0,-2-1 0,3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33.2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34 12287,'-31'6'0,"2"-2"0,1-3 0,-1-1 0,4 0 0,-3-1 0,5-3 0,2 3 0,2-3 0,-1 3 0,5 1 0,0 0 0,4 0 0,4 0 0,2 0 0,15 0 0,8 0 0,12 0 0,5 0 0,7 0 0,4 0 0,11 0 0,3 0 0,0 0 0,6 0 0,-2 0 0,9 0-186,6 0 1,4-4 185,3 0 0,4-1 0,-4 2 0,5 1 0,3-1 0,-9 1 0,-2 2 0,-9-3 0,-10-1 0,4 0 0,0 4 0,-6 0 0,-2 0 0,-5 0 0,-10 0 0,-1 0 0,-6 0 0,-9 0 0,-3 0 0,-3 0 0,-8 0 0,0 0 185,-9 0 1,-3 0-186,-11 0 0,-5 0 0,-14 0 0,-3 0 0,-8 0 0,-7 4 0,-8 0 0,-8 3 0,-7-3 0,-4 1 0,-3-1 0,6-3 0,5 3 0,-1-2 0,-7 2 0,-2-3-168,-5 3 1,-1-1 167,1 0 0,4-1 0,0 1 0,4 2 0,0-1 0,3 0-8,4-4 1,6 0 7,5 0 0,14 0 0,1 0 0,11 0 0,0 0 0,7 0 0,2 0 0,4 0 335,2 0-335,7 0 0,13 0 7,7 0 1,5 0-8,14 0 0,-1 0 0,8 0 0,2-4 0,6 0 0,2 1 0,6 3 0,3 0 0,1 0 0,-1 0 0,-4 0 0,1 0 0,-1 0 0,5-4 0,-1 0 0,0 0 0,-3 4 0,-2 0 0,-2 0 0,-5 0 0,-11 0 0,-5 0 0,-13 0 0,-8 0 0,-11 0 0,-6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39.2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1232 243 12287,'-6'-16'0,"-1"5"0,5-2 0,-2 4 0,0 7 0,4-8 0,2 9 0,1-3 0,0 2 0,4 2 0,-4 0 0,7 0 0,-4 6 0,4-4 0,-2 6 0,-2-2 0,-2 1 0,-3 3 0,3-2 0,-3 2 0,-1 1 0,1 1 0,3-1 0,-3 0 0,3 1 0,-3-1 0,-1 0 0,0 0 0,0 1 0,-1-5 0,-3 1 0,2-1 0,-6 5 0,5-1 0,-5 0 0,-3-3 0,-4-1 0,-5 1 0,1 3 0,-3-1 0,0-2 0,-2 2 0,-3-3 0,4 0 0,-4 0 0,3 0 0,2 0 0,-1-2 0,1-5 0,4 0 0,3 0 0,6 0 0,2 0 0,3-5 0,-4-2 0,6-4 0,-2 0 0,3 0 0,1 0 0,0-1 0,0 1 0,3 0 0,1-1 0,4 1 0,-4 0 0,3-2 0,-3-2 0,5 3 0,-2-4 0,-1 8 0,2 0 0,-2 1 0,2-5 0,2 1 0,-8 1 0,6 2 0,-6-2 0,8 4 0,-8 0 0,8 1 0,-9 5 0,4 0 0,0 0 0,-2 3 0,4 1 0,-3 4 0,3-4 0,-3 4 0,4 0 0,-2-2 0,2 2 0,0-1 0,-4 5 0,5-1 0,-8 0 0,3 0 0,-2-3 0,2 0 0,-3-1 0,3 4 0,-8 1 0,-2-5 0,-5 1 0,0-2 0,-1 2 0,1 0 0,0-4 0,-6 5 0,-1-2 0,-3 0 0,3 0 0,-4 0 0,3 0 0,-2 3 0,-2-2 0,1 1 0,-1-2 0,1 3 0,-1-2 0,0-2 0,1 1 0,-1 0 0,0 0 0,6 0 0,2-4 0,2-1 0,2 1 0,0-1 0,-1-2 0,6 0 0,1 0 0,5 0 0,0 0 0,0-5 0,1 3 0,3-1 0,-3 1 0,9 2 0,-7 0 0,4 0 0,0 2 0,0 1 0,3-1 0,-2 1 0,2-1 0,1-2 0,0 0 0,1 0 0,-1 0 0,0 0 0,-1-2 0,-2-1 0,2-4 0,-2-4 0,2 2 0,1-2 0,-4 2 0,1-6 0,-4-1 0,3 1 0,-4-4 0,1 4 0,1-4 0,-2 4 0,1-2 0,-4 2 0,-5 3 0,-1-3 0,-5 7 0,3 3 0,0 5 0,0 0 0,-7 0 0,2 5 0,-2 3 0,-3 3 0,0 4 0,-4-1 0,0 5 0,-1 0 0,0 3 0,1 6 0,-1 2 0,0-2 0,1-2 0,-1 2 0,1-2 0,3 0 0,0-3 0,5-5 0,-1-3 0,2-8 0,2-3 0,4-3 0,-1-1 0,6 0 0,-3-8 0,5-4 0,0-3 0,0 0 0,0-3 0,0-4 0,5-2 0,2-2 0,-1 2 0,2-3 0,-6-2 0,2-1 0,1 1 0,-1-1 0,0 0 0,-4-4 0,0 2 0,0 1 0,-5-1 0,-3 2 0,-1-3 0,2-1 0,-3 1 0,2 3 0,0 8 0,0 6 0,3 4 0,5 7 0,0 5 0,0 6 0,0 9 0,-4 3 0,0 4 0,1 6 0,3 2 0,-4 4 0,0 4 0,-5 2 0,2 5 0,-2 0 0,1 1 0,-2 3 0,3 0 0,-2 3 0,2-3 0,-2-5 0,5-6 0,-5-5 0,2-7 0,-3-1 0,-2-10 0,0-5 0,-3-6 0,-3-3 0,-5-1 0,2-1 0,2-3 0,-2-6 0,2-5 0,3-9 0,1 2 0,2-8 0,2 0 0,4 1 0,4-2 0,3 1 0,3-4 0,5 2 0,7 2 0,4 3 0,7 8 0,3 4 0,5 8 0,-4 2 0,0 5 0,-3 5 0,3 2 0,-5 8 0,8 3 0,-4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39.4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54 12287,'-5'-18'0,"-2"3"0,2 2 0,0 7 0,10 5 0,2 5 0,-1-1 0,2-3 0,-1 5 0,5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40.7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0 271 12287,'0'-15'0,"0"0"0,0 0 0,0 7 0,0 0 0,0 5 0,0-5 0,0 6 0,2-3 0,1 5 0,-1 1 0,1 3 0,2-2 0,-1 6 0,0 3 0,-4 4 0,4 5 0,-1-1 0,1 2 0,-4 2 0,0 0 0,0-1 0,4 5 0,0-1 0,0 4 0,-4-3 0,0-1 0,0-3 0,1-5 0,3 1 0,-3-1 0,3 1 0,-3-3 0,-1-5 0,0 1 0,0-6 0,0-2 0,0-8 0,-4-2 0,0-6 0,1 1 0,3 0 0,-4-2 0,0-2 0,0-1 0,4-3 0,0-3 0,0 4 0,0-7 0,0-2 0,1-4 0,3 1 0,-1-3 0,4-1 0,1-1 0,3-3 0,5 2 0,3-6 0,3 10 0,0-2 0,2 9 0,3 2 0,-2 5 0,5 7 0,-1 1 0,1 2 0,-3 5 0,-4 6 0,-5 4 0,-3 4 0,-3 5 0,0 3 0,-6 3 0,-2 0 0,-3 5 0,-1-1 0,0 4 0,0-4 0,-5 1 0,-3-5 0,-3 1 0,-4 0 0,-4-1 0,-7 1 0,-3-5 0,-5-3 0,0-2 0,0 2 0,4-6 0,0 3 0,8-9 0,0 1 0,7-3 0,0-1 0,7-1 0,4-3 0,3-2 0,1-5 0,5 3 0,3 1 0,2 0 0,1 0 0,0 2 0,1 5 0,-1 0 0,0 0 0,1 0 0,-1 0 0,-2 5 0,2 2 0,-2 3 0,6 2 0,-3-1 0,0 0 0,-1 1 0,0-1 0,4 3 0,0-3 0,2 3 0,-2-7 0,-3-2 0,4-1 0,-4 1 0,-1-1 0,4 0 0,1-4 0,-1-1 0,-4-3 0,0 1 0,1-4 0,-1 0 0,0 0 0,0-8 0,1 7 0,-1-8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41.2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282 23 12287,'-11'0'0,"0"4"0,-1 0 0,1 0 0,0-4 0,-1 3 0,1 1 0,0 5 0,-1-1 0,5 2 0,-1 1 0,6 0 0,-2 1 0,3 3 0,1 0 0,5-1 0,2-7 0,8 2 0,4-5 0,-1 3 0,1-3 0,0 0 0,3-4 0,0-5 0,-4-3 0,4 2 0,-3-2 0,-3 0 0,-1-8 0,-6 4 0,-2-3 0,-4 2 0,1 2 0,-3-4 0,-1 0 0,-5 0 0,-3 3 0,-7 5 0,-4-1 0,-2 6 0,-2-2 0,0 3 0,-4 1 0,2 1 0,-5 3 0,0 7 0,-4 8 0,4 4 0,0 3 0,4 0 0,0 8 0,7-2 0,4 5 0,8-1 0,3-3 0,4-2 0,4-1 0,7-10 0,8-1 0,2-7 0,2-4 0,4 1 0,3-6 0,7 0 0,1-7 0,4-3 0,0-9 0,3-1 0,4-6 0,-6 1 0,2-1 0,-7 0 0,-1 1 0,2-1 0,-1 1 0,-5 0 0,-7 3 0,-3-2 0,-5 2 0,-1 2 0,-6-2 0,0 4 0,1-4 0,-6 5 0,4-7 0,-4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7:41.7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350 89 12287,'-11'-11'0,"0"0"0,-1-1 0,1 2 0,0 1 0,-1 2 0,1-1 0,0 2 0,-1 1 0,0 1 0,-2 1 0,-2 0 0,-2 3 0,-2 4 0,-1 3 0,2 3 0,0 2 0,0 4 0,-3 3 0,4 3 0,3 5 0,2-2 0,2 5 0,5 0 0,2 4 0,4-4 0,4 1 0,3-6 0,8 1 0,3-7 0,5-4 0,-1-4 0,1-3 0,1-3 0,2-5 0,-2-3 0,2-4 0,-2-1 0,-1-7 0,-2-2 0,-2-2 0,-3 1 0,-4-1 0,-2 0 0,-3-3 0,-2 3 0,-5 0 0,0 2 0,0-2 0,-4 1 0,1 3 0,-5 2 0,4-2 0,-4 8 0,1-3 0,0 12 0,-1-2 0,6 13 0,-2 2 0,3 6 0,1 6 0,0-2 0,0 5 0,0 0 0,0 4 0,0 0 0,0 0 0,5 1 0,2 3 0,0-8 0,0 0 0,-1-5 0,2-2 0,1-4 0,-6 0 0,1-4 0,-4 3 0,-5-4 0,-2 1 0,-8-2 0,-4-2 0,1-3 0,-1-1 0,-3-4 0,-5 1 0,5-3 0,3-1 0,1-1 0,-1-3 0,3 1 0,5-4 0,0 0 0,-1 0 0,5-3 0,-1 2 0,6 3 0,-13-10 0,2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48.8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0 231 12287,'18'0'0,"2"-3"0,-5-7 0,1 4 0,-1-13 0,-1 9 0,5-9 0,-5 3 0,1-3 0,-3-4 0,0 14 0,-2-13 0,-3 2 0,3-5 0,-3-4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4:53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68 12287,'0'8'0,"0"-1"0,0-4 0,0 2 0,0-5 0,0 0 0,0 5 0,0-4 0,0 4 0,0-5 0,0 0 0,5-5 0,-4 4 0,5-4 0,-6 5 0,0-2 0,0-1 0,0 1 0,0-8 0,0 8 0,0-6 0,0 5 0,0-5 0,0 4 0,0-3 0,0 4 0,0-7 0,0 8 0,0-6 0,0 6 0,0-3 0,0 3 0,0-1 0,0 1 0,0-3 0,0 5 0,0 0 0,0 5 0,0-3 0,1 6 0,3-4 0,-3 0 0,9 1 0,-4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4:57.2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125 0 12287,'0'7'0,"0"-2"0,0-5 0,0 0 0,5 0 0,-2 0 0,4 0 0,1 0 0,3 0 0,0 0 0,1 0 0,-1 0 0,0 0 0,1 0 0,-1 0 0,0 0 0,1 0 0,-1 0 0,-4-2 0,1-1 0,-4 1 0,3-1 0,-3 1 0,4 2 0,-6 0 0,3 0 0,-5 0 0,0 0 0,-4 2 0,1 1 0,-6-1 0,1 1 0,-3-1 0,-4-2 0,1 0 0,-5 0 0,4 0 0,-4 0 0,0 0 0,-3 0 0,3 0 0,0 0 0,1 0 0,0 0 0,-2 0 0,4 0 0,1 0 0,4 0 0,5 1 0,2 3 0,3-3 0,1 4 0,6-1 0,5 0 0,2-1 0,6-3 0,3 0 0,5 0 0,3 0 0,-4 0 0,1 0 0,-5 0 0,5 0 0,-1 0 0,-1 0 0,-6 0 0,1 0 0,-5 0 0,0 0 0,-3 0 0,-1 2 0,0 1 0,-5 0 0,-2 4 0,-2-3 0,-2 4 0,0-5 0,0 5 0,0-5 0,-6 7 0,0-9 0,-5 3 0,0-3 0,-1-1 0,0 0 0,-3 0 0,1-4 0,-5 0 0,4-1 0,-4 2 0,0 0 0,-3-5 0,3 6 0,0-2 0,5 3 0,-1 1 0,2-4 0,2 0 0,0 1 0,5 3 0,1 0 0,20 0 0,-2 0 0,14 0 0,-2 0 0,1 0 0,-1 0 0,6 0 0,-3-2 0,3-1 0,0 0 0,-5-4 0,0 4 0,-8-1 0,3-1 0,-6 2 0,5-1 0,-8 4 0,0 0 0,-7 0 0,-10 0 0,-5 4 0,-6-1 0,1 1 0,4-4 0,-5 0 0,-3 0 0,-2 0 0,-2 0 0,-1 0 0,-2 0 0,2 0 0,-3 0 0,0 1 0,0 3 0,2-3 0,6 3 0,3-3 0,5-1 0,3 2 0,1 1 0,4 0 0,-1 4 0,4-3 0,4 4 0,2-2 0,6 2 0,0 0 0,3-4 0,3 0 0,5-4 0,-1 0 0,1 0 0,1-5 0,2-3 0,-2 0 0,2 0 0,-2-2 0,-1 2 0,-6 3 0,-2 2 0,2 1 0,-2 2 0,0 0 0,-4 0 0,-3 0 0,-1 0 0,-4 5 0,2 2 0,-5 4 0,0-4 0,0 1 0,-1-4 0,-3 3 0,-7 1 0,-7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5:00.0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79 203 12287,'-11'0'0,"0"0"0,3 0 0,1 0 0,3 0 0,-4 0 0,5 0 0,-5 0 0,5 0 0,-7 0 0,9 0 0,-4 0 0,5 0 0,1 4 0,3 0 0,2-1 0,6-3 0,0 0 0,3 0 0,3 0 0,5 0 0,0-3 0,4-1 0,2-4 0,5 5 0,0-5 0,0 4 0,1-3 0,2 3 0,-5 0 0,2 4 0,-8 0 0,0 0 0,-2 0 0,-1 0 0,-2 1 0,-2 3 0,1 2 0,-5 6 0,0-5 0,-3 1 0,-1-1 0,0 5 0,-3-5 0,-1 1 0,-4-5 0,1 5 0,2-5 0,-5 2 0,3-5 0,-8 0 0,-2 0 0,-5 0 0,-1 0 0,-3 0 0,0 0 0,0 5 0,-1-4 0,-1 4 0,-1-5 0,-4 0 0,3 0 0,-2 0 0,-2 0 0,1 0 0,-1 0 0,1 0 0,-1 0 0,4-1 0,0-3 0,4 1 0,-4-4 0,6 1 0,-3-2 0,4-1 0,1 5 0,-1-4 0,5 3 0,-1-3 0,6-2 0,-2 9 0,8-3 0,-2 1 0,6 0 0,1 1 0,6-1 0,2 1 0,6 2 0,-1 0 0,1 0 0,0 0 0,-1 0 0,2 0 0,3 0 0,-2 0 0,5 0 0,-5 0 0,1 0 0,2 0 0,-2 0 0,5 0 0,-5 0 0,0 2 0,-3 1 0,-6 0 0,-1 5 0,-1-5 0,-4 5 0,1-4 0,-8 3 0,0-3 0,-4 3 0,0-4 0,-1 2 0,-3-5 0,-2 0 0,-6 0 0,1 0 0,0 0 0,-6 0 0,-1 0 0,0 0 0,-1 0 0,-1 0 0,-6 0 0,2 0 0,-3 0 0,-1 0 0,-3 0 0,4 0 0,0 0 0,0 0 0,0 0 0,0 0 0,0 0 0,8-4 0,1 0 0,4 1 0,3 3 0,3 0 0,0 0 0,6 0 0,2-4 0,7 0 0,5 0 0,3 4 0,2-3 0,6-1 0,1-1 0,2 1 0,-1 3 0,6-3 0,-1-1 0,4 1 0,0-3 0,0 3 0,1-4 0,2 5 0,-1-1 0,1 4 0,-3 0 0,-4 0 0,2 0 0,-6 0 0,-1 0 0,-6 0 0,-3 0 0,-4 0 0,-6 0 0,-1 0 0,-6 0 0,-3 0 0,1 4 0,-4-1 0,-4 1 0,-4-4 0,-6 0 0,3 0 0,-9 1 0,-3 3 0,-4-3 0,-4 3 0,1-1 0,-8 0 0,6-1 0,-7 1 0,5-1 0,-1-2 0,4 0 0,4 0 0,6 0 0,5 0 0,2 0 0,6 0 0,0 0 0,4 0 0,-1 0 0,1 0 0,3-4 0,1 0 0,4 0 0,0 3 0,6-3 0,5 3 0,7-3 0,3 2 0,4-2 0,6 3 0,2-3 0,3-1 0,1 1 0,4-1 0,4 1 0,2 3 0,1-3 0,4-1 0,0 2 0,0-1 0,-4 4 0,-4 0 0,-4 0 0,-8 0 0,-6 0 0,-6 0 0,-5 0 0,-6 5 0,-1 1 0,-6 2 0,-3-1 0,-2-4 0,-6 2 0,1-5 0,-2 0 0,-2 0 0,2 0 0,-6 0 0,-4-4 0,-3 0 0,-6-3 0,2 3 0,-8-5 0,-3 2 0,-2 0 0,2 0 0,-2 1 0,5-2 0,1-1 0,3 5 0,5-4 0,5 6 0,5-1 0,5 1 0,-1 2 0,3 0 0,5 0 0,2 0 0,5 0 0,5 0 0,3 0 0,3 0 0,4 0 0,3 0 0,5 0 0,-1 0 0,1 0 0,4 0 0,4 0 0,3 0 0,3 0 0,-2 0 0,3 0 0,1 4 0,-1 0 0,3 1 0,-3-1 0,-2-3 0,-6 3 0,-3 1 0,-8-1 0,1 3 0,-5-3 0,-4 3 0,-3-3 0,-6 5 0,3-3 0,-6 0 0,-3-2 0,2 1 0,-6-1 0,1 0 0,-5-4 0,1 0 0,0 0 0,-6 0 0,-1 0 0,-4 0 0,0 0 0,-6 0 0,-2 0 0,-7 0 0,0 0 0,-6 0 0,1 0 0,2 0 0,-1 0 0,8-4 0,-1 0 0,8 1 0,-1 3 0,9 0 0,3 0 0,7-2 0,4-2 0,3 3 0,1-4 0,5 0 0,1 4 0,6-3 0,0 2 0,3-2 0,3 3 0,4-3 0,6 3 0,2 1 0,8-4 0,3 0 0,3 0 0,2 4 0,-1-3 0,0-1 0,-1 0 0,-3 4 0,-5 0 0,-6 0 0,-6 0 0,-2 0 0,1 0 0,-11 1 0,4 3 0,-9-1 0,-3 4 0,1-3 0,-1 3 0,-1-4 0,-8 6 0,-2-6 0,1 1 0,-2-4 0,-1 1 0,-6 3 0,1-3 0,-5 3 0,4-2 0,-3-2 0,-3 1 0,-5 3 0,-3-3 0,-5 3 0,-1-2 0,-3 2 0,-3-3 0,-8 3 0,4-3 0,-1-1 0,4 0 0,8 0 0,2 0 0,10 0 0,4 0 0,3 0 0,8-1 0,3-3 0,3 3 0,1-9 0,3 7 0,1-4 0,6 4 0,1-1 0,3-1 0,9 2 0,2-2 0,9 1 0,6 3 0,5-3 0,2 3 0,6 1 0,-4 1 0,3 3 0,-5-2 0,-2 6 0,-6-2 0,-9 1 0,-2 2 0,-6-5 0,0 4 0,-3-5 0,-7 2 0,-4-1 0,-6-3 0,3 4 0,-5-5 0,-5 0 0,-2 0 0,-3 0 0,-2 0 0,-3 0 0,0 0 0,-5 0 0,1 0 0,-3 0 0,-5 0 0,2 0 0,-5 0 0,-4-1 0,-4-3 0,-8 3 0,1-3 0,-7-1 0,3 2 0,1-6 0,7 1 0,3-2 0,8-1 0,5 3 0,10 1 0,5-1 0,10-3 0,0 0 0,5 1 0,2 2 0,9-2 0,2 2 0,10 0 0,6 0 0,6-2 0,9 3 0,4 2 0,7 1 0,-6 4 0,3 4 0,-9 3 0,-3 8 0,0 3 0,-4 4 0,-7 1 0,-3 0 0,-6-6 0,-3-2 0,0-2 0,-4-2 0,4-5 0,-10-1 0,3-5 0,-6-1 0,-1-3 0,-6-7 0,3-6 0,-5-6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5:30.7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124 46 12287,'-17'8'0,"2"-2"0,2-1 0,2-2 0,0-2 0,-1-1 0,1 0 0,3 0 0,1 0 0,3 0 0,-3 0 0,4 0 0,-2 0 0,14 0 0,2 0 0,4 0 0,0 0 0,2 0 0,2 0 0,7 0 0,0 0 0,7 0 0,5 0 0,6 0 0,5 0 0,6 0 0,1 0 0,5 0 0,3 0 0,6-1 0,-2-3 0,2 1 0,-2-4 0,1 3 0,-5-4 0,-2 5 0,-17-5 0,-2 6 0,-9-2 0,-2-1 0,-1 1 0,-4 0 0,-4 4 0,-4-1 0,0-3 0,-6 3 0,-1-4 0,-7 5 0,-10 0 0,-3 0 0,-8 0 0,-7 0 0,-6 0 0,-8 0 0,-4 4 0,-4-1 0,-5 1 0,-3-4 0,-8 1 0,-7 3 0,-8-1 0,-3 4 0,-2-4-112,5 1 1,3 1 111,2-2 0,8 5 0,6-4 0,11 1 0,8-2 0,13-1 0,6 2 0,5-3 0,8-1 0,6 0 0,8 0 0,7 0 0,4 0 0,7-1 111,4-3 1,9 1-112,6-4 0,2 0 0,6 0 0,-1 1 0,5 2 0,1 3 0,2-3 0,-1 1 0,5 0 0,0 1 0,4-2 0,-4 3 0,0 1 0,-10 0 0,-1 0 0,-9 0 0,-3 0 0,-4 0 0,0 0 0,-6 0 0,-5 0 0,-7 0 0,-4 0 0,-3 0 0,0 0 0,-6 0 0,-1 0 0,-5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5:31.9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337 23 12287,'-21'4'0,"2"0"0,3 0 0,4-4 0,1 0 0,0 0 0,0 0 0,3 0 0,0 0 0,6 0 0,-2-4 0,8 0 0,-2 0 0,6 4 0,3 0 0,4 0 0,7 0 0,0 0 0,2 0 0,6 0 0,6 0 0,5 0 0,4 0 0,4 0 0,-1 0 0,5 0 0,-2 0 0,2 0 0,1 0 0,-5 0 0,0 0 0,-4 0 0,0-1 0,1-3 0,-4 3 0,-4-3 0,-1 3 0,-11 1 0,0 0 0,-3 0 0,-2 0 0,-2 0 0,-3 0 0,-9 0 0,-3 0 0,-8 0 0,-4 1 0,-7 3 0,-4-3 0,-7 3 0,-4-1 0,-8 0 0,-12-1 0,-10 1 0,-7-1 0,-5-2 0,2 0-186,-5 0 0,-6 0 186,-6 0 0,-2 4 0,-1-1 0,14 1 0,9-4 0,13 4 0,8 0 0,6-1 0,6-3 0,7 4 0,4 0 0,5 0 0,12-4 0,4 0 0,9 0 0,7-2 186,12-1 0,8 0-186,8-4 0,2 3 0,1-4 0,1 6 0,3-2 0,4-1 0,7 1 0,0-1 0,4 1 0,0 3 0,4-3 0,1 3 0,2 1 0,-2 0 0,3 0 0,0 0 0,-5 0 0,2 0 0,-8 0 0,-8 1 0,-12 3 0,-3-3 0,-12 3 0,2-3 0,-2-1 0,-7 0 0,0 0 0,-5 0 0,-8 0 0,-6 0 0,-8 0 0,-12 0 0,-6 0 0,-6 4 0,-1 0 0,-6 0 0,-3-4 0,-3 0 0,-4 0 0,-5 0 0,-3 0 0,-2 0 0,7 0 0,-4-4 0,0 0 0,-3 0 0,2 4 0,2-3 0,6-1 0,1-1 0,-5 1 0,2 3 0,-2-3 0,4 3 0,8 1 0,7 0 0,7 0 0,3 0 0,12 1 0,4 3 0,7-3 0,5 3 0,2-2 0,5 2 0,2-3 0,2 3 0,-1-3 0,5-1 0,0 2 0,3 1 0,1-1 0,-1 1 0,2-1 0,3-2 0,2 0 0,5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5:58.2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0 12287,'-5'5'0,"1"-1"0,-2-1 0,0 1 0,-1-1 0,0-1 0,2 0 0,1 1 0,-1-1 0,-2-2 0,2 0 0,1 0 0,1 0 0,-1 0 0,2 0 0,-1 0 0,9 0 0,-4 0 0,5 0 0,-1 0 0,1 0 0,0 0 0,0-1 0,0-1 0,3 1 0,1-2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00.88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 77 12287,'-9'2'0,"-1"1"0,1 1 0,2-1 0,2-1 0,1-2 0,-1 0 0,1 0 0,1 0 0,4 0 0,4 0 0,1 0 0,5 0 0,4 0 0,4 0 0,4-3 0,3-2 0,-1 1 0,0 0 0,0 1 0,1-1 0,3 0 0,-1-1 0,3 0 0,2 2 0,1-1 0,5 1 0,3-1 0,3 1 0,-4 1 0,-4 2 0,0 0 0,0 0 0,1-1 0,2-1 0,-2 1 0,-3-1 0,-3 1 0,-2 1 0,0-2 0,-2-1 0,2-1 0,-4 1 0,3 0 0,2 1 0,-1 1 0,-2-1 0,-3 0 0,-2 0 0,-4 1 0,-3-1 0,-3 1 0,-2 1 0,-5 0 0,1 0 0,-1 0 0,-2 0 0,-4 0 0,-5 0 0,-2 1 0,-2 1 0,-2-1 0,-3 1 0,0 0 0,0 0 0,-3-1 0,-2 1 0,0-1 0,0-1 0,-1 0 0,1 0 0,-3 0 0,-2 0 0,1 1 0,2 1 0,0-1 0,0 1 0,-1-1 0,-1-1 0,3 1 0,-4 1 0,4-1 0,-3 1 0,-1-1 0,-1-1 0,1 0 0,-4 0 0,5 0 0,0 0 0,3 0 0,2 0 0,3 0 0,1 0 0,6 0 0,5 0 0,3 0 0,5 0 0,2 0 0,2 0 0,-2 0 0,1-1 0,1-1 0,4 1 0,4-1 0,5 1 0,1 1 0,5-2 0,2-1 0,2 1 0,3 2 0,0-1 0,0-1 0,6 1 0,3-1 0,4 1 0,1 1 0,-3-2 0,-2-1 0,-4 1 0,-3 2 0,2 0 0,1 0 0,-2 0 0,-1 0 0,-2 0 0,-2 0 0,-4 0 0,-5 0 0,-2 0 0,-5 0 0,-1 2 0,-2 1 0,3-1 0,-2-5 0,2-1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02.9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 78 12287,'-7'0'0,"0"0"0,2 0 0,1 0 0,2 0 0,0 0 0,4 0 0,3 0 0,4 0 0,3 0 0,4 0 0,5 0 0,5 0 0,5-2 0,4-1 0,4-2 0,5 0 0,3 1 0,4 0 0,6-1 0,6-2 0,-3 0 0,0 0 0,0 2 0,-1 1 0,3 1 0,1-1 0,-4 2 0,-1 0 0,-1-2 0,-2 3 0,4-1 0,1 1 0,-8 1 0,-3 0 0,-4 0 0,-1 0 0,2 0 0,3 0 0,-6 0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03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43 12287,'-5'4'0,"1"-2"0,2-1 0,-1-1 0,9 0 0,3 0 0,7 0 0,3-2 0,4-1 0,3-1 0,4 1 0,8-2 0,8 1 0,10-1 0,5 1 0,-3 2 0,-2 0 0,-5-1 0,-5 0 0,2 1 0,3 2 0,-4-3 0,1-1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5:50.7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13 12287,'-7'7'0,"1"-1"0,-1-2 0,1-2 0,2-1 0,-1-1 0,4 0 0,4-3 0,2 2 0,6-1 0,0 1 0,4 1 0,2 0 0,2-3 0,1 3 0,2-2 0,1 0 0,3 0 0,5 1 0,4-1 0,2-1 0,2 1 0,3 0 0,1 2 0,4-2 0,0 0 0,1-1 0,-3 3 0,0 0 0,-2 0 0,1 0 0,-3 0 0,0 0 0,0 0 0,-1 0 0,1 0 0,-4 0 0,-3 0 0,-5 1 0,-1 1 0,-4-1 0,2 1 0,2-1 0,-5-1 0,-1 2 0,-5 0 0,-2 0 0,0-2 0,-2 0 0,-3 0 0,0 1 0,-4 1 0,1-1 0,-4 2 0,-3-3 0,-3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49.8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464 173 12287,'-15'0'0,"0"-4"0,1-5 0,2 6 0,1-20 0,-1 14 0,2-4 0,3 3 0,-3 7 0,8-13 0,-1 7 0,1 5 0,2-21 0,0 22 0,2-20 0,1 14 0,4-1 0,4 10 0,0 0 0,1 0 0,-5 3 0,1 7 0,-1 6 0,4 13 0,-1-1 0,-2 1 0,5 0 0,-6 0 0,9-1 0,-4 1 0,2 0 0,-3-1 0,4-9 0,0 1 0,4-1 0,-4 9 0,5-12 0,-1-6 0,-1-7 0,0-3 0,0 0 0,1 0 0,1-3 0,-5-7 0,0-6 0,-4-12 0,-4-1 0,-4 13 0,-6 7 0,-5 5 0,-7 4 0,1 4 0,-5 5 0,1 7 0,-5 13 0,0-1 0,1 1 0,3 3 0,0 6 0,0-6 0,-3 6 0,-2-2 0,-3 2 0,0-6 0,-4 6 0,-2-6 0,-1-3 0,-4 6 0,-4-7 0,0 7 0,4-15 0,0-4 0,4 3 0,3-13 0,5 4 0,1-7 0,9-3 0,5 0 0,4 0 0,3-3 0,-4-7 0,6 4 0,-2-13 0,3-1 0,1-8 0,5-1 0,0 0 0,2 1 0,3-1 0,-2 0 0,2 10 0,1 0 0,1 9 0,-1-9 0,4 13 0,0-4 0,4 7 0,-4 3 0,4 0 0,-4 0 0,5 3 0,-1 7 0,2-4 0,2 13 0,-2 0 0,-2 10 0,1 9 0,-5 1 0,0 9 0,-3-10 0,-6 13 0,-2-3 0,-4-4 0,-4 4 0,-7-3 0,-8 3 0,-3-4 0,0-5 0,-2-17 0,-2 7 0,2-10 0,-3 0 0,-2-19 0,0-16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5:49.5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71 104 12287,'7'-1'0,"-1"0"0,1-1 0,2-2 0,2 1 0,4-2 0,4 4 0,5-3 0,5 0 0,3 0 0,1-2 0,4 2 0,0 0 0,2 0 0,3 2 0,3 0 0,-2 1 0,0 1 0,-6 0 0,-2 0 0,-4 0 0,-1 0 0,-1 1 0,2 1 0,0-1 0,-3 1 0,-2-1 0,-3-1 0,-5 0 0,0 0 0,-4 0 0,-1 0 0,1 0 0,1 0 0,-4 0 0,2 0 0,-4 0 0,-1 0 0,-1-1 0,-3-1 0,-1 1 0,-9-2 0,-2 3 0,-7 0 0,-5 0 0,-4 0 0,-6 0 0,-4 0 0,-10 0 0,-3 3 0,-9-1 0,1 2 0,-5-2 0,-1 3 0,-6 0 0,1 0 0,-1 2 0,11-3 0,4 0 0,10 0 0,5 0 0,6 1 0,5-3 0,3 1 0,10-3 0,-1 2 0,3 0 0,1 0 0,2-2 0,1 0 0,3 0 0,2 0 0,4 0 0,3 0 0,6 0 0,2-1 0,7-1 0,5 1 0,3-4 0,7 2 0,4-1 0,0-2 0,4 2 0,3 0 0,1 0 0,1 0 0,0 0 0,1-1 0,2 3 0,3-1 0,0 0 0,0 3 0,-2-2 0,-1 1 0,-1 1 0,-3-1 0,-4-1 0,0 1 0,-2-1 0,-2 1 0,2 1 0,-5 0 0,-3 0 0,-4 0 0,-3 0 0,2-2 0,0 0 0,-1 0 0,-3 2 0,-2-2 0,-2 0 0,-4-1 0,-3 3 0,0-2 0,-6 1 0,1-1 0,-3-2 0,-2 3 0,-3-4 0,0 1 0,0-5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5:50.0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78 79 12287,'3'0'0,"3"0"0,-3-3 0,1-2 0,0 0 0,-2 1 0,-1-2 0,1 2 0,-2-2 0,0 0 0,0-1 0,-2 3 0,-3 0 0,0 2 0,-2 0 0,-2 1 0,-2 1 0,1 0 0,-1 0 0,3 0 0,0 0 0,-3 0 0,4 3 0,1-2 0,4 2 0,4-3 0,4 0 0,5 0 0,4 0 0,2 0 0,5-2 0,2-1 0,1-1 0,1 2 0,-2-2 0,-1 1 0,0 1 0,1-1 0,-5 3 0,-3-2 0,-6 1 0,-1 1 0,-5 0 0,-2 0 0,-4 0 0,-7 0 0,-5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5:51.2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50 20 12287,'-11'7'0,"1"0"0,0-2 0,3-1 0,2 1 0,-1-4 0,6 2 0,6-3 0,1 0 0,9 0 0,0-2 0,1 0 0,3-3 0,1 3 0,2-2 0,3 2 0,3-3 0,1 3 0,3-2 0,1 2 0,-1-3 0,2 3 0,-5-2 0,-2 2 0,-1 0 0,-2 2 0,3 0 0,-2 0 0,-2 0 0,-4 0 0,-1 0 0,0-3 0,1-1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29.9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60 12287,'8'-1'0,"-1"-1"0,-2 0 0,0-2 0,1 1 0,0-3 0,4 5 0,0-1 0,3-2 0,-1 2 0,2-1 0,1 3 0,3-2 0,2-1 0,1 0 0,1 1 0,5 1 0,2-2 0,4 3 0,4 0 0,0 0 0,0 0 0,1 0 0,1 0 0,2-7 0,3-1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30.6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37 12287,'4'-3'0,"0"2"0,-2-1 0,6-2 0,7 2 0,8-3 0,9 2 0,7-2 0,10 3 0,2 0 0,8 2 0,3-1 0,10-2 0,-2 2 0,4-1 0,2 1-151,0 1 1,4 3 150,3 2 0,-1 5 0,-3 3 0,-3 0 0,2 2 0,-5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50.3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509 201 12287,'-17'-3'0,"2"-7"0,2-6 0,2-12 0,3 8 0,1 1 0,4 0 0,-2 3 0,10-9 0,2 21 0,4-11 0,0 5 0,-3 7 0,-1-7 0,1 7 0,3 6 0,0 7 0,1-7 0,-1 7 0,0 2 0,1-2 0,0 9 0,3-9 0,-2-1 0,2-9 0,-3 10 0,0-1 0,-1 1 0,0-10 0,1 0 0,-2 3 0,-3 7 0,-2-7 0,-5 22 0,-6-9 0,-5 13 0,-1 0 0,-3-1 0,-2 1 0,-2 0 0,-1 9 0,1 0 0,-2 4 0,2-4 0,-1-6 0,1 6 0,-3 4 0,4-4 0,-4 0 0,0-9 0,-1-10 0,0 0 0,1-12 0,-1 2 0,2-6 0,2-3 0,-1-12 0,5-8 0,-4-8 0,4-11 0,-4-2 0,4-7 0,0-6 0,4 6 0,-2-3 0,-2 3 0,1-6 0,-5 6 0,5 7 0,-1 2 0,3 17 0,1 3 0,-1 13 0,1-4 0,5 10 0,2 10 0,3 6 0,1 12 0,0 4 0,0 6 0,5-2 0,2 11 0,8-12 0,4 4 0,2-7 0,2-4 0,1-2 0,2-7 0,-1-6 0,6-13 0,-1-3 0,4-7 0,0-6 0,0-13 0,3-15 0,1-14 0,0 1 0,-5-39 0,1 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50.4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261 58 12287,'-20'-12'0,"-2"-4"0,0 0 0,-1 6 0,-1 7 0,2 6 0,2 7 0,-2 19 0,10 6 0,-3 12 0,-3-11 0,0 18 0,-4-10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50.63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396 18 12287,'-51'-5'0,"-3"0"0,5-2 0,0 7 0,3 7 0,12 5 0,8 3 0,6-1 0,5 4 0,2-4 0,-2 1 0,4-2 0,3-2 0,3 1 0,5-1 0,2-5 0,1-2 0,9-13 0,5-3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50.8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69 114 12287,'-15'-38'0,"-1"-1"0,1 14 0,4 15 0,5 10 0,2 10 0,3 6 0,1 12 0,5-12 0,1 10 0,5-10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51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12 605 12287,'0'-32'0,"-1"-3"0,-2-3 0,0 3 0,-1 15 0,4-5 0,0 6 0,4 3 0,-1-3 0,6 0 0,-6-10 0,4 0 0,-4-3 0,1-6 0,1 6 0,-2-6 0,5 6 0,-4 3 0,1 1 0,-1-1 0,2 13 0,5 6 0,2 7 0,2 3 0,4 3 0,7 7 0,8 6 0,7 13 0,5 9 0,3 0 0,1 0 0,3-9 0,-3 0 0,0-1 0,2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6:56.5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147 155 12287,'-33'-2'0,"0"0"0,3-2 0,2 0 0,16 4 0,1 0 0,32 0 0,-4 0 0,21 0 0,1 0 0,10 0 0,2 0 0,6 0 0,3-3 0,0-1 0,12-5 0,3 1 0,13 0-264,10 0 1,-43 3-1,1 0 264,2 1 0,1 0 0,6 1 0,2 0 0,2-1 0,1 1 0,3 1 0,1 1-255,0-1 0,-1 0 1,2 2-1,0-1 255,-4 1 0,1 0 0,1 0 0,1 0 0,1 0 0,1 0 0,-2-2 0,1 0 0,-1 1 0,-1-1 0,2-1 0,0 1 0,-5 0 0,-1 0 0,1-1 0,-1 0 0,2-3 0,-1-1 0,-3 1 0,-1-1 0,-1 2 0,-1-1 0,-3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12/29/21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p53-induced senescence is a form of permanent cell cycle arrest characterized by specific changes in morphology and gene expression that differentiate it from </a:t>
            </a:r>
            <a:r>
              <a:rPr lang="en-US" dirty="0" err="1"/>
              <a:t>quiescence</a:t>
            </a:r>
            <a:r>
              <a:rPr lang="en-US" dirty="0"/>
              <a:t> or reversible cell cycle </a:t>
            </a:r>
            <a:r>
              <a:rPr lang="en-US" dirty="0" err="1"/>
              <a:t>arres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12/29/21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Show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12/29/21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12/29/21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12/29/21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12/29/21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/>
              <a:t>Click to add detail to the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12/29/21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12/29/21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12/29/21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/>
              <a:t>Click to type your question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12/29/21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20.png"/><Relationship Id="rId2" Type="http://schemas.openxmlformats.org/officeDocument/2006/relationships/image" Target="../media/image15.gif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16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25.xml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29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customXml" Target="../ink/ink24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7.png"/><Relationship Id="rId10" Type="http://schemas.openxmlformats.org/officeDocument/2006/relationships/image" Target="../media/image28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5.png"/><Relationship Id="rId9" Type="http://schemas.openxmlformats.org/officeDocument/2006/relationships/customXml" Target="../ink/ink23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32.xml"/><Relationship Id="rId30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Neoplasia 4</a:t>
            </a: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Dr. Eman Kreishan, M.D.</a:t>
            </a:r>
          </a:p>
          <a:p>
            <a:r>
              <a:rPr lang="en-US" sz="1600" dirty="0"/>
              <a:t>29-12-2021</a:t>
            </a:r>
          </a:p>
        </p:txBody>
      </p:sp>
      <p:pic>
        <p:nvPicPr>
          <p:cNvPr id="4098" name="Picture 2" descr="Li-Fraumeni syndrome cancers, causes, symptoms, treatment &amp;amp; life expectan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4450617" cy="2964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7696200" cy="1600200"/>
          </a:xfrm>
        </p:spPr>
        <p:txBody>
          <a:bodyPr/>
          <a:lstStyle/>
          <a:p>
            <a:r>
              <a:rPr lang="en-US" dirty="0"/>
              <a:t>Clinically, the “glucose-hunger” of tumors is used to visualize tumors via positron emission tomography (PET) scanning, in which patients are injected with a glucose derivative that is preferentially taken up into tumor cells</a:t>
            </a:r>
          </a:p>
        </p:txBody>
      </p:sp>
      <p:pic>
        <p:nvPicPr>
          <p:cNvPr id="19458" name="Picture 2" descr="BREAST CANCER - CANCER PRO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2971800" cy="442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7696200" cy="4221163"/>
          </a:xfrm>
        </p:spPr>
        <p:txBody>
          <a:bodyPr/>
          <a:lstStyle/>
          <a:p>
            <a:r>
              <a:rPr lang="en-US" dirty="0"/>
              <a:t>aerobic glycolysis generates </a:t>
            </a:r>
            <a:r>
              <a:rPr lang="en-US" u="sng" dirty="0">
                <a:solidFill>
                  <a:srgbClr val="FF0000"/>
                </a:solidFill>
              </a:rPr>
              <a:t>two</a:t>
            </a:r>
            <a:r>
              <a:rPr lang="en-US" dirty="0"/>
              <a:t> molecules of ATP per molecule of glucose.</a:t>
            </a:r>
          </a:p>
          <a:p>
            <a:r>
              <a:rPr lang="en-US" dirty="0"/>
              <a:t>While </a:t>
            </a:r>
          </a:p>
          <a:p>
            <a:r>
              <a:rPr lang="en-US" dirty="0"/>
              <a:t>oxidative phosphorylation generates up to </a:t>
            </a:r>
            <a:r>
              <a:rPr lang="en-US" u="sng" dirty="0">
                <a:solidFill>
                  <a:srgbClr val="FF0000"/>
                </a:solidFill>
              </a:rPr>
              <a:t>36</a:t>
            </a:r>
            <a:r>
              <a:rPr lang="en-US" dirty="0"/>
              <a:t> molecules of ATP per molecule of glucose.</a:t>
            </a:r>
          </a:p>
          <a:p>
            <a:endParaRPr lang="en-US" dirty="0"/>
          </a:p>
          <a:p>
            <a:r>
              <a:rPr lang="en-US" dirty="0"/>
              <a:t>So why cancer cell rely on seemingly inefficient glycolysis ?</a:t>
            </a:r>
          </a:p>
          <a:p>
            <a:endParaRPr lang="en-US" dirty="0"/>
          </a:p>
          <a:p>
            <a:r>
              <a:rPr lang="en-US" dirty="0"/>
              <a:t>The answer to this question: Aerobic glycolysis provides rapidly dividing tumor cells with metabolic intermediates that are needed for the synthesis of cellular components</a:t>
            </a:r>
          </a:p>
          <a:p>
            <a:endParaRPr lang="en-US" dirty="0"/>
          </a:p>
        </p:txBody>
      </p:sp>
      <p:pic>
        <p:nvPicPr>
          <p:cNvPr id="4" name="Picture 2" descr="Question Mark Stock Photo - Download Image Now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2280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965200"/>
            <a:ext cx="793591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1. Autophagy</a:t>
            </a:r>
          </a:p>
          <a:p>
            <a:endParaRPr lang="en-US" sz="2400" dirty="0"/>
          </a:p>
          <a:p>
            <a:r>
              <a:rPr lang="en-US" sz="2400" dirty="0"/>
              <a:t>2. oncometabolism.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Beyond the Warburg effect, there are two other links between metabolism and cancer</a:t>
            </a:r>
          </a:p>
        </p:txBody>
      </p:sp>
      <p:pic>
        <p:nvPicPr>
          <p:cNvPr id="20482" name="Picture 2" descr="Autophagy: It&amp;#39;s a cell eat self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86200"/>
            <a:ext cx="552450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Autophagy is a state of severe nutrient deficiency in which cells not only arrest their growth, but also cannibalize their own organelles, proteins, and membranes as carbon sources for energy production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Tumor cells often seem to be able to grow under </a:t>
            </a:r>
            <a:r>
              <a:rPr lang="en-US" u="sng" dirty="0"/>
              <a:t>marginal </a:t>
            </a:r>
            <a:r>
              <a:rPr lang="en-US" dirty="0"/>
              <a:t>environmental conditions without triggering autophagy, suggesting that the pathways that induce autophagy are deranged .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under conditions of </a:t>
            </a:r>
            <a:r>
              <a:rPr lang="en-US" u="sng" dirty="0"/>
              <a:t>severe</a:t>
            </a:r>
            <a:r>
              <a:rPr lang="en-US" dirty="0"/>
              <a:t> nutrient deprivation, tumor cells may use autophagy to become “dormant,” a state of metabolic hibernation that allows cells to survive hard times for long periods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Autophagy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They are mutations in enzymes that participate in the Krebs cycle.</a:t>
            </a:r>
          </a:p>
          <a:p>
            <a:endParaRPr lang="en-US" dirty="0"/>
          </a:p>
          <a:p>
            <a:r>
              <a:rPr lang="en-US" dirty="0"/>
              <a:t> Of these, mutations in isocitrate dehydrogenase (IDH) have garnered the most interest, as they have revealed a new mechanism of oncogenesis termed oncometabolism.</a:t>
            </a:r>
          </a:p>
          <a:p>
            <a:endParaRPr lang="en-US" dirty="0"/>
          </a:p>
          <a:p>
            <a:r>
              <a:rPr lang="en-US" dirty="0"/>
              <a:t>Oncogenic IDH mutations have been described in 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Cholangiocarcinomas.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gliomas.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acute myeloid leukemias.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sarcomas.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"/>
            <a:ext cx="7696200" cy="1143000"/>
          </a:xfrm>
        </p:spPr>
        <p:txBody>
          <a:bodyPr/>
          <a:lstStyle/>
          <a:p>
            <a:r>
              <a:rPr lang="en-US" dirty="0"/>
              <a:t>2. Oncometabolism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066800"/>
            <a:ext cx="5638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228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mutated IDH acts as an </a:t>
            </a:r>
            <a:r>
              <a:rPr lang="en-US" dirty="0" err="1"/>
              <a:t>oncoprotein</a:t>
            </a:r>
            <a:r>
              <a:rPr lang="en-US" dirty="0"/>
              <a:t> by producing 2-HG, which is considered a prototypical </a:t>
            </a:r>
            <a:r>
              <a:rPr lang="en-US" dirty="0" err="1"/>
              <a:t>oncometabolite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 cells frequently contain mutations in genes that regulate apoptosis, making the cells resistant to cell death.</a:t>
            </a:r>
          </a:p>
          <a:p>
            <a:endParaRPr lang="en-US" dirty="0"/>
          </a:p>
          <a:p>
            <a:r>
              <a:rPr lang="en-US" dirty="0"/>
              <a:t>evasion of apoptosis by cancer cells occurs mainly by way of acquired mutations and changes in gene expression that disable key components of the intrinsic pathway.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Evasion of Cell Death</a:t>
            </a:r>
          </a:p>
        </p:txBody>
      </p:sp>
      <p:pic>
        <p:nvPicPr>
          <p:cNvPr id="15362" name="Picture 2" descr="Killing Cancer Cells by JerryKongArt on Devian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7906" y="4495800"/>
            <a:ext cx="3296093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4838700" cy="63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Loss of TP53 function:</a:t>
            </a:r>
          </a:p>
          <a:p>
            <a:r>
              <a:rPr lang="en-US" dirty="0"/>
              <a:t>prevents the upregulation of PUMA, a pro-apoptotic BH3-only that is a direct target of p53. </a:t>
            </a:r>
          </a:p>
          <a:p>
            <a:r>
              <a:rPr lang="en-US" dirty="0"/>
              <a:t>As a result, cells survive levels of DNA damage and cell stress that otherwise would result in their death</a:t>
            </a:r>
          </a:p>
          <a:p>
            <a:endParaRPr lang="en-US" dirty="0"/>
          </a:p>
          <a:p>
            <a:r>
              <a:rPr lang="en-US" dirty="0"/>
              <a:t>2. Overexpression of anti-apoptotic members of the BCL2 family:</a:t>
            </a:r>
          </a:p>
          <a:p>
            <a:r>
              <a:rPr lang="en-US" dirty="0"/>
              <a:t>Overexpression of BCL2 is a common event leading to the protection of tumor cells from apoptosis, e.g follicular lymphoma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mechanisms by which apoptosis is evaded by cancer cells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p53 protein is a transcription factor that thwarts neoplastic transformation by three interlocking mechanisms: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activation of temporary cell cycle arrest (termed quiescence).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induction of permanent cell cycle arrest (termed senescence).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triggering of programmed cell death (termed apoptosis)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p53 plays a central role in maintaining the integrity of the genome.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2.TP53: Guardian of the Genome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E52DF3-893D-7243-9FDB-1F18CD47B28F}"/>
              </a:ext>
            </a:extLst>
          </p:cNvPr>
          <p:cNvGrpSpPr/>
          <p:nvPr/>
        </p:nvGrpSpPr>
        <p:grpSpPr>
          <a:xfrm>
            <a:off x="39285" y="3327379"/>
            <a:ext cx="1139760" cy="1023554"/>
            <a:chOff x="39285" y="3327379"/>
            <a:chExt cx="1139760" cy="102355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EA9F5F-0D38-1141-94AC-F8F3138FD803}"/>
                    </a:ext>
                  </a:extLst>
                </p14:cNvPr>
                <p14:cNvContentPartPr/>
                <p14:nvPr/>
              </p14:nvContentPartPr>
              <p14:xfrm>
                <a:off x="841005" y="3585095"/>
                <a:ext cx="338040" cy="321688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EA9F5F-0D38-1141-94AC-F8F3138FD8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5885" y="3569931"/>
                  <a:ext cx="368640" cy="352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E0A24C1-2735-DF48-85F9-2A2B8B755B6E}"/>
                    </a:ext>
                  </a:extLst>
                </p14:cNvPr>
                <p14:cNvContentPartPr/>
                <p14:nvPr/>
              </p14:nvContentPartPr>
              <p14:xfrm>
                <a:off x="951165" y="3894903"/>
                <a:ext cx="73800" cy="83164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E0A24C1-2735-DF48-85F9-2A2B8B755B6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5685" y="3879422"/>
                  <a:ext cx="104040" cy="113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83BF457-6346-9347-8DB3-ADADDE64FF08}"/>
                    </a:ext>
                  </a:extLst>
                </p14:cNvPr>
                <p14:cNvContentPartPr/>
                <p14:nvPr/>
              </p14:nvContentPartPr>
              <p14:xfrm>
                <a:off x="535725" y="3781581"/>
                <a:ext cx="276840" cy="471566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83BF457-6346-9347-8DB3-ADADDE64FF0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0605" y="3766090"/>
                  <a:ext cx="307080" cy="501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203D50-576A-9A4B-B1B3-BB55CC65913A}"/>
                    </a:ext>
                  </a:extLst>
                </p14:cNvPr>
                <p14:cNvContentPartPr/>
                <p14:nvPr/>
              </p14:nvContentPartPr>
              <p14:xfrm>
                <a:off x="202005" y="4081336"/>
                <a:ext cx="248760" cy="269597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203D50-576A-9A4B-B1B3-BB55CC6591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885" y="4065817"/>
                  <a:ext cx="279000" cy="300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5B53B1-A95F-DE4C-A684-4DEE732E2090}"/>
                    </a:ext>
                  </a:extLst>
                </p14:cNvPr>
                <p14:cNvContentPartPr/>
                <p14:nvPr/>
              </p14:nvContentPartPr>
              <p14:xfrm>
                <a:off x="364725" y="3791634"/>
                <a:ext cx="93960" cy="9413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5B53B1-A95F-DE4C-A684-4DEE732E209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9605" y="3776006"/>
                  <a:ext cx="124560" cy="125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56BBCD-A4FD-EE4E-A431-9F7652584155}"/>
                    </a:ext>
                  </a:extLst>
                </p14:cNvPr>
                <p14:cNvContentPartPr/>
                <p14:nvPr/>
              </p14:nvContentPartPr>
              <p14:xfrm>
                <a:off x="39285" y="3544459"/>
                <a:ext cx="142920" cy="55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56BBCD-A4FD-EE4E-A431-9F76525841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805" y="3529339"/>
                  <a:ext cx="173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72EDAE-D48E-994F-B9B5-F66799B94DC9}"/>
                    </a:ext>
                  </a:extLst>
                </p14:cNvPr>
                <p14:cNvContentPartPr/>
                <p14:nvPr/>
              </p14:nvContentPartPr>
              <p14:xfrm>
                <a:off x="694485" y="3327379"/>
                <a:ext cx="24840" cy="41125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72EDAE-D48E-994F-B9B5-F66799B94D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9365" y="3311730"/>
                  <a:ext cx="55440" cy="716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64EF16-00EA-074B-BFB6-38E10F27D3CE}"/>
                    </a:ext>
                  </a:extLst>
                </p14:cNvPr>
                <p14:cNvContentPartPr/>
                <p14:nvPr/>
              </p14:nvContentPartPr>
              <p14:xfrm>
                <a:off x="922365" y="3367590"/>
                <a:ext cx="208080" cy="217505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64EF16-00EA-074B-BFB6-38E10F27D3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7245" y="3352105"/>
                  <a:ext cx="238320" cy="2477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E72B71-6CAD-804E-8E53-D6BE2B8CDA09}"/>
                  </a:ext>
                </a:extLst>
              </p14:cNvPr>
              <p14:cNvContentPartPr/>
              <p14:nvPr/>
            </p14:nvContentPartPr>
            <p14:xfrm>
              <a:off x="1459845" y="4252579"/>
              <a:ext cx="1187280" cy="55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E72B71-6CAD-804E-8E53-D6BE2B8CDA0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4725" y="4237459"/>
                <a:ext cx="1217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3AC1EF-A8E3-8242-8345-2B831C839EED}"/>
                  </a:ext>
                </a:extLst>
              </p14:cNvPr>
              <p14:cNvContentPartPr/>
              <p14:nvPr/>
            </p14:nvContentPartPr>
            <p14:xfrm>
              <a:off x="6165405" y="4031179"/>
              <a:ext cx="818640" cy="370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3AC1EF-A8E3-8242-8345-2B831C839E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49925" y="4016059"/>
                <a:ext cx="84888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A5B28F3-FB8D-7D47-80D3-21101F1710E9}"/>
              </a:ext>
            </a:extLst>
          </p:cNvPr>
          <p:cNvGrpSpPr/>
          <p:nvPr/>
        </p:nvGrpSpPr>
        <p:grpSpPr>
          <a:xfrm>
            <a:off x="2982285" y="4661899"/>
            <a:ext cx="4970520" cy="102600"/>
            <a:chOff x="2982285" y="4661899"/>
            <a:chExt cx="497052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604807-A695-6346-B1FE-D290600A303C}"/>
                    </a:ext>
                  </a:extLst>
                </p14:cNvPr>
                <p14:cNvContentPartPr/>
                <p14:nvPr/>
              </p14:nvContentPartPr>
              <p14:xfrm>
                <a:off x="2982285" y="4661899"/>
                <a:ext cx="2772360" cy="61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604807-A695-6346-B1FE-D290600A303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6805" y="4646779"/>
                  <a:ext cx="2802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322339-E8EA-F949-A9D0-1E50F8389B8A}"/>
                    </a:ext>
                  </a:extLst>
                </p14:cNvPr>
                <p14:cNvContentPartPr/>
                <p14:nvPr/>
              </p14:nvContentPartPr>
              <p14:xfrm>
                <a:off x="6161445" y="4706899"/>
                <a:ext cx="1791360" cy="57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322339-E8EA-F949-A9D0-1E50F8389B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45965" y="4691779"/>
                  <a:ext cx="1821960" cy="878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895600"/>
            <a:ext cx="7467600" cy="4221163"/>
          </a:xfrm>
        </p:spPr>
        <p:txBody>
          <a:bodyPr/>
          <a:lstStyle/>
          <a:p>
            <a:r>
              <a:rPr lang="en-US" dirty="0"/>
              <a:t>Tumor cells, unlike normal cells, are capable of limitless replication.</a:t>
            </a:r>
          </a:p>
          <a:p>
            <a:endParaRPr lang="en-US" dirty="0"/>
          </a:p>
          <a:p>
            <a:r>
              <a:rPr lang="en-US" dirty="0"/>
              <a:t>most normal human cells have a capacity of at most 70 doublings. Thereafter, the cells lose the ability to divide and enter replicative senescence. </a:t>
            </a:r>
          </a:p>
          <a:p>
            <a:endParaRPr lang="en-US" dirty="0"/>
          </a:p>
          <a:p>
            <a:r>
              <a:rPr lang="en-US" dirty="0"/>
              <a:t>This phenomenon occure due to progressive shortening of telomeres at the ends of chromosomes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76962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V. Limitless Replicative Potential (Immortality)</a:t>
            </a:r>
          </a:p>
        </p:txBody>
      </p:sp>
      <p:pic>
        <p:nvPicPr>
          <p:cNvPr id="4" name="Picture 2" descr="5 Strategies to Slow Telomere Shorte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81940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Limitless Replicative Potential (Immortality) of the tumor cells is due to:</a:t>
            </a:r>
          </a:p>
          <a:p>
            <a:endParaRPr lang="en-US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telomere maintenance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dirty="0"/>
              <a:t>By: lengthening of telomeres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dirty="0"/>
              <a:t>upregulation of the enzyme telomerase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"/>
            <a:ext cx="7543800" cy="5668963"/>
          </a:xfrm>
        </p:spPr>
        <p:txBody>
          <a:bodyPr/>
          <a:lstStyle/>
          <a:p>
            <a:r>
              <a:rPr lang="en-US" dirty="0"/>
              <a:t>Markedly eroded telomeres are recognized by the DNA repair machinery as double-stranded DNA breaks, leading to cell cycle arrest and senescence, mediated by TP53 and RB.</a:t>
            </a:r>
          </a:p>
          <a:p>
            <a:r>
              <a:rPr lang="en-US" dirty="0"/>
              <a:t> In cells in which TP53 or RB mutations are disabled by mutations, the nonhomologous end-joining pathway is activated as  last effort to save the cell, joining the shortened ends of two chromosomes.</a:t>
            </a:r>
          </a:p>
        </p:txBody>
      </p:sp>
      <p:pic>
        <p:nvPicPr>
          <p:cNvPr id="9218" name="Picture 2" descr="Telomeres as the cause of genome instability.When telomeres lose... |  Download Scientific Diagram"/>
          <p:cNvPicPr>
            <a:picLocks noChangeAspect="1" noChangeArrowheads="1"/>
          </p:cNvPicPr>
          <p:nvPr/>
        </p:nvPicPr>
        <p:blipFill>
          <a:blip r:embed="rId2"/>
          <a:srcRect t="51491" b="4553"/>
          <a:stretch>
            <a:fillRect/>
          </a:stretch>
        </p:blipFill>
        <p:spPr bwMode="auto">
          <a:xfrm>
            <a:off x="1752600" y="3810000"/>
            <a:ext cx="5715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a solid tumor possesses all of the genetic aberrations that are required for malignant transformation, it cannot enlarge beyond 1 to 2 mm in diameter unless it has the capacity to induce angiogenesis.</a:t>
            </a:r>
          </a:p>
          <a:p>
            <a:endParaRPr lang="en-US" dirty="0"/>
          </a:p>
          <a:p>
            <a:r>
              <a:rPr lang="en-US" u="sng" dirty="0"/>
              <a:t>Neovascularization has a dual effect on tumor growth: </a:t>
            </a:r>
          </a:p>
          <a:p>
            <a:endParaRPr lang="en-US" u="sng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perfusion supplies needed nutrients and oxygen.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angiogenesis  contributes to metastasis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Sustained Angiogenesis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33400"/>
            <a:ext cx="7467600" cy="4221163"/>
          </a:xfrm>
        </p:spPr>
        <p:txBody>
          <a:bodyPr/>
          <a:lstStyle/>
          <a:p>
            <a:r>
              <a:rPr lang="en-US" dirty="0"/>
              <a:t>Neovascularization  not entirely normal; the vessels are leaky and dilated, and have a haphazard pattern of connection, features that can be appreciated on angiograms</a:t>
            </a:r>
          </a:p>
        </p:txBody>
      </p:sp>
      <p:pic>
        <p:nvPicPr>
          <p:cNvPr id="5122" name="Picture 2" descr="Cerebral angiogram; brain cancer (meningioma) | Wellcom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4318167" cy="3530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810" y="5934670"/>
            <a:ext cx="777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Angiogram of meningioma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angiogenesis is controlled by a balance between angiogenesis promoters and inhibitors; in angiogenic tumors this balance is directed toward  promoters.</a:t>
            </a:r>
          </a:p>
          <a:p>
            <a:endParaRPr lang="en-US" dirty="0"/>
          </a:p>
          <a:p>
            <a:r>
              <a:rPr lang="en-US" u="sng" dirty="0"/>
              <a:t>molecular basis of the angiogenesis involves:</a:t>
            </a:r>
          </a:p>
          <a:p>
            <a:endParaRPr lang="en-US" dirty="0"/>
          </a:p>
          <a:p>
            <a:r>
              <a:rPr lang="en-US" dirty="0"/>
              <a:t> increased production of angiogenic factors.</a:t>
            </a:r>
          </a:p>
          <a:p>
            <a:r>
              <a:rPr lang="en-US" dirty="0"/>
              <a:t>E.g proangiogenic basic fibroblast growth factors (</a:t>
            </a:r>
            <a:r>
              <a:rPr lang="en-US" dirty="0" err="1"/>
              <a:t>bFGF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loss of angiogenic inhibitors;</a:t>
            </a:r>
          </a:p>
          <a:p>
            <a:r>
              <a:rPr lang="en-US" dirty="0"/>
              <a:t>E.g </a:t>
            </a:r>
            <a:r>
              <a:rPr lang="en-US" dirty="0" err="1"/>
              <a:t>angiostatin</a:t>
            </a:r>
            <a:r>
              <a:rPr lang="en-US" dirty="0"/>
              <a:t> and </a:t>
            </a:r>
            <a:r>
              <a:rPr lang="en-US" dirty="0" err="1"/>
              <a:t>endostatin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growing tumors develop a blood supply?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Relative lack of oxygen due to hypoxia stabilizes HIF1α, an oxygen-sensitive transcription factor, which then activates the transcription of proangiogenic cytokines such as VEGF.</a:t>
            </a:r>
          </a:p>
          <a:p>
            <a:endParaRPr lang="en-US" dirty="0"/>
          </a:p>
          <a:p>
            <a:r>
              <a:rPr lang="en-US" dirty="0"/>
              <a:t>2. Mutations involving tumor suppressors and oncogenes in cancers also tilt the balance in favor of angiogenesis. </a:t>
            </a:r>
          </a:p>
          <a:p>
            <a:r>
              <a:rPr lang="en-US" dirty="0"/>
              <a:t>E.g , p53 stimulates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expression of antiangiogenic molecules, such as thrombospondin-1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represses expression of proangiogenic molecules, such as VEGF. Thus, loss of p53 in tumor cells provides a more permissive environment for angiogenesis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local balance of angiogenic and anti-angiogenic factors is influenced by several factors: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t>hank you.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098302" cy="76200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In nonstressed, healthy cells, p53 has a short half-life (20 minutes) because of its association with MDM2, a protein that targets p53 for destruction</a:t>
            </a:r>
          </a:p>
        </p:txBody>
      </p:sp>
      <p:pic>
        <p:nvPicPr>
          <p:cNvPr id="1026" name="Picture 2" descr="The p53-Mdm2 Loop: A Critical Juncture of Stress Response | SpringerLink"/>
          <p:cNvPicPr>
            <a:picLocks noChangeAspect="1" noChangeArrowheads="1"/>
          </p:cNvPicPr>
          <p:nvPr/>
        </p:nvPicPr>
        <p:blipFill>
          <a:blip r:embed="rId2"/>
          <a:srcRect b="60000"/>
          <a:stretch>
            <a:fillRect/>
          </a:stretch>
        </p:blipFill>
        <p:spPr bwMode="auto">
          <a:xfrm>
            <a:off x="228600" y="3352800"/>
            <a:ext cx="8001000" cy="16002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F40A9E-8FAD-734A-ACAB-F7D3BD475DC2}"/>
                  </a:ext>
                </a:extLst>
              </p14:cNvPr>
              <p14:cNvContentPartPr/>
              <p14:nvPr/>
            </p14:nvContentPartPr>
            <p14:xfrm>
              <a:off x="6841125" y="1308139"/>
              <a:ext cx="1380240" cy="32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F40A9E-8FAD-734A-ACAB-F7D3BD475D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5645" y="1292659"/>
                <a:ext cx="14108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15B852-B866-204A-AAE3-BBEEFDE747B5}"/>
                  </a:ext>
                </a:extLst>
              </p14:cNvPr>
              <p14:cNvContentPartPr/>
              <p14:nvPr/>
            </p14:nvContentPartPr>
            <p14:xfrm>
              <a:off x="4069125" y="1662379"/>
              <a:ext cx="732240" cy="24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15B852-B866-204A-AAE3-BBEEFDE747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3645" y="1646899"/>
                <a:ext cx="7624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36F7770-2653-E440-AA8F-6036FFAC9346}"/>
              </a:ext>
            </a:extLst>
          </p:cNvPr>
          <p:cNvGrpSpPr/>
          <p:nvPr/>
        </p:nvGrpSpPr>
        <p:grpSpPr>
          <a:xfrm>
            <a:off x="4244445" y="1737619"/>
            <a:ext cx="468000" cy="275040"/>
            <a:chOff x="4244445" y="1737619"/>
            <a:chExt cx="46800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D1DA2BB-D99C-C24F-ACDE-2F6369216E7F}"/>
                    </a:ext>
                  </a:extLst>
                </p14:cNvPr>
                <p14:cNvContentPartPr/>
                <p14:nvPr/>
              </p14:nvContentPartPr>
              <p14:xfrm>
                <a:off x="4244445" y="1737619"/>
                <a:ext cx="464040" cy="275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D1DA2BB-D99C-C24F-ACDE-2F6369216E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29325" y="1722499"/>
                  <a:ext cx="4942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A346C8-C124-C14C-BCEF-F926BBF7AA19}"/>
                    </a:ext>
                  </a:extLst>
                </p14:cNvPr>
                <p14:cNvContentPartPr/>
                <p14:nvPr/>
              </p14:nvContentPartPr>
              <p14:xfrm>
                <a:off x="4695885" y="1980979"/>
                <a:ext cx="16560" cy="19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A346C8-C124-C14C-BCEF-F926BBF7AA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80765" y="1965859"/>
                  <a:ext cx="471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BD13D6-1EAA-D842-AAA9-65EC3216090E}"/>
              </a:ext>
            </a:extLst>
          </p:cNvPr>
          <p:cNvGrpSpPr/>
          <p:nvPr/>
        </p:nvGrpSpPr>
        <p:grpSpPr>
          <a:xfrm>
            <a:off x="3544245" y="1809979"/>
            <a:ext cx="516960" cy="252360"/>
            <a:chOff x="3544245" y="1809979"/>
            <a:chExt cx="51696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AF001CB-D372-4B43-B5EE-7389D1D66E58}"/>
                    </a:ext>
                  </a:extLst>
                </p14:cNvPr>
                <p14:cNvContentPartPr/>
                <p14:nvPr/>
              </p14:nvContentPartPr>
              <p14:xfrm>
                <a:off x="3544245" y="1817899"/>
                <a:ext cx="183600" cy="231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AF001CB-D372-4B43-B5EE-7389D1D66E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28765" y="1802779"/>
                  <a:ext cx="214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339953-1439-BA46-BBC8-F9A67AAC1F3D}"/>
                    </a:ext>
                  </a:extLst>
                </p14:cNvPr>
                <p14:cNvContentPartPr/>
                <p14:nvPr/>
              </p14:nvContentPartPr>
              <p14:xfrm>
                <a:off x="3760245" y="1862179"/>
                <a:ext cx="289080" cy="150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339953-1439-BA46-BBC8-F9A67AAC1F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45125" y="1847059"/>
                  <a:ext cx="319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9963B6-3B4D-A44C-A8D7-BE5F081EB1FA}"/>
                    </a:ext>
                  </a:extLst>
                </p14:cNvPr>
                <p14:cNvContentPartPr/>
                <p14:nvPr/>
              </p14:nvContentPartPr>
              <p14:xfrm>
                <a:off x="3935205" y="1809979"/>
                <a:ext cx="126000" cy="252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9963B6-3B4D-A44C-A8D7-BE5F081EB1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20085" y="1794499"/>
                  <a:ext cx="156600" cy="282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/>
              <a:t>Patients with the Li-</a:t>
            </a:r>
            <a:r>
              <a:rPr lang="en-US" sz="1800" dirty="0" err="1"/>
              <a:t>Fraumeni</a:t>
            </a:r>
            <a:r>
              <a:rPr lang="en-US" sz="1800" dirty="0"/>
              <a:t> syndrome have a 25-fold greater chance of developing a malignant tumor by 50 years of age compared with the general population</a:t>
            </a:r>
          </a:p>
        </p:txBody>
      </p:sp>
      <p:pic>
        <p:nvPicPr>
          <p:cNvPr id="16386" name="Picture 2" descr="Neuroradiology Manifestations of Li-Fraumeni Syndrome: Epidemiology,  Genetics, Imaging Findings, and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6331925" cy="35909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810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Li-</a:t>
            </a:r>
            <a:r>
              <a:rPr lang="en-US" dirty="0" err="1"/>
              <a:t>Fraumeni</a:t>
            </a:r>
            <a:r>
              <a:rPr lang="en-US" dirty="0"/>
              <a:t> syndrome (LFS) is an inherited condition caused by mutation in TP53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8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p53 can be viewed as a central monitor of internal stress, directing the stressed cells toward one of the previous pathways.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25" y="1504852"/>
            <a:ext cx="5715000" cy="5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553200" y="2286000"/>
            <a:ext cx="236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stress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Ionizing radiation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Carcinogens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Mutagens</a:t>
            </a:r>
          </a:p>
        </p:txBody>
      </p:sp>
      <p:sp>
        <p:nvSpPr>
          <p:cNvPr id="12" name="Oval 11"/>
          <p:cNvSpPr/>
          <p:nvPr/>
        </p:nvSpPr>
        <p:spPr>
          <a:xfrm>
            <a:off x="3886200" y="1219200"/>
            <a:ext cx="1219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7BAEAA-67F3-3A41-ADB7-FF08B447ED20}"/>
                  </a:ext>
                </a:extLst>
              </p14:cNvPr>
              <p14:cNvContentPartPr/>
              <p14:nvPr/>
            </p14:nvContentPartPr>
            <p14:xfrm>
              <a:off x="2424645" y="4821019"/>
              <a:ext cx="12600" cy="37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7BAEAA-67F3-3A41-ADB7-FF08B447ED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9165" y="4805539"/>
                <a:ext cx="43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B3C6B0-424C-2A4A-9CAA-C2F3C716437D}"/>
                  </a:ext>
                </a:extLst>
              </p14:cNvPr>
              <p14:cNvContentPartPr/>
              <p14:nvPr/>
            </p14:nvContentPartPr>
            <p14:xfrm>
              <a:off x="2338965" y="4796539"/>
              <a:ext cx="187560" cy="3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B3C6B0-424C-2A4A-9CAA-C2F3C71643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3845" y="4781419"/>
                <a:ext cx="2181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03DFF1-F5DA-EC46-B9F8-BA04C415AFD0}"/>
                  </a:ext>
                </a:extLst>
              </p14:cNvPr>
              <p14:cNvContentPartPr/>
              <p14:nvPr/>
            </p14:nvContentPartPr>
            <p14:xfrm>
              <a:off x="3206205" y="4731739"/>
              <a:ext cx="439920" cy="97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03DFF1-F5DA-EC46-B9F8-BA04C415AF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0725" y="4716619"/>
                <a:ext cx="47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7BB8B0-C284-2E46-BA1F-B2AB30282724}"/>
                  </a:ext>
                </a:extLst>
              </p14:cNvPr>
              <p14:cNvContentPartPr/>
              <p14:nvPr/>
            </p14:nvContentPartPr>
            <p14:xfrm>
              <a:off x="1932165" y="2402899"/>
              <a:ext cx="517320" cy="24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7BB8B0-C284-2E46-BA1F-B2AB302827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6685" y="2387779"/>
                <a:ext cx="5479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D83891-2BF0-BA47-9EB6-67469BABE9C8}"/>
                  </a:ext>
                </a:extLst>
              </p14:cNvPr>
              <p14:cNvContentPartPr/>
              <p14:nvPr/>
            </p14:nvContentPartPr>
            <p14:xfrm>
              <a:off x="4452525" y="2520979"/>
              <a:ext cx="538920" cy="24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D83891-2BF0-BA47-9EB6-67469BABE9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7405" y="2505859"/>
                <a:ext cx="5695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8F44D5D-17C3-4A4F-9B6D-5E853AAEDB8E}"/>
              </a:ext>
            </a:extLst>
          </p:cNvPr>
          <p:cNvGrpSpPr/>
          <p:nvPr/>
        </p:nvGrpSpPr>
        <p:grpSpPr>
          <a:xfrm>
            <a:off x="5727483" y="4382158"/>
            <a:ext cx="574920" cy="33120"/>
            <a:chOff x="5727483" y="4382158"/>
            <a:chExt cx="574920" cy="3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3E730B-116F-5341-AECB-4F0585895BCA}"/>
                    </a:ext>
                  </a:extLst>
                </p14:cNvPr>
                <p14:cNvContentPartPr/>
                <p14:nvPr/>
              </p14:nvContentPartPr>
              <p14:xfrm>
                <a:off x="5787963" y="4399798"/>
                <a:ext cx="28080" cy="10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3E730B-116F-5341-AECB-4F0585895B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72843" y="4384318"/>
                  <a:ext cx="58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56D291-A9C8-6A48-B590-A2D5414CDC44}"/>
                    </a:ext>
                  </a:extLst>
                </p14:cNvPr>
                <p14:cNvContentPartPr/>
                <p14:nvPr/>
              </p14:nvContentPartPr>
              <p14:xfrm>
                <a:off x="5727483" y="4382158"/>
                <a:ext cx="574920" cy="33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56D291-A9C8-6A48-B590-A2D5414CDC4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12363" y="4366678"/>
                  <a:ext cx="60552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6DFE1F7-B23A-364B-A446-96B5F0DA6B8D}"/>
                  </a:ext>
                </a:extLst>
              </p14:cNvPr>
              <p14:cNvContentPartPr/>
              <p14:nvPr/>
            </p14:nvContentPartPr>
            <p14:xfrm>
              <a:off x="5702643" y="4651438"/>
              <a:ext cx="554400" cy="28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6DFE1F7-B23A-364B-A446-96B5F0DA6B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87523" y="4636318"/>
                <a:ext cx="585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DB48B72-C493-9D4F-8411-13CAABAB8A6B}"/>
                  </a:ext>
                </a:extLst>
              </p14:cNvPr>
              <p14:cNvContentPartPr/>
              <p14:nvPr/>
            </p14:nvContentPartPr>
            <p14:xfrm>
              <a:off x="5767803" y="4845478"/>
              <a:ext cx="264960" cy="18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DB48B72-C493-9D4F-8411-13CAABAB8A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52683" y="4830358"/>
                <a:ext cx="29556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3489565-EC5C-9847-9E23-72E7D5ED1A8B}"/>
              </a:ext>
            </a:extLst>
          </p:cNvPr>
          <p:cNvGrpSpPr/>
          <p:nvPr/>
        </p:nvGrpSpPr>
        <p:grpSpPr>
          <a:xfrm>
            <a:off x="4998832" y="4021982"/>
            <a:ext cx="1309492" cy="284760"/>
            <a:chOff x="4998832" y="4021982"/>
            <a:chExt cx="1309492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9F6EEB-D2E7-8347-8424-5074C4A32806}"/>
                    </a:ext>
                  </a:extLst>
                </p14:cNvPr>
                <p14:cNvContentPartPr/>
                <p14:nvPr/>
              </p14:nvContentPartPr>
              <p14:xfrm>
                <a:off x="5758964" y="4021982"/>
                <a:ext cx="457200" cy="11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9F6EEB-D2E7-8347-8424-5074C4A328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43844" y="4006862"/>
                  <a:ext cx="48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1D97C7-5727-7648-A23D-C6922AF56032}"/>
                    </a:ext>
                  </a:extLst>
                </p14:cNvPr>
                <p14:cNvContentPartPr/>
                <p14:nvPr/>
              </p14:nvContentPartPr>
              <p14:xfrm>
                <a:off x="5783804" y="4264262"/>
                <a:ext cx="524520" cy="42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1D97C7-5727-7648-A23D-C6922AF560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68684" y="4249142"/>
                  <a:ext cx="554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B4800D-5418-B642-BD74-7F654B90BCD6}"/>
                    </a:ext>
                  </a:extLst>
                </p14:cNvPr>
                <p14:cNvContentPartPr/>
                <p14:nvPr/>
              </p14:nvContentPartPr>
              <p14:xfrm>
                <a:off x="6107804" y="4156982"/>
                <a:ext cx="109440" cy="2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B4800D-5418-B642-BD74-7F654B90BC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92684" y="4141862"/>
                  <a:ext cx="140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2075E6-4700-0E4F-B914-B0B08C13AEC6}"/>
                    </a:ext>
                  </a:extLst>
                </p14:cNvPr>
                <p14:cNvContentPartPr/>
                <p14:nvPr/>
              </p14:nvContentPartPr>
              <p14:xfrm>
                <a:off x="5763644" y="4133942"/>
                <a:ext cx="220680" cy="19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2075E6-4700-0E4F-B914-B0B08C13AE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48524" y="4118462"/>
                  <a:ext cx="251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D05F9F7-FAE3-FF41-88CF-83806F068CCF}"/>
                    </a:ext>
                  </a:extLst>
                </p14:cNvPr>
                <p14:cNvContentPartPr/>
                <p14:nvPr/>
              </p14:nvContentPartPr>
              <p14:xfrm>
                <a:off x="5190352" y="4084001"/>
                <a:ext cx="199800" cy="21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D05F9F7-FAE3-FF41-88CF-83806F068C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74872" y="4068881"/>
                  <a:ext cx="230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42E614-1EB6-6D47-ACE0-09ADABF6E117}"/>
                    </a:ext>
                  </a:extLst>
                </p14:cNvPr>
                <p14:cNvContentPartPr/>
                <p14:nvPr/>
              </p14:nvContentPartPr>
              <p14:xfrm>
                <a:off x="4998832" y="4217201"/>
                <a:ext cx="481680" cy="32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42E614-1EB6-6D47-ACE0-09ADABF6E1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83712" y="4201721"/>
                  <a:ext cx="512280" cy="62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508" y="2311949"/>
            <a:ext cx="7467600" cy="4221163"/>
          </a:xfrm>
        </p:spPr>
        <p:txBody>
          <a:bodyPr/>
          <a:lstStyle/>
          <a:p>
            <a:r>
              <a:rPr lang="en-US" dirty="0"/>
              <a:t>TGF-β is a potent inhibitor of proliferation.</a:t>
            </a:r>
          </a:p>
          <a:p>
            <a:endParaRPr lang="en-US" dirty="0"/>
          </a:p>
          <a:p>
            <a:r>
              <a:rPr lang="en-US" dirty="0"/>
              <a:t>Seen in most normal epithelial, endothelial, and hematopoietic cells.</a:t>
            </a:r>
          </a:p>
          <a:p>
            <a:endParaRPr lang="en-US" dirty="0"/>
          </a:p>
          <a:p>
            <a:r>
              <a:rPr lang="en-US" dirty="0"/>
              <a:t>In many forms of cancer, the growth-inhibiting effects of the TGF-β pathways are impaired by mutations affecting TGF-β signaling.</a:t>
            </a:r>
          </a:p>
          <a:p>
            <a:endParaRPr lang="en-US" dirty="0"/>
          </a:p>
          <a:p>
            <a:r>
              <a:rPr lang="en-US" dirty="0"/>
              <a:t>Mutations affecting the TGF-β receptor are seen in cancers of the</a:t>
            </a:r>
            <a:r>
              <a:rPr lang="en-US" u="sng" dirty="0"/>
              <a:t> colon, pancreas, stomach, and endometrium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sz="3100" dirty="0"/>
              <a:t>Transforming Growth Factor-</a:t>
            </a:r>
            <a:r>
              <a:rPr lang="el-GR" sz="3100" dirty="0"/>
              <a:t>β </a:t>
            </a:r>
            <a:r>
              <a:rPr lang="en-US" sz="3100" dirty="0"/>
              <a:t>Pathway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Normally, nontransformed cells stop proliferating once they form confluent monolayers.</a:t>
            </a:r>
          </a:p>
          <a:p>
            <a:r>
              <a:rPr lang="en-US" dirty="0"/>
              <a:t>But</a:t>
            </a:r>
          </a:p>
          <a:p>
            <a:r>
              <a:rPr lang="en-US" dirty="0"/>
              <a:t>When cancer cells are grown in the laboratory, their proliferation fails to be inhibited when they come in contact with each 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Contact Inhibition.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33400"/>
            <a:ext cx="7848600" cy="5592763"/>
          </a:xfrm>
        </p:spPr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cadherin</a:t>
            </a:r>
            <a:r>
              <a:rPr lang="en-US" dirty="0"/>
              <a:t> binding between cells is important in mediating contact inhibition of proliferation when cells reach confluence.</a:t>
            </a:r>
          </a:p>
          <a:p>
            <a:r>
              <a:rPr lang="en-US" dirty="0"/>
              <a:t> Loss of E-</a:t>
            </a:r>
            <a:r>
              <a:rPr lang="en-US" dirty="0" err="1"/>
              <a:t>cadherin</a:t>
            </a:r>
            <a:r>
              <a:rPr lang="en-US" dirty="0"/>
              <a:t> expression results in loss of contact inhibition and is associated with increased cell motility and advanced stages of cancer</a:t>
            </a:r>
          </a:p>
        </p:txBody>
      </p:sp>
      <p:pic>
        <p:nvPicPr>
          <p:cNvPr id="48130" name="Picture 2" descr="An external file that holds a picture, illustration, etc.&#10;Object name is nihms95988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8400"/>
            <a:ext cx="3876675" cy="410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Even in the presence of ample oxygen, cancer cells demonstrate a distinctive form of cellular metabolism characterized by high levels of glucose uptake and increased conversion of glucose to lactose (fermentation) via the glycolytic pathway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This phenomenon, called the </a:t>
            </a:r>
            <a:r>
              <a:rPr lang="en-US" u="sng" dirty="0"/>
              <a:t>Warburg effect </a:t>
            </a:r>
            <a:r>
              <a:rPr lang="en-US" dirty="0"/>
              <a:t>and also known as aerobic glycolysis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Altered Cellular Metabolism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Custom 4">
      <a:dk1>
        <a:srgbClr val="7030A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10" ma:contentTypeDescription="Create a new document." ma:contentTypeScope="" ma:versionID="a9c98db4493c17e4d6f4e58d686d3312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e9f11b206bf7f7ff91d65733ff588c31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090D5-0455-49EC-A7FB-E626B1958A9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D9E2CAB-D453-404E-8A8D-F47ED387DA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A71F1-D40D-49C4-B508-63882F6F714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13c409d-95b3-4324-b1e7-64465f9ef705"/>
    <ds:schemaRef ds:uri="4e5e1d9c-8200-4f72-9ecf-f64799bd78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1260</Words>
  <Application>Microsoft Office PowerPoint</Application>
  <PresentationFormat>On-screen Show (4:3)</PresentationFormat>
  <Paragraphs>123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QuizShow</vt:lpstr>
      <vt:lpstr>Neoplasia 4</vt:lpstr>
      <vt:lpstr>2.TP53: Guardian of the Genome</vt:lpstr>
      <vt:lpstr>PowerPoint Presentation</vt:lpstr>
      <vt:lpstr>PowerPoint Presentation</vt:lpstr>
      <vt:lpstr>PowerPoint Presentation</vt:lpstr>
      <vt:lpstr>3. Transforming Growth Factor-β Pathway</vt:lpstr>
      <vt:lpstr>4. Contact Inhibition.</vt:lpstr>
      <vt:lpstr>PowerPoint Presentation</vt:lpstr>
      <vt:lpstr>III Altered Cellular Metabolism</vt:lpstr>
      <vt:lpstr>PowerPoint Presentation</vt:lpstr>
      <vt:lpstr>PowerPoint Presentation</vt:lpstr>
      <vt:lpstr>PowerPoint Presentation</vt:lpstr>
      <vt:lpstr>Beyond the Warburg effect, there are two other links between metabolism and cancer</vt:lpstr>
      <vt:lpstr>1. Autophagy</vt:lpstr>
      <vt:lpstr>2. Oncometabolism</vt:lpstr>
      <vt:lpstr>PowerPoint Presentation</vt:lpstr>
      <vt:lpstr>IV Evasion of Cell Death</vt:lpstr>
      <vt:lpstr>PowerPoint Presentation</vt:lpstr>
      <vt:lpstr>Major mechanisms by which apoptosis is evaded by cancer cells</vt:lpstr>
      <vt:lpstr>V. Limitless Replicative Potential (Immortality)</vt:lpstr>
      <vt:lpstr>PowerPoint Presentation</vt:lpstr>
      <vt:lpstr>PowerPoint Presentation</vt:lpstr>
      <vt:lpstr>VI. Sustained Angiogenesis</vt:lpstr>
      <vt:lpstr>PowerPoint Presentation</vt:lpstr>
      <vt:lpstr>How do growing tumors develop a blood supply? </vt:lpstr>
      <vt:lpstr>The local balance of angiogenic and anti-angiogenic factors is influenced by several factors: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 4</dc:title>
  <dc:creator/>
  <cp:lastModifiedBy>yousof bojoq</cp:lastModifiedBy>
  <cp:revision>2</cp:revision>
  <dcterms:created xsi:type="dcterms:W3CDTF">2021-12-27T20:33:11Z</dcterms:created>
  <dcterms:modified xsi:type="dcterms:W3CDTF">2021-12-29T07:47:56Z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ContentTypeId">
    <vt:lpwstr>0x01010028124A2AB109B04D9394872AA5C4638C</vt:lpwstr>
  </property>
</Properties>
</file>