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</p:sldMasterIdLst>
  <p:sldIdLst>
    <p:sldId id="259" r:id="rId4"/>
    <p:sldId id="262" r:id="rId5"/>
    <p:sldId id="265" r:id="rId6"/>
    <p:sldId id="268" r:id="rId7"/>
    <p:sldId id="271" r:id="rId8"/>
    <p:sldId id="274" r:id="rId9"/>
    <p:sldId id="277" r:id="rId10"/>
    <p:sldId id="280" r:id="rId11"/>
    <p:sldId id="283" r:id="rId12"/>
    <p:sldId id="286" r:id="rId13"/>
    <p:sldId id="289" r:id="rId14"/>
    <p:sldId id="292" r:id="rId15"/>
    <p:sldId id="295" r:id="rId16"/>
    <p:sldId id="298" r:id="rId17"/>
    <p:sldId id="301" r:id="rId18"/>
    <p:sldId id="304" r:id="rId19"/>
    <p:sldId id="307" r:id="rId20"/>
    <p:sldId id="310" r:id="rId21"/>
    <p:sldId id="313" r:id="rId22"/>
    <p:sldId id="316" r:id="rId23"/>
    <p:sldId id="319" r:id="rId24"/>
    <p:sldId id="322" r:id="rId25"/>
    <p:sldId id="325" r:id="rId26"/>
    <p:sldId id="328" r:id="rId27"/>
    <p:sldId id="331" r:id="rId28"/>
    <p:sldId id="334" r:id="rId29"/>
    <p:sldId id="337" r:id="rId30"/>
    <p:sldId id="340" r:id="rId31"/>
    <p:sldId id="343" r:id="rId32"/>
    <p:sldId id="346" r:id="rId33"/>
    <p:sldId id="349" r:id="rId34"/>
    <p:sldId id="352" r:id="rId35"/>
    <p:sldId id="355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>
        <p:scale>
          <a:sx n="73" d="100"/>
          <a:sy n="73" d="100"/>
        </p:scale>
        <p:origin x="0" y="0"/>
      </p:cViewPr>
      <p:guideLst/>
    </p:cSldViewPr>
  </p:slideViewPr>
  <p:notesViewPr>
    <p:cSldViewPr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3121AB1-DBE9-4A4E-A17F-ACEC8CB5A1AC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5FCBBB7-4D94-4A20-B412-87DB6E87EF21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1EFC29-DA52-4712-8B68-544B1DDA259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5989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244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2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90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277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5215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86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142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2B9B67-BE7D-4759-AFBF-C61C28274DAB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76750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922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836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369573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700630B-0C97-45B2-9AD1-FDFFD9A86159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10D53E7-BC8D-4471-95EB-17E83ECBD7BC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8192E46F-43BC-487D-8536-B8A857543373}" type="datetimeFigureOut">
              <a:rPr lang="en-US" smtClean="0"/>
              <a:t>2/20/24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6A08B7A7-C08B-4099-AC6D-8A2CCC02CD73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FD641D76-EA1B-4010-9CF3-6CED054E9E16}" type="datetimeFigureOut">
              <a:rPr lang="en-US" smtClean="0"/>
              <a:t>2/20/24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3F528C10-41A6-4A9D-ADB5-53093A08FB9D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59C92C6D-C66F-49E7-88E9-D4A6BFA88DF1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62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DE6118-2437-4B30-8E3C-4D2BE6020583}" type="datetimeFigureOut">
              <a:rPr lang="en-US"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E57DC2-970A-4B3E-BB1C-7A09969E49DF}" type="slidenum">
              <a:rPr lang="en-US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y.clevelandclinic.org/health/diseases/9599-delusional-disorder" TargetMode="External"/><Relationship Id="rId13" Type="http://schemas.openxmlformats.org/officeDocument/2006/relationships/hyperlink" Target="https://my.clevelandclinic.org/health/diseases/14369-huntingtons-disease" TargetMode="External"/><Relationship Id="rId3" Type="http://schemas.openxmlformats.org/officeDocument/2006/relationships/hyperlink" Target="https://my.clevelandclinic.org/health/diseases/4568-schizophrenia" TargetMode="External"/><Relationship Id="rId7" Type="http://schemas.openxmlformats.org/officeDocument/2006/relationships/hyperlink" Target="https://my.clevelandclinic.org/health/diseases/24481-clinical-depression-major-depressive-disorder" TargetMode="External"/><Relationship Id="rId12" Type="http://schemas.openxmlformats.org/officeDocument/2006/relationships/hyperlink" Target="https://my.clevelandclinic.org/health/diseases/5554-tourette-syndrome#management-and-treatment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y.clevelandclinic.org/health/diseases/21603-mania" TargetMode="External"/><Relationship Id="rId11" Type="http://schemas.openxmlformats.org/officeDocument/2006/relationships/hyperlink" Target="https://my.clevelandclinic.org/health/diseases/15252-delirium" TargetMode="External"/><Relationship Id="rId5" Type="http://schemas.openxmlformats.org/officeDocument/2006/relationships/hyperlink" Target="https://my.clevelandclinic.org/health/diseases/9294-bipolar-disorder" TargetMode="External"/><Relationship Id="rId10" Type="http://schemas.openxmlformats.org/officeDocument/2006/relationships/hyperlink" Target="https://my.clevelandclinic.org/health/diseases/9170-dementia" TargetMode="External"/><Relationship Id="rId4" Type="http://schemas.openxmlformats.org/officeDocument/2006/relationships/hyperlink" Target="https://my.clevelandclinic.org/health/diseases/21544-schizoaffective-disorder" TargetMode="External"/><Relationship Id="rId9" Type="http://schemas.openxmlformats.org/officeDocument/2006/relationships/hyperlink" Target="https://my.clevelandclinic.org/health/diseases/9762-borderline-personality-disorder-bpd" TargetMode="External"/><Relationship Id="rId14" Type="http://schemas.openxmlformats.org/officeDocument/2006/relationships/hyperlink" Target="https://my.clevelandclinic.org/health/diseases/9490-ocd-obsessive-compulsive-disorde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Antipsychotics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err="1">
                <a:latin typeface="Baskerville Old Face" panose="02020602080505020303" pitchFamily="18" charset="0"/>
              </a:rPr>
              <a:t>Alaa Khader , Toqa Al-Omari</a:t>
            </a:r>
          </a:p>
          <a:p>
            <a:pPr marL="0" indent="0">
              <a:buNone/>
            </a:pPr>
            <a:r>
              <a:rPr lang="en-US" b="1">
                <a:latin typeface="Baskerville Old Face" panose="02020602080505020303" pitchFamily="18" charset="0"/>
              </a:rPr>
              <a:t>Supervised by: Dr. Amer AlRawajfeh </a:t>
            </a:r>
          </a:p>
        </p:txBody>
      </p:sp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957D-4163-AFB2-8560-9318D2C9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71" y="133533"/>
            <a:ext cx="9551821" cy="1503362"/>
          </a:xfrm>
        </p:spPr>
        <p:txBody>
          <a:bodyPr/>
          <a:lstStyle/>
          <a:p>
            <a:r>
              <a:rPr lang="en-US" b="1">
                <a:solidFill>
                  <a:srgbClr val="0C75AC"/>
                </a:solidFill>
                <a:latin typeface="Baskerville Old Face" panose="02020602080505020303" pitchFamily="18" charset="0"/>
              </a:rPr>
              <a:t>Typical antipsychotics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B2257-6AB4-17D0-2AD3-6C732DEE5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4721" y="1007655"/>
            <a:ext cx="3817784" cy="419494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Baskerville Old Face" panose="02020602080505020303" pitchFamily="18" charset="0"/>
              </a:rPr>
              <a:t>Low potency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D75B6-3750-8F32-0922-C61BEF758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817" y="1427149"/>
            <a:ext cx="3924245" cy="559781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Lower affinity for dopamine receptors so a higher dose is required.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Higher incidence of antiadrenergic, anticholinergic, and antihistaminic S.E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Lower incidence of EPS and neuroleptic malignant syndrome. 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More lethality in overdose due to </a:t>
            </a:r>
            <a:r>
              <a:rPr lang="en-US" sz="1600" b="1" dirty="0" err="1">
                <a:solidFill>
                  <a:srgbClr val="103350"/>
                </a:solidFill>
                <a:latin typeface="Baskerville Old Face" panose="02020602080505020303" pitchFamily="18" charset="0"/>
              </a:rPr>
              <a:t>QTc</a:t>
            </a:r>
            <a:r>
              <a:rPr lang="en-US" sz="16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 prolongation, and the potential for heart block and ventricular tachycardia.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Rare risk for agranulocytosis, and slightly higher seizure risk.</a:t>
            </a:r>
          </a:p>
          <a:p>
            <a:pPr lvl="1">
              <a:lnSpc>
                <a:spcPct val="110000"/>
              </a:lnSpc>
            </a:pPr>
            <a:r>
              <a:rPr lang="en-US" sz="16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Chlorpromazine (</a:t>
            </a:r>
            <a:r>
              <a:rPr lang="en-US" sz="1600" b="1" dirty="0" err="1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Neurazine</a:t>
            </a:r>
            <a:r>
              <a:rPr lang="en-US" sz="16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/</a:t>
            </a:r>
            <a:r>
              <a:rPr lang="en-US" sz="1600" b="1" dirty="0" err="1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Zuledine</a:t>
            </a:r>
            <a:r>
              <a:rPr lang="en-US" sz="16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sz="1600" b="1" dirty="0" err="1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Thioridazine</a:t>
            </a:r>
            <a:r>
              <a:rPr lang="en-US" sz="16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sz="1600" b="1" dirty="0" err="1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Ridazine</a:t>
            </a:r>
            <a:r>
              <a:rPr lang="en-US" sz="16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53CC8D-04D0-3F39-3CA8-0A77436E5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699" y="1013861"/>
            <a:ext cx="3719820" cy="414415"/>
          </a:xfrm>
        </p:spPr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  <a:latin typeface="Baskerville Old Face" panose="02020602080505020303" pitchFamily="18" charset="0"/>
              </a:rPr>
              <a:t>Mid-potency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0C8D49-EA2E-BE42-5D98-FB78A1822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13193" y="1799304"/>
            <a:ext cx="3719821" cy="439035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Have midrange properties. </a:t>
            </a:r>
          </a:p>
          <a:p>
            <a:pPr lvl="1"/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Loxapine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Loxitane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  <a:p>
            <a:pPr lvl="1"/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Thiothixene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Navane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  <a:p>
            <a:pPr lvl="1"/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Molindone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Moban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). </a:t>
            </a:r>
          </a:p>
          <a:p>
            <a:pPr lvl="1"/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Perphenazine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Minitran</a:t>
            </a:r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C867C-6AD9-0F57-475D-544402F9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AA1FB60-CA61-6D81-E794-F661FB8D910D}"/>
              </a:ext>
            </a:extLst>
          </p:cNvPr>
          <p:cNvSpPr txBox="1"/>
          <p:nvPr/>
        </p:nvSpPr>
        <p:spPr>
          <a:xfrm>
            <a:off x="8216483" y="889303"/>
            <a:ext cx="3719820" cy="381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C00000"/>
                </a:solidFill>
                <a:latin typeface="Baskerville Old Face" panose="02020602080505020303" pitchFamily="18" charset="0"/>
              </a:rPr>
              <a:t>High potency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01D0BDE-5F07-6053-8F71-92B215A202E4}"/>
              </a:ext>
            </a:extLst>
          </p:cNvPr>
          <p:cNvSpPr txBox="1"/>
          <p:nvPr/>
        </p:nvSpPr>
        <p:spPr>
          <a:xfrm>
            <a:off x="8139176" y="1737135"/>
            <a:ext cx="4147772" cy="45157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Greater affinity for dopamine receptors; so, a relatively low dose is needed to achieve effect.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Less sedation, orthostatic hypotension, and anticholinergic effects. 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03350"/>
                </a:solidFill>
                <a:latin typeface="Baskerville Old Face" panose="02020602080505020303" pitchFamily="18" charset="0"/>
              </a:rPr>
              <a:t>Greater risk for extrapyramidal symptoms and (likely) TD. 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Haloperidol (Haldol): Can be given PO/IM/IV. </a:t>
            </a: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Decanoate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(long acting) form available. </a:t>
            </a:r>
          </a:p>
          <a:p>
            <a:pPr lvl="1">
              <a:lnSpc>
                <a:spcPct val="100000"/>
              </a:lnSpc>
            </a:pP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Fluphenazine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Prolixin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): </a:t>
            </a: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Decanoate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form available. </a:t>
            </a:r>
          </a:p>
          <a:p>
            <a:pPr lvl="1">
              <a:lnSpc>
                <a:spcPct val="100000"/>
              </a:lnSpc>
            </a:pP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Trifluoperazine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Stelazine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): Approved for nonpsychotic anxiety. </a:t>
            </a:r>
          </a:p>
          <a:p>
            <a:pPr lvl="1">
              <a:lnSpc>
                <a:spcPct val="100000"/>
              </a:lnSpc>
            </a:pP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Pimozide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Orap</a:t>
            </a:r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16818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6A4382-DA6E-4412-9FDE-6C6DAA997E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82480" cy="6858001"/>
          </a:xfrm>
        </p:spPr>
      </p:pic>
    </p:spTree>
    <p:extLst>
      <p:ext uri="{BB962C8B-B14F-4D97-AF65-F5344CB8AC3E}">
        <p14:creationId xmlns:p14="http://schemas.microsoft.com/office/powerpoint/2010/main" val="38226077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87F59-5422-F5C5-463B-DF497064D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Atypical antipsychotics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D3639-9EDA-1EE8-B297-1F42A5986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641" y="1868587"/>
            <a:ext cx="10609029" cy="35814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askerville Old Face" panose="02020602080505020303" pitchFamily="18" charset="0"/>
              </a:rPr>
              <a:t>They are less likely to cause EPS, TD, or neuroleptic malignant syndrome.</a:t>
            </a:r>
          </a:p>
          <a:p>
            <a:r>
              <a:rPr lang="en-US" sz="2800" b="1" dirty="0">
                <a:latin typeface="Baskerville Old Face" panose="02020602080505020303" pitchFamily="18" charset="0"/>
              </a:rPr>
              <a:t>They may be more effective in treating negative symptoms of schizophrenia than typical antipsychotics. </a:t>
            </a:r>
          </a:p>
          <a:p>
            <a:r>
              <a:rPr lang="en-US" sz="2800" b="1" dirty="0">
                <a:latin typeface="Baskerville Old Face" panose="02020602080505020303" pitchFamily="18" charset="0"/>
              </a:rPr>
              <a:t>Atypical antipsychotics are also used to treat </a:t>
            </a:r>
            <a:r>
              <a:rPr lang="en-US" sz="28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acute mania, bipolar disorder, and as adjunctive medications in unipolar depression. </a:t>
            </a:r>
          </a:p>
          <a:p>
            <a:r>
              <a:rPr lang="en-US" sz="2800" b="1" dirty="0">
                <a:latin typeface="Baskerville Old Face" panose="02020602080505020303" pitchFamily="18" charset="0"/>
              </a:rPr>
              <a:t>They are also used in treating borderline personality disorder, PTSD, and certain psychiatric disorders in childhood (e.g., tic disorders)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ECCC0-C91B-8439-0966-05F2FCE5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739473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95F5C-BAF2-6A48-07A1-155647102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29" y="259506"/>
            <a:ext cx="9601200" cy="1485900"/>
          </a:xfrm>
        </p:spPr>
        <p:txBody>
          <a:bodyPr/>
          <a:lstStyle/>
          <a:p>
            <a:r>
              <a:rPr lang="en-US" b="1">
                <a:latin typeface="Baskerville Old Face" panose="02020602080505020303" pitchFamily="18" charset="0"/>
              </a:rPr>
              <a:t>Atypical antipsychotics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9F1F4-FC8A-099D-32FE-4154F573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252" y="1375463"/>
            <a:ext cx="10859397" cy="4734231"/>
          </a:xfrm>
        </p:spPr>
        <p:txBody>
          <a:bodyPr numCol="2">
            <a:noAutofit/>
          </a:bodyPr>
          <a:lstStyle/>
          <a:p>
            <a:pPr marL="91440"/>
            <a:r>
              <a:rPr lang="en-US" sz="18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Clozapine (</a:t>
            </a:r>
            <a:r>
              <a:rPr lang="en-US" sz="18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Clozaril</a:t>
            </a:r>
            <a:r>
              <a:rPr lang="en-US" sz="18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Leponex</a:t>
            </a:r>
            <a:r>
              <a:rPr lang="en-US" sz="18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)</a:t>
            </a:r>
          </a:p>
          <a:p>
            <a:pPr marL="548640" lvl="2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Gold standard, Only antipsychotic shown to be more efficacious than the others; used in treatment refractory schizophrenia. </a:t>
            </a:r>
          </a:p>
          <a:p>
            <a:pPr marL="548640" lvl="2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Only antipsychotic shown to decrease the risk of suicide</a:t>
            </a:r>
          </a:p>
          <a:p>
            <a:pPr marL="548640" lvl="2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Not used as a first line agent ,can cause </a:t>
            </a:r>
            <a:r>
              <a:rPr lang="en-US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agraulocytosis,needs</a:t>
            </a:r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essential monitoring of WBCs</a:t>
            </a:r>
          </a:p>
          <a:p>
            <a:pPr marL="91440"/>
            <a:r>
              <a:rPr lang="en-US" sz="18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Risperidone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(Risperdal/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Raxidone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Respal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Respirox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)</a:t>
            </a:r>
          </a:p>
          <a:p>
            <a:pPr marL="548640" lvl="2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Has an injectable form named </a:t>
            </a:r>
            <a:r>
              <a:rPr lang="en-US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Consta</a:t>
            </a:r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</a:p>
          <a:p>
            <a:pPr marL="548640" lvl="2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Can cause increased prolactin</a:t>
            </a:r>
          </a:p>
          <a:p>
            <a:pPr marL="548640" lvl="2"/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450342" lvl="2" indent="-285750"/>
            <a:r>
              <a:rPr lang="en-US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Olanzepine</a:t>
            </a:r>
            <a:r>
              <a:rPr lang="en-US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(</a:t>
            </a:r>
            <a:r>
              <a:rPr lang="en-US" b="1" dirty="0" err="1">
                <a:latin typeface="Baskerville Old Face" panose="02020602080505020303" pitchFamily="18" charset="0"/>
              </a:rPr>
              <a:t>Zyprexa,benzopain,olenza,olexa</a:t>
            </a:r>
            <a:r>
              <a:rPr lang="en-US" b="1" dirty="0">
                <a:latin typeface="Baskerville Old Face" panose="02020602080505020303" pitchFamily="18" charset="0"/>
              </a:rPr>
              <a:t>)</a:t>
            </a:r>
            <a:endParaRPr lang="en-US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marL="320040" lvl="2" indent="0">
              <a:buNone/>
            </a:pP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320040" lvl="2" indent="0">
              <a:buNone/>
            </a:pP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320040" lvl="2" indent="0">
              <a:buNone/>
            </a:pP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633413"/>
            <a:r>
              <a:rPr lang="en-US" sz="18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Quetiapine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(Seroquel/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Asero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Esperal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Quzal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)</a:t>
            </a:r>
          </a:p>
          <a:p>
            <a:pPr marL="1090613" lvl="3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Has an extended-release form </a:t>
            </a:r>
          </a:p>
          <a:p>
            <a:pPr marL="1090613" lvl="3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Lowest risk Of movement  disorder</a:t>
            </a:r>
          </a:p>
          <a:p>
            <a:pPr marL="633413"/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Olanzapine (Zyprexa/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Benzopain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Olenza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Olexa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)</a:t>
            </a:r>
          </a:p>
          <a:p>
            <a:pPr marL="633413"/>
            <a:r>
              <a:rPr lang="en-US" sz="18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Ziprasidone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(Geodon/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Zeldox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)</a:t>
            </a:r>
          </a:p>
          <a:p>
            <a:pPr marL="633413"/>
            <a:r>
              <a:rPr lang="en-US" sz="18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Aripiprazole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(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Abilify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Abizol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Aripal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Arina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/</a:t>
            </a:r>
            <a:r>
              <a:rPr lang="en-US" sz="18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Zorta</a:t>
            </a:r>
            <a:r>
              <a:rPr lang="en-US" sz="1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) </a:t>
            </a:r>
          </a:p>
          <a:p>
            <a:pPr marL="1090613" lvl="3"/>
            <a:r>
              <a:rPr lang="en-US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Unique mechanism of partial D2 </a:t>
            </a:r>
            <a:r>
              <a:rPr lang="en-US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agonism</a:t>
            </a:r>
            <a:endParaRPr lang="en-US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963EC-67FD-1116-0CA5-3DA12E44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72915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49E1-C802-5BC5-285F-DE85B230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Baskerville Old Face" panose="02020602080505020303" pitchFamily="18" charset="0"/>
              </a:rPr>
              <a:t>Atypical antipsychotics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AB5D8-EF91-E55F-3509-E6EF3EA9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1984042"/>
            <a:ext cx="10303341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103350"/>
                </a:solidFill>
                <a:latin typeface="Baskerville Old Face" panose="02020602080505020303" pitchFamily="18" charset="0"/>
              </a:rPr>
              <a:t>Newer (more expensive) antipsychotics: </a:t>
            </a:r>
          </a:p>
          <a:p>
            <a:r>
              <a:rPr lang="en-US" sz="2800" b="1">
                <a:solidFill>
                  <a:srgbClr val="103350"/>
                </a:solidFill>
                <a:latin typeface="Baskerville Old Face" panose="02020602080505020303" pitchFamily="18" charset="0"/>
              </a:rPr>
              <a:t>Paliperidone (Invega/Trevicta): </a:t>
            </a:r>
          </a:p>
          <a:p>
            <a:pPr lvl="1"/>
            <a:r>
              <a:rPr lang="en-US" sz="2800" b="1">
                <a:solidFill>
                  <a:srgbClr val="103350"/>
                </a:solidFill>
                <a:latin typeface="Baskerville Old Face" panose="02020602080505020303" pitchFamily="18" charset="0"/>
              </a:rPr>
              <a:t>Metabolite of risperidone. </a:t>
            </a:r>
          </a:p>
          <a:p>
            <a:pPr lvl="1"/>
            <a:r>
              <a:rPr lang="en-US" sz="2800" b="1">
                <a:solidFill>
                  <a:srgbClr val="103350"/>
                </a:solidFill>
                <a:latin typeface="Baskerville Old Face" panose="02020602080505020303" pitchFamily="18" charset="0"/>
              </a:rPr>
              <a:t>Long-acting injectable form (Sustenna). </a:t>
            </a:r>
          </a:p>
          <a:p>
            <a:r>
              <a:rPr lang="en-US" sz="2800" b="1" err="1">
                <a:solidFill>
                  <a:srgbClr val="103350"/>
                </a:solidFill>
                <a:latin typeface="Baskerville Old Face" panose="02020602080505020303" pitchFamily="18" charset="0"/>
              </a:rPr>
              <a:t>Asenapine (Saphris) orally dissolving (sublingual) tablet. </a:t>
            </a:r>
          </a:p>
          <a:p>
            <a:r>
              <a:rPr lang="en-US" sz="2800" b="1">
                <a:solidFill>
                  <a:srgbClr val="103350"/>
                </a:solidFill>
                <a:latin typeface="Baskerville Old Face" panose="02020602080505020303" pitchFamily="18" charset="0"/>
              </a:rPr>
              <a:t>Iloperidone (Fanapt). </a:t>
            </a:r>
          </a:p>
          <a:p>
            <a:r>
              <a:rPr lang="en-US" sz="2800" b="1">
                <a:solidFill>
                  <a:srgbClr val="103350"/>
                </a:solidFill>
                <a:latin typeface="Baskerville Old Face" panose="02020602080505020303" pitchFamily="18" charset="0"/>
              </a:rPr>
              <a:t>Lurasidone (Latuda/Laroza): Must be taken with food; used in bipolar depression.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11095-8FBA-9050-744E-6F2D5698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728958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DADE-7C6E-8B3C-E905-586BAA7B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How to treat psychotic symptoms: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7F42E-8B20-F3CA-98A0-EFF79B636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15302"/>
            <a:ext cx="9601200" cy="3581400"/>
          </a:xfrm>
        </p:spPr>
        <p:txBody>
          <a:bodyPr>
            <a:normAutofit/>
          </a:bodyPr>
          <a:lstStyle/>
          <a:p>
            <a:r>
              <a:rPr lang="en-GB" sz="2400" b="1"/>
              <a:t>First-line: always use atypical agents</a:t>
            </a:r>
            <a:endParaRPr lang="en-US" sz="2400" b="1"/>
          </a:p>
          <a:p>
            <a:r>
              <a:rPr lang="en-GB" sz="2400" b="1"/>
              <a:t>Emergency room: use short-acting intramuscular agent such as haloperidol, fluphen-azine, olanzapine, or ziprasidone</a:t>
            </a:r>
            <a:endParaRPr lang="en-US" sz="2400" b="1"/>
          </a:p>
          <a:p>
            <a:r>
              <a:rPr lang="en-GB" sz="2400" b="1"/>
              <a:t>﻿﻿Nonadherent patient: use long-acting antipsychotic medication such as haloperidol, fluphenazine, risperidone, paliperidone, or olanzapine</a:t>
            </a:r>
            <a:endParaRPr lang="en-US" sz="2400" b="1"/>
          </a:p>
          <a:p>
            <a:r>
              <a:rPr lang="en-GB" sz="2400" b="1"/>
              <a:t>Last resort: clozapine</a:t>
            </a:r>
            <a:endParaRPr lang="en-US" sz="2400" b="1"/>
          </a:p>
          <a:p>
            <a:r>
              <a:rPr lang="en-GB" sz="2400" b="1"/>
              <a:t>﻿﻿All meds ineffective: may consider ECT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400756707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2AF5D-D16A-A1AF-2197-B6868FDF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684" y="117408"/>
            <a:ext cx="6176776" cy="1485900"/>
          </a:xfrm>
        </p:spPr>
        <p:txBody>
          <a:bodyPr/>
          <a:lstStyle/>
          <a:p>
            <a:r>
              <a:rPr lang="en-US" b="1"/>
              <a:t>Anti-psychotics USES</a:t>
            </a:r>
          </a:p>
        </p:txBody>
      </p:sp>
      <p:pic>
        <p:nvPicPr>
          <p:cNvPr id="5" name="Picture 4" descr="Close-up unopened pill packets">
            <a:extLst>
              <a:ext uri="{FF2B5EF4-FFF2-40B4-BE49-F238E27FC236}">
                <a16:creationId xmlns:a16="http://schemas.microsoft.com/office/drawing/2014/main" id="{1EA2339E-294D-C1CA-8FCB-FEE7AF1479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61" r="26009"/>
          <a:stretch>
            <a:fillRect/>
          </a:stretch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7370F-D359-BBF0-AD18-FB38CAF2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84" y="1180079"/>
            <a:ext cx="6176776" cy="3581400"/>
          </a:xfrm>
        </p:spPr>
        <p:txBody>
          <a:bodyPr>
            <a:noAutofit/>
          </a:bodyPr>
          <a:lstStyle/>
          <a:p>
            <a:r>
              <a:rPr lang="en-GB" sz="1800" b="1"/>
              <a:t>• </a:t>
            </a:r>
            <a:r>
              <a:rPr lang="en-GB" sz="1800" b="1">
                <a:hlinkClick r:id="rId3"/>
              </a:rPr>
              <a:t>Schizophrenia</a:t>
            </a:r>
            <a:r>
              <a:rPr lang="en-GB" sz="1800" b="1"/>
              <a:t> (and its related spectrum of disorders, including </a:t>
            </a:r>
            <a:r>
              <a:rPr lang="en-GB" sz="1800" b="1">
                <a:hlinkClick r:id="rId4"/>
              </a:rPr>
              <a:t>schizoaffective disorder</a:t>
            </a:r>
            <a:r>
              <a:rPr lang="en-GB" sz="1800" b="1"/>
              <a:t> and schizophreniform disorder).</a:t>
            </a:r>
            <a:br>
              <a:rPr lang="en-GB" sz="1800" b="1">
                <a:hlinkClick r:id="rId4"/>
              </a:rPr>
            </a:br>
            <a:r>
              <a:rPr lang="en-GB" sz="1800" b="1"/>
              <a:t>• </a:t>
            </a:r>
            <a:r>
              <a:rPr lang="en-GB" sz="1800" b="1">
                <a:hlinkClick r:id="rId5"/>
              </a:rPr>
              <a:t>Bipolar disorder.</a:t>
            </a:r>
            <a:br>
              <a:rPr lang="en-GB" sz="1800" b="1">
                <a:hlinkClick r:id="rId5"/>
              </a:rPr>
            </a:br>
            <a:r>
              <a:rPr lang="en-GB" sz="1800" b="1"/>
              <a:t>• </a:t>
            </a:r>
            <a:r>
              <a:rPr lang="en-GB" sz="1800" b="1">
                <a:hlinkClick r:id="rId6"/>
              </a:rPr>
              <a:t>Mania.</a:t>
            </a:r>
            <a:br>
              <a:rPr lang="en-GB" sz="1800" b="1">
                <a:hlinkClick r:id="rId6"/>
              </a:rPr>
            </a:br>
            <a:r>
              <a:rPr lang="en-GB" sz="1800" b="1"/>
              <a:t>• </a:t>
            </a:r>
            <a:r>
              <a:rPr lang="en-GB" sz="1800" b="1">
                <a:hlinkClick r:id="rId7"/>
              </a:rPr>
              <a:t>Major depressive disorder</a:t>
            </a:r>
            <a:r>
              <a:rPr lang="en-GB" sz="1800" b="1"/>
              <a:t> with psychotic features.</a:t>
            </a:r>
            <a:br>
              <a:rPr lang="en-GB" sz="1800" b="1">
                <a:hlinkClick r:id="rId7"/>
              </a:rPr>
            </a:br>
            <a:r>
              <a:rPr lang="en-GB" sz="1800" b="1"/>
              <a:t>• </a:t>
            </a:r>
            <a:r>
              <a:rPr lang="en-GB" sz="1800" b="1">
                <a:hlinkClick r:id="rId8"/>
              </a:rPr>
              <a:t>Delusional disorder.</a:t>
            </a:r>
            <a:br>
              <a:rPr lang="en-GB" sz="1800" b="1">
                <a:hlinkClick r:id="rId8"/>
              </a:rPr>
            </a:br>
            <a:r>
              <a:rPr lang="en-GB" sz="1800" b="1"/>
              <a:t>• Severe agitation.</a:t>
            </a:r>
            <a:br>
              <a:rPr lang="en-GB" sz="1800" b="1">
                <a:hlinkClick r:id="rId8"/>
              </a:rPr>
            </a:br>
            <a:r>
              <a:rPr lang="en-GB" sz="1800" b="1"/>
              <a:t>• </a:t>
            </a:r>
            <a:r>
              <a:rPr lang="en-GB" sz="1800" b="1">
                <a:hlinkClick r:id="rId9"/>
              </a:rPr>
              <a:t>Borderline personality disorder.</a:t>
            </a:r>
            <a:br>
              <a:rPr lang="en-GB" sz="1800" b="1">
                <a:hlinkClick r:id="rId9"/>
              </a:rPr>
            </a:br>
            <a:r>
              <a:rPr lang="en-GB" sz="1800" b="1"/>
              <a:t>• </a:t>
            </a:r>
            <a:r>
              <a:rPr lang="en-GB" sz="1800" b="1">
                <a:hlinkClick r:id="rId10"/>
              </a:rPr>
              <a:t>Dementia.</a:t>
            </a:r>
            <a:br>
              <a:rPr lang="en-GB" sz="1800" b="1">
                <a:hlinkClick r:id="rId10"/>
              </a:rPr>
            </a:br>
            <a:r>
              <a:rPr lang="en-GB" sz="1800" b="1"/>
              <a:t>• </a:t>
            </a:r>
            <a:r>
              <a:rPr lang="en-GB" sz="1800" b="1">
                <a:hlinkClick r:id="rId11"/>
              </a:rPr>
              <a:t>Delirium.</a:t>
            </a:r>
            <a:br>
              <a:rPr lang="en-GB" sz="1800" b="1">
                <a:hlinkClick r:id="rId11"/>
              </a:rPr>
            </a:br>
            <a:r>
              <a:rPr lang="en-GB" sz="1800" b="1"/>
              <a:t>• Substance-induced psychotic disorder.</a:t>
            </a:r>
            <a:br>
              <a:rPr lang="en-GB" sz="1800" b="1">
                <a:hlinkClick r:id="rId11"/>
              </a:rPr>
            </a:br>
            <a:r>
              <a:rPr lang="en-GB" sz="1800" b="1"/>
              <a:t>Providers may treat other conditions with antipsychotics, but those drugs aren’t their main treatment. These conditions include:</a:t>
            </a:r>
            <a:br>
              <a:rPr lang="en-GB" sz="1800" b="1">
                <a:hlinkClick r:id="rId11"/>
              </a:rPr>
            </a:br>
            <a:r>
              <a:rPr lang="en-GB" sz="1800" b="1"/>
              <a:t>• </a:t>
            </a:r>
            <a:r>
              <a:rPr lang="en-GB" sz="1800" b="1">
                <a:hlinkClick r:id="rId12"/>
              </a:rPr>
              <a:t>Tourette syndrome.</a:t>
            </a:r>
            <a:br>
              <a:rPr lang="en-GB" sz="1800" b="1">
                <a:hlinkClick r:id="rId12"/>
              </a:rPr>
            </a:br>
            <a:r>
              <a:rPr lang="en-GB" sz="1800" b="1"/>
              <a:t>• </a:t>
            </a:r>
            <a:r>
              <a:rPr lang="en-GB" sz="1800" b="1">
                <a:hlinkClick r:id="rId13"/>
              </a:rPr>
              <a:t>Huntington’s disease.</a:t>
            </a:r>
            <a:br>
              <a:rPr lang="en-GB" sz="1800" b="1">
                <a:hlinkClick r:id="rId13"/>
              </a:rPr>
            </a:br>
            <a:r>
              <a:rPr lang="en-GB" sz="1800" b="1"/>
              <a:t>• </a:t>
            </a:r>
            <a:r>
              <a:rPr lang="en-GB" sz="1800" b="1">
                <a:hlinkClick r:id="rId14"/>
              </a:rPr>
              <a:t>Obsessive-compulsive disorder.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68157722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4FF85-F8FC-B053-8D07-9C9D7C80B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Antipsychotics side effects 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021A0-059F-540E-55CF-F293CF8A79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Toqa Al Omari</a:t>
            </a:r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04443400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A278C-B582-540B-F67E-15C2AE7E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720" y="359186"/>
            <a:ext cx="10780558" cy="1426307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chemeClr val="tx1"/>
                </a:solidFill>
                <a:effectLst/>
                <a:latin typeface="MindMeridian-Regular"/>
              </a:rPr>
              <a:t>Every antipsychotic has its own possible side effects. Not everyone who takes antipsychotics will experience side effects, but many people do.</a:t>
            </a:r>
          </a:p>
          <a:p>
            <a:r>
              <a:rPr lang="en-US" b="0" i="0" u="none" strike="noStrike">
                <a:solidFill>
                  <a:schemeClr val="tx1"/>
                </a:solidFill>
                <a:effectLst/>
                <a:latin typeface="MindMeridian-Regular"/>
              </a:rPr>
              <a:t>These are lists the most serious side effects that are possible with any antipsychotic drug:</a:t>
            </a:r>
            <a:endParaRPr lang="en-JO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BC88B7-0AB1-B8D2-57D9-FA00A6B25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750411"/>
              </p:ext>
            </p:extLst>
          </p:nvPr>
        </p:nvGraphicFramePr>
        <p:xfrm>
          <a:off x="1206498" y="1785493"/>
          <a:ext cx="9779002" cy="466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9501">
                  <a:extLst>
                    <a:ext uri="{9D8B030D-6E8A-4147-A177-3AD203B41FA5}">
                      <a16:colId xmlns:a16="http://schemas.microsoft.com/office/drawing/2014/main" val="2744024170"/>
                    </a:ext>
                  </a:extLst>
                </a:gridCol>
                <a:gridCol w="4889501">
                  <a:extLst>
                    <a:ext uri="{9D8B030D-6E8A-4147-A177-3AD203B41FA5}">
                      <a16:colId xmlns:a16="http://schemas.microsoft.com/office/drawing/2014/main" val="2739398779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Receptor</a:t>
                      </a:r>
                      <a:endParaRPr lang="en-JO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Side effect</a:t>
                      </a:r>
                      <a:endParaRPr lang="en-JO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784894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US" sz="2000"/>
                        <a:t>Dopamine </a:t>
                      </a:r>
                      <a:endParaRPr lang="en-JO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Anti-EPS,tradive dyskinesia, prolactin increase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809115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US" sz="2000"/>
                        <a:t>Histamine</a:t>
                      </a:r>
                      <a:r>
                        <a:rPr lang="en-US"/>
                        <a:t>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Sedation, weight gain , anti-EPS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08981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US" sz="2000" err="1"/>
                        <a:t>Muscarinic</a:t>
                      </a:r>
                      <a:endParaRPr lang="en-JO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Memory,cognition,anti-EPS , urinary retention 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80313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US" sz="2000"/>
                        <a:t>A-adrenergic</a:t>
                      </a:r>
                      <a:endParaRPr lang="en-JO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Postural hypotension, dizziness , syncope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325293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r>
                        <a:rPr lang="en-US" sz="2000"/>
                        <a:t>Serotonin</a:t>
                      </a:r>
                      <a:r>
                        <a:rPr lang="en-US"/>
                        <a:t>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Anti-EPS , increased appetite/ weight 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820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0856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72F6-E816-5E49-98E4-B9DD6D3A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en-US" sz="4400" err="1">
                <a:latin typeface="Baskerville Old Face" panose="02020602080505020303" pitchFamily="18" charset="0"/>
              </a:rPr>
              <a:t>Antidopaminergic effects </a:t>
            </a:r>
            <a:br>
              <a:rPr lang="en-US" sz="4400" err="1">
                <a:latin typeface="Baskerville Old Face" panose="02020602080505020303" pitchFamily="18" charset="0"/>
              </a:rPr>
            </a:b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704C0-9089-D7F8-D7ED-0B87D89EE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86" y="742950"/>
            <a:ext cx="7743147" cy="56950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b="1" u="sng">
                <a:solidFill>
                  <a:schemeClr val="tx2">
                    <a:lumMod val="90000"/>
                    <a:lumOff val="10000"/>
                  </a:schemeClr>
                </a:solidFill>
                <a:latin typeface="Baskerville Old Face" panose="02020602080505020303" pitchFamily="18" charset="0"/>
              </a:rPr>
              <a:t>A) Extrapyramidal symptoms (Acute)</a:t>
            </a:r>
          </a:p>
          <a:p>
            <a:r>
              <a:rPr lang="en-US" sz="2200" b="1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</a:rPr>
              <a:t>PsuedoParkinsonism</a:t>
            </a:r>
            <a:r>
              <a:rPr lang="en-US" b="1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</a:rPr>
              <a:t>:</a:t>
            </a:r>
            <a:r>
              <a:rPr lang="en-US">
                <a:latin typeface="Baskerville Old Face" panose="02020602080505020303" pitchFamily="18" charset="0"/>
              </a:rPr>
              <a:t> </a:t>
            </a:r>
            <a:r>
              <a:rPr lang="en-US" sz="2100" err="1">
                <a:latin typeface="Baskerville Old Face" panose="02020602080505020303" pitchFamily="18" charset="0"/>
              </a:rPr>
              <a:t>bradykinesia, masklike face, cogwheel rigidity, pill-rolling tremor. Management by Anticholinergic, or dopamine agonist, and lowering dose of antipsychotic or discontinue</a:t>
            </a:r>
          </a:p>
          <a:p>
            <a:r>
              <a:rPr lang="en-US" sz="2200" b="1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</a:rPr>
              <a:t>Dystonia</a:t>
            </a:r>
            <a:r>
              <a:rPr lang="en-US" sz="2400" b="1">
                <a:solidFill>
                  <a:schemeClr val="tx2">
                    <a:lumMod val="90000"/>
                    <a:lumOff val="10000"/>
                  </a:schemeClr>
                </a:solidFill>
                <a:latin typeface="Baskerville Old Face" panose="02020602080505020303" pitchFamily="18" charset="0"/>
              </a:rPr>
              <a:t>:</a:t>
            </a:r>
            <a:r>
              <a:rPr lang="en-US" sz="2400">
                <a:solidFill>
                  <a:schemeClr val="tx2">
                    <a:lumMod val="90000"/>
                    <a:lumOff val="10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2200">
                <a:solidFill>
                  <a:schemeClr val="tx2">
                    <a:lumMod val="90000"/>
                    <a:lumOff val="10000"/>
                  </a:schemeClr>
                </a:solidFill>
                <a:latin typeface="Baskerville Old Face" panose="02020602080505020303" pitchFamily="18" charset="0"/>
              </a:rPr>
              <a:t>Presentation: spasms of various muscle groups  Young men may be at higher risk, seen in 10% patients</a:t>
            </a:r>
            <a:r>
              <a:rPr lang="en-US" sz="2100">
                <a:latin typeface="Baskerville Old Face" panose="02020602080505020303" pitchFamily="18" charset="0"/>
              </a:rPr>
              <a:t>.</a:t>
            </a:r>
            <a:r>
              <a:rPr lang="en-US" sz="2100" b="1">
                <a:latin typeface="Baskerville Old Face" panose="02020602080505020303" pitchFamily="18" charset="0"/>
              </a:rPr>
              <a:t>Managed</a:t>
            </a:r>
            <a:r>
              <a:rPr lang="en-US" sz="2100">
                <a:latin typeface="Baskerville Old Face" panose="02020602080505020303" pitchFamily="18" charset="0"/>
              </a:rPr>
              <a:t> by anticholinergic (such as benztropine) , diphenhydramine. </a:t>
            </a:r>
          </a:p>
          <a:p>
            <a:endParaRPr lang="en-US" sz="2100">
              <a:latin typeface="Baskerville Old Face" panose="02020602080505020303" pitchFamily="18" charset="0"/>
            </a:endParaRPr>
          </a:p>
          <a:p>
            <a:r>
              <a:rPr lang="en-US" sz="2200" b="1">
                <a:solidFill>
                  <a:schemeClr val="accent4">
                    <a:lumMod val="50000"/>
                  </a:schemeClr>
                </a:solidFill>
                <a:latin typeface="Baskerville Old Face" panose="02020602080505020303" pitchFamily="18" charset="0"/>
              </a:rPr>
              <a:t>Akathisia:</a:t>
            </a:r>
            <a:r>
              <a:rPr lang="en-US">
                <a:latin typeface="Baskerville Old Face" panose="02020602080505020303" pitchFamily="18" charset="0"/>
              </a:rPr>
              <a:t> Presenting Symptoms: motor restlessness, “ants in your pants” ,often mistaken for anxiety and agitation. </a:t>
            </a:r>
            <a:r>
              <a:rPr lang="en-US" b="1">
                <a:latin typeface="Baskerville Old Face" panose="02020602080505020303" pitchFamily="18" charset="0"/>
              </a:rPr>
              <a:t>Treatment</a:t>
            </a:r>
            <a:r>
              <a:rPr lang="en-US">
                <a:latin typeface="Baskerville Old Face" panose="02020602080505020303" pitchFamily="18" charset="0"/>
              </a:rPr>
              <a:t>: lowering the dose, adding benzodiazepines or beta-blockers, switching to other antipsychotic medication.</a:t>
            </a:r>
            <a:endParaRPr lang="en-US" sz="2100" b="1" u="sng">
              <a:solidFill>
                <a:schemeClr val="tx2">
                  <a:lumMod val="90000"/>
                  <a:lumOff val="10000"/>
                </a:schemeClr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en-US" sz="2500" b="1" u="sng">
              <a:solidFill>
                <a:schemeClr val="tx2">
                  <a:lumMod val="90000"/>
                  <a:lumOff val="10000"/>
                </a:schemeClr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sz="2500" b="1" u="sng">
                <a:solidFill>
                  <a:schemeClr val="tx2">
                    <a:lumMod val="90000"/>
                    <a:lumOff val="10000"/>
                  </a:schemeClr>
                </a:solidFill>
                <a:latin typeface="Baskerville Old Face" panose="02020602080505020303" pitchFamily="18" charset="0"/>
              </a:rPr>
              <a:t>B) Hyperprolactinemia:</a:t>
            </a:r>
            <a:r>
              <a:rPr lang="en-US">
                <a:latin typeface="Baskerville Old Face" panose="02020602080505020303" pitchFamily="18" charset="0"/>
              </a:rPr>
              <a:t> </a:t>
            </a:r>
            <a:r>
              <a:rPr lang="en-US" sz="2100">
                <a:latin typeface="Baskerville Old Face" panose="02020602080505020303" pitchFamily="18" charset="0"/>
              </a:rPr>
              <a:t>Leads to decreased libido, galactorrhea, gynecomastia, impotence, amenorrhea.</a:t>
            </a:r>
            <a:endParaRPr lang="en-JO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5582A-4D7C-E540-62BB-17063C3A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306" y="1303851"/>
            <a:ext cx="1861039" cy="265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2F08C-B0E8-6FAE-56D2-039D1DAB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634" y="1303852"/>
            <a:ext cx="1742672" cy="26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28653-9327-1B26-AE1F-071CE1AE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800" y="4118807"/>
            <a:ext cx="3346321" cy="19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735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53D2E5-672F-E269-316B-413AA372832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19" r="1" b="1"/>
          <a:stretch>
            <a:fillRect/>
          </a:stretch>
        </p:blipFill>
        <p:spPr>
          <a:xfrm>
            <a:off x="20" y="7994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4BA972-C640-4E2E-B1AC-162A1ABA4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AB4EBAB6-4362-4DD4-B97E-6707AFA5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2FA5E0A6-4D2A-405F-AA56-A8E597834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63182-7CBB-F77D-D60D-92AECDE0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/>
              <a:t>INTRODUCTION OF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E14A7-0342-6F58-E4D5-C058354F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9906" y="3956279"/>
            <a:ext cx="6831673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3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Alaa</a:t>
            </a:r>
            <a:r>
              <a:rPr lang="en-US" sz="23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Khader</a:t>
            </a:r>
            <a:endParaRPr lang="en-US" sz="23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139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rim.2D008DAA-8014-4AFF-A565-F1573E7F5877.MOV">
            <a:hlinkClick r:id="" action="ppaction://media"/>
            <a:extLst>
              <a:ext uri="{FF2B5EF4-FFF2-40B4-BE49-F238E27FC236}">
                <a16:creationId xmlns:a16="http://schemas.microsoft.com/office/drawing/2014/main" id="{121DBB6E-4466-3536-8B83-0D5220573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029" y="549931"/>
            <a:ext cx="7219317" cy="453012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F8D2F-F0CF-C49E-0A23-376AD9BD2081}"/>
              </a:ext>
            </a:extLst>
          </p:cNvPr>
          <p:cNvSpPr txBox="1"/>
          <p:nvPr/>
        </p:nvSpPr>
        <p:spPr>
          <a:xfrm>
            <a:off x="8633242" y="196783"/>
            <a:ext cx="3176246" cy="3000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Dystonia</a:t>
            </a:r>
          </a:p>
        </p:txBody>
      </p:sp>
    </p:spTree>
    <p:extLst>
      <p:ext uri="{BB962C8B-B14F-4D97-AF65-F5344CB8AC3E}">
        <p14:creationId xmlns:p14="http://schemas.microsoft.com/office/powerpoint/2010/main" val="2030344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rim.A78BBA85-65C1-4ACA-AF07-D7F8BD6B3750.MOV">
            <a:hlinkClick r:id="" action="ppaction://media"/>
            <a:extLst>
              <a:ext uri="{FF2B5EF4-FFF2-40B4-BE49-F238E27FC236}">
                <a16:creationId xmlns:a16="http://schemas.microsoft.com/office/drawing/2014/main" id="{E024FF3D-7339-B9CD-04DD-AD86127178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275" y="789605"/>
            <a:ext cx="6900380" cy="5278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D37BF-0994-0778-ECAB-3F4CCAED14E1}"/>
              </a:ext>
            </a:extLst>
          </p:cNvPr>
          <p:cNvSpPr txBox="1"/>
          <p:nvPr/>
        </p:nvSpPr>
        <p:spPr>
          <a:xfrm>
            <a:off x="8471423" y="2286000"/>
            <a:ext cx="3053039" cy="913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4800">
                <a:solidFill>
                  <a:schemeClr val="tx2"/>
                </a:solidFill>
              </a:rPr>
              <a:t>Akathisia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7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97997-D3E6-C1E6-5AD9-D00155DF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50" y="4278245"/>
            <a:ext cx="4913384" cy="1762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/>
              <a:t>Tardive dyskinesia</a:t>
            </a:r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73F6B-4725-D7D9-6C2A-D9CA34A5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6" y="690827"/>
            <a:ext cx="5291668" cy="2817813"/>
          </a:xfrm>
          <a:prstGeom prst="rect">
            <a:avLst/>
          </a:prstGeom>
        </p:spPr>
      </p:pic>
      <p:pic>
        <p:nvPicPr>
          <p:cNvPr id="6" name="trim.2998DB89-7A84-409B-AF99-33FD88A905B0.MOV">
            <a:hlinkClick r:id="" action="ppaction://media"/>
            <a:extLst>
              <a:ext uri="{FF2B5EF4-FFF2-40B4-BE49-F238E27FC236}">
                <a16:creationId xmlns:a16="http://schemas.microsoft.com/office/drawing/2014/main" id="{1E8D82E8-814B-5E8E-BC32-2D959317D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3779" y="643467"/>
            <a:ext cx="5177838" cy="2912533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3856976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9B849-4C32-12CB-9B43-8D1FB06C328A}"/>
              </a:ext>
            </a:extLst>
          </p:cNvPr>
          <p:cNvSpPr txBox="1"/>
          <p:nvPr/>
        </p:nvSpPr>
        <p:spPr>
          <a:xfrm>
            <a:off x="6253810" y="4278246"/>
            <a:ext cx="4718989" cy="1841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100">
                <a:solidFill>
                  <a:schemeClr val="tx2"/>
                </a:solidFill>
              </a:rPr>
              <a:t>Characterized by choreoathetosis and other involuntary movements</a:t>
            </a:r>
          </a:p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100">
                <a:solidFill>
                  <a:schemeClr val="tx2"/>
                </a:solidFill>
              </a:rPr>
              <a:t>• Movements often occur first in the tongue or fingers and later involve the trunk.</a:t>
            </a:r>
          </a:p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100">
                <a:solidFill>
                  <a:schemeClr val="tx2"/>
                </a:solidFill>
              </a:rPr>
              <a:t>• Etiology may be a form of “chemical denervation hypersensitivity,” which is caused by chronic dopamine blockade in the basal ganglia.</a:t>
            </a:r>
          </a:p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1100">
              <a:solidFill>
                <a:schemeClr val="tx2"/>
              </a:solidFill>
            </a:endParaRPr>
          </a:p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100">
                <a:solidFill>
                  <a:schemeClr val="tx2"/>
                </a:solidFill>
              </a:rPr>
              <a:t>• </a:t>
            </a:r>
            <a:r>
              <a:rPr lang="en-US" sz="1100" b="1">
                <a:solidFill>
                  <a:schemeClr val="tx2"/>
                </a:solidFill>
              </a:rPr>
              <a:t>Treatment</a:t>
            </a:r>
            <a:r>
              <a:rPr lang="en-US" sz="1100">
                <a:solidFill>
                  <a:schemeClr val="tx2"/>
                </a:solidFill>
              </a:rPr>
              <a:t>: Use newer antipsychotic medications.</a:t>
            </a:r>
          </a:p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100">
                <a:solidFill>
                  <a:schemeClr val="tx2"/>
                </a:solidFill>
              </a:rPr>
              <a:t>• Seen more frequently in </a:t>
            </a:r>
            <a:r>
              <a:rPr lang="en-US" sz="1100" b="1">
                <a:solidFill>
                  <a:schemeClr val="tx2"/>
                </a:solidFill>
              </a:rPr>
              <a:t>elderly females</a:t>
            </a:r>
          </a:p>
          <a:p>
            <a:pPr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100">
                <a:solidFill>
                  <a:schemeClr val="tx2"/>
                </a:solidFill>
              </a:rPr>
              <a:t>• Can occur after </a:t>
            </a:r>
            <a:r>
              <a:rPr lang="en-US" sz="1100" b="1">
                <a:solidFill>
                  <a:schemeClr val="tx2"/>
                </a:solidFill>
              </a:rPr>
              <a:t>3–6 months</a:t>
            </a:r>
            <a:r>
              <a:rPr lang="en-US" sz="1100">
                <a:solidFill>
                  <a:schemeClr val="tx2"/>
                </a:solidFill>
              </a:rPr>
              <a:t> after treatment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902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AF79-A92F-2064-7A20-516B18AA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305" y="0"/>
            <a:ext cx="7232028" cy="746162"/>
          </a:xfrm>
        </p:spPr>
        <p:txBody>
          <a:bodyPr>
            <a:normAutofit/>
          </a:bodyPr>
          <a:lstStyle/>
          <a:p>
            <a:r>
              <a:rPr lang="en-US" sz="4000">
                <a:latin typeface="Baskerville Old Face" panose="02020602080505020303" pitchFamily="18" charset="0"/>
              </a:rPr>
              <a:t>Neuroleptic malignant syndrome </a:t>
            </a:r>
            <a:endParaRPr lang="en-JO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ED610-A5DC-6882-F912-A9B90DDB5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012" y="620731"/>
            <a:ext cx="10817910" cy="5616538"/>
          </a:xfrm>
        </p:spPr>
        <p:txBody>
          <a:bodyPr>
            <a:noAutofit/>
          </a:bodyPr>
          <a:lstStyle/>
          <a:p>
            <a:r>
              <a:rPr lang="en-US"/>
              <a:t>The primary adverse effect of antipsychotic medication use is neuroleptic malignant syndrome. </a:t>
            </a:r>
          </a:p>
          <a:p>
            <a:r>
              <a:rPr lang="en-US" b="1"/>
              <a:t>It is a fairly rare and potentially life-threatening condition and consider a psychiatric emergency.</a:t>
            </a:r>
          </a:p>
          <a:p>
            <a:r>
              <a:rPr lang="en-US" b="1"/>
              <a:t>characterized by :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/>
          </a:p>
          <a:p>
            <a:r>
              <a:rPr lang="en-US"/>
              <a:t>Usually associated with </a:t>
            </a:r>
            <a:r>
              <a:rPr lang="en-US" b="1"/>
              <a:t>high dosages of high-potency antipsychotic medication.</a:t>
            </a:r>
          </a:p>
          <a:p>
            <a:r>
              <a:rPr lang="en-US" b="1">
                <a:solidFill>
                  <a:schemeClr val="tx1"/>
                </a:solidFill>
              </a:rPr>
              <a:t>Treatment</a:t>
            </a:r>
            <a:r>
              <a:rPr lang="en-US"/>
              <a:t>: </a:t>
            </a:r>
            <a:r>
              <a:rPr lang="en-US" u="sng"/>
              <a:t>Immediate</a:t>
            </a:r>
            <a:r>
              <a:rPr lang="en-US"/>
              <a:t> discontinuation of the medication and physiologic supportive measures(cooling , ice packs ) ; dantrolene(muscle relaxant) or bromocriptine(D2 agonist)may be used.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B9DFC-50BA-078E-B2A7-61E6510A269C}"/>
              </a:ext>
            </a:extLst>
          </p:cNvPr>
          <p:cNvSpPr txBox="1"/>
          <p:nvPr/>
        </p:nvSpPr>
        <p:spPr>
          <a:xfrm>
            <a:off x="3692834" y="2136999"/>
            <a:ext cx="2825625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900"/>
              <a:t>autonomic instability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900"/>
              <a:t>and delirium</a:t>
            </a:r>
            <a:endParaRPr lang="en-JO" sz="1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CC205-C6F6-BB07-3434-3F66D1924AFC}"/>
              </a:ext>
            </a:extLst>
          </p:cNvPr>
          <p:cNvSpPr txBox="1"/>
          <p:nvPr/>
        </p:nvSpPr>
        <p:spPr>
          <a:xfrm>
            <a:off x="1021727" y="2136999"/>
            <a:ext cx="3087093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900"/>
              <a:t>muscular rigidity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1900"/>
              <a:t> hyperthermia</a:t>
            </a:r>
            <a:endParaRPr lang="en-JO" sz="1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B4ECE-D424-650E-DFC3-CAF66ED1BC6E}"/>
              </a:ext>
            </a:extLst>
          </p:cNvPr>
          <p:cNvSpPr txBox="1"/>
          <p:nvPr/>
        </p:nvSpPr>
        <p:spPr>
          <a:xfrm>
            <a:off x="6518459" y="2187333"/>
            <a:ext cx="342987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900"/>
              <a:t>CPK will be elevated.</a:t>
            </a:r>
          </a:p>
          <a:p>
            <a:pPr algn="l"/>
            <a:endParaRPr lang="en-J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75B874-0D5B-F7FE-6A8D-F2C310ED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416" y="4534740"/>
            <a:ext cx="3429873" cy="20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436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6F1A01-E8C2-2E54-B00B-1DBA7C28D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014" y="480515"/>
            <a:ext cx="10521970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7370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68B3C-2C43-2FB9-62FB-EC60AF41E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42" y="399315"/>
            <a:ext cx="11147740" cy="62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145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56A39A-15CB-9718-4984-22D96E318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05" y="261151"/>
            <a:ext cx="11290779" cy="633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784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9B1E19-0900-22D9-82F4-54CD4C66E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79960"/>
              </p:ext>
            </p:extLst>
          </p:nvPr>
        </p:nvGraphicFramePr>
        <p:xfrm>
          <a:off x="1348153" y="1098223"/>
          <a:ext cx="9691077" cy="438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359">
                  <a:extLst>
                    <a:ext uri="{9D8B030D-6E8A-4147-A177-3AD203B41FA5}">
                      <a16:colId xmlns:a16="http://schemas.microsoft.com/office/drawing/2014/main" val="4036615323"/>
                    </a:ext>
                  </a:extLst>
                </a:gridCol>
                <a:gridCol w="3230359">
                  <a:extLst>
                    <a:ext uri="{9D8B030D-6E8A-4147-A177-3AD203B41FA5}">
                      <a16:colId xmlns:a16="http://schemas.microsoft.com/office/drawing/2014/main" val="2383732313"/>
                    </a:ext>
                  </a:extLst>
                </a:gridCol>
                <a:gridCol w="3230359">
                  <a:extLst>
                    <a:ext uri="{9D8B030D-6E8A-4147-A177-3AD203B41FA5}">
                      <a16:colId xmlns:a16="http://schemas.microsoft.com/office/drawing/2014/main" val="423116988"/>
                    </a:ext>
                  </a:extLst>
                </a:gridCol>
              </a:tblGrid>
              <a:tr h="615258">
                <a:tc>
                  <a:txBody>
                    <a:bodyPr/>
                    <a:lstStyle/>
                    <a:p>
                      <a:r>
                        <a:rPr lang="en-US"/>
                        <a:t>Drug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Classification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Possible side effect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640398"/>
                  </a:ext>
                </a:extLst>
              </a:tr>
              <a:tr h="615258">
                <a:tc>
                  <a:txBody>
                    <a:bodyPr/>
                    <a:lstStyle/>
                    <a:p>
                      <a:r>
                        <a:rPr lang="en-US" err="1"/>
                        <a:t>Cloropromazine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Typical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Cholestatic jaundice</a:t>
                      </a:r>
                    </a:p>
                    <a:p>
                      <a:r>
                        <a:rPr lang="en-US"/>
                        <a:t>Corneal deposit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514224"/>
                  </a:ext>
                </a:extLst>
              </a:tr>
              <a:tr h="615258">
                <a:tc>
                  <a:txBody>
                    <a:bodyPr/>
                    <a:lstStyle/>
                    <a:p>
                      <a:r>
                        <a:rPr lang="en-US"/>
                        <a:t>Thioridazine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Typical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Retinal deposits 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535354"/>
                  </a:ext>
                </a:extLst>
              </a:tr>
              <a:tr h="61525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/>
                        <a:t>Clozapine</a:t>
                      </a:r>
                      <a:endParaRPr lang="en-JO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/>
                        <a:t>Atypical </a:t>
                      </a:r>
                      <a:endParaRPr lang="en-JO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/>
                        <a:t>Agranulocytosis</a:t>
                      </a:r>
                      <a:endParaRPr lang="en-JO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259090"/>
                  </a:ext>
                </a:extLst>
              </a:tr>
              <a:tr h="615258">
                <a:tc>
                  <a:txBody>
                    <a:bodyPr/>
                    <a:lstStyle/>
                    <a:p>
                      <a:r>
                        <a:rPr lang="en-US" err="1"/>
                        <a:t>Resperidone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Atypical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Increase risk for movement disorders 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158216"/>
                  </a:ext>
                </a:extLst>
              </a:tr>
              <a:tr h="615258">
                <a:tc>
                  <a:txBody>
                    <a:bodyPr/>
                    <a:lstStyle/>
                    <a:p>
                      <a:r>
                        <a:rPr lang="en-US" err="1"/>
                        <a:t>Olanzapin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Atypical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Wight gain , metabolic syndrome 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831038"/>
                  </a:ext>
                </a:extLst>
              </a:tr>
              <a:tr h="615258">
                <a:tc>
                  <a:txBody>
                    <a:bodyPr/>
                    <a:lstStyle/>
                    <a:p>
                      <a:r>
                        <a:rPr lang="en-US" err="1"/>
                        <a:t>Ziprasidone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Atypical </a:t>
                      </a:r>
                      <a:endParaRPr lang="en-J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Prolongation QT interval </a:t>
                      </a:r>
                      <a:endParaRPr lang="en-J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7498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406A6F-3213-202F-9B8F-B46AD26E7F0F}"/>
              </a:ext>
            </a:extLst>
          </p:cNvPr>
          <p:cNvSpPr txBox="1"/>
          <p:nvPr/>
        </p:nvSpPr>
        <p:spPr>
          <a:xfrm>
            <a:off x="1599381" y="5575111"/>
            <a:ext cx="6543560" cy="3847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l"/>
            <a:r>
              <a:rPr lang="en-US" sz="1900"/>
              <a:t>*Quetiapine(Atypical): lowest risk of movement disorders</a:t>
            </a:r>
            <a:endParaRPr lang="en-JO" sz="1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09F0D-E824-755D-773F-FDB9AD57BD81}"/>
              </a:ext>
            </a:extLst>
          </p:cNvPr>
          <p:cNvSpPr txBox="1"/>
          <p:nvPr/>
        </p:nvSpPr>
        <p:spPr>
          <a:xfrm>
            <a:off x="3412314" y="356276"/>
            <a:ext cx="44318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/>
              <a:t>Some specific side effect </a:t>
            </a:r>
            <a:endParaRPr lang="en-JO" sz="2600" b="1"/>
          </a:p>
        </p:txBody>
      </p:sp>
    </p:spTree>
    <p:extLst>
      <p:ext uri="{BB962C8B-B14F-4D97-AF65-F5344CB8AC3E}">
        <p14:creationId xmlns:p14="http://schemas.microsoft.com/office/powerpoint/2010/main" val="3163609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AAEBA-B63F-5A0D-9923-99120987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25" y="240542"/>
            <a:ext cx="8007350" cy="63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803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A885EB-7182-A9B1-874B-D8CCDEEDD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40" y="890463"/>
            <a:ext cx="10048721" cy="4607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B0073-533D-8822-4F6E-7522B63B9E71}"/>
              </a:ext>
            </a:extLst>
          </p:cNvPr>
          <p:cNvSpPr txBox="1"/>
          <p:nvPr/>
        </p:nvSpPr>
        <p:spPr>
          <a:xfrm>
            <a:off x="3833986" y="521131"/>
            <a:ext cx="517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i="0" u="none" strike="noStrike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 Clinical impact of adverse effects.</a:t>
            </a:r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3844420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A65D-8B36-457F-6133-9CF4130F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2A27E0-5A9B-E026-FEA1-A7A82FA88F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983" y="40853"/>
            <a:ext cx="12062033" cy="6776294"/>
          </a:xfrm>
        </p:spPr>
      </p:pic>
    </p:spTree>
    <p:extLst>
      <p:ext uri="{BB962C8B-B14F-4D97-AF65-F5344CB8AC3E}">
        <p14:creationId xmlns:p14="http://schemas.microsoft.com/office/powerpoint/2010/main" val="86668382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4" name="Picture 3" descr="Close-up unopened pill packets">
            <a:extLst>
              <a:ext uri="{FF2B5EF4-FFF2-40B4-BE49-F238E27FC236}">
                <a16:creationId xmlns:a16="http://schemas.microsoft.com/office/drawing/2014/main" id="{DEEB7E00-720F-B3D0-9E1F-131D1F5E25B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t="3252" b="11181"/>
          <a:stretch>
            <a:fillRect/>
          </a:stretch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4BA972-C640-4E2E-B1AC-162A1ABA4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B4EBAB6-4362-4DD4-B97E-6707AFA5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FA5E0A6-4D2A-405F-AA56-A8E597834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8409D-377D-E7E1-A0C0-CA183F58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700" b="1" i="0" u="none" strike="noStrike" cap="all">
                <a:effectLst/>
              </a:rPr>
              <a:t>Are antipsychotics addictive?</a:t>
            </a:r>
            <a:endParaRPr lang="en-US" sz="6700" cap="all"/>
          </a:p>
        </p:txBody>
      </p:sp>
    </p:spTree>
    <p:extLst>
      <p:ext uri="{BB962C8B-B14F-4D97-AF65-F5344CB8AC3E}">
        <p14:creationId xmlns:p14="http://schemas.microsoft.com/office/powerpoint/2010/main" val="80372427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DC066-75D3-2C2A-BFEB-72432E85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 algn="ctr"/>
            <a:r>
              <a:rPr lang="en-US" sz="2600" b="0" i="0" u="none" strike="noStrike" cap="all" dirty="0">
                <a:effectLst/>
              </a:rPr>
              <a:t>Drugs that are addictive produce a feeling of euphoria, a strong desire to continue using the drug, and a need to increase the amount used to achieve the same effect. </a:t>
            </a:r>
            <a:r>
              <a:rPr lang="en-US" sz="2600" b="1" i="0" u="sng" strike="noStrike" cap="all" dirty="0">
                <a:solidFill>
                  <a:srgbClr val="C00000"/>
                </a:solidFill>
                <a:effectLst/>
              </a:rPr>
              <a:t>Antipsychotics do not have these effects.</a:t>
            </a:r>
            <a:endParaRPr lang="en-US" sz="2600" b="1" u="sng" cap="all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E78B1-A9C7-4539-981E-639003B11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0" r="36616"/>
          <a:stretch/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54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04927-CFA9-C0D9-CF80-6CA226D7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6137"/>
            <a:ext cx="8441434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Antipsychotics in pregnancy!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AA622-5E23-22E1-11D4-4C52ED7414F0}"/>
              </a:ext>
            </a:extLst>
          </p:cNvPr>
          <p:cNvSpPr txBox="1"/>
          <p:nvPr/>
        </p:nvSpPr>
        <p:spPr>
          <a:xfrm>
            <a:off x="302525" y="1800412"/>
            <a:ext cx="6769632" cy="360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48" indent="-384048" algn="ctr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b="0" i="0" u="none" strike="noStrike">
                <a:solidFill>
                  <a:schemeClr val="tx2"/>
                </a:solidFill>
                <a:effectLst/>
              </a:rPr>
              <a:t>       </a:t>
            </a:r>
            <a:r>
              <a:rPr lang="en-US" sz="2000" b="0" i="0" u="none" strike="noStrike">
                <a:solidFill>
                  <a:schemeClr val="tx2"/>
                </a:solidFill>
                <a:effectLst/>
              </a:rPr>
              <a:t>Each woman’s situation is unique and should be discussed with her doctor. For any pregnant woman with a history of psychosis, the question of taking antipsychotics during pregnancy usually comes down to a risk-benefit analysis.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2000">
              <a:solidFill>
                <a:schemeClr val="tx2"/>
              </a:solidFill>
            </a:endParaRPr>
          </a:p>
          <a:p>
            <a:pPr marL="384048" indent="-384048" algn="ctr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2000" b="1" i="0" u="none" strike="noStrike">
                <a:solidFill>
                  <a:schemeClr val="tx2"/>
                </a:solidFill>
                <a:effectLst/>
              </a:rPr>
              <a:t>Antipsychotics are relatively safe to use during pregnancy and while breastfeeding.</a:t>
            </a:r>
            <a:endParaRPr lang="en-US" sz="2000" b="1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5599E-8315-0A86-10A2-D9826450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49" r="8776"/>
          <a:stretch>
            <a:fillRect/>
          </a:stretch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178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99FC-602C-6118-1689-C5B68DA2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812" y="2478829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Baskerville Old Face" panose="02020602080505020303" pitchFamily="18" charset="0"/>
                <a:ea typeface="ADLaM Display" panose="02000000000000000000" pitchFamily="2" charset="0"/>
              </a:rPr>
              <a:t>Thanks for your attention .</a:t>
            </a:r>
            <a:endParaRPr lang="en-JO" sz="6000" b="1">
              <a:solidFill>
                <a:srgbClr val="C00000"/>
              </a:solidFill>
              <a:latin typeface="Baskerville Old Face" panose="02020602080505020303" pitchFamily="18" charset="0"/>
              <a:ea typeface="ADLaM Displa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0066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E884D-9E3D-A427-CB54-DF152FE8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71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12" y="303802"/>
            <a:ext cx="10493524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Dopaminergic pathways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5A2B2E-19C0-B3E7-4DD9-AA765EEC4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130" y="1486899"/>
            <a:ext cx="11141381" cy="3581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/>
              <a:t>Mesolimbic pathway: Projections from the ventral tegmental area (VTA) to the nucleus accumbens.</a:t>
            </a:r>
          </a:p>
          <a:p>
            <a:pPr marL="384048" lvl="1"/>
            <a:r>
              <a:rPr lang="en-US" sz="1800" b="1"/>
              <a:t>Responsible for motivation, emotions, reward, and its overactivation leads to positive symptoms of schizophrenia</a:t>
            </a:r>
          </a:p>
          <a:p>
            <a:pPr marL="384048" lvl="1"/>
            <a:endParaRPr lang="en-US" sz="1800" b="1"/>
          </a:p>
          <a:p>
            <a:r>
              <a:rPr lang="en-US" sz="1800" b="1" err="1"/>
              <a:t>Mesocortical pathway: Projections from the ventral tegmental area (VTA) to the cortex (PFC)</a:t>
            </a:r>
          </a:p>
          <a:p>
            <a:pPr marL="384048" lvl="1"/>
            <a:r>
              <a:rPr lang="en-US" sz="1800" b="1"/>
              <a:t>Cognition and executive functions (DLPFC), emotions and affect (VMPFC).</a:t>
            </a:r>
          </a:p>
          <a:p>
            <a:pPr marL="384048" lvl="1"/>
            <a:r>
              <a:rPr lang="en-US" sz="1800" b="1" err="1"/>
              <a:t>Hypofunction of the mesocortical pathway might be related to cognitive and negative symptoms in schizophrenia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263D6C4-4840-40CC-AC84-17E24B3B7BD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137976-7996-7B19-9534-A5628C01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28" y="165335"/>
            <a:ext cx="9601200" cy="1485900"/>
          </a:xfrm>
        </p:spPr>
        <p:txBody>
          <a:bodyPr/>
          <a:lstStyle/>
          <a:p>
            <a:r>
              <a:rPr lang="en-US"/>
              <a:t>Dopaminergic pathways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5C7EB3-35EB-969D-74CF-01B7573A6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767" y="1161097"/>
            <a:ext cx="1074683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accent2"/>
                </a:solidFill>
                <a:latin typeface="Baskerville Old Face" panose="02020602080505020303" pitchFamily="18" charset="0"/>
              </a:rPr>
              <a:t>Nigrostriatal pathway: </a:t>
            </a:r>
            <a:r>
              <a:rPr lang="en-US" sz="2400">
                <a:latin typeface="Baskerville Old Face" panose="02020602080505020303" pitchFamily="18" charset="0"/>
              </a:rPr>
              <a:t>Projections from substantia nigra (pars compacta) to striatum (caudate and putamen).</a:t>
            </a:r>
          </a:p>
          <a:p>
            <a:pPr>
              <a:lnSpc>
                <a:spcPct val="100000"/>
              </a:lnSpc>
            </a:pPr>
            <a:endParaRPr lang="en-US" sz="2000">
              <a:latin typeface="Baskerville Old Face" panose="02020602080505020303" pitchFamily="18" charset="0"/>
            </a:endParaRPr>
          </a:p>
          <a:p>
            <a:pPr>
              <a:lnSpc>
                <a:spcPct val="100000"/>
              </a:lnSpc>
            </a:pPr>
            <a:endParaRPr lang="en-US" sz="2000">
              <a:latin typeface="Baskerville Old Face" panose="02020602080505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7E863-337B-8511-B475-5FCCA95B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6</a:t>
            </a:fld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EFC8C-38CC-5918-9CC5-F3306511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320" y="3773507"/>
            <a:ext cx="3038899" cy="1848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A8BF33-E4BB-EF2B-3BDD-E82ECC556778}"/>
              </a:ext>
            </a:extLst>
          </p:cNvPr>
          <p:cNvSpPr txBox="1"/>
          <p:nvPr/>
        </p:nvSpPr>
        <p:spPr>
          <a:xfrm>
            <a:off x="7223472" y="5888297"/>
            <a:ext cx="2551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Nigrostriatal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C4B5ED-E48B-5755-B834-B9328B98D507}"/>
              </a:ext>
            </a:extLst>
          </p:cNvPr>
          <p:cNvSpPr txBox="1"/>
          <p:nvPr/>
        </p:nvSpPr>
        <p:spPr>
          <a:xfrm>
            <a:off x="1011767" y="2306897"/>
            <a:ext cx="10578103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err="1">
                <a:solidFill>
                  <a:schemeClr val="accent2"/>
                </a:solidFill>
                <a:latin typeface="Baskerville Old Face" panose="02020602080505020303" pitchFamily="18" charset="0"/>
              </a:rPr>
              <a:t>Tuberoinfundibular pathway: </a:t>
            </a:r>
            <a:r>
              <a:rPr lang="en-US" sz="2400">
                <a:latin typeface="Baskerville Old Face" panose="02020602080505020303" pitchFamily="18" charset="0"/>
              </a:rPr>
              <a:t>Hypothalamus (arcuate and periventricular nuclei) to infundibular region (median eminence).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7D5E8-B20F-D5E7-B870-0894E984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50" y="3754454"/>
            <a:ext cx="3057952" cy="1867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9F9A5-B2A6-6E2C-2583-0265A33EE87F}"/>
              </a:ext>
            </a:extLst>
          </p:cNvPr>
          <p:cNvSpPr txBox="1"/>
          <p:nvPr/>
        </p:nvSpPr>
        <p:spPr>
          <a:xfrm>
            <a:off x="1975591" y="5872541"/>
            <a:ext cx="2551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Tuberoinfundibular </a:t>
            </a:r>
          </a:p>
        </p:txBody>
      </p:sp>
    </p:spTree>
    <p:extLst>
      <p:ext uri="{BB962C8B-B14F-4D97-AF65-F5344CB8AC3E}">
        <p14:creationId xmlns:p14="http://schemas.microsoft.com/office/powerpoint/2010/main" val="26805924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29996F-6F4A-C936-C7AA-C5CE91DF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Antipsychotics classification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13C09-614E-8412-D180-CC607693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458711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A0B1-41EC-016E-CE0A-924D18A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96DFCC-7825-2E2A-5255-ADFC554BB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073" y="0"/>
            <a:ext cx="6408046" cy="6853824"/>
          </a:xfrm>
        </p:spPr>
      </p:pic>
    </p:spTree>
    <p:extLst>
      <p:ext uri="{BB962C8B-B14F-4D97-AF65-F5344CB8AC3E}">
        <p14:creationId xmlns:p14="http://schemas.microsoft.com/office/powerpoint/2010/main" val="25697431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0CF81A-99EB-68A7-69E7-47CDE7F504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1056" cy="6858000"/>
          </a:xfrm>
        </p:spPr>
      </p:pic>
    </p:spTree>
    <p:extLst>
      <p:ext uri="{BB962C8B-B14F-4D97-AF65-F5344CB8AC3E}">
        <p14:creationId xmlns:p14="http://schemas.microsoft.com/office/powerpoint/2010/main" val="396186919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7"/>
  <p:tag name="AS_OS" val="Unix 6.2.0.1018"/>
  <p:tag name="AS_RELEASE_DATE" val="2023.01.14"/>
  <p:tag name="AS_TITLE" val="Aspose.Slides for .NET5"/>
  <p:tag name="AS_VERSION" val="2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F10001025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Franklin Gothic Book" panose="020B0503020102020204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Franklin Gothic Book" panose="020B0503020102020204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5" id="{F9915BBD-9749-466F-995C-8C8D6A938EC0}" vid="{CF1D1A65-FC75-42D2-B7EF-D2991382DC6F}"/>
    </a:ext>
  </a:extLst>
</a:theme>
</file>

<file path=ppt/theme/theme3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Franklin Gothic Book" panose="020B0503020102020204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Franklin Gothic Book" panose="020B0503020102020204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Application>Microsoft Office PowerPoint</Application>
  <PresentationFormat>Widescreen</PresentationFormat>
  <Paragraphs>124</Paragraphs>
  <Slides>33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TF10001025</vt:lpstr>
      <vt:lpstr>Crop</vt:lpstr>
      <vt:lpstr>Antipsychotics</vt:lpstr>
      <vt:lpstr>INTRODUCTION OF PATHWAYS</vt:lpstr>
      <vt:lpstr>PowerPoint Presentation</vt:lpstr>
      <vt:lpstr>PowerPoint Presentation</vt:lpstr>
      <vt:lpstr>Dopaminergic pathways </vt:lpstr>
      <vt:lpstr>Dopaminergic pathways</vt:lpstr>
      <vt:lpstr>Antipsychotics classification</vt:lpstr>
      <vt:lpstr>PowerPoint Presentation</vt:lpstr>
      <vt:lpstr>PowerPoint Presentation</vt:lpstr>
      <vt:lpstr>Typical antipsychotics </vt:lpstr>
      <vt:lpstr>PowerPoint Presentation</vt:lpstr>
      <vt:lpstr>Atypical antipsychotics</vt:lpstr>
      <vt:lpstr>Atypical antipsychotics </vt:lpstr>
      <vt:lpstr>Atypical antipsychotics </vt:lpstr>
      <vt:lpstr>How to treat psychotic symptoms:</vt:lpstr>
      <vt:lpstr>Anti-psychotics USES</vt:lpstr>
      <vt:lpstr>Antipsychotics side effects </vt:lpstr>
      <vt:lpstr>PowerPoint Presentation</vt:lpstr>
      <vt:lpstr>Antidopaminergic effects  </vt:lpstr>
      <vt:lpstr>PowerPoint Presentation</vt:lpstr>
      <vt:lpstr>PowerPoint Presentation</vt:lpstr>
      <vt:lpstr>Tardive dyskinesia </vt:lpstr>
      <vt:lpstr>Neuroleptic malignant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antipsychotics addictive?</vt:lpstr>
      <vt:lpstr>Drugs that are addictive produce a feeling of euphoria, a strong desire to continue using the drug, and a need to increase the amount used to achieve the same effect. Antipsychotics do not have these effects.</vt:lpstr>
      <vt:lpstr>Antipsychotics in pregnancy!</vt:lpstr>
      <vt:lpstr>Thanks for your attention 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Antipsychotics</dc:title>
  <cp:lastModifiedBy>Toqa Abdel Ra'uof AlOmari</cp:lastModifiedBy>
  <cp:revision>6</cp:revision>
  <cp:lastPrinted>2024-02-20T03:35:28Z</cp:lastPrinted>
  <dcterms:created xsi:type="dcterms:W3CDTF">2024-02-20T03:35:28Z</dcterms:created>
  <dcterms:modified xsi:type="dcterms:W3CDTF">2024-02-20T18:17:10Z</dcterms:modified>
</cp:coreProperties>
</file>