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21"/>
  </p:notesMasterIdLst>
  <p:sldIdLst>
    <p:sldId id="256" r:id="rId4"/>
    <p:sldId id="272" r:id="rId5"/>
    <p:sldId id="257" r:id="rId6"/>
    <p:sldId id="258" r:id="rId7"/>
    <p:sldId id="259" r:id="rId8"/>
    <p:sldId id="279" r:id="rId9"/>
    <p:sldId id="277" r:id="rId10"/>
    <p:sldId id="260" r:id="rId11"/>
    <p:sldId id="278" r:id="rId12"/>
    <p:sldId id="262" r:id="rId13"/>
    <p:sldId id="263" r:id="rId14"/>
    <p:sldId id="264" r:id="rId15"/>
    <p:sldId id="266" r:id="rId16"/>
    <p:sldId id="267" r:id="rId17"/>
    <p:sldId id="268" r:id="rId18"/>
    <p:sldId id="269" r:id="rId19"/>
    <p:sldId id="274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slide" Target="slides/slide10.xml" /><Relationship Id="rId18" Type="http://schemas.openxmlformats.org/officeDocument/2006/relationships/slide" Target="slides/slide15.xml" /><Relationship Id="rId3" Type="http://schemas.openxmlformats.org/officeDocument/2006/relationships/slideMaster" Target="slideMasters/slideMaster1.xml" /><Relationship Id="rId21" Type="http://schemas.openxmlformats.org/officeDocument/2006/relationships/notesMaster" Target="notesMasters/notesMaster1.xml" /><Relationship Id="rId7" Type="http://schemas.openxmlformats.org/officeDocument/2006/relationships/slide" Target="slides/slide4.xml" /><Relationship Id="rId12" Type="http://schemas.openxmlformats.org/officeDocument/2006/relationships/slide" Target="slides/slide9.xml" /><Relationship Id="rId17" Type="http://schemas.openxmlformats.org/officeDocument/2006/relationships/slide" Target="slides/slide14.xml" /><Relationship Id="rId25" Type="http://schemas.openxmlformats.org/officeDocument/2006/relationships/tableStyles" Target="tableStyles.xml" /><Relationship Id="rId2" Type="http://schemas.openxmlformats.org/officeDocument/2006/relationships/customXml" Target="../customXml/item2.xml" /><Relationship Id="rId16" Type="http://schemas.openxmlformats.org/officeDocument/2006/relationships/slide" Target="slides/slide13.xml" /><Relationship Id="rId20" Type="http://schemas.openxmlformats.org/officeDocument/2006/relationships/slide" Target="slides/slide17.xml" /><Relationship Id="rId1" Type="http://schemas.openxmlformats.org/officeDocument/2006/relationships/customXml" Target="../customXml/item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24" Type="http://schemas.openxmlformats.org/officeDocument/2006/relationships/theme" Target="theme/theme1.xml" /><Relationship Id="rId5" Type="http://schemas.openxmlformats.org/officeDocument/2006/relationships/slide" Target="slides/slide2.xml" /><Relationship Id="rId15" Type="http://schemas.openxmlformats.org/officeDocument/2006/relationships/slide" Target="slides/slide12.xml" /><Relationship Id="rId23" Type="http://schemas.openxmlformats.org/officeDocument/2006/relationships/viewProps" Target="viewProps.xml" /><Relationship Id="rId10" Type="http://schemas.openxmlformats.org/officeDocument/2006/relationships/slide" Target="slides/slide7.xml" /><Relationship Id="rId19" Type="http://schemas.openxmlformats.org/officeDocument/2006/relationships/slide" Target="slides/slide16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slide" Target="slides/slide11.xml" /><Relationship Id="rId22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8FD6CEE-9129-45CB-BB09-E60E482B6B1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339693-C2CA-44F3-97DC-8AF918B5B7B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3CCC458-E8D0-4107-9A1C-605FB9C2EEAF}" type="datetimeFigureOut">
              <a:rPr lang="en-GB"/>
              <a:pPr>
                <a:defRPr/>
              </a:pPr>
              <a:t>20/10/2020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A75E738-94D4-4C89-9DC2-19FDC6E821C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E89E934-FF45-4A5F-8F67-095CBD3C94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ECBA2A-99C7-4242-8A34-F8CB78EFCD4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35C7CB-3D33-40DD-B442-9786AA6C8B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7BCC19D-82F2-4AFB-B2EB-EF1DBFC94587}" type="slidenum">
              <a:rPr lang="ar-SA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19DEBA63-A6DE-403A-A91F-9D8CB1C8D9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CCB7780A-7331-4713-A51E-15973F5F69D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DC1DFBA3-4240-4E84-8D46-4ED3136020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C6EF492-C93A-495D-8D98-148FFF5E46C0}" type="slidenum">
              <a:rPr lang="ar-SA" altLang="en-US"/>
              <a:pPr eaLnBrk="1" hangingPunct="1"/>
              <a:t>5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themeOverride" Target="../theme/themeOverride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EEDFFC-379B-4F72-B2DD-E394746958E0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859AF9-804E-42D0-AB76-FBA2E84A9FE6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4220AC4-309F-49F4-A824-C85A0C7ABBEC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FDF44A-13C7-471A-A4C6-7B0611AE207A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34AC3056-C6A6-4A98-9D6F-2BD5EDFC7712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81CD19ED-7C95-46C7-B0E7-262506A86A43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4BC9F662-4082-4B1B-A213-06EABB5C34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2D65726A-A1F5-4305-B573-9B0A3F082C67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4" name="Straight Connector 13">
            <a:extLst>
              <a:ext uri="{FF2B5EF4-FFF2-40B4-BE49-F238E27FC236}">
                <a16:creationId xmlns:a16="http://schemas.microsoft.com/office/drawing/2014/main" id="{8F7C5082-541B-4B54-A047-7948DC0D2521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D4267D3D-A3B1-4978-AD15-E5E2E1BF649F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52A586-2905-4D54-BE6A-F0DAE8CAA5B7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6844F1A-68F6-47E6-A1DA-D9C0B5DED114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C1178C2-7317-4466-B9F7-098BF39464F9}"/>
              </a:ext>
            </a:extLst>
          </p:cNvPr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F8C0385-3007-4D7B-8AC2-23E4E0F58A9E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4C0D26F-1694-4188-91A2-DF0D79C05DDC}"/>
              </a:ext>
            </a:extLst>
          </p:cNvPr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D4B459C-58B1-4D62-969A-94858CD028A6}"/>
              </a:ext>
            </a:extLst>
          </p:cNvPr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>
            <a:extLst>
              <a:ext uri="{FF2B5EF4-FFF2-40B4-BE49-F238E27FC236}">
                <a16:creationId xmlns:a16="http://schemas.microsoft.com/office/drawing/2014/main" id="{38FB70CC-9BF8-4154-A022-BCA5BE57B7A7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8139D-8E08-4758-878B-DC68FE95F946}" type="datetime1">
              <a:rPr lang="en-US"/>
              <a:pPr>
                <a:defRPr/>
              </a:pPr>
              <a:t>10/20/2020</a:t>
            </a:fld>
            <a:endParaRPr lang="en-US"/>
          </a:p>
        </p:txBody>
      </p:sp>
      <p:sp>
        <p:nvSpPr>
          <p:cNvPr id="23" name="Footer Placeholder 16">
            <a:extLst>
              <a:ext uri="{FF2B5EF4-FFF2-40B4-BE49-F238E27FC236}">
                <a16:creationId xmlns:a16="http://schemas.microsoft.com/office/drawing/2014/main" id="{4950DB8E-73AD-426E-80C4-1380EE54A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>
            <a:extLst>
              <a:ext uri="{FF2B5EF4-FFF2-40B4-BE49-F238E27FC236}">
                <a16:creationId xmlns:a16="http://schemas.microsoft.com/office/drawing/2014/main" id="{5256443C-B491-4AC6-83A4-A99905BF6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E5D6FC1D-6216-4CF0-BBA4-2E3A35A6C7FB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91386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C098F3EC-4C70-4F35-A6A7-1CD289C37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3C21D-5931-48AB-87F7-D1FE084A9003}" type="datetime1">
              <a:rPr lang="en-US"/>
              <a:pPr>
                <a:defRPr/>
              </a:pPr>
              <a:t>10/20/2020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FE01B6A9-3406-40B1-9164-EE94A1CC4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F6BCD7B6-4690-44CF-9E71-BC98B8E08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0C7076-743B-4EB4-8ACC-63C3639B1729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971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403174B3-335C-4A7C-B77E-A3C405F57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586A2-059B-4FA2-BEED-A7CF868DD472}" type="datetime1">
              <a:rPr lang="en-US"/>
              <a:pPr>
                <a:defRPr/>
              </a:pPr>
              <a:t>10/20/2020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EC2B07EB-8455-4C48-AB31-5EE08DED8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34B23B7E-F15F-4D27-839D-D2F7F8A45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492872-457D-44E1-80D0-B419822B69D0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2202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E55D04E8-A3FF-47CC-97E3-0A652D05F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F880EAF-FF12-4869-824A-3CA276DFBF94}" type="datetime1">
              <a:rPr lang="en-US"/>
              <a:pPr>
                <a:defRPr/>
              </a:pPr>
              <a:t>10/20/2020</a:t>
            </a:fld>
            <a:endParaRPr lang="en-US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65623C06-B830-4A1E-A75D-50585966FD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2D954BA-F881-4CB3-B91E-45E6D4A5C6DA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CB1BE673-0593-45EE-A17F-44311D0652C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612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6C527D3-BFF5-4805-8022-19FD7919B68D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F302AF-988B-4E0D-B910-635DF5503719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5F79D92-DA61-43B3-999E-7F01E82022E9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19446FD-E34E-43D6-907D-885C5928B5A1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2DC091A3-6D7B-466D-B1DB-0D3724470F9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1C3AA7ED-2FC2-4368-AD5E-87296E12D189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F149FAAE-8123-4C05-9F8B-C710DA0A8CAD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BA1700D9-893D-4BC6-B84F-4D4715A3009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AB328BFF-EE8E-4540-BED0-26A272204E1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9E2F168-B41C-4DEF-922F-ACE8F2FA8EF7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57E84A0-B523-4BA5-B2A4-FB56C90AF1DD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3946C48-D0F0-4DD6-BCB7-BD3B5F7447C4}"/>
              </a:ext>
            </a:extLst>
          </p:cNvPr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FB016E4-9360-49A8-A6CF-E79D6FAB1A31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5618998-FE48-4BF5-AD09-8FAC3F63C7F0}"/>
              </a:ext>
            </a:extLst>
          </p:cNvPr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827F7A1-408D-49DA-B04B-815732E354C5}"/>
              </a:ext>
            </a:extLst>
          </p:cNvPr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81DAA206-C1AA-44A6-A596-A304AF7CFC32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8B10213F-254D-4731-9C57-3170DC74EB11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3F85D-501E-45F3-90A3-0C70A81E1D52}" type="datetime1">
              <a:rPr lang="en-US"/>
              <a:pPr>
                <a:defRPr/>
              </a:pPr>
              <a:t>10/20/2020</a:t>
            </a:fld>
            <a:endParaRPr lang="en-US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FF7DDFA8-E2DC-4158-A5B2-4DAAB8B27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43A5A325-71A1-4EAA-8700-1CDF961BB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E9B34836-FDE5-44A6-B0D3-1CEE4B69F8C2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44528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E6E9457F-A871-4CA7-B798-F83FCC3C3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93D42-E702-442D-B321-C4FAF3368A7F}" type="datetime1">
              <a:rPr lang="en-US"/>
              <a:pPr>
                <a:defRPr/>
              </a:pPr>
              <a:t>10/20/2020</a:t>
            </a:fld>
            <a:endParaRPr lang="en-US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F88D787F-72F2-48E1-A552-E27D05408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B62419D2-8BC6-4B39-B4A3-58FF47423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C99FF2-F113-4BDD-9330-0A8E0A45AD79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4249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32A62723-DC44-420A-AC9E-FDF8BE5CC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86B3C8-8326-474D-A875-510E7D330AB9}" type="datetime1">
              <a:rPr lang="en-US"/>
              <a:pPr>
                <a:defRPr/>
              </a:pPr>
              <a:t>10/20/2020</a:t>
            </a:fld>
            <a:endParaRPr lang="en-US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6EB9D0E2-8AA2-46F1-92EB-56834721E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D74C604E-9823-427D-9DFC-8F8A293C4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20E6C7-6832-4E40-9E76-A5E1EBF0294B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3421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A19BBB37-52BC-4E25-91FF-C23865BFB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DF6DAF3-D378-4776-A1E4-277711C131D2}" type="datetime1">
              <a:rPr lang="en-US"/>
              <a:pPr>
                <a:defRPr/>
              </a:pPr>
              <a:t>10/20/2020</a:t>
            </a:fld>
            <a:endParaRPr lang="en-U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F3D103BE-CD3D-471B-A540-B5CB602F81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455F2DE-944A-47E9-B366-2C624B11AA7C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5EE9729F-FDD0-4674-8DB6-04242FB7161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44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EAC43E1C-94D2-47AF-AD1D-082FAE32F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DC765-894A-43F9-AE16-AB4058C15E97}" type="datetime1">
              <a:rPr lang="en-US"/>
              <a:pPr>
                <a:defRPr/>
              </a:pPr>
              <a:t>10/20/2020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DD7FA9-09C3-4DB5-A608-2B2BC91FF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9D4016B6-21E7-42A4-81B9-9A01D3880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04CC5-153B-42E7-B35E-0CA00CC56EC7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9450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48C707A6-A023-4F74-8558-A3D7F09E4B21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2299DAF0-AC07-441B-A59B-D4BC4DD0C065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44E2FB52-65DE-4E90-A332-23732F936F9D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FA523A16-180D-43D5-946B-1A2C19AEF5E8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7752999-60F1-4439-A0C0-F223F88360D3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0B3CCAAE-B9F0-405A-91C7-7C1F97054057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2191E88-4EA2-40D2-8436-0955F531B111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>
            <a:extLst>
              <a:ext uri="{FF2B5EF4-FFF2-40B4-BE49-F238E27FC236}">
                <a16:creationId xmlns:a16="http://schemas.microsoft.com/office/drawing/2014/main" id="{BC7C24CA-A3D4-4DF1-A626-EA0C25E47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40587C1-8EFE-428B-97D4-0FB7F671AE6D}" type="datetime1">
              <a:rPr lang="en-US"/>
              <a:pPr>
                <a:defRPr/>
              </a:pPr>
              <a:t>10/20/2020</a:t>
            </a:fld>
            <a:endParaRPr lang="en-US"/>
          </a:p>
        </p:txBody>
      </p:sp>
      <p:sp>
        <p:nvSpPr>
          <p:cNvPr id="13" name="Slide Number Placeholder 21">
            <a:extLst>
              <a:ext uri="{FF2B5EF4-FFF2-40B4-BE49-F238E27FC236}">
                <a16:creationId xmlns:a16="http://schemas.microsoft.com/office/drawing/2014/main" id="{CA4C738E-2B04-4386-B8D1-7196CAA94C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6972FE7-54A1-4A87-9F4E-A7A8BFA1BE39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" name="Footer Placeholder 22">
            <a:extLst>
              <a:ext uri="{FF2B5EF4-FFF2-40B4-BE49-F238E27FC236}">
                <a16:creationId xmlns:a16="http://schemas.microsoft.com/office/drawing/2014/main" id="{592CABE9-A3B1-4847-B536-99A5CD180B6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651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91927761-5C7B-46A0-B493-9E2BA1620015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B3A13FB-F0D3-43FB-9EC3-A2B533554486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B596C039-8626-4FBD-B54F-EC31B3BBF5E2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DF43B0-AECE-48F9-A3AE-9CBB967E33BA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CAC460EC-CA19-46DD-A98C-B0882639389E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1517A423-F782-4A49-A7FA-FD338C4A51FE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9D4178F0-4D3A-4432-8FF4-B54B731B642F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37BF6C61-0BDA-4FC9-AE4F-C30A19460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679DDB5-54DA-482C-8A36-0006D7BC0337}" type="datetime1">
              <a:rPr lang="en-US"/>
              <a:pPr>
                <a:defRPr/>
              </a:pPr>
              <a:t>10/20/2020</a:t>
            </a:fld>
            <a:endParaRPr lang="en-US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FBFA2098-A2D4-452C-9713-937A488EAC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DB9ED55-38A0-4D7C-A7C9-C5C4935AD419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90C5622E-E4BC-4019-AEB4-1CCEC011514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237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1F0AA611-D1E9-4BBC-96B6-4FB097C5F9AF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765D0FF0-9FE9-4C55-8F31-58461FEA0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190738AD-2C83-4E95-9B4C-7F70EEA0B5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7C7187A7-DE20-4333-8B29-876D45ACF1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52818C2-A223-4A23-A9FC-BF737C34BEF6}" type="datetime1">
              <a:rPr lang="en-US"/>
              <a:pPr>
                <a:defRPr/>
              </a:pPr>
              <a:t>10/20/2020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C30421-E419-4809-8B3F-9353B274C7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B8875607-B6DB-4B25-86E2-8E4ABC8C6816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AE8A627F-A3B0-4382-98A4-11A2FFD82E80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9AC82EC-150D-4BF1-9821-10E2D890EBCE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05A7D87F-5E14-473E-B7B1-BF4926C91822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3D54880-CE5E-4FE7-A321-EFDC878842F0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77D25949-A98C-4515-827E-8EE0307823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FFFFFF"/>
                </a:solidFill>
              </a:defRPr>
            </a:lvl1pPr>
          </a:lstStyle>
          <a:p>
            <a:fld id="{22A7AC46-DEF3-4031-83DA-5ECD94C9E3D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16" r:id="rId4"/>
    <p:sldLayoutId id="2147483917" r:id="rId5"/>
    <p:sldLayoutId id="2147483924" r:id="rId6"/>
    <p:sldLayoutId id="2147483918" r:id="rId7"/>
    <p:sldLayoutId id="2147483925" r:id="rId8"/>
    <p:sldLayoutId id="2147483926" r:id="rId9"/>
    <p:sldLayoutId id="2147483919" r:id="rId10"/>
    <p:sldLayoutId id="214748392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2BD03694-213A-4E78-9A4E-CB8550253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7800" y="1524000"/>
            <a:ext cx="7620000" cy="17526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/>
              <a:t>EICOSANOIDS </a:t>
            </a:r>
            <a:br>
              <a:rPr lang="en-US" sz="3200" dirty="0"/>
            </a:br>
            <a:r>
              <a:rPr lang="en-US" sz="3200" dirty="0"/>
              <a:t>(LIPID DERIVED PRODUCTS)</a:t>
            </a:r>
            <a:endParaRPr lang="en-GB" dirty="0"/>
          </a:p>
        </p:txBody>
      </p:sp>
      <p:sp>
        <p:nvSpPr>
          <p:cNvPr id="8195" name="Subtitle 2">
            <a:extLst>
              <a:ext uri="{FF2B5EF4-FFF2-40B4-BE49-F238E27FC236}">
                <a16:creationId xmlns:a16="http://schemas.microsoft.com/office/drawing/2014/main" id="{1AADB1F7-40EB-47F3-BE39-707E2A76E0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6400" y="4038600"/>
            <a:ext cx="6400800" cy="17526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>
                <a:solidFill>
                  <a:schemeClr val="tx1"/>
                </a:solidFill>
              </a:rPr>
              <a:t>Dr. Yousef Al-saraireh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>
                <a:solidFill>
                  <a:schemeClr val="tx1"/>
                </a:solidFill>
              </a:rPr>
              <a:t>Associate Professor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>
                <a:solidFill>
                  <a:schemeClr val="tx1"/>
                </a:solidFill>
              </a:rPr>
              <a:t>Faculty of Medicine 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GB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A3813F2B-0F65-462E-8731-85A0FCBAA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1968393-C7DE-4F5F-8203-E333E207336E}" type="slidenum">
              <a:rPr lang="ar-SA" altLang="en-US">
                <a:solidFill>
                  <a:srgbClr val="FFFFFF"/>
                </a:solidFill>
              </a:rPr>
              <a:pPr eaLnBrk="1" hangingPunct="1"/>
              <a:t>1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C4B88D5-FA23-40C5-87AE-143D73133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6038"/>
            <a:ext cx="9144000" cy="579438"/>
          </a:xfrm>
        </p:spPr>
        <p:txBody>
          <a:bodyPr/>
          <a:lstStyle/>
          <a:p>
            <a:pPr>
              <a:defRPr/>
            </a:pPr>
            <a:r>
              <a:rPr lang="en-US" sz="2400" b="1" dirty="0">
                <a:solidFill>
                  <a:schemeClr val="bg1">
                    <a:lumMod val="50000"/>
                  </a:schemeClr>
                </a:solidFill>
              </a:rPr>
              <a:t>EFFECTS OF PROSTAGLANDINS &amp;THROMBOXANES    </a:t>
            </a:r>
            <a:endParaRPr lang="en-GB" sz="2400" dirty="0"/>
          </a:p>
        </p:txBody>
      </p:sp>
      <p:sp>
        <p:nvSpPr>
          <p:cNvPr id="17411" name="Content Placeholder 4">
            <a:extLst>
              <a:ext uri="{FF2B5EF4-FFF2-40B4-BE49-F238E27FC236}">
                <a16:creationId xmlns:a16="http://schemas.microsoft.com/office/drawing/2014/main" id="{89D6402F-62DB-4FD4-9890-30A56E5AA0A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6200" y="609600"/>
            <a:ext cx="8839200" cy="60960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GB" altLang="en-US" b="1" u="sng"/>
              <a:t>1. Smooth muscle: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>
                <a:solidFill>
                  <a:srgbClr val="FF0000"/>
                </a:solidFill>
              </a:rPr>
              <a:t>A. Vascular: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/>
              <a:t> </a:t>
            </a:r>
            <a:r>
              <a:rPr lang="en-US" altLang="en-US"/>
              <a:t>PGF </a:t>
            </a:r>
            <a:r>
              <a:rPr lang="en-US" altLang="en-US" baseline="-25000"/>
              <a:t>2</a:t>
            </a:r>
            <a:r>
              <a:rPr lang="el-GR" altLang="en-US" baseline="-25000"/>
              <a:t>α</a:t>
            </a:r>
            <a:r>
              <a:rPr lang="en-US" altLang="en-US"/>
              <a:t> and TXA</a:t>
            </a:r>
            <a:r>
              <a:rPr lang="en-US" altLang="en-US" baseline="-25000"/>
              <a:t>2</a:t>
            </a:r>
            <a:r>
              <a:rPr lang="en-US" altLang="en-US"/>
              <a:t> cause vasoconstriction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/>
              <a:t> PGE</a:t>
            </a:r>
            <a:r>
              <a:rPr lang="en-US" altLang="en-US" baseline="-25000"/>
              <a:t>2</a:t>
            </a:r>
            <a:r>
              <a:rPr lang="en-US" altLang="en-US"/>
              <a:t> and PGI</a:t>
            </a:r>
            <a:r>
              <a:rPr lang="en-US" altLang="en-US" baseline="-25000"/>
              <a:t>2</a:t>
            </a:r>
            <a:r>
              <a:rPr lang="en-US" altLang="en-US"/>
              <a:t>  cause vasodilation. PGI</a:t>
            </a:r>
            <a:r>
              <a:rPr lang="en-US" altLang="en-US" baseline="-25000"/>
              <a:t>2</a:t>
            </a:r>
            <a:r>
              <a:rPr lang="en-US" altLang="en-US"/>
              <a:t> is more potent (x 5) than PGE</a:t>
            </a:r>
            <a:r>
              <a:rPr lang="en-US" altLang="en-US" baseline="-25000"/>
              <a:t>2</a:t>
            </a:r>
            <a:r>
              <a:rPr lang="en-US" altLang="en-US"/>
              <a:t> in lowering blood pressure.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/>
              <a:t> PGE</a:t>
            </a:r>
            <a:r>
              <a:rPr lang="en-US" altLang="en-US" baseline="-25000"/>
              <a:t>2</a:t>
            </a:r>
            <a:r>
              <a:rPr lang="en-US" altLang="en-US"/>
              <a:t> maintains the patency of ductus arteriosus during pregnancy.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FF0000"/>
                </a:solidFill>
              </a:rPr>
              <a:t>B.</a:t>
            </a:r>
            <a:r>
              <a:rPr lang="en-GB" altLang="en-US">
                <a:solidFill>
                  <a:srgbClr val="FF0000"/>
                </a:solidFill>
              </a:rPr>
              <a:t> Gastrointestinal Tract: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/>
              <a:t>PGE</a:t>
            </a:r>
            <a:r>
              <a:rPr lang="en-US" altLang="en-US" baseline="-25000"/>
              <a:t>2</a:t>
            </a:r>
            <a:r>
              <a:rPr lang="en-US" altLang="en-US"/>
              <a:t> and PGI</a:t>
            </a:r>
            <a:r>
              <a:rPr lang="en-US" altLang="en-US" baseline="-25000"/>
              <a:t>2</a:t>
            </a:r>
            <a:r>
              <a:rPr lang="en-US" altLang="en-US"/>
              <a:t> are cytoprotective in stomach and decrease gastric acid secretion</a:t>
            </a:r>
            <a:endParaRPr lang="en-GB" altLang="en-US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GB" altLang="en-US">
                <a:solidFill>
                  <a:srgbClr val="FF0000"/>
                </a:solidFill>
              </a:rPr>
              <a:t>C. Airways: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/>
              <a:t> Respiratory smooth muscle is relaxed by PGD2, PGE1, PGE2, and PGI2 (bronchodilation) and contracted by TXA2 and </a:t>
            </a:r>
            <a:r>
              <a:rPr lang="en-US" altLang="en-US"/>
              <a:t>PGF </a:t>
            </a:r>
            <a:r>
              <a:rPr lang="en-US" altLang="en-US" baseline="-25000"/>
              <a:t>2</a:t>
            </a:r>
            <a:r>
              <a:rPr lang="el-GR" altLang="en-US" baseline="-25000"/>
              <a:t>α</a:t>
            </a:r>
            <a:r>
              <a:rPr lang="en-US" altLang="en-US"/>
              <a:t> (bronchospasm).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>
              <a:solidFill>
                <a:srgbClr val="FF0000"/>
              </a:solidFill>
            </a:endParaRPr>
          </a:p>
        </p:txBody>
      </p:sp>
      <p:sp>
        <p:nvSpPr>
          <p:cNvPr id="17412" name="Slide Number Placeholder 4">
            <a:extLst>
              <a:ext uri="{FF2B5EF4-FFF2-40B4-BE49-F238E27FC236}">
                <a16:creationId xmlns:a16="http://schemas.microsoft.com/office/drawing/2014/main" id="{D441FA93-DA4A-4CF8-9EC9-E43E9E51C1B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222CFA4-66BB-48B5-9B5C-E209A38690C7}" type="slidenum">
              <a:rPr lang="ar-SA" altLang="en-US">
                <a:solidFill>
                  <a:srgbClr val="FFFFFF"/>
                </a:solidFill>
              </a:rPr>
              <a:pPr eaLnBrk="1" hangingPunct="1"/>
              <a:t>10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293CD44B-07C3-4CB6-BFAD-95E2ED2C7ED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6200" y="76200"/>
            <a:ext cx="8686800" cy="6477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 u="sng"/>
              <a:t>2. Platelets : 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/>
              <a:t>TXA</a:t>
            </a:r>
            <a:r>
              <a:rPr lang="en-US" altLang="en-US" baseline="-25000"/>
              <a:t>2</a:t>
            </a:r>
            <a:r>
              <a:rPr lang="en-US" altLang="en-US"/>
              <a:t> causes platelets aggregation while PGI</a:t>
            </a:r>
            <a:r>
              <a:rPr lang="en-US" altLang="en-US" baseline="-25000"/>
              <a:t>2</a:t>
            </a:r>
            <a:r>
              <a:rPr lang="en-US" altLang="en-US"/>
              <a:t> inhibits it.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 u="sng"/>
              <a:t>3. Renal: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/>
              <a:t>PGE1, PGE2, and PGI2 increase glomular filtration through their vasodilating effects. These prostaglandins also increase water and sodium excretion.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/>
              <a:t>TXA2 causes intrarenal vasoconstriction resulting in a decline in renal function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 u="sng"/>
              <a:t>4.Genital system :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/>
              <a:t> PGE</a:t>
            </a:r>
            <a:r>
              <a:rPr lang="en-US" altLang="en-US" baseline="-25000"/>
              <a:t>2</a:t>
            </a:r>
            <a:r>
              <a:rPr lang="en-US" altLang="en-US"/>
              <a:t> in semen is produced by the seminal vesicles, and it increases the viability of spermatozoa.  Its level is increased by testosterone, and is decreased in infertile semen.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/>
              <a:t>In female, PGE</a:t>
            </a:r>
            <a:r>
              <a:rPr lang="en-US" altLang="en-US" baseline="-25000"/>
              <a:t>2</a:t>
            </a:r>
            <a:r>
              <a:rPr lang="en-US" altLang="en-US"/>
              <a:t> is involved in primary dysmenorrhea and in the onset of labour. </a:t>
            </a:r>
            <a:endParaRPr lang="en-GB" altLang="en-US"/>
          </a:p>
        </p:txBody>
      </p:sp>
      <p:sp>
        <p:nvSpPr>
          <p:cNvPr id="18435" name="Slide Number Placeholder 2">
            <a:extLst>
              <a:ext uri="{FF2B5EF4-FFF2-40B4-BE49-F238E27FC236}">
                <a16:creationId xmlns:a16="http://schemas.microsoft.com/office/drawing/2014/main" id="{A471B368-0001-4D0B-82FE-6F77F4D828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9715D3C-1E43-4DC0-A6D5-A8DF9174613D}" type="slidenum">
              <a:rPr lang="ar-SA" altLang="en-US">
                <a:solidFill>
                  <a:srgbClr val="FFFFFF"/>
                </a:solidFill>
              </a:rPr>
              <a:pPr eaLnBrk="1" hangingPunct="1"/>
              <a:t>11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C7005642-4CD1-4ACE-8082-EE1DBE37D64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2400" y="0"/>
            <a:ext cx="8686800" cy="6629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 u="sng"/>
              <a:t>5. </a:t>
            </a:r>
            <a:r>
              <a:rPr lang="en-GB" altLang="en-US" b="1" u="sng"/>
              <a:t>Central and Peripheral Nervous Systems: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/>
              <a:t>PGE1 and PGE2 increase body temperature. Pyrogens release interleukin-1, which in turn promotes synthesis and release of PGE2.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/>
              <a:t>PGE compounds inhibit the release of norepinephrine from postganglionic sympathetic nerve endings.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b="1" u="sng"/>
              <a:t>6. Neuroendocrine Organs: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/>
              <a:t>PGE compounds promote the release of growth hormone, prolactin,TSH, ACTH, FSH, and LH.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b="1" u="sng"/>
              <a:t>7. Bone Metabolism: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/>
              <a:t>PGE2 increases bone turnover, ie, stimulation of bone resorption and formation.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b="1" u="sng"/>
              <a:t>8. Eye: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/>
              <a:t>PGE and PGF derivatives lower the intraocular pressure. This is probably due to increased outflow of aqueous humor from the anterior chamber</a:t>
            </a:r>
            <a:endParaRPr lang="en-GB" altLang="en-US" b="1" u="sng"/>
          </a:p>
        </p:txBody>
      </p:sp>
      <p:sp>
        <p:nvSpPr>
          <p:cNvPr id="19459" name="Slide Number Placeholder 2">
            <a:extLst>
              <a:ext uri="{FF2B5EF4-FFF2-40B4-BE49-F238E27FC236}">
                <a16:creationId xmlns:a16="http://schemas.microsoft.com/office/drawing/2014/main" id="{87ED7D83-1367-40F8-9FBA-1E74F75CE51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AA4DA82-D668-48B4-B314-9CF19275C8BD}" type="slidenum">
              <a:rPr lang="ar-SA" altLang="en-US">
                <a:solidFill>
                  <a:srgbClr val="FFFFFF"/>
                </a:solidFill>
              </a:rPr>
              <a:pPr eaLnBrk="1" hangingPunct="1"/>
              <a:t>12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C67ADA34-7C51-4079-82CB-576FCE774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-457200"/>
            <a:ext cx="7467600" cy="1143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b="1" dirty="0"/>
              <a:t>CLINICAL USES OF PGs: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45546025-7070-4D6E-A7E2-DBBD7BA246D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685800"/>
            <a:ext cx="8839200" cy="5943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/>
              <a:t>1. PGE</a:t>
            </a:r>
            <a:r>
              <a:rPr lang="en-US" altLang="en-US" b="1" baseline="-25000"/>
              <a:t>2</a:t>
            </a:r>
            <a:r>
              <a:rPr lang="en-US" altLang="en-US" b="1"/>
              <a:t> (Dinoprostone): </a:t>
            </a:r>
            <a:r>
              <a:rPr lang="en-US" altLang="en-US"/>
              <a:t>used for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              Induction of abortion or labour.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              Enhance labour.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              Stop post partum hemorrhage.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     All are given intra-vaginal  or  IV infusion.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/>
              <a:t>2. PGI</a:t>
            </a:r>
            <a:r>
              <a:rPr lang="en-US" altLang="en-US" b="1" baseline="-25000"/>
              <a:t>2</a:t>
            </a:r>
            <a:r>
              <a:rPr lang="en-US" altLang="en-US" b="1"/>
              <a:t> (Epoprostenol): </a:t>
            </a:r>
            <a:r>
              <a:rPr lang="en-US" altLang="en-US"/>
              <a:t>is sometime used by IV infusion for primary pulmonary hypertension, and to protect platelets during hemodialysis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5BB1627D-4494-42A4-B550-828F7FC7AA4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EC357B4-1D8A-4CA1-9480-630F8FA6E080}" type="slidenum">
              <a:rPr lang="ar-SA" altLang="en-US">
                <a:solidFill>
                  <a:srgbClr val="FFFFFF"/>
                </a:solidFill>
              </a:rPr>
              <a:pPr eaLnBrk="1" hangingPunct="1"/>
              <a:t>13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5B25F2C7-4D88-4571-A67B-D84EBA7A771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2400" y="152400"/>
            <a:ext cx="8534400" cy="6629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b="1"/>
              <a:t>3. PGE</a:t>
            </a:r>
            <a:r>
              <a:rPr lang="en-US" altLang="en-US" b="1" baseline="-25000"/>
              <a:t>1</a:t>
            </a:r>
            <a:r>
              <a:rPr lang="en-US" altLang="en-US" b="1"/>
              <a:t> analogue (Alprostadil): </a:t>
            </a:r>
            <a:r>
              <a:rPr lang="en-US" altLang="en-US"/>
              <a:t>is useful as urethral suppositories for male impotence,  and sometimes IV to maintain patency of ductus arteriosus in some forms of congenital heart disease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b="1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b="1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b="1"/>
              <a:t>4. PGE</a:t>
            </a:r>
            <a:r>
              <a:rPr lang="en-US" altLang="en-US" b="1" baseline="-25000"/>
              <a:t>1</a:t>
            </a:r>
            <a:r>
              <a:rPr lang="en-US" altLang="en-US" b="1"/>
              <a:t> analogue (Misoprostol): </a:t>
            </a:r>
            <a:r>
              <a:rPr lang="en-US" altLang="en-US"/>
              <a:t>is given orally to prevent peptic ulcer due to NSAIDs , and sometimes for induction of abortion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b="1"/>
              <a:t>5.PGF</a:t>
            </a:r>
            <a:r>
              <a:rPr lang="en-US" altLang="en-US" b="1" baseline="-25000"/>
              <a:t>2</a:t>
            </a:r>
            <a:r>
              <a:rPr lang="el-GR" altLang="en-US" b="1" baseline="-25000"/>
              <a:t>α</a:t>
            </a:r>
            <a:r>
              <a:rPr lang="en-US" altLang="en-US" b="1"/>
              <a:t> analogue (Latanosert): </a:t>
            </a:r>
            <a:r>
              <a:rPr lang="en-US" altLang="en-US"/>
              <a:t>is used as eye drops to increase drainage of aqueous humor and decrease the intraocular pressure in glaucoma </a:t>
            </a:r>
          </a:p>
          <a:p>
            <a:pPr eaLnBrk="1" hangingPunct="1"/>
            <a:endParaRPr lang="en-GB" altLang="en-US"/>
          </a:p>
        </p:txBody>
      </p:sp>
      <p:sp>
        <p:nvSpPr>
          <p:cNvPr id="21507" name="Slide Number Placeholder 2">
            <a:extLst>
              <a:ext uri="{FF2B5EF4-FFF2-40B4-BE49-F238E27FC236}">
                <a16:creationId xmlns:a16="http://schemas.microsoft.com/office/drawing/2014/main" id="{21C66700-E104-4522-B14E-74697EF2525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1155B24-FB27-4551-B08A-34151D424884}" type="slidenum">
              <a:rPr lang="ar-SA" altLang="en-US">
                <a:solidFill>
                  <a:srgbClr val="FFFFFF"/>
                </a:solidFill>
              </a:rPr>
              <a:pPr eaLnBrk="1" hangingPunct="1"/>
              <a:t>14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22ED6389-4710-4242-8D76-B35D179F4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76200"/>
            <a:ext cx="7467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100" b="1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3100" b="1" dirty="0"/>
              <a:t>CLINICAL PG </a:t>
            </a:r>
            <a:r>
              <a:rPr lang="en-US" sz="3600" b="1" dirty="0"/>
              <a:t>antagonists</a:t>
            </a:r>
            <a:br>
              <a:rPr lang="en-US" b="1" dirty="0">
                <a:solidFill>
                  <a:schemeClr val="bg1">
                    <a:lumMod val="50000"/>
                  </a:schemeClr>
                </a:solidFill>
              </a:rPr>
            </a:br>
            <a:endParaRPr lang="en-GB" dirty="0"/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8C2FCBB5-1537-4683-B8AD-04418174CB5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2400" y="685800"/>
            <a:ext cx="8686800" cy="6629400"/>
          </a:xfrm>
        </p:spPr>
        <p:txBody>
          <a:bodyPr/>
          <a:lstStyle/>
          <a:p>
            <a:pPr marL="812800" indent="-812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b="1" u="sng" dirty="0"/>
          </a:p>
          <a:p>
            <a:pPr marL="812800" indent="-812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b="1" dirty="0"/>
              <a:t> NSAIDs</a:t>
            </a:r>
            <a:r>
              <a:rPr lang="en-US" dirty="0"/>
              <a:t> (Non-Steroidal Anti-Inflammatory Drugs) : inhibit </a:t>
            </a:r>
            <a:r>
              <a:rPr lang="en-US" dirty="0" err="1"/>
              <a:t>cyclooxygenase</a:t>
            </a:r>
            <a:r>
              <a:rPr lang="en-US" dirty="0"/>
              <a:t> COX, so decrease production of PGs, TXA</a:t>
            </a:r>
            <a:r>
              <a:rPr lang="en-US" baseline="-25000" dirty="0"/>
              <a:t>2</a:t>
            </a:r>
            <a:r>
              <a:rPr lang="en-US" dirty="0"/>
              <a:t>, and </a:t>
            </a:r>
            <a:r>
              <a:rPr lang="en-US" dirty="0" err="1"/>
              <a:t>prostacyclin</a:t>
            </a:r>
            <a:r>
              <a:rPr lang="en-US" dirty="0"/>
              <a:t>. LTs are not affected.</a:t>
            </a:r>
          </a:p>
          <a:p>
            <a:pPr marL="812800" indent="-812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marL="812800" indent="-812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b="1" dirty="0"/>
              <a:t> Two types of COX</a:t>
            </a:r>
            <a:r>
              <a:rPr lang="en-US" dirty="0"/>
              <a:t> :</a:t>
            </a:r>
          </a:p>
          <a:p>
            <a:pPr marL="812800" indent="-812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marL="812800" indent="-812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1. COX 1 </a:t>
            </a:r>
            <a:r>
              <a:rPr lang="en-US" dirty="0"/>
              <a:t>: constitutional , and are  protective in many </a:t>
            </a:r>
          </a:p>
          <a:p>
            <a:pPr marL="812800" indent="-812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                   tissues     e.g.    G.I.T , kidneys, platelets </a:t>
            </a:r>
          </a:p>
          <a:p>
            <a:pPr marL="812800" indent="-812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2. COX 2 </a:t>
            </a:r>
            <a:r>
              <a:rPr lang="en-US" dirty="0"/>
              <a:t>: inducible; produced by inflammatory cells </a:t>
            </a:r>
          </a:p>
          <a:p>
            <a:pPr marL="812800" indent="-812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              (macrophages, </a:t>
            </a:r>
            <a:r>
              <a:rPr lang="en-US" dirty="0" err="1"/>
              <a:t>eosinophils</a:t>
            </a:r>
            <a:r>
              <a:rPr lang="en-US" dirty="0"/>
              <a:t>, mast cells, NOT </a:t>
            </a:r>
          </a:p>
          <a:p>
            <a:pPr marL="812800" indent="-812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                  by </a:t>
            </a:r>
            <a:r>
              <a:rPr lang="en-US" dirty="0" err="1"/>
              <a:t>neutrophils</a:t>
            </a:r>
            <a:r>
              <a:rPr lang="en-US" dirty="0"/>
              <a:t>.) at sites of inflammation</a:t>
            </a:r>
            <a:r>
              <a:rPr lang="en-US" b="1" dirty="0"/>
              <a:t>   </a:t>
            </a:r>
            <a:endParaRPr lang="en-US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</a:t>
            </a:r>
            <a:endParaRPr lang="en-GB" dirty="0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B3C68D2C-5CC5-46F3-8AFB-684F14A96C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0A4FE2A-ED48-4889-B4C8-490FF6715173}" type="slidenum">
              <a:rPr lang="ar-SA" altLang="en-US">
                <a:solidFill>
                  <a:srgbClr val="FFFFFF"/>
                </a:solidFill>
              </a:rPr>
              <a:pPr eaLnBrk="1" hangingPunct="1"/>
              <a:t>15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FAAC459-D36E-41FC-8C1F-00CECA432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-304800"/>
            <a:ext cx="7467600" cy="1143000"/>
          </a:xfrm>
        </p:spPr>
        <p:txBody>
          <a:bodyPr/>
          <a:lstStyle/>
          <a:p>
            <a:pPr algn="ctr">
              <a:defRPr/>
            </a:pPr>
            <a:r>
              <a:rPr lang="en-US" sz="2800" b="1" dirty="0"/>
              <a:t>CLINICAL LT </a:t>
            </a:r>
            <a:r>
              <a:rPr lang="en-US" sz="3200" b="1" dirty="0"/>
              <a:t>inhibitors</a:t>
            </a:r>
            <a:endParaRPr lang="en-GB" sz="3200" b="1" dirty="0"/>
          </a:p>
        </p:txBody>
      </p:sp>
      <p:sp>
        <p:nvSpPr>
          <p:cNvPr id="23555" name="Content Placeholder 3">
            <a:extLst>
              <a:ext uri="{FF2B5EF4-FFF2-40B4-BE49-F238E27FC236}">
                <a16:creationId xmlns:a16="http://schemas.microsoft.com/office/drawing/2014/main" id="{531BA384-9BE3-4A08-AD25-EE021891C29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762000"/>
            <a:ext cx="8382000" cy="54070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altLang="en-US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Clinically useful LT inhibitors used for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asthma prophylaxis</a:t>
            </a:r>
            <a:r>
              <a:rPr lang="en-US" altLang="en-US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include 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 1. </a:t>
            </a:r>
            <a:r>
              <a:rPr lang="en-US" altLang="en-US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Zileuton :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5-LOX inhibitor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that </a:t>
            </a:r>
            <a:r>
              <a:rPr lang="en-US" altLang="en-US">
                <a:latin typeface="Times New Roman" panose="02020603050405020304" pitchFamily="18" charset="0"/>
              </a:rPr>
              <a:t>decrease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LTs synthesis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 2. </a:t>
            </a:r>
            <a:r>
              <a:rPr lang="en-US" altLang="en-US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Zafirleukast &amp; Monteleukast: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LT receptor antagonists </a:t>
            </a:r>
          </a:p>
        </p:txBody>
      </p:sp>
      <p:sp>
        <p:nvSpPr>
          <p:cNvPr id="23556" name="Slide Number Placeholder 4">
            <a:extLst>
              <a:ext uri="{FF2B5EF4-FFF2-40B4-BE49-F238E27FC236}">
                <a16:creationId xmlns:a16="http://schemas.microsoft.com/office/drawing/2014/main" id="{6F5BAE37-2FED-4A4E-94FF-D04BFBAA79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E6007DB-8317-4E20-ABFA-61DF7E0D6741}" type="slidenum">
              <a:rPr lang="ar-SA" altLang="en-US">
                <a:solidFill>
                  <a:srgbClr val="FFFFFF"/>
                </a:solidFill>
              </a:rPr>
              <a:pPr eaLnBrk="1" hangingPunct="1"/>
              <a:t>16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C67C50D-5B15-4D0C-9848-F4F6DFC80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590800"/>
            <a:ext cx="4191000" cy="1143000"/>
          </a:xfrm>
        </p:spPr>
        <p:txBody>
          <a:bodyPr/>
          <a:lstStyle/>
          <a:p>
            <a:pPr algn="ctr">
              <a:defRPr/>
            </a:pPr>
            <a:r>
              <a:rPr lang="en-GB" sz="6600" dirty="0"/>
              <a:t>Thanks</a:t>
            </a:r>
          </a:p>
        </p:txBody>
      </p:sp>
      <p:sp>
        <p:nvSpPr>
          <p:cNvPr id="24579" name="Slide Number Placeholder 2">
            <a:extLst>
              <a:ext uri="{FF2B5EF4-FFF2-40B4-BE49-F238E27FC236}">
                <a16:creationId xmlns:a16="http://schemas.microsoft.com/office/drawing/2014/main" id="{186A5CB9-D020-498F-AD33-0A3F58572DA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AF51891-0310-4937-A69D-13A4D27C4FE2}" type="slidenum">
              <a:rPr lang="ar-SA" altLang="en-US">
                <a:solidFill>
                  <a:srgbClr val="FFFFFF"/>
                </a:solidFill>
              </a:rPr>
              <a:pPr eaLnBrk="1" hangingPunct="1"/>
              <a:t>17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46266-A7AF-4966-BC8A-35A2A2A57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-228600"/>
            <a:ext cx="7467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dirty="0"/>
              <a:t>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1A9C04-8182-4E03-9D47-7EF02A31CF0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-76200" y="1066800"/>
            <a:ext cx="9144000" cy="540702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DEFINATION OF EICOSANOIDS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SYNTHESIS OF EICOSANOIDS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EFFECTS OF PROSTAGLANDINS &amp;THROMBOXANES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CLINICAL USES OF PGs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CLINICAL PG ANTAGONISTS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CLINICAL LT ANTAGONISTS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221D15A5-3A7A-4D26-95E2-5D185F9AF6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5EBF298-A2AE-4F98-8285-24A9F3812757}" type="slidenum">
              <a:rPr lang="ar-SA" altLang="en-US">
                <a:solidFill>
                  <a:srgbClr val="FFFFFF"/>
                </a:solidFill>
              </a:rPr>
              <a:pPr eaLnBrk="1" hangingPunct="1"/>
              <a:t>2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2541E189-5BEA-404F-AA06-60803A127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066800"/>
          </a:xfrm>
        </p:spPr>
        <p:txBody>
          <a:bodyPr/>
          <a:lstStyle/>
          <a:p>
            <a:pPr marL="274320" indent="-274320" algn="ctr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DEFINATION OF EICOSANOIDS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77A57B1A-B6B0-48BA-BD33-19484180390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6200" y="1143000"/>
            <a:ext cx="8686800" cy="5257800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b="1" u="sng">
                <a:solidFill>
                  <a:srgbClr val="FF0000"/>
                </a:solidFill>
              </a:rPr>
              <a:t>Eicosanoids</a:t>
            </a:r>
            <a:r>
              <a:rPr lang="en-US" altLang="en-US" b="1"/>
              <a:t> </a:t>
            </a:r>
            <a:r>
              <a:rPr lang="en-GB" altLang="en-US"/>
              <a:t>are oxygenation products of polyunsaturated long chain fatty acids. These </a:t>
            </a:r>
            <a:r>
              <a:rPr lang="en-US" altLang="en-US"/>
              <a:t>are mainly derived from arachidonic acid (AA) and other  20 carbon fatty acids released from cell membranes.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/>
              <a:t>Upon physical or chemical stimuli, AA is </a:t>
            </a:r>
            <a:r>
              <a:rPr lang="en-GB" altLang="en-US"/>
              <a:t>released from membrane phospholipids by either combination of phospholipase C and diglyceride lipase </a:t>
            </a:r>
            <a:r>
              <a:rPr lang="en-GB" altLang="en-US" b="1"/>
              <a:t>OR</a:t>
            </a:r>
            <a:r>
              <a:rPr lang="en-GB" altLang="en-US"/>
              <a:t> by one or more lipases of the phospholipase A2 (PLA2) and these are: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/>
              <a:t>   1. cardiac PLA2 ,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/>
              <a:t>   2. cytosolic PLA2, and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/>
              <a:t>   3. secretory PLA2</a:t>
            </a:r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A6BD97BB-EE28-4821-BF10-B83F443FCA9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F9039E8-C453-4535-9436-534514BCBC20}" type="slidenum">
              <a:rPr lang="ar-SA" altLang="en-US">
                <a:solidFill>
                  <a:srgbClr val="FFFFFF"/>
                </a:solidFill>
              </a:rPr>
              <a:pPr eaLnBrk="1" hangingPunct="1"/>
              <a:t>3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>
            <a:extLst>
              <a:ext uri="{FF2B5EF4-FFF2-40B4-BE49-F238E27FC236}">
                <a16:creationId xmlns:a16="http://schemas.microsoft.com/office/drawing/2014/main" id="{2D604F00-5F64-4F7F-9F79-8DFADB4D2C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1913"/>
            <a:ext cx="8534400" cy="676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Slide Number Placeholder 2">
            <a:extLst>
              <a:ext uri="{FF2B5EF4-FFF2-40B4-BE49-F238E27FC236}">
                <a16:creationId xmlns:a16="http://schemas.microsoft.com/office/drawing/2014/main" id="{3FC8D5FC-7AE3-45F6-86D6-0D8BE12CB3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ACECA59-A35D-4EB9-A190-1D8BA804895A}" type="slidenum">
              <a:rPr lang="ar-SA" altLang="en-US">
                <a:solidFill>
                  <a:srgbClr val="FFFFFF"/>
                </a:solidFill>
              </a:rPr>
              <a:pPr eaLnBrk="1" hangingPunct="1"/>
              <a:t>4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043E3CFD-413F-429A-B707-A4CC3CD23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533400"/>
            <a:ext cx="9144000" cy="1143000"/>
          </a:xfrm>
        </p:spPr>
        <p:txBody>
          <a:bodyPr/>
          <a:lstStyle/>
          <a:p>
            <a:pPr marL="274320" indent="-274320" algn="ctr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SYNTHESIS OF EICOSANOIDS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84B2629A-9C4A-4520-B410-8AF880D07CE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2400" y="609600"/>
            <a:ext cx="8610600" cy="624840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dirty="0">
                <a:solidFill>
                  <a:srgbClr val="FF0000"/>
                </a:solidFill>
              </a:rPr>
              <a:t>A.  </a:t>
            </a:r>
            <a:r>
              <a:rPr lang="en-US" b="1" dirty="0" err="1">
                <a:solidFill>
                  <a:srgbClr val="FF0000"/>
                </a:solidFill>
              </a:rPr>
              <a:t>Cyclooxygenases</a:t>
            </a:r>
            <a:r>
              <a:rPr lang="en-US" b="1" dirty="0">
                <a:solidFill>
                  <a:srgbClr val="FF0000"/>
                </a:solidFill>
              </a:rPr>
              <a:t> (COXs)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:  </a:t>
            </a:r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/>
              <a:t>This leads to formation  of cyclic </a:t>
            </a:r>
            <a:r>
              <a:rPr lang="en-US" dirty="0" err="1"/>
              <a:t>endoperoxides</a:t>
            </a:r>
            <a:r>
              <a:rPr lang="en-US" dirty="0"/>
              <a:t> (PGG</a:t>
            </a:r>
            <a:r>
              <a:rPr lang="en-US" baseline="-25000" dirty="0"/>
              <a:t>2</a:t>
            </a:r>
            <a:r>
              <a:rPr lang="en-US" dirty="0"/>
              <a:t>, PGH</a:t>
            </a:r>
            <a:r>
              <a:rPr lang="en-US" baseline="-25000" dirty="0"/>
              <a:t>2</a:t>
            </a:r>
            <a:r>
              <a:rPr lang="en-US" dirty="0"/>
              <a:t>);   then  other tissue </a:t>
            </a:r>
            <a:r>
              <a:rPr lang="en-US" dirty="0" err="1"/>
              <a:t>isomerases</a:t>
            </a:r>
            <a:r>
              <a:rPr lang="en-US" dirty="0"/>
              <a:t> convert these </a:t>
            </a:r>
            <a:r>
              <a:rPr lang="en-US" dirty="0" err="1"/>
              <a:t>endoperoxides</a:t>
            </a:r>
            <a:r>
              <a:rPr lang="en-US" dirty="0"/>
              <a:t> to either Prostaglandins (PGs) such as (PGE</a:t>
            </a:r>
            <a:r>
              <a:rPr lang="en-US" baseline="-25000" dirty="0"/>
              <a:t>2</a:t>
            </a:r>
            <a:r>
              <a:rPr lang="en-US" dirty="0"/>
              <a:t>, PGF</a:t>
            </a:r>
            <a:r>
              <a:rPr lang="en-US" baseline="-25000" dirty="0"/>
              <a:t>2a</a:t>
            </a:r>
            <a:r>
              <a:rPr lang="en-US" dirty="0"/>
              <a:t> or PGD</a:t>
            </a:r>
            <a:r>
              <a:rPr lang="en-US" baseline="-25000" dirty="0"/>
              <a:t>2</a:t>
            </a:r>
            <a:r>
              <a:rPr lang="en-US" dirty="0"/>
              <a:t> ) or to </a:t>
            </a:r>
            <a:r>
              <a:rPr lang="en-US" dirty="0" err="1"/>
              <a:t>Thromboxane</a:t>
            </a:r>
            <a:r>
              <a:rPr lang="en-US" dirty="0"/>
              <a:t> A</a:t>
            </a:r>
            <a:r>
              <a:rPr lang="en-US" baseline="-25000" dirty="0"/>
              <a:t>2</a:t>
            </a:r>
            <a:r>
              <a:rPr lang="en-US" dirty="0"/>
              <a:t> (TXA</a:t>
            </a:r>
            <a:r>
              <a:rPr lang="en-US" baseline="-25000" dirty="0"/>
              <a:t>2</a:t>
            </a:r>
            <a:r>
              <a:rPr lang="en-US" dirty="0"/>
              <a:t>) or </a:t>
            </a:r>
            <a:r>
              <a:rPr lang="en-US" dirty="0" err="1"/>
              <a:t>Prostacyclin</a:t>
            </a:r>
            <a:r>
              <a:rPr lang="en-US" dirty="0"/>
              <a:t> (PGI</a:t>
            </a:r>
            <a:r>
              <a:rPr lang="en-US" baseline="-25000" dirty="0"/>
              <a:t>2</a:t>
            </a:r>
            <a:r>
              <a:rPr lang="en-US" dirty="0"/>
              <a:t>). </a:t>
            </a:r>
          </a:p>
          <a:p>
            <a:pPr algn="ctr" eaLnBrk="1" hangingPunct="1">
              <a:buFont typeface="Wingdings" panose="05000000000000000000" pitchFamily="2" charset="2"/>
              <a:buChar char="Ø"/>
              <a:defRPr/>
            </a:pPr>
            <a:endParaRPr lang="en-US" b="1" dirty="0"/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Tissues vary in their content or ability to synthesize PGs.</a:t>
            </a:r>
          </a:p>
          <a:p>
            <a:pPr marL="609600" indent="-60960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     - Platelets: TXA</a:t>
            </a:r>
            <a:r>
              <a:rPr lang="en-US" baseline="-25000" dirty="0"/>
              <a:t>2</a:t>
            </a:r>
            <a:r>
              <a:rPr lang="en-US" dirty="0"/>
              <a:t> (vasoconstrictor + platelet aggregator)</a:t>
            </a:r>
          </a:p>
          <a:p>
            <a:pPr marL="609600" indent="-60960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marL="609600" indent="-60960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    -  Endothelium: PGI</a:t>
            </a:r>
            <a:r>
              <a:rPr lang="en-US" baseline="-25000" dirty="0"/>
              <a:t>2</a:t>
            </a:r>
            <a:r>
              <a:rPr lang="en-US" dirty="0"/>
              <a:t> (vasodilator + inhibitor of platelet aggregation)</a:t>
            </a:r>
          </a:p>
          <a:p>
            <a:pPr marL="609600" indent="-60960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marL="609600" indent="-60960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    - Stomach: PGE</a:t>
            </a:r>
            <a:r>
              <a:rPr lang="en-US" baseline="-25000" dirty="0"/>
              <a:t>2</a:t>
            </a:r>
            <a:r>
              <a:rPr lang="en-US" dirty="0"/>
              <a:t> and  PGI</a:t>
            </a:r>
            <a:r>
              <a:rPr lang="en-US" baseline="-25000" dirty="0"/>
              <a:t>2</a:t>
            </a:r>
            <a:r>
              <a:rPr lang="en-US" dirty="0"/>
              <a:t> decrease gastric acid secretion ; also have </a:t>
            </a:r>
            <a:r>
              <a:rPr lang="en-US" dirty="0" err="1"/>
              <a:t>cytoprotective</a:t>
            </a:r>
            <a:r>
              <a:rPr lang="en-US" dirty="0"/>
              <a:t> action by</a:t>
            </a:r>
          </a:p>
          <a:p>
            <a:pPr marL="609600" indent="-60960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            1. Increase mucus + HCO3</a:t>
            </a:r>
            <a:r>
              <a:rPr lang="en-US" baseline="30000" dirty="0">
                <a:sym typeface="Symbol" pitchFamily="18" charset="2"/>
              </a:rPr>
              <a:t>-</a:t>
            </a:r>
            <a:r>
              <a:rPr lang="en-US" dirty="0"/>
              <a:t> production </a:t>
            </a:r>
          </a:p>
          <a:p>
            <a:pPr marL="609600" indent="-60960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            2. Increase mucosal blood flow .</a:t>
            </a:r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endParaRPr lang="en-US" dirty="0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92EEFA49-7F1A-4BD1-BE02-4546EFAE3F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394A172-2D7A-4C0C-9609-761FE7E4B334}" type="slidenum">
              <a:rPr lang="ar-SA" altLang="en-US">
                <a:solidFill>
                  <a:srgbClr val="FFFFFF"/>
                </a:solidFill>
              </a:rPr>
              <a:pPr eaLnBrk="1" hangingPunct="1"/>
              <a:t>5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>
            <a:extLst>
              <a:ext uri="{FF2B5EF4-FFF2-40B4-BE49-F238E27FC236}">
                <a16:creationId xmlns:a16="http://schemas.microsoft.com/office/drawing/2014/main" id="{B91043CF-8EA6-41C5-A580-7762D78F6A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85725"/>
            <a:ext cx="8967788" cy="669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Slide Number Placeholder 2">
            <a:extLst>
              <a:ext uri="{FF2B5EF4-FFF2-40B4-BE49-F238E27FC236}">
                <a16:creationId xmlns:a16="http://schemas.microsoft.com/office/drawing/2014/main" id="{17D337A2-7122-4636-9CD9-482F90169D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2EC36B3-6F17-432E-A608-AE1F06785BF8}" type="slidenum">
              <a:rPr lang="ar-SA" altLang="en-US">
                <a:solidFill>
                  <a:srgbClr val="FFFFFF"/>
                </a:solidFill>
              </a:rPr>
              <a:pPr eaLnBrk="1" hangingPunct="1"/>
              <a:t>6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>
            <a:extLst>
              <a:ext uri="{FF2B5EF4-FFF2-40B4-BE49-F238E27FC236}">
                <a16:creationId xmlns:a16="http://schemas.microsoft.com/office/drawing/2014/main" id="{BC1A4095-CD65-4A0A-9EBD-FEFFE361A7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0"/>
            <a:ext cx="8001000" cy="66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1FB21DC-78F5-4674-86C1-4574ECDEB7AB}"/>
              </a:ext>
            </a:extLst>
          </p:cNvPr>
          <p:cNvSpPr/>
          <p:nvPr/>
        </p:nvSpPr>
        <p:spPr>
          <a:xfrm>
            <a:off x="0" y="76200"/>
            <a:ext cx="4316413" cy="3873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9600" indent="-609600">
              <a:lnSpc>
                <a:spcPct val="80000"/>
              </a:lnSpc>
              <a:defRPr/>
            </a:pPr>
            <a:r>
              <a:rPr lang="en-US" sz="2400" b="1" dirty="0">
                <a:solidFill>
                  <a:srgbClr val="FF0000"/>
                </a:solidFill>
                <a:latin typeface="+mj-lt"/>
                <a:cs typeface="Arial" charset="0"/>
              </a:rPr>
              <a:t>B. </a:t>
            </a:r>
            <a:r>
              <a:rPr lang="en-US" sz="2400" b="1" dirty="0" err="1">
                <a:solidFill>
                  <a:srgbClr val="FF0000"/>
                </a:solidFill>
                <a:latin typeface="+mj-lt"/>
                <a:cs typeface="Arial" charset="0"/>
              </a:rPr>
              <a:t>Lipo-oxygenase</a:t>
            </a:r>
            <a:r>
              <a:rPr lang="en-US" sz="2400" b="1" dirty="0">
                <a:solidFill>
                  <a:srgbClr val="FF0000"/>
                </a:solidFill>
                <a:latin typeface="+mj-lt"/>
                <a:cs typeface="Arial" charset="0"/>
              </a:rPr>
              <a:t> (LOX)</a:t>
            </a:r>
            <a:endParaRPr lang="en-US" sz="2400" dirty="0">
              <a:latin typeface="+mj-lt"/>
              <a:cs typeface="Arial" charset="0"/>
            </a:endParaRP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E44405EC-69A0-47E9-8A9A-DD336C82E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8213" y="976313"/>
            <a:ext cx="20351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000" b="1"/>
              <a:t>(5-, 12-, and 15-lipoxygenases)</a:t>
            </a:r>
          </a:p>
        </p:txBody>
      </p:sp>
      <p:sp>
        <p:nvSpPr>
          <p:cNvPr id="14341" name="Rectangle 4">
            <a:extLst>
              <a:ext uri="{FF2B5EF4-FFF2-40B4-BE49-F238E27FC236}">
                <a16:creationId xmlns:a16="http://schemas.microsoft.com/office/drawing/2014/main" id="{361CB524-32F4-4518-BC9F-2BE52C754E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1981200"/>
            <a:ext cx="24955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000" b="1"/>
              <a:t>(hydroperoxyeicosatetraenoic</a:t>
            </a:r>
            <a:r>
              <a:rPr lang="en-GB" altLang="en-US" sz="1200" b="1"/>
              <a:t> acids)</a:t>
            </a:r>
          </a:p>
        </p:txBody>
      </p:sp>
      <p:sp>
        <p:nvSpPr>
          <p:cNvPr id="14342" name="Rectangle 5">
            <a:extLst>
              <a:ext uri="{FF2B5EF4-FFF2-40B4-BE49-F238E27FC236}">
                <a16:creationId xmlns:a16="http://schemas.microsoft.com/office/drawing/2014/main" id="{F0AC347B-EE94-4B16-B35A-9EF455A28F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238" y="5468938"/>
            <a:ext cx="170656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000" b="1"/>
              <a:t>(glutamyltranspeptidase)</a:t>
            </a:r>
          </a:p>
        </p:txBody>
      </p:sp>
      <p:sp>
        <p:nvSpPr>
          <p:cNvPr id="14343" name="Slide Number Placeholder 6">
            <a:extLst>
              <a:ext uri="{FF2B5EF4-FFF2-40B4-BE49-F238E27FC236}">
                <a16:creationId xmlns:a16="http://schemas.microsoft.com/office/drawing/2014/main" id="{ADFEEDC3-1563-4B26-BB73-969D0633784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7A37F0A-6441-4E71-A336-6C153CE225EC}" type="slidenum">
              <a:rPr lang="ar-SA" altLang="en-US">
                <a:solidFill>
                  <a:srgbClr val="FFFFFF"/>
                </a:solidFill>
              </a:rPr>
              <a:pPr eaLnBrk="1" hangingPunct="1"/>
              <a:t>7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DBF074E5-89FC-4CE1-8945-77F27576C32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2400" y="79375"/>
            <a:ext cx="8610600" cy="66262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GB" altLang="en-US"/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/>
              <a:t>The most actively investigated leukotrienes are those produced by the 5-lipoxygenase present in inflammatory cells (basophils, mast cells, eosinophils, macrophages). 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/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/>
              <a:t>This pathway is of great interest since it is associated with asthma and anaphylactic shock. 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/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/>
              <a:t>Stimulation of these cells elevates intracellular Ca2+, and releases arachidonate; incorporation of molecular oxygen by 5-lipoxygenase then yields the unstable epoxide </a:t>
            </a:r>
            <a:r>
              <a:rPr lang="en-GB" altLang="en-US" b="1"/>
              <a:t>leukotriene A4 (LTA4).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altLang="en-US" b="1"/>
          </a:p>
        </p:txBody>
      </p:sp>
      <p:sp>
        <p:nvSpPr>
          <p:cNvPr id="15363" name="Slide Number Placeholder 2">
            <a:extLst>
              <a:ext uri="{FF2B5EF4-FFF2-40B4-BE49-F238E27FC236}">
                <a16:creationId xmlns:a16="http://schemas.microsoft.com/office/drawing/2014/main" id="{4AD4E5DF-AECF-4BA2-966D-01167983702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61CB582-7594-4583-A7BA-306B396FAECF}" type="slidenum">
              <a:rPr lang="ar-SA" altLang="en-US">
                <a:solidFill>
                  <a:srgbClr val="FFFFFF"/>
                </a:solidFill>
              </a:rPr>
              <a:pPr eaLnBrk="1" hangingPunct="1"/>
              <a:t>8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DF1EE-C6D8-4365-9A2A-47343065DBB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0"/>
            <a:ext cx="8382000" cy="6473825"/>
          </a:xfrm>
        </p:spPr>
        <p:txBody>
          <a:bodyPr/>
          <a:lstStyle/>
          <a:p>
            <a:pPr marL="812800" indent="-812800" eaLnBrk="1" hangingPunct="1">
              <a:buFont typeface="Wingdings" panose="05000000000000000000" pitchFamily="2" charset="2"/>
              <a:buChar char="Ø"/>
              <a:defRPr/>
            </a:pPr>
            <a:r>
              <a:rPr lang="en-GB" dirty="0"/>
              <a:t>This intermediate either converts to the </a:t>
            </a:r>
            <a:r>
              <a:rPr lang="en-GB" dirty="0" err="1"/>
              <a:t>dihydroxy</a:t>
            </a:r>
            <a:r>
              <a:rPr lang="en-GB" dirty="0"/>
              <a:t> </a:t>
            </a:r>
            <a:r>
              <a:rPr lang="en-GB" dirty="0" err="1"/>
              <a:t>leukotriene</a:t>
            </a:r>
            <a:r>
              <a:rPr lang="en-GB" dirty="0"/>
              <a:t> B4 (LTB4) or conjugates with glutathione to yield </a:t>
            </a:r>
            <a:r>
              <a:rPr lang="en-GB" dirty="0" err="1"/>
              <a:t>leukotriene</a:t>
            </a:r>
            <a:r>
              <a:rPr lang="en-GB" dirty="0"/>
              <a:t> C4 (LTC4), which undergoes sequential degradation of the glutathione moiety by peptidases to yield LTD4 and LTE4.</a:t>
            </a:r>
            <a:endParaRPr lang="en-US" dirty="0"/>
          </a:p>
          <a:p>
            <a:pPr marL="812800" indent="-8128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812800" indent="-812800"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LTB</a:t>
            </a:r>
            <a:r>
              <a:rPr lang="en-US" baseline="-25000" dirty="0">
                <a:solidFill>
                  <a:srgbClr val="FF0000"/>
                </a:solidFill>
                <a:cs typeface="Times New Roman" pitchFamily="18" charset="0"/>
              </a:rPr>
              <a:t>4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is powerful </a:t>
            </a:r>
            <a:r>
              <a:rPr lang="en-US" dirty="0" err="1">
                <a:cs typeface="Times New Roman" pitchFamily="18" charset="0"/>
              </a:rPr>
              <a:t>chemotactic</a:t>
            </a:r>
            <a:r>
              <a:rPr lang="en-US" dirty="0">
                <a:cs typeface="Times New Roman" pitchFamily="18" charset="0"/>
              </a:rPr>
              <a:t> &amp; activator of </a:t>
            </a:r>
            <a:r>
              <a:rPr lang="en-US" dirty="0" err="1">
                <a:cs typeface="Times New Roman" pitchFamily="18" charset="0"/>
              </a:rPr>
              <a:t>neutrophils</a:t>
            </a:r>
            <a:r>
              <a:rPr lang="en-US" dirty="0">
                <a:cs typeface="Times New Roman" pitchFamily="18" charset="0"/>
              </a:rPr>
              <a:t>. It also stimulate proliferation &amp; differentiation of T and B lymphocytes</a:t>
            </a:r>
          </a:p>
          <a:p>
            <a:pPr marL="812800" indent="-812800" eaLnBrk="1" hangingPunct="1">
              <a:buFont typeface="Wingdings" panose="05000000000000000000" pitchFamily="2" charset="2"/>
              <a:buNone/>
              <a:defRPr/>
            </a:pPr>
            <a:endParaRPr lang="en-US" dirty="0">
              <a:cs typeface="Times New Roman" pitchFamily="18" charset="0"/>
            </a:endParaRPr>
          </a:p>
          <a:p>
            <a:pPr marL="812800" indent="-812800"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LTC</a:t>
            </a:r>
            <a:r>
              <a:rPr lang="en-US" baseline="-25000" dirty="0">
                <a:solidFill>
                  <a:srgbClr val="FF0000"/>
                </a:solidFill>
                <a:cs typeface="Times New Roman" pitchFamily="18" charset="0"/>
              </a:rPr>
              <a:t>4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&amp; D</a:t>
            </a:r>
            <a:r>
              <a:rPr lang="en-US" baseline="-25000" dirty="0">
                <a:solidFill>
                  <a:srgbClr val="FF0000"/>
                </a:solidFill>
                <a:cs typeface="Times New Roman" pitchFamily="18" charset="0"/>
              </a:rPr>
              <a:t>4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are powerful </a:t>
            </a:r>
            <a:r>
              <a:rPr lang="en-US" dirty="0" err="1">
                <a:cs typeface="Times New Roman" pitchFamily="18" charset="0"/>
              </a:rPr>
              <a:t>chemotactics</a:t>
            </a:r>
            <a:r>
              <a:rPr lang="en-US" dirty="0">
                <a:cs typeface="Times New Roman" pitchFamily="18" charset="0"/>
              </a:rPr>
              <a:t> and activators of </a:t>
            </a:r>
            <a:r>
              <a:rPr lang="en-US" dirty="0" err="1">
                <a:cs typeface="Times New Roman" pitchFamily="18" charset="0"/>
              </a:rPr>
              <a:t>eosinophils</a:t>
            </a:r>
            <a:r>
              <a:rPr lang="en-US" dirty="0">
                <a:cs typeface="Times New Roman" pitchFamily="18" charset="0"/>
              </a:rPr>
              <a:t> and macrophages; they also cause </a:t>
            </a:r>
            <a:r>
              <a:rPr lang="en-US" dirty="0" err="1">
                <a:cs typeface="Times New Roman" pitchFamily="18" charset="0"/>
              </a:rPr>
              <a:t>bronchospasm</a:t>
            </a:r>
            <a:r>
              <a:rPr lang="en-US" dirty="0">
                <a:cs typeface="Times New Roman" pitchFamily="18" charset="0"/>
              </a:rPr>
              <a:t> (LTD</a:t>
            </a:r>
            <a:r>
              <a:rPr lang="en-US" baseline="-25000" dirty="0">
                <a:cs typeface="Times New Roman" pitchFamily="18" charset="0"/>
              </a:rPr>
              <a:t>4</a:t>
            </a:r>
            <a:r>
              <a:rPr lang="en-US" dirty="0">
                <a:cs typeface="Times New Roman" pitchFamily="18" charset="0"/>
              </a:rPr>
              <a:t>), and </a:t>
            </a:r>
            <a:r>
              <a:rPr lang="en-US" dirty="0"/>
              <a:t>increase</a:t>
            </a:r>
            <a:r>
              <a:rPr lang="en-US" dirty="0">
                <a:cs typeface="Times New Roman" pitchFamily="18" charset="0"/>
              </a:rPr>
              <a:t> mucus secretion and capillary permeability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GB" dirty="0"/>
          </a:p>
        </p:txBody>
      </p:sp>
      <p:sp>
        <p:nvSpPr>
          <p:cNvPr id="16387" name="Slide Number Placeholder 3">
            <a:extLst>
              <a:ext uri="{FF2B5EF4-FFF2-40B4-BE49-F238E27FC236}">
                <a16:creationId xmlns:a16="http://schemas.microsoft.com/office/drawing/2014/main" id="{72939825-1185-4BAB-BB2D-8A84C398F6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ACDB9EA-D05B-4B6D-B186-0365AC179BE1}" type="slidenum">
              <a:rPr lang="ar-SA" altLang="en-US">
                <a:solidFill>
                  <a:srgbClr val="FFFFFF"/>
                </a:solidFill>
              </a:rPr>
              <a:pPr eaLnBrk="1" hangingPunct="1"/>
              <a:t>9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4CE2C4C7B96C94992FCDCD516328081" ma:contentTypeVersion="2" ma:contentTypeDescription="Create a new document." ma:contentTypeScope="" ma:versionID="5eea047ca148aa844cb93a8c99a2675b">
  <xsd:schema xmlns:xsd="http://www.w3.org/2001/XMLSchema" xmlns:xs="http://www.w3.org/2001/XMLSchema" xmlns:p="http://schemas.microsoft.com/office/2006/metadata/properties" xmlns:ns2="e0585ad6-e60d-4dbf-9f0f-7ca5398387e1" targetNamespace="http://schemas.microsoft.com/office/2006/metadata/properties" ma:root="true" ma:fieldsID="9e91d4b2b676e2469954a00a9ec9651c" ns2:_="">
    <xsd:import namespace="e0585ad6-e60d-4dbf-9f0f-7ca5398387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585ad6-e60d-4dbf-9f0f-7ca5398387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69F19AB-0CD6-4CE4-91A3-57FC40818FB2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e0585ad6-e60d-4dbf-9f0f-7ca5398387e1"/>
  </ds:schemaRefs>
</ds:datastoreItem>
</file>

<file path=customXml/itemProps2.xml><?xml version="1.0" encoding="utf-8"?>
<ds:datastoreItem xmlns:ds="http://schemas.openxmlformats.org/officeDocument/2006/customXml" ds:itemID="{9581F87D-9A80-4E98-8708-7BEC83DD823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3815</TotalTime>
  <Words>1025</Words>
  <Application>Microsoft Office PowerPoint</Application>
  <PresentationFormat>عرض على الشاشة (4:3)</PresentationFormat>
  <Paragraphs>130</Paragraphs>
  <Slides>17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18" baseType="lpstr">
      <vt:lpstr>Oriel</vt:lpstr>
      <vt:lpstr>EICOSANOIDS  (LIPID DERIVED PRODUCTS)</vt:lpstr>
      <vt:lpstr>CONTENTS</vt:lpstr>
      <vt:lpstr>DEFINATION OF EICOSANOIDS</vt:lpstr>
      <vt:lpstr>عرض تقديمي في PowerPoint</vt:lpstr>
      <vt:lpstr>SYNTHESIS OF EICOSANOIDS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EFFECTS OF PROSTAGLANDINS &amp;THROMBOXANES    </vt:lpstr>
      <vt:lpstr>عرض تقديمي في PowerPoint</vt:lpstr>
      <vt:lpstr>عرض تقديمي في PowerPoint</vt:lpstr>
      <vt:lpstr>CLINICAL USES OF PGs:</vt:lpstr>
      <vt:lpstr>عرض تقديمي في PowerPoint</vt:lpstr>
      <vt:lpstr> CLINICAL PG antagonists </vt:lpstr>
      <vt:lpstr>CLINICAL LT inhibitors</vt:lpstr>
      <vt:lpstr>Thanks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of Pharmacology; Drugs; Classification and Naming</dc:title>
  <dc:creator>youssif</dc:creator>
  <cp:lastModifiedBy>othman ali</cp:lastModifiedBy>
  <cp:revision>75</cp:revision>
  <dcterms:created xsi:type="dcterms:W3CDTF">2006-08-16T00:00:00Z</dcterms:created>
  <dcterms:modified xsi:type="dcterms:W3CDTF">2020-10-19T21:26:22Z</dcterms:modified>
</cp:coreProperties>
</file>