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3"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39F29-D696-4550-81F0-EE05CC7509AF}"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94AF1-1F18-4018-AA4E-485752A8BD38}" type="slidenum">
              <a:rPr lang="en-US" smtClean="0"/>
              <a:t>‹#›</a:t>
            </a:fld>
            <a:endParaRPr lang="en-US"/>
          </a:p>
        </p:txBody>
      </p:sp>
    </p:spTree>
    <p:extLst>
      <p:ext uri="{BB962C8B-B14F-4D97-AF65-F5344CB8AC3E}">
        <p14:creationId xmlns:p14="http://schemas.microsoft.com/office/powerpoint/2010/main" val="1020054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94AF1-1F18-4018-AA4E-485752A8BD38}" type="slidenum">
              <a:rPr lang="en-US" smtClean="0"/>
              <a:t>18</a:t>
            </a:fld>
            <a:endParaRPr lang="en-US"/>
          </a:p>
        </p:txBody>
      </p:sp>
    </p:spTree>
    <p:extLst>
      <p:ext uri="{BB962C8B-B14F-4D97-AF65-F5344CB8AC3E}">
        <p14:creationId xmlns:p14="http://schemas.microsoft.com/office/powerpoint/2010/main" val="173027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A7B4-D3D3-4837-B697-654496272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62CEFF-13A1-4938-9BEB-760E83A0E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B4F43F-B551-4230-BEE5-90285DCF232E}"/>
              </a:ext>
            </a:extLst>
          </p:cNvPr>
          <p:cNvSpPr>
            <a:spLocks noGrp="1"/>
          </p:cNvSpPr>
          <p:nvPr>
            <p:ph type="dt" sz="half" idx="10"/>
          </p:nvPr>
        </p:nvSpPr>
        <p:spPr/>
        <p:txBody>
          <a:bodyPr/>
          <a:lstStyle/>
          <a:p>
            <a:r>
              <a:rPr lang="en-US"/>
              <a:t>1 November 2020</a:t>
            </a:r>
          </a:p>
        </p:txBody>
      </p:sp>
      <p:sp>
        <p:nvSpPr>
          <p:cNvPr id="5" name="Footer Placeholder 4">
            <a:extLst>
              <a:ext uri="{FF2B5EF4-FFF2-40B4-BE49-F238E27FC236}">
                <a16:creationId xmlns:a16="http://schemas.microsoft.com/office/drawing/2014/main" id="{F5650093-E993-49FB-9CCF-86D0359BF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209E2-53F6-485E-B445-26FCE5F8D878}"/>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410011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4A85-CC93-4084-BDD1-A6E368733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92D132-ADB8-4BBC-B172-D0FCCC922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96DB9-88A1-4980-9CB3-C0F1F64BDA06}"/>
              </a:ext>
            </a:extLst>
          </p:cNvPr>
          <p:cNvSpPr>
            <a:spLocks noGrp="1"/>
          </p:cNvSpPr>
          <p:nvPr>
            <p:ph type="dt" sz="half" idx="10"/>
          </p:nvPr>
        </p:nvSpPr>
        <p:spPr/>
        <p:txBody>
          <a:bodyPr/>
          <a:lstStyle/>
          <a:p>
            <a:r>
              <a:rPr lang="en-US"/>
              <a:t>1 November 2020</a:t>
            </a:r>
          </a:p>
        </p:txBody>
      </p:sp>
      <p:sp>
        <p:nvSpPr>
          <p:cNvPr id="5" name="Footer Placeholder 4">
            <a:extLst>
              <a:ext uri="{FF2B5EF4-FFF2-40B4-BE49-F238E27FC236}">
                <a16:creationId xmlns:a16="http://schemas.microsoft.com/office/drawing/2014/main" id="{5A25ECE8-E4D2-4F6E-B4F4-CCD4C7E9F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75237-9123-4D09-9500-7D7920CC51DF}"/>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277540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AA2DB-5F61-4715-A93B-842A993A59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CBA80B-904F-49C7-93AD-D412E94D1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69125-9E07-4345-8437-5F00F9BCFBFE}"/>
              </a:ext>
            </a:extLst>
          </p:cNvPr>
          <p:cNvSpPr>
            <a:spLocks noGrp="1"/>
          </p:cNvSpPr>
          <p:nvPr>
            <p:ph type="dt" sz="half" idx="10"/>
          </p:nvPr>
        </p:nvSpPr>
        <p:spPr/>
        <p:txBody>
          <a:bodyPr/>
          <a:lstStyle/>
          <a:p>
            <a:r>
              <a:rPr lang="en-US"/>
              <a:t>1 November 2020</a:t>
            </a:r>
          </a:p>
        </p:txBody>
      </p:sp>
      <p:sp>
        <p:nvSpPr>
          <p:cNvPr id="5" name="Footer Placeholder 4">
            <a:extLst>
              <a:ext uri="{FF2B5EF4-FFF2-40B4-BE49-F238E27FC236}">
                <a16:creationId xmlns:a16="http://schemas.microsoft.com/office/drawing/2014/main" id="{7EEDA0C1-E445-4D4A-BF00-5CAFC8E16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48281-0C76-4E43-AF07-DFAD0A1620BC}"/>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309873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07B3-0162-4DB0-BBE0-5722378C46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C2721-5BB6-43C6-A240-F480FD1A5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A663C-DCEA-43A3-A47E-F5FA0AE96E76}"/>
              </a:ext>
            </a:extLst>
          </p:cNvPr>
          <p:cNvSpPr>
            <a:spLocks noGrp="1"/>
          </p:cNvSpPr>
          <p:nvPr>
            <p:ph type="dt" sz="half" idx="10"/>
          </p:nvPr>
        </p:nvSpPr>
        <p:spPr/>
        <p:txBody>
          <a:bodyPr/>
          <a:lstStyle/>
          <a:p>
            <a:r>
              <a:rPr lang="en-US"/>
              <a:t>1 November 2020</a:t>
            </a:r>
          </a:p>
        </p:txBody>
      </p:sp>
      <p:sp>
        <p:nvSpPr>
          <p:cNvPr id="5" name="Footer Placeholder 4">
            <a:extLst>
              <a:ext uri="{FF2B5EF4-FFF2-40B4-BE49-F238E27FC236}">
                <a16:creationId xmlns:a16="http://schemas.microsoft.com/office/drawing/2014/main" id="{9CF1EF0A-B675-4577-9E10-2190D738E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D60F4-50FD-4EE5-8ED1-4B8CA04CF8CA}"/>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126559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B97A-3668-46FD-B578-1026D2103E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43BD0B-7835-45D8-9EE5-77889454CF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9545DE-3FEE-4B11-A066-25273B0C735F}"/>
              </a:ext>
            </a:extLst>
          </p:cNvPr>
          <p:cNvSpPr>
            <a:spLocks noGrp="1"/>
          </p:cNvSpPr>
          <p:nvPr>
            <p:ph type="dt" sz="half" idx="10"/>
          </p:nvPr>
        </p:nvSpPr>
        <p:spPr/>
        <p:txBody>
          <a:bodyPr/>
          <a:lstStyle/>
          <a:p>
            <a:r>
              <a:rPr lang="en-US"/>
              <a:t>1 November 2020</a:t>
            </a:r>
          </a:p>
        </p:txBody>
      </p:sp>
      <p:sp>
        <p:nvSpPr>
          <p:cNvPr id="5" name="Footer Placeholder 4">
            <a:extLst>
              <a:ext uri="{FF2B5EF4-FFF2-40B4-BE49-F238E27FC236}">
                <a16:creationId xmlns:a16="http://schemas.microsoft.com/office/drawing/2014/main" id="{F727D836-CA4F-4C09-A432-1EF6668B2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848B9-93B7-41B8-9717-996F9D55A246}"/>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97608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1241-84CE-4EC7-A323-9284B714F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033FBB-DA87-4233-A2F6-D984EB49AB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3E52F9-6C91-40BA-BA7B-52F6939B3A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FF7ECC-A1B1-4318-B128-25B56DF2181C}"/>
              </a:ext>
            </a:extLst>
          </p:cNvPr>
          <p:cNvSpPr>
            <a:spLocks noGrp="1"/>
          </p:cNvSpPr>
          <p:nvPr>
            <p:ph type="dt" sz="half" idx="10"/>
          </p:nvPr>
        </p:nvSpPr>
        <p:spPr/>
        <p:txBody>
          <a:bodyPr/>
          <a:lstStyle/>
          <a:p>
            <a:r>
              <a:rPr lang="en-US"/>
              <a:t>1 November 2020</a:t>
            </a:r>
          </a:p>
        </p:txBody>
      </p:sp>
      <p:sp>
        <p:nvSpPr>
          <p:cNvPr id="6" name="Footer Placeholder 5">
            <a:extLst>
              <a:ext uri="{FF2B5EF4-FFF2-40B4-BE49-F238E27FC236}">
                <a16:creationId xmlns:a16="http://schemas.microsoft.com/office/drawing/2014/main" id="{028A63BD-A154-4E3D-AD46-00E5ACF79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681C8-5C59-4DA4-B052-572C1CE90361}"/>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360730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1E4B-2A02-43B2-BD0F-F9DBE2F236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66E205-BE88-4125-8AF2-6E6853452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08C071-FAC3-488D-A0CE-2955A3E25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531176-9DBA-4BE2-895B-F215D0341C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A2067-9175-45EA-94FC-9BC62041FA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B2F7DA-DC29-400F-91EB-3FDC178838E2}"/>
              </a:ext>
            </a:extLst>
          </p:cNvPr>
          <p:cNvSpPr>
            <a:spLocks noGrp="1"/>
          </p:cNvSpPr>
          <p:nvPr>
            <p:ph type="dt" sz="half" idx="10"/>
          </p:nvPr>
        </p:nvSpPr>
        <p:spPr/>
        <p:txBody>
          <a:bodyPr/>
          <a:lstStyle/>
          <a:p>
            <a:r>
              <a:rPr lang="en-US"/>
              <a:t>1 November 2020</a:t>
            </a:r>
          </a:p>
        </p:txBody>
      </p:sp>
      <p:sp>
        <p:nvSpPr>
          <p:cNvPr id="8" name="Footer Placeholder 7">
            <a:extLst>
              <a:ext uri="{FF2B5EF4-FFF2-40B4-BE49-F238E27FC236}">
                <a16:creationId xmlns:a16="http://schemas.microsoft.com/office/drawing/2014/main" id="{E1A44E10-5467-43D7-8F93-EC88484497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D586B2-D4A0-491B-AB7B-B8C6028A5B3D}"/>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3474684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76E32-C002-465D-B8FA-6F6D572BD7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1FC649-C086-439E-93ED-1DDC34D88C9E}"/>
              </a:ext>
            </a:extLst>
          </p:cNvPr>
          <p:cNvSpPr>
            <a:spLocks noGrp="1"/>
          </p:cNvSpPr>
          <p:nvPr>
            <p:ph type="dt" sz="half" idx="10"/>
          </p:nvPr>
        </p:nvSpPr>
        <p:spPr/>
        <p:txBody>
          <a:bodyPr/>
          <a:lstStyle/>
          <a:p>
            <a:r>
              <a:rPr lang="en-US"/>
              <a:t>1 November 2020</a:t>
            </a:r>
          </a:p>
        </p:txBody>
      </p:sp>
      <p:sp>
        <p:nvSpPr>
          <p:cNvPr id="4" name="Footer Placeholder 3">
            <a:extLst>
              <a:ext uri="{FF2B5EF4-FFF2-40B4-BE49-F238E27FC236}">
                <a16:creationId xmlns:a16="http://schemas.microsoft.com/office/drawing/2014/main" id="{C3B49F23-27CB-4F22-AB95-BC22DE680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E38FA7-8FD7-4523-B74F-508A1A3BF8A7}"/>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33020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89FAF-2235-465A-A04C-9688BA8B5EBB}"/>
              </a:ext>
            </a:extLst>
          </p:cNvPr>
          <p:cNvSpPr>
            <a:spLocks noGrp="1"/>
          </p:cNvSpPr>
          <p:nvPr>
            <p:ph type="dt" sz="half" idx="10"/>
          </p:nvPr>
        </p:nvSpPr>
        <p:spPr/>
        <p:txBody>
          <a:bodyPr/>
          <a:lstStyle/>
          <a:p>
            <a:r>
              <a:rPr lang="en-US"/>
              <a:t>1 November 2020</a:t>
            </a:r>
          </a:p>
        </p:txBody>
      </p:sp>
      <p:sp>
        <p:nvSpPr>
          <p:cNvPr id="3" name="Footer Placeholder 2">
            <a:extLst>
              <a:ext uri="{FF2B5EF4-FFF2-40B4-BE49-F238E27FC236}">
                <a16:creationId xmlns:a16="http://schemas.microsoft.com/office/drawing/2014/main" id="{C5A7D7EF-2159-425E-8B83-FD87F5F2ED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575927-9A44-456F-8D30-FE91BAFBF3E8}"/>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403155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4356-A5FF-4846-9243-1165FD362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A30535-81C4-4CB9-8882-DFD73C4FA5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C8C50D-F4F6-40F6-B282-2E56CBCF3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DD6EC-3788-43D5-95DE-C3F06FE51843}"/>
              </a:ext>
            </a:extLst>
          </p:cNvPr>
          <p:cNvSpPr>
            <a:spLocks noGrp="1"/>
          </p:cNvSpPr>
          <p:nvPr>
            <p:ph type="dt" sz="half" idx="10"/>
          </p:nvPr>
        </p:nvSpPr>
        <p:spPr/>
        <p:txBody>
          <a:bodyPr/>
          <a:lstStyle/>
          <a:p>
            <a:r>
              <a:rPr lang="en-US"/>
              <a:t>1 November 2020</a:t>
            </a:r>
          </a:p>
        </p:txBody>
      </p:sp>
      <p:sp>
        <p:nvSpPr>
          <p:cNvPr id="6" name="Footer Placeholder 5">
            <a:extLst>
              <a:ext uri="{FF2B5EF4-FFF2-40B4-BE49-F238E27FC236}">
                <a16:creationId xmlns:a16="http://schemas.microsoft.com/office/drawing/2014/main" id="{23BEAE5E-C963-4150-8FF7-BD8BAD237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2C7E6-DC82-41D7-BA06-4B2C9F51E0B1}"/>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248447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9887-52D3-44C8-8C54-8142F0648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7429C1-467B-4680-A0B7-357FEEE4F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5DAF42-A692-4CE3-8477-F9102739C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C0979-E425-4002-BAB1-A797A90D8122}"/>
              </a:ext>
            </a:extLst>
          </p:cNvPr>
          <p:cNvSpPr>
            <a:spLocks noGrp="1"/>
          </p:cNvSpPr>
          <p:nvPr>
            <p:ph type="dt" sz="half" idx="10"/>
          </p:nvPr>
        </p:nvSpPr>
        <p:spPr/>
        <p:txBody>
          <a:bodyPr/>
          <a:lstStyle/>
          <a:p>
            <a:r>
              <a:rPr lang="en-US"/>
              <a:t>1 November 2020</a:t>
            </a:r>
          </a:p>
        </p:txBody>
      </p:sp>
      <p:sp>
        <p:nvSpPr>
          <p:cNvPr id="6" name="Footer Placeholder 5">
            <a:extLst>
              <a:ext uri="{FF2B5EF4-FFF2-40B4-BE49-F238E27FC236}">
                <a16:creationId xmlns:a16="http://schemas.microsoft.com/office/drawing/2014/main" id="{0AC4BCBA-7E82-46F5-BD74-3431437B9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67D9E-715C-4CFE-95E3-6077E32065A5}"/>
              </a:ext>
            </a:extLst>
          </p:cNvPr>
          <p:cNvSpPr>
            <a:spLocks noGrp="1"/>
          </p:cNvSpPr>
          <p:nvPr>
            <p:ph type="sldNum" sz="quarter" idx="12"/>
          </p:nvPr>
        </p:nvSpPr>
        <p:spPr/>
        <p:txBody>
          <a:bodyPr/>
          <a:lstStyle/>
          <a:p>
            <a:fld id="{2E817409-4FDF-45F5-A90A-57F96C28E7B5}" type="slidenum">
              <a:rPr lang="en-US" smtClean="0"/>
              <a:t>‹#›</a:t>
            </a:fld>
            <a:endParaRPr lang="en-US"/>
          </a:p>
        </p:txBody>
      </p:sp>
    </p:spTree>
    <p:extLst>
      <p:ext uri="{BB962C8B-B14F-4D97-AF65-F5344CB8AC3E}">
        <p14:creationId xmlns:p14="http://schemas.microsoft.com/office/powerpoint/2010/main" val="231578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8A9FE-EFEE-4673-A9D8-B98CC8A8C2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8C3C2B-585A-4A3B-935B-D437E000D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02CB7-B85E-40A2-B94D-6D1D0E235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 November 2020</a:t>
            </a:r>
          </a:p>
        </p:txBody>
      </p:sp>
      <p:sp>
        <p:nvSpPr>
          <p:cNvPr id="5" name="Footer Placeholder 4">
            <a:extLst>
              <a:ext uri="{FF2B5EF4-FFF2-40B4-BE49-F238E27FC236}">
                <a16:creationId xmlns:a16="http://schemas.microsoft.com/office/drawing/2014/main" id="{09C65207-20E8-4FD9-BCB1-1C9C86512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B7542B-9ADA-4059-9490-9D564135D0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17409-4FDF-45F5-A90A-57F96C28E7B5}" type="slidenum">
              <a:rPr lang="en-US" smtClean="0"/>
              <a:t>‹#›</a:t>
            </a:fld>
            <a:endParaRPr lang="en-US"/>
          </a:p>
        </p:txBody>
      </p:sp>
    </p:spTree>
    <p:extLst>
      <p:ext uri="{BB962C8B-B14F-4D97-AF65-F5344CB8AC3E}">
        <p14:creationId xmlns:p14="http://schemas.microsoft.com/office/powerpoint/2010/main" val="1983367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EC055-7771-4EDD-8358-1EBB0F6D99A9}"/>
              </a:ext>
            </a:extLst>
          </p:cNvPr>
          <p:cNvSpPr txBox="1"/>
          <p:nvPr/>
        </p:nvSpPr>
        <p:spPr>
          <a:xfrm>
            <a:off x="2579077" y="478302"/>
            <a:ext cx="7033846" cy="5755422"/>
          </a:xfrm>
          <a:prstGeom prst="rect">
            <a:avLst/>
          </a:prstGeom>
          <a:noFill/>
        </p:spPr>
        <p:txBody>
          <a:bodyPr wrap="square" rtlCol="0">
            <a:spAutoFit/>
          </a:bodyPr>
          <a:lstStyle/>
          <a:p>
            <a:pPr algn="ctr" rtl="1"/>
            <a:r>
              <a:rPr lang="ar-JO" sz="4400" b="1" dirty="0">
                <a:solidFill>
                  <a:srgbClr val="0033CC"/>
                </a:solidFill>
                <a:cs typeface="+mj-cs"/>
              </a:rPr>
              <a:t>تأريخ الطب والتوثيق الطبي </a:t>
            </a:r>
          </a:p>
          <a:p>
            <a:pPr algn="ctr" rtl="1"/>
            <a:r>
              <a:rPr lang="ar-JO" sz="3200" b="1" dirty="0">
                <a:solidFill>
                  <a:srgbClr val="0033CC"/>
                </a:solidFill>
                <a:cs typeface="+mj-cs"/>
              </a:rPr>
              <a:t>طلبة المرحلة الثانية / كلية الطب </a:t>
            </a:r>
          </a:p>
          <a:p>
            <a:pPr algn="ctr" rtl="1"/>
            <a:endParaRPr lang="ar-JO" sz="3200" b="1" dirty="0">
              <a:solidFill>
                <a:srgbClr val="0033CC"/>
              </a:solidFill>
              <a:cs typeface="+mj-cs"/>
            </a:endParaRPr>
          </a:p>
          <a:p>
            <a:pPr algn="ctr" rtl="1"/>
            <a:r>
              <a:rPr lang="ar-JO" sz="3600" b="1" dirty="0">
                <a:solidFill>
                  <a:srgbClr val="FF0000"/>
                </a:solidFill>
                <a:cs typeface="+mj-cs"/>
              </a:rPr>
              <a:t>د.أيمن قيس عفر المعاضيدي</a:t>
            </a:r>
          </a:p>
          <a:p>
            <a:pPr algn="ctr" rtl="1"/>
            <a:endParaRPr lang="ar-JO" sz="3200" b="1" dirty="0">
              <a:solidFill>
                <a:srgbClr val="FF0000"/>
              </a:solidFill>
              <a:cs typeface="+mj-cs"/>
            </a:endParaRPr>
          </a:p>
          <a:p>
            <a:pPr algn="ctr" rtl="1"/>
            <a:r>
              <a:rPr lang="ar-JO" sz="3200" b="1" dirty="0">
                <a:solidFill>
                  <a:srgbClr val="0033CC"/>
                </a:solidFill>
                <a:cs typeface="+mj-cs"/>
              </a:rPr>
              <a:t>قسم التشريح والانسجة والاجنة </a:t>
            </a:r>
          </a:p>
          <a:p>
            <a:pPr algn="ctr" rtl="1"/>
            <a:r>
              <a:rPr lang="ar-JO" sz="3200" b="1" dirty="0">
                <a:solidFill>
                  <a:srgbClr val="00FF00"/>
                </a:solidFill>
                <a:cs typeface="+mj-cs"/>
              </a:rPr>
              <a:t>كلية الطب / جامعة مؤتة</a:t>
            </a:r>
            <a:r>
              <a:rPr lang="ar-JO" sz="3200" b="1" dirty="0">
                <a:solidFill>
                  <a:srgbClr val="0033CC"/>
                </a:solidFill>
                <a:cs typeface="+mj-cs"/>
              </a:rPr>
              <a:t> </a:t>
            </a:r>
            <a:endParaRPr lang="en-US" sz="3200" b="1" dirty="0">
              <a:solidFill>
                <a:srgbClr val="0033CC"/>
              </a:solidFill>
              <a:cs typeface="+mj-cs"/>
            </a:endParaRPr>
          </a:p>
          <a:p>
            <a:pPr algn="ctr" rtl="1"/>
            <a:r>
              <a:rPr lang="en-US" sz="3200" b="1" dirty="0">
                <a:solidFill>
                  <a:srgbClr val="0033CC"/>
                </a:solidFill>
                <a:cs typeface="+mj-cs"/>
              </a:rPr>
              <a:t>2020-2021</a:t>
            </a:r>
            <a:endParaRPr lang="ar-JO" sz="3200" b="1" dirty="0">
              <a:solidFill>
                <a:srgbClr val="0033CC"/>
              </a:solidFill>
              <a:cs typeface="+mj-cs"/>
            </a:endParaRPr>
          </a:p>
          <a:p>
            <a:pPr algn="ctr" rtl="1"/>
            <a:endParaRPr lang="ar-JO" sz="3200" b="1" dirty="0">
              <a:solidFill>
                <a:srgbClr val="0033CC"/>
              </a:solidFill>
              <a:cs typeface="+mj-cs"/>
            </a:endParaRPr>
          </a:p>
          <a:p>
            <a:pPr algn="ctr" rtl="1"/>
            <a:r>
              <a:rPr lang="ar-JO" sz="3200" b="1" dirty="0">
                <a:solidFill>
                  <a:srgbClr val="15083A"/>
                </a:solidFill>
                <a:cs typeface="+mj-cs"/>
              </a:rPr>
              <a:t>المحاضرة الثالثة </a:t>
            </a:r>
          </a:p>
          <a:p>
            <a:pPr algn="ctr" rtl="1"/>
            <a:r>
              <a:rPr lang="ar-JO" sz="3200" b="1" dirty="0">
                <a:solidFill>
                  <a:srgbClr val="FF0000"/>
                </a:solidFill>
                <a:latin typeface="Calibri" panose="020F0502020204030204" pitchFamily="34" charset="0"/>
                <a:cs typeface="Calibri" panose="020F0502020204030204" pitchFamily="34" charset="0"/>
              </a:rPr>
              <a:t>الطب المصري القديم </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07BFB26B-3EA2-4EB2-8EAC-88873F7178DE}"/>
              </a:ext>
            </a:extLst>
          </p:cNvPr>
          <p:cNvSpPr>
            <a:spLocks noGrp="1"/>
          </p:cNvSpPr>
          <p:nvPr>
            <p:ph type="dt" sz="half" idx="10"/>
          </p:nvPr>
        </p:nvSpPr>
        <p:spPr>
          <a:xfrm>
            <a:off x="4453598" y="6356350"/>
            <a:ext cx="2743200" cy="365125"/>
          </a:xfrm>
        </p:spPr>
        <p:txBody>
          <a:bodyPr/>
          <a:lstStyle/>
          <a:p>
            <a:pPr algn="ctr"/>
            <a:r>
              <a:rPr lang="en-US" sz="2000" b="1">
                <a:solidFill>
                  <a:srgbClr val="C00000"/>
                </a:solidFill>
              </a:rPr>
              <a:t>1 November 2020</a:t>
            </a:r>
          </a:p>
        </p:txBody>
      </p:sp>
    </p:spTree>
    <p:extLst>
      <p:ext uri="{BB962C8B-B14F-4D97-AF65-F5344CB8AC3E}">
        <p14:creationId xmlns:p14="http://schemas.microsoft.com/office/powerpoint/2010/main" val="3399120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0074AC-1F06-4894-AF1D-A10DB98F4C39}"/>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7E227DD-6E19-422F-BE8D-C1138D95AC30}"/>
              </a:ext>
            </a:extLst>
          </p:cNvPr>
          <p:cNvSpPr txBox="1"/>
          <p:nvPr/>
        </p:nvSpPr>
        <p:spPr>
          <a:xfrm>
            <a:off x="112544" y="1045443"/>
            <a:ext cx="11932333" cy="4710841"/>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السحر والدين</a:t>
            </a:r>
            <a:r>
              <a:rPr lang="en-US" sz="28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شملت الحياة اليومية في مصر القديمة العديد من المعتقدات والخوف من السحر، والآلهة، والشياطين والأرواح الشريرة، حيث كانوا يعتقدون أنّ الآلهة بيدها شؤون الحياة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(حِكِا) هو إله السحر والطب</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في حين كان الإله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(بِس) هو المسؤول عن حماية النساء أثناء الحمل</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بينما كانت (سِرقِت) المعروفة أيضًا باسم (سلكت) هي المسؤولة عن الشفاء من اللسعات السامة للعقرب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تسببت قوى الشر والآلهة الغاضبة في حدوث الكوارث وسوء الحظ؛ لذلك استخدم الناس السحر والدين في العلاج ولتجنب هذه القوى</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Date Placeholder 5">
            <a:extLst>
              <a:ext uri="{FF2B5EF4-FFF2-40B4-BE49-F238E27FC236}">
                <a16:creationId xmlns:a16="http://schemas.microsoft.com/office/drawing/2014/main" id="{E629EE3F-3577-4027-B378-D5923CEED99F}"/>
              </a:ext>
            </a:extLst>
          </p:cNvPr>
          <p:cNvSpPr>
            <a:spLocks noGrp="1"/>
          </p:cNvSpPr>
          <p:nvPr>
            <p:ph type="dt" sz="half" idx="10"/>
          </p:nvPr>
        </p:nvSpPr>
        <p:spPr/>
        <p:txBody>
          <a:bodyPr/>
          <a:lstStyle/>
          <a:p>
            <a:r>
              <a:rPr lang="en-US" b="1">
                <a:solidFill>
                  <a:srgbClr val="C00000"/>
                </a:solidFill>
              </a:rPr>
              <a:t>1 November 2020</a:t>
            </a:r>
          </a:p>
        </p:txBody>
      </p:sp>
      <p:sp>
        <p:nvSpPr>
          <p:cNvPr id="7" name="Slide Number Placeholder 6">
            <a:extLst>
              <a:ext uri="{FF2B5EF4-FFF2-40B4-BE49-F238E27FC236}">
                <a16:creationId xmlns:a16="http://schemas.microsoft.com/office/drawing/2014/main" id="{02485FE5-B022-4BAE-B3A9-F52E805A84D2}"/>
              </a:ext>
            </a:extLst>
          </p:cNvPr>
          <p:cNvSpPr>
            <a:spLocks noGrp="1"/>
          </p:cNvSpPr>
          <p:nvPr>
            <p:ph type="sldNum" sz="quarter" idx="12"/>
          </p:nvPr>
        </p:nvSpPr>
        <p:spPr/>
        <p:txBody>
          <a:bodyPr/>
          <a:lstStyle/>
          <a:p>
            <a:fld id="{2E817409-4FDF-45F5-A90A-57F96C28E7B5}" type="slidenum">
              <a:rPr lang="en-US" b="1" smtClean="0">
                <a:solidFill>
                  <a:srgbClr val="C00000"/>
                </a:solidFill>
              </a:rPr>
              <a:t>10</a:t>
            </a:fld>
            <a:endParaRPr lang="en-US" b="1">
              <a:solidFill>
                <a:srgbClr val="C00000"/>
              </a:solidFill>
            </a:endParaRPr>
          </a:p>
        </p:txBody>
      </p:sp>
    </p:spTree>
    <p:extLst>
      <p:ext uri="{BB962C8B-B14F-4D97-AF65-F5344CB8AC3E}">
        <p14:creationId xmlns:p14="http://schemas.microsoft.com/office/powerpoint/2010/main" val="1968073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C4A8FA-01F4-49A5-B148-08B32D6D8127}"/>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C1157FD-B297-4422-8967-40648563056F}"/>
              </a:ext>
            </a:extLst>
          </p:cNvPr>
          <p:cNvSpPr txBox="1"/>
          <p:nvPr/>
        </p:nvSpPr>
        <p:spPr>
          <a:xfrm>
            <a:off x="6096000" y="1090498"/>
            <a:ext cx="5739617" cy="5632889"/>
          </a:xfrm>
          <a:prstGeom prst="rect">
            <a:avLst/>
          </a:prstGeom>
          <a:noFill/>
        </p:spPr>
        <p:txBody>
          <a:bodyPr wrap="square">
            <a:spAutoFit/>
          </a:bodyPr>
          <a:lstStyle/>
          <a:p>
            <a:pPr algn="r" rtl="1">
              <a:lnSpc>
                <a:spcPct val="107000"/>
              </a:lnSpc>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السحر والدين</a:t>
            </a:r>
            <a:r>
              <a:rPr lang="en-US" sz="24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كان كثير من الكهنة أطباء، والعكس صحيح</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في حين كان كثير من المعالجين من كهنة الإلهة سِخمت، إلهة الحرب والشفاء واللعنات والتهديدات</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بالإضافة إلى العلم، اشتمل العلاج على استخدام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السحر والتعاويذ والتمائم والعطور والقرابين والأوشام والتماثيل</a:t>
            </a:r>
            <a:r>
              <a:rPr lang="en-US"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يُعتقد أنّ الطقوس الدينية والسحرية كان لها تأثير وهمي قد يكون ساعد في الشفاء</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أسرار السحر والسحرة والتعاويذ والتمائم عند الفراعنة (بحث كامل) - سيفجردز">
            <a:extLst>
              <a:ext uri="{FF2B5EF4-FFF2-40B4-BE49-F238E27FC236}">
                <a16:creationId xmlns:a16="http://schemas.microsoft.com/office/drawing/2014/main" id="{4F678D80-F56B-43D0-854A-B78961BC3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28" y="154745"/>
            <a:ext cx="5578828" cy="3134592"/>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E2EC620C-BB05-4C01-AAB0-01AA74B2AB95}"/>
              </a:ext>
            </a:extLst>
          </p:cNvPr>
          <p:cNvSpPr>
            <a:spLocks noGrp="1"/>
          </p:cNvSpPr>
          <p:nvPr>
            <p:ph type="dt" sz="half" idx="10"/>
          </p:nvPr>
        </p:nvSpPr>
        <p:spPr/>
        <p:txBody>
          <a:bodyPr/>
          <a:lstStyle/>
          <a:p>
            <a:r>
              <a:rPr lang="en-US" b="1">
                <a:solidFill>
                  <a:srgbClr val="C00000"/>
                </a:solidFill>
              </a:rPr>
              <a:t>1 November 2020</a:t>
            </a:r>
          </a:p>
        </p:txBody>
      </p:sp>
      <p:sp>
        <p:nvSpPr>
          <p:cNvPr id="7" name="Slide Number Placeholder 6">
            <a:extLst>
              <a:ext uri="{FF2B5EF4-FFF2-40B4-BE49-F238E27FC236}">
                <a16:creationId xmlns:a16="http://schemas.microsoft.com/office/drawing/2014/main" id="{D235E8E5-3F16-4077-93BF-66F3411BE378}"/>
              </a:ext>
            </a:extLst>
          </p:cNvPr>
          <p:cNvSpPr>
            <a:spLocks noGrp="1"/>
          </p:cNvSpPr>
          <p:nvPr>
            <p:ph type="sldNum" sz="quarter" idx="12"/>
          </p:nvPr>
        </p:nvSpPr>
        <p:spPr>
          <a:xfrm>
            <a:off x="3180469" y="6356350"/>
            <a:ext cx="2743200" cy="365125"/>
          </a:xfrm>
        </p:spPr>
        <p:txBody>
          <a:bodyPr/>
          <a:lstStyle/>
          <a:p>
            <a:fld id="{2E817409-4FDF-45F5-A90A-57F96C28E7B5}" type="slidenum">
              <a:rPr lang="en-US" b="1" smtClean="0">
                <a:solidFill>
                  <a:srgbClr val="C00000"/>
                </a:solidFill>
              </a:rPr>
              <a:t>11</a:t>
            </a:fld>
            <a:endParaRPr lang="en-US" b="1" dirty="0">
              <a:solidFill>
                <a:srgbClr val="C00000"/>
              </a:solidFill>
            </a:endParaRPr>
          </a:p>
        </p:txBody>
      </p:sp>
    </p:spTree>
    <p:extLst>
      <p:ext uri="{BB962C8B-B14F-4D97-AF65-F5344CB8AC3E}">
        <p14:creationId xmlns:p14="http://schemas.microsoft.com/office/powerpoint/2010/main" val="452895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AF25E2-566A-4ADA-A059-F213C54882E5}"/>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1E3BED7-7A88-4661-A8DC-FFFEA463A528}"/>
              </a:ext>
            </a:extLst>
          </p:cNvPr>
          <p:cNvSpPr txBox="1"/>
          <p:nvPr/>
        </p:nvSpPr>
        <p:spPr>
          <a:xfrm>
            <a:off x="318868" y="951423"/>
            <a:ext cx="11554263" cy="5695855"/>
          </a:xfrm>
          <a:prstGeom prst="rect">
            <a:avLst/>
          </a:prstGeom>
          <a:noFill/>
        </p:spPr>
        <p:txBody>
          <a:bodyPr wrap="square">
            <a:spAutoFit/>
          </a:bodyPr>
          <a:lstStyle/>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تمكّن الأطباء مع التدريب من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إصلاح العظام المكسورة والمفاصل المخلوعة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بنجاح</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كانت أساسيّات الجراحة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جراحات الجلد والمناطق القريبة من الجلد-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من الأمور الشائعة لديهم، كذلك عرف الأطباء كيفية خياطة الجروح بكفاءة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استخدموا الضمادات</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وربطوا بعض النباتات مثل أوراق الصفصاف لعلاج الالتهابات</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بالرغم من ذلك،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لم يعرفوا كيفية إجراء الجراحات العميقة</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ربما بسبب عدم وجود المواد المخدرة والمطهرة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كانت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ممارسات ختان الأولاد الصغار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من الأمور الشائعة لديهم.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استخدم الجراحين مجموعة من الأدوات، مثل الكماشة والملقط والملاعق والمناشير وأوعية لحرق البخور وخُطّافات وسكاكين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2B697F2-C640-4C4D-BCEC-8AECBA60D1D8}"/>
              </a:ext>
            </a:extLst>
          </p:cNvPr>
          <p:cNvSpPr txBox="1"/>
          <p:nvPr/>
        </p:nvSpPr>
        <p:spPr>
          <a:xfrm>
            <a:off x="5992837" y="210722"/>
            <a:ext cx="1368080" cy="595932"/>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الجراحة</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Date Placeholder 7">
            <a:extLst>
              <a:ext uri="{FF2B5EF4-FFF2-40B4-BE49-F238E27FC236}">
                <a16:creationId xmlns:a16="http://schemas.microsoft.com/office/drawing/2014/main" id="{85F35EC1-C4B2-4630-95D1-1A33017EB87D}"/>
              </a:ext>
            </a:extLst>
          </p:cNvPr>
          <p:cNvSpPr>
            <a:spLocks noGrp="1"/>
          </p:cNvSpPr>
          <p:nvPr>
            <p:ph type="dt" sz="half" idx="10"/>
          </p:nvPr>
        </p:nvSpPr>
        <p:spPr/>
        <p:txBody>
          <a:bodyPr/>
          <a:lstStyle/>
          <a:p>
            <a:r>
              <a:rPr lang="en-US" b="1">
                <a:solidFill>
                  <a:srgbClr val="C00000"/>
                </a:solidFill>
              </a:rPr>
              <a:t>1 November 2020</a:t>
            </a:r>
          </a:p>
        </p:txBody>
      </p:sp>
      <p:sp>
        <p:nvSpPr>
          <p:cNvPr id="9" name="Slide Number Placeholder 8">
            <a:extLst>
              <a:ext uri="{FF2B5EF4-FFF2-40B4-BE49-F238E27FC236}">
                <a16:creationId xmlns:a16="http://schemas.microsoft.com/office/drawing/2014/main" id="{F2874CBC-A8CF-45C4-AD8E-432B3327B546}"/>
              </a:ext>
            </a:extLst>
          </p:cNvPr>
          <p:cNvSpPr>
            <a:spLocks noGrp="1"/>
          </p:cNvSpPr>
          <p:nvPr>
            <p:ph type="sldNum" sz="quarter" idx="12"/>
          </p:nvPr>
        </p:nvSpPr>
        <p:spPr>
          <a:xfrm>
            <a:off x="5134707" y="6356350"/>
            <a:ext cx="507607" cy="365125"/>
          </a:xfrm>
        </p:spPr>
        <p:txBody>
          <a:bodyPr/>
          <a:lstStyle/>
          <a:p>
            <a:fld id="{2E817409-4FDF-45F5-A90A-57F96C28E7B5}" type="slidenum">
              <a:rPr lang="en-US" b="1" smtClean="0">
                <a:solidFill>
                  <a:srgbClr val="C00000"/>
                </a:solidFill>
              </a:rPr>
              <a:t>12</a:t>
            </a:fld>
            <a:endParaRPr lang="en-US" b="1" dirty="0">
              <a:solidFill>
                <a:srgbClr val="C00000"/>
              </a:solidFill>
            </a:endParaRPr>
          </a:p>
        </p:txBody>
      </p:sp>
    </p:spTree>
    <p:extLst>
      <p:ext uri="{BB962C8B-B14F-4D97-AF65-F5344CB8AC3E}">
        <p14:creationId xmlns:p14="http://schemas.microsoft.com/office/powerpoint/2010/main" val="3859352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A4AF0E-1CEA-46BE-AC48-8D1FBFF1C8C5}"/>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3A26F28-B5EF-4951-AD70-3AC11F8E7767}"/>
              </a:ext>
            </a:extLst>
          </p:cNvPr>
          <p:cNvSpPr txBox="1"/>
          <p:nvPr/>
        </p:nvSpPr>
        <p:spPr>
          <a:xfrm>
            <a:off x="189914" y="862631"/>
            <a:ext cx="11812172" cy="5887574"/>
          </a:xfrm>
          <a:prstGeom prst="rect">
            <a:avLst/>
          </a:prstGeom>
          <a:noFill/>
          <a:ln>
            <a:noFill/>
          </a:ln>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حدد الأطباء المصريون ثلاثة أنواع من الإصابات</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إصابات يمكن علاجها</a:t>
            </a:r>
            <a:r>
              <a:rPr lang="en-US"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تعاملوا معها في الحال</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إصابات يمكن اعتراضها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أي لا تهدد الحياة ويمكن للمريض أن يتعايش بها دون تدخل طبي. يراقب الطبيب المريض في حالة تطَّلب الأمر تدّخُل</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أمراض لا يمكن علاجها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لا يتدخّل الطبيب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اشتملت الشكاوى الشائعة على</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نزلات البرد</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مشاكل الجهاز الهضمي</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الصداع</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هناك علاج آخر، هو استخدام بذور الخشخاش أو الصبار</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AB92BE3-DE62-48B2-B949-B26795914FB4}"/>
              </a:ext>
            </a:extLst>
          </p:cNvPr>
          <p:cNvSpPr txBox="1"/>
          <p:nvPr/>
        </p:nvSpPr>
        <p:spPr>
          <a:xfrm>
            <a:off x="4712091" y="182586"/>
            <a:ext cx="2767818" cy="595932"/>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الإصابات والمرض</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Date Placeholder 7">
            <a:extLst>
              <a:ext uri="{FF2B5EF4-FFF2-40B4-BE49-F238E27FC236}">
                <a16:creationId xmlns:a16="http://schemas.microsoft.com/office/drawing/2014/main" id="{330129AD-F8C3-4DA2-AB73-0E156C606871}"/>
              </a:ext>
            </a:extLst>
          </p:cNvPr>
          <p:cNvSpPr>
            <a:spLocks noGrp="1"/>
          </p:cNvSpPr>
          <p:nvPr>
            <p:ph type="dt" sz="half" idx="10"/>
          </p:nvPr>
        </p:nvSpPr>
        <p:spPr/>
        <p:txBody>
          <a:bodyPr/>
          <a:lstStyle/>
          <a:p>
            <a:r>
              <a:rPr lang="en-US" b="1" dirty="0">
                <a:solidFill>
                  <a:srgbClr val="C00000"/>
                </a:solidFill>
              </a:rPr>
              <a:t>1 November 2020</a:t>
            </a:r>
          </a:p>
        </p:txBody>
      </p:sp>
      <p:sp>
        <p:nvSpPr>
          <p:cNvPr id="9" name="Slide Number Placeholder 8">
            <a:extLst>
              <a:ext uri="{FF2B5EF4-FFF2-40B4-BE49-F238E27FC236}">
                <a16:creationId xmlns:a16="http://schemas.microsoft.com/office/drawing/2014/main" id="{0380F321-9ECB-4F9F-A2D6-32C41BDC3E67}"/>
              </a:ext>
            </a:extLst>
          </p:cNvPr>
          <p:cNvSpPr>
            <a:spLocks noGrp="1"/>
          </p:cNvSpPr>
          <p:nvPr>
            <p:ph type="sldNum" sz="quarter" idx="12"/>
          </p:nvPr>
        </p:nvSpPr>
        <p:spPr>
          <a:xfrm>
            <a:off x="1773699" y="6356350"/>
            <a:ext cx="2743200" cy="365125"/>
          </a:xfrm>
        </p:spPr>
        <p:txBody>
          <a:bodyPr/>
          <a:lstStyle/>
          <a:p>
            <a:fld id="{2E817409-4FDF-45F5-A90A-57F96C28E7B5}" type="slidenum">
              <a:rPr lang="en-US" b="1" smtClean="0">
                <a:solidFill>
                  <a:srgbClr val="C00000"/>
                </a:solidFill>
              </a:rPr>
              <a:t>13</a:t>
            </a:fld>
            <a:endParaRPr lang="en-US" b="1" dirty="0">
              <a:solidFill>
                <a:srgbClr val="C00000"/>
              </a:solidFill>
            </a:endParaRPr>
          </a:p>
        </p:txBody>
      </p:sp>
    </p:spTree>
    <p:extLst>
      <p:ext uri="{BB962C8B-B14F-4D97-AF65-F5344CB8AC3E}">
        <p14:creationId xmlns:p14="http://schemas.microsoft.com/office/powerpoint/2010/main" val="196961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9C5FA8-5A68-4BB8-B495-3DFE4818E484}"/>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3157B82-E44F-4234-9D4F-E2E214DFCE44}"/>
              </a:ext>
            </a:extLst>
          </p:cNvPr>
          <p:cNvSpPr txBox="1"/>
          <p:nvPr/>
        </p:nvSpPr>
        <p:spPr>
          <a:xfrm>
            <a:off x="-281351" y="912791"/>
            <a:ext cx="12192000" cy="5466818"/>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نظرية القنوات</a:t>
            </a:r>
            <a:endParaRPr lang="en-US" sz="3200" b="1"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جاءت النظرية عن طريق مراقبة الفلاحين للقنوات المحفورة لري محاصيلهم. ساعدت هذه النظرية الطب في الانتقال من العلاجات الروحية إلى العلاجات العملية والطبيعية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يعتقد الأطباء أنّ القنوات الموجودة في الجسم مثلها مثل الخاصة بالري، تزوّد الجسم بطرق الصحة الجيدة، وإذا حدث وحصل انسداد، استخدموا أدوية مسهلة لتفريغها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القلب مركز 46 قناة</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يُنظر إليهم على أنهم أنواع من الأنابيب. بالرغم من أننّا نعلم الآن أنّ الأوردة والشرايين والأمعاء هي أنواع مختلفة من الأنابيب، لكن المصريون القدماء لم يفهموا أنّ لهذه القنوات وظائف مختلفة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مثلت فكرة أن للوظيفة الجسدية دورًا في الصحة طفرة في تاريخ الطب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Date Placeholder 5">
            <a:extLst>
              <a:ext uri="{FF2B5EF4-FFF2-40B4-BE49-F238E27FC236}">
                <a16:creationId xmlns:a16="http://schemas.microsoft.com/office/drawing/2014/main" id="{8D975FBA-4D8C-47DD-BA37-8348392485D1}"/>
              </a:ext>
            </a:extLst>
          </p:cNvPr>
          <p:cNvSpPr>
            <a:spLocks noGrp="1"/>
          </p:cNvSpPr>
          <p:nvPr>
            <p:ph type="dt" sz="half" idx="10"/>
          </p:nvPr>
        </p:nvSpPr>
        <p:spPr>
          <a:xfrm>
            <a:off x="838200" y="6356350"/>
            <a:ext cx="1778391" cy="365125"/>
          </a:xfrm>
        </p:spPr>
        <p:txBody>
          <a:bodyPr/>
          <a:lstStyle/>
          <a:p>
            <a:r>
              <a:rPr lang="en-US" b="1">
                <a:solidFill>
                  <a:srgbClr val="C00000"/>
                </a:solidFill>
              </a:rPr>
              <a:t>1 November 2020</a:t>
            </a:r>
          </a:p>
        </p:txBody>
      </p:sp>
      <p:sp>
        <p:nvSpPr>
          <p:cNvPr id="7" name="Slide Number Placeholder 6">
            <a:extLst>
              <a:ext uri="{FF2B5EF4-FFF2-40B4-BE49-F238E27FC236}">
                <a16:creationId xmlns:a16="http://schemas.microsoft.com/office/drawing/2014/main" id="{24D0495A-1258-46EE-90CC-A045D124731C}"/>
              </a:ext>
            </a:extLst>
          </p:cNvPr>
          <p:cNvSpPr>
            <a:spLocks noGrp="1"/>
          </p:cNvSpPr>
          <p:nvPr>
            <p:ph type="sldNum" sz="quarter" idx="12"/>
          </p:nvPr>
        </p:nvSpPr>
        <p:spPr/>
        <p:txBody>
          <a:bodyPr/>
          <a:lstStyle/>
          <a:p>
            <a:fld id="{2E817409-4FDF-45F5-A90A-57F96C28E7B5}" type="slidenum">
              <a:rPr lang="en-US" b="1" smtClean="0">
                <a:solidFill>
                  <a:srgbClr val="C00000"/>
                </a:solidFill>
              </a:rPr>
              <a:t>14</a:t>
            </a:fld>
            <a:endParaRPr lang="en-US" b="1">
              <a:solidFill>
                <a:srgbClr val="C00000"/>
              </a:solidFill>
            </a:endParaRPr>
          </a:p>
        </p:txBody>
      </p:sp>
    </p:spTree>
    <p:extLst>
      <p:ext uri="{BB962C8B-B14F-4D97-AF65-F5344CB8AC3E}">
        <p14:creationId xmlns:p14="http://schemas.microsoft.com/office/powerpoint/2010/main" val="1504529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8ADD5-1B28-4AE2-A154-FA0466ADDD7A}"/>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BAC1828-7CF5-4FE2-AABD-22958E455753}"/>
              </a:ext>
            </a:extLst>
          </p:cNvPr>
          <p:cNvSpPr txBox="1"/>
          <p:nvPr/>
        </p:nvSpPr>
        <p:spPr>
          <a:xfrm>
            <a:off x="203980" y="1032835"/>
            <a:ext cx="11784040" cy="5400902"/>
          </a:xfrm>
          <a:prstGeom prst="rect">
            <a:avLst/>
          </a:prstGeom>
          <a:noFill/>
        </p:spPr>
        <p:txBody>
          <a:bodyPr wrap="square">
            <a:spAutoFit/>
          </a:bodyPr>
          <a:lstStyle/>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شكلت النظافة جُزءًا مُهمًا في الحياة المصرية، واحتوت المنازل على حمّامات ودورات مياه بدائية.</a:t>
            </a:r>
            <a:endParaRPr lang="ar-JO"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كثير من الناس يضعون المكياج حول عيونهم لحمايتها من الأمراض</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استُخدمت الناموسيات خلال الشهور الحارة، للحماية ضد اللدغات المسببة للملاريا وأمراض أخرى</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بالرغم من أنّ الدوافع كانت دينية، فقد اهتم الكهنة بغسل أنفسهم وملابسهم وأواني الطعام الخاصة بهم، مما ساعد على حماية صحتهم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لم يُعرف لدى المصريين القدماء بنية تحتية للصحة العامة مثلما نعرفها اليوم؛ حيث لم يكن هناك أنظمة صرف صحي، أو رعاية طبية منتظمة، أو نظافة عامة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2BB6E3E-B21A-4919-8EE1-E8BBEEFCC121}"/>
              </a:ext>
            </a:extLst>
          </p:cNvPr>
          <p:cNvSpPr txBox="1"/>
          <p:nvPr/>
        </p:nvSpPr>
        <p:spPr>
          <a:xfrm>
            <a:off x="5331655" y="210722"/>
            <a:ext cx="2113670" cy="595932"/>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الصحة العامة</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Date Placeholder 7">
            <a:extLst>
              <a:ext uri="{FF2B5EF4-FFF2-40B4-BE49-F238E27FC236}">
                <a16:creationId xmlns:a16="http://schemas.microsoft.com/office/drawing/2014/main" id="{3C90C5D9-8831-4437-B189-2EFA851F8D11}"/>
              </a:ext>
            </a:extLst>
          </p:cNvPr>
          <p:cNvSpPr>
            <a:spLocks noGrp="1"/>
          </p:cNvSpPr>
          <p:nvPr>
            <p:ph type="dt" sz="half" idx="10"/>
          </p:nvPr>
        </p:nvSpPr>
        <p:spPr>
          <a:xfrm>
            <a:off x="1301262" y="6356350"/>
            <a:ext cx="2280138" cy="365125"/>
          </a:xfrm>
        </p:spPr>
        <p:txBody>
          <a:bodyPr/>
          <a:lstStyle/>
          <a:p>
            <a:r>
              <a:rPr lang="en-US" b="1" dirty="0">
                <a:solidFill>
                  <a:srgbClr val="C00000"/>
                </a:solidFill>
              </a:rPr>
              <a:t>1 November 2020</a:t>
            </a:r>
          </a:p>
        </p:txBody>
      </p:sp>
      <p:sp>
        <p:nvSpPr>
          <p:cNvPr id="9" name="Slide Number Placeholder 8">
            <a:extLst>
              <a:ext uri="{FF2B5EF4-FFF2-40B4-BE49-F238E27FC236}">
                <a16:creationId xmlns:a16="http://schemas.microsoft.com/office/drawing/2014/main" id="{DB14F5C8-6F3E-4916-B0BD-E9A4B970D896}"/>
              </a:ext>
            </a:extLst>
          </p:cNvPr>
          <p:cNvSpPr>
            <a:spLocks noGrp="1"/>
          </p:cNvSpPr>
          <p:nvPr>
            <p:ph type="sldNum" sz="quarter" idx="12"/>
          </p:nvPr>
        </p:nvSpPr>
        <p:spPr>
          <a:xfrm>
            <a:off x="9073662" y="6356350"/>
            <a:ext cx="2280138" cy="365125"/>
          </a:xfrm>
        </p:spPr>
        <p:txBody>
          <a:bodyPr/>
          <a:lstStyle/>
          <a:p>
            <a:fld id="{2E817409-4FDF-45F5-A90A-57F96C28E7B5}" type="slidenum">
              <a:rPr lang="en-US" b="1" smtClean="0">
                <a:solidFill>
                  <a:srgbClr val="C00000"/>
                </a:solidFill>
              </a:rPr>
              <a:t>15</a:t>
            </a:fld>
            <a:endParaRPr lang="en-US" b="1">
              <a:solidFill>
                <a:srgbClr val="C00000"/>
              </a:solidFill>
            </a:endParaRPr>
          </a:p>
        </p:txBody>
      </p:sp>
    </p:spTree>
    <p:extLst>
      <p:ext uri="{BB962C8B-B14F-4D97-AF65-F5344CB8AC3E}">
        <p14:creationId xmlns:p14="http://schemas.microsoft.com/office/powerpoint/2010/main" val="282862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F82D1-25C0-4451-B857-A2F84CB2469E}"/>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4D4D1D2-B0B9-4A8E-A621-C3EE0EE28736}"/>
              </a:ext>
            </a:extLst>
          </p:cNvPr>
          <p:cNvSpPr txBox="1"/>
          <p:nvPr/>
        </p:nvSpPr>
        <p:spPr>
          <a:xfrm>
            <a:off x="126609" y="1106537"/>
            <a:ext cx="11882511" cy="4644926"/>
          </a:xfrm>
          <a:prstGeom prst="rect">
            <a:avLst/>
          </a:prstGeom>
          <a:noFill/>
        </p:spPr>
        <p:txBody>
          <a:bodyPr wrap="square">
            <a:spAutoFit/>
          </a:bodyPr>
          <a:lstStyle/>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يُعتقد أنّ المصريين القدماء هم أول من عرفوا مهنة الطبيب بالشكل المتعارف عليه، وكان يُنظر إليها بإجلال واحترام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طِبقًا لموسوعة التاريخ القديم، كان يجب على الطبيب أن يكون مُتعلّم ونظيف الجسد والروح. كان هناك أطباء في جميع أنحاء البلاد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أقدم طبيب وصل اسمه إلينا هو (حِسي رَع) – 2700 قبل الميلاد، كان رئيس الأطباء وأطباء الأسنان في عهد الملك زوسر</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بينما أقدم طبيبة ذُكر اسمها هي (بيسيشت) -2400 قبل الميلاد، كانت مشرفة الطبيبات، لكن ربما كان هناك طبيبات في وقت مبكر من 3000 قبل الميلاد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618E38D-9C83-4087-91A0-26380269521F}"/>
              </a:ext>
            </a:extLst>
          </p:cNvPr>
          <p:cNvSpPr txBox="1"/>
          <p:nvPr/>
        </p:nvSpPr>
        <p:spPr>
          <a:xfrm>
            <a:off x="5416062" y="210722"/>
            <a:ext cx="2080257" cy="595932"/>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المهنة الطبية</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Date Placeholder 7">
            <a:extLst>
              <a:ext uri="{FF2B5EF4-FFF2-40B4-BE49-F238E27FC236}">
                <a16:creationId xmlns:a16="http://schemas.microsoft.com/office/drawing/2014/main" id="{4A5D742F-1F10-4D91-9F0E-CF4922028BF5}"/>
              </a:ext>
            </a:extLst>
          </p:cNvPr>
          <p:cNvSpPr>
            <a:spLocks noGrp="1"/>
          </p:cNvSpPr>
          <p:nvPr>
            <p:ph type="dt" sz="half" idx="10"/>
          </p:nvPr>
        </p:nvSpPr>
        <p:spPr/>
        <p:txBody>
          <a:bodyPr/>
          <a:lstStyle/>
          <a:p>
            <a:r>
              <a:rPr lang="en-US" b="1">
                <a:solidFill>
                  <a:srgbClr val="C00000"/>
                </a:solidFill>
              </a:rPr>
              <a:t>1 November 2020</a:t>
            </a:r>
          </a:p>
        </p:txBody>
      </p:sp>
      <p:sp>
        <p:nvSpPr>
          <p:cNvPr id="9" name="Slide Number Placeholder 8">
            <a:extLst>
              <a:ext uri="{FF2B5EF4-FFF2-40B4-BE49-F238E27FC236}">
                <a16:creationId xmlns:a16="http://schemas.microsoft.com/office/drawing/2014/main" id="{793B386C-448A-4F63-96AA-CFEBABC8D848}"/>
              </a:ext>
            </a:extLst>
          </p:cNvPr>
          <p:cNvSpPr>
            <a:spLocks noGrp="1"/>
          </p:cNvSpPr>
          <p:nvPr>
            <p:ph type="sldNum" sz="quarter" idx="12"/>
          </p:nvPr>
        </p:nvSpPr>
        <p:spPr/>
        <p:txBody>
          <a:bodyPr/>
          <a:lstStyle/>
          <a:p>
            <a:fld id="{2E817409-4FDF-45F5-A90A-57F96C28E7B5}" type="slidenum">
              <a:rPr lang="en-US" b="1" smtClean="0">
                <a:solidFill>
                  <a:srgbClr val="C00000"/>
                </a:solidFill>
              </a:rPr>
              <a:t>16</a:t>
            </a:fld>
            <a:endParaRPr lang="en-US" b="1">
              <a:solidFill>
                <a:srgbClr val="C00000"/>
              </a:solidFill>
            </a:endParaRPr>
          </a:p>
        </p:txBody>
      </p:sp>
    </p:spTree>
    <p:extLst>
      <p:ext uri="{BB962C8B-B14F-4D97-AF65-F5344CB8AC3E}">
        <p14:creationId xmlns:p14="http://schemas.microsoft.com/office/powerpoint/2010/main" val="2525212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8DEEAE-1CAE-4958-B3A2-94A548DB7799}"/>
              </a:ext>
            </a:extLst>
          </p:cNvPr>
          <p:cNvSpPr txBox="1"/>
          <p:nvPr/>
        </p:nvSpPr>
        <p:spPr>
          <a:xfrm>
            <a:off x="208670" y="1004076"/>
            <a:ext cx="11774658" cy="2210926"/>
          </a:xfrm>
          <a:prstGeom prst="rect">
            <a:avLst/>
          </a:prstGeom>
          <a:noFill/>
        </p:spPr>
        <p:txBody>
          <a:bodyPr wrap="square">
            <a:spAutoFit/>
          </a:bodyPr>
          <a:lstStyle/>
          <a:p>
            <a:pPr marL="457200" marR="0" lvl="0" indent="-457200" algn="r" defTabSz="914400" rtl="1" eaLnBrk="1" fontAlgn="auto" latinLnBrk="0" hangingPunct="1">
              <a:lnSpc>
                <a:spcPct val="107000"/>
              </a:lnSpc>
              <a:spcBef>
                <a:spcPts val="0"/>
              </a:spcBef>
              <a:spcAft>
                <a:spcPts val="2250"/>
              </a:spcAft>
              <a:buClrTx/>
              <a:buSzTx/>
              <a:buFont typeface="Wingdings" panose="05000000000000000000" pitchFamily="2" charset="2"/>
              <a:buChar char="ü"/>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عمل كبار الأطباء في البلاط الملكي، تحت منهم كان هناك مُفتشون يشرفون على عمل الأطباء الآخرين.</a:t>
            </a:r>
            <a:endParaRPr kumimoji="0" lang="ar-JO"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r" defTabSz="914400" rtl="1" eaLnBrk="1" fontAlgn="auto" latinLnBrk="0" hangingPunct="1">
              <a:lnSpc>
                <a:spcPct val="107000"/>
              </a:lnSpc>
              <a:spcBef>
                <a:spcPts val="0"/>
              </a:spcBef>
              <a:spcAft>
                <a:spcPts val="2250"/>
              </a:spcAft>
              <a:buClrTx/>
              <a:buSzTx/>
              <a:buFont typeface="Wingdings" panose="05000000000000000000" pitchFamily="2" charset="2"/>
              <a:buChar char="ü"/>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 أيضًا كان هناك أخصائيون، مثل أطباء الأسنان، أخصائي أمراض الشرج والمستقيم، أخصائي الجهاز الهضمي، أخصائي العيون</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7E0961C-7F1C-4042-89C7-426A4A1A3A22}"/>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F972EB5-E0F9-4C67-B8D6-58FE1F1E365C}"/>
              </a:ext>
            </a:extLst>
          </p:cNvPr>
          <p:cNvSpPr txBox="1"/>
          <p:nvPr/>
        </p:nvSpPr>
        <p:spPr>
          <a:xfrm>
            <a:off x="5416062" y="210722"/>
            <a:ext cx="2080257" cy="595932"/>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المهنة الطبية</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E73AB11-03FD-4EE9-ADCB-FCA4E802B6AE}"/>
              </a:ext>
            </a:extLst>
          </p:cNvPr>
          <p:cNvSpPr txBox="1"/>
          <p:nvPr/>
        </p:nvSpPr>
        <p:spPr>
          <a:xfrm>
            <a:off x="481823" y="3215002"/>
            <a:ext cx="11485097" cy="2966902"/>
          </a:xfrm>
          <a:prstGeom prst="rect">
            <a:avLst/>
          </a:prstGeom>
          <a:noFill/>
        </p:spPr>
        <p:txBody>
          <a:bodyPr wrap="square">
            <a:spAutoFit/>
          </a:bodyPr>
          <a:lstStyle/>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عرف المصريون القدماء طرق طبية متطورة، جمعت بين العلاجات الروحية والعلاجات العشبية والجراحة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وسمحت لنا سجلاتهم المكتوبة بمعرفة أفكارهم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514350" marR="0" indent="-51435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وعلى الرغم من عدم دقة ما توصلوا إليه، لكن بعض من نظرياتهم وممارساتهم لم تكن مختلفة كثيرًا عما نعرفه اليوم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Date Placeholder 9">
            <a:extLst>
              <a:ext uri="{FF2B5EF4-FFF2-40B4-BE49-F238E27FC236}">
                <a16:creationId xmlns:a16="http://schemas.microsoft.com/office/drawing/2014/main" id="{1C32523F-3636-486D-BE37-B96B28109622}"/>
              </a:ext>
            </a:extLst>
          </p:cNvPr>
          <p:cNvSpPr>
            <a:spLocks noGrp="1"/>
          </p:cNvSpPr>
          <p:nvPr>
            <p:ph type="dt" sz="half" idx="10"/>
          </p:nvPr>
        </p:nvSpPr>
        <p:spPr/>
        <p:txBody>
          <a:bodyPr/>
          <a:lstStyle/>
          <a:p>
            <a:r>
              <a:rPr lang="en-US" b="1">
                <a:solidFill>
                  <a:srgbClr val="C00000"/>
                </a:solidFill>
              </a:rPr>
              <a:t>1 November 2020</a:t>
            </a:r>
          </a:p>
        </p:txBody>
      </p:sp>
      <p:sp>
        <p:nvSpPr>
          <p:cNvPr id="11" name="Slide Number Placeholder 10">
            <a:extLst>
              <a:ext uri="{FF2B5EF4-FFF2-40B4-BE49-F238E27FC236}">
                <a16:creationId xmlns:a16="http://schemas.microsoft.com/office/drawing/2014/main" id="{143F5A0B-42E0-4E6E-A3A0-E47CD8857369}"/>
              </a:ext>
            </a:extLst>
          </p:cNvPr>
          <p:cNvSpPr>
            <a:spLocks noGrp="1"/>
          </p:cNvSpPr>
          <p:nvPr>
            <p:ph type="sldNum" sz="quarter" idx="12"/>
          </p:nvPr>
        </p:nvSpPr>
        <p:spPr/>
        <p:txBody>
          <a:bodyPr/>
          <a:lstStyle/>
          <a:p>
            <a:fld id="{2E817409-4FDF-45F5-A90A-57F96C28E7B5}" type="slidenum">
              <a:rPr lang="en-US" b="1" smtClean="0">
                <a:solidFill>
                  <a:srgbClr val="C00000"/>
                </a:solidFill>
              </a:rPr>
              <a:t>17</a:t>
            </a:fld>
            <a:endParaRPr lang="en-US" b="1">
              <a:solidFill>
                <a:srgbClr val="C00000"/>
              </a:solidFill>
            </a:endParaRPr>
          </a:p>
        </p:txBody>
      </p:sp>
    </p:spTree>
    <p:extLst>
      <p:ext uri="{BB962C8B-B14F-4D97-AF65-F5344CB8AC3E}">
        <p14:creationId xmlns:p14="http://schemas.microsoft.com/office/powerpoint/2010/main" val="3298943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DD12D-B7F7-4966-A09B-471B453CFA8A}"/>
              </a:ext>
            </a:extLst>
          </p:cNvPr>
          <p:cNvPicPr>
            <a:picLocks noChangeAspect="1"/>
          </p:cNvPicPr>
          <p:nvPr/>
        </p:nvPicPr>
        <p:blipFill>
          <a:blip r:embed="rId3"/>
          <a:stretch>
            <a:fillRect/>
          </a:stretch>
        </p:blipFill>
        <p:spPr>
          <a:xfrm>
            <a:off x="1561514" y="37807"/>
            <a:ext cx="9093590" cy="6820193"/>
          </a:xfrm>
          <a:prstGeom prst="rect">
            <a:avLst/>
          </a:prstGeom>
          <a:ln w="76200">
            <a:solidFill>
              <a:schemeClr val="tx1"/>
            </a:solidFill>
          </a:ln>
        </p:spPr>
      </p:pic>
      <p:sp>
        <p:nvSpPr>
          <p:cNvPr id="3" name="TextBox 2">
            <a:extLst>
              <a:ext uri="{FF2B5EF4-FFF2-40B4-BE49-F238E27FC236}">
                <a16:creationId xmlns:a16="http://schemas.microsoft.com/office/drawing/2014/main" id="{1A32336B-6FD5-416C-8D24-FF3526B50F00}"/>
              </a:ext>
            </a:extLst>
          </p:cNvPr>
          <p:cNvSpPr txBox="1"/>
          <p:nvPr/>
        </p:nvSpPr>
        <p:spPr>
          <a:xfrm>
            <a:off x="1925219" y="4937763"/>
            <a:ext cx="8144607" cy="1877437"/>
          </a:xfrm>
          <a:prstGeom prst="rect">
            <a:avLst/>
          </a:prstGeom>
          <a:solidFill>
            <a:schemeClr val="tx1"/>
          </a:solidFill>
        </p:spPr>
        <p:txBody>
          <a:bodyPr wrap="square" rtlCol="0">
            <a:spAutoFit/>
          </a:bodyPr>
          <a:lstStyle/>
          <a:p>
            <a:pPr algn="r"/>
            <a:r>
              <a:rPr lang="ar-JO" sz="3200" b="1" dirty="0">
                <a:solidFill>
                  <a:srgbClr val="FFFF00"/>
                </a:solidFill>
              </a:rPr>
              <a:t>هوى للشرق زادته الليالي       بلاد الحب والهمم العوالي </a:t>
            </a:r>
          </a:p>
          <a:p>
            <a:pPr algn="r"/>
            <a:r>
              <a:rPr lang="ar-JO" sz="3200" b="1" dirty="0">
                <a:solidFill>
                  <a:srgbClr val="FFFF00"/>
                </a:solidFill>
              </a:rPr>
              <a:t>حضارات هنالك  سابقات        واثار  من الامم   الخوالي  </a:t>
            </a:r>
          </a:p>
          <a:p>
            <a:pPr algn="r"/>
            <a:r>
              <a:rPr lang="ar-JO" sz="3200" b="1" dirty="0">
                <a:solidFill>
                  <a:srgbClr val="FFFF00"/>
                </a:solidFill>
              </a:rPr>
              <a:t>رياض النيل جنبت العوادي     واروتك الغوادي من طلال</a:t>
            </a:r>
          </a:p>
          <a:p>
            <a:r>
              <a:rPr lang="ar-JO" sz="2000" b="1" dirty="0">
                <a:solidFill>
                  <a:srgbClr val="FF0000"/>
                </a:solidFill>
              </a:rPr>
              <a:t>د. عبدالله مصطفى </a:t>
            </a:r>
            <a:endParaRPr lang="en-US" sz="2000" b="1" dirty="0">
              <a:solidFill>
                <a:srgbClr val="FF0000"/>
              </a:solidFill>
            </a:endParaRPr>
          </a:p>
        </p:txBody>
      </p:sp>
      <p:sp>
        <p:nvSpPr>
          <p:cNvPr id="4" name="TextBox 3">
            <a:extLst>
              <a:ext uri="{FF2B5EF4-FFF2-40B4-BE49-F238E27FC236}">
                <a16:creationId xmlns:a16="http://schemas.microsoft.com/office/drawing/2014/main" id="{4EA9B70C-8F5D-478D-A34E-61DE7234A104}"/>
              </a:ext>
            </a:extLst>
          </p:cNvPr>
          <p:cNvSpPr txBox="1"/>
          <p:nvPr/>
        </p:nvSpPr>
        <p:spPr>
          <a:xfrm>
            <a:off x="2250830" y="379827"/>
            <a:ext cx="3845169" cy="1077218"/>
          </a:xfrm>
          <a:prstGeom prst="rect">
            <a:avLst/>
          </a:prstGeom>
          <a:noFill/>
        </p:spPr>
        <p:txBody>
          <a:bodyPr wrap="square" rtlCol="0">
            <a:spAutoFit/>
          </a:bodyPr>
          <a:lstStyle/>
          <a:p>
            <a:pPr algn="ctr"/>
            <a:r>
              <a:rPr lang="en-US" sz="3200" b="1" i="1" dirty="0">
                <a:latin typeface="Candara" panose="020E0502030303020204" pitchFamily="34" charset="0"/>
                <a:cs typeface="Calibri" panose="020F0502020204030204" pitchFamily="34" charset="0"/>
              </a:rPr>
              <a:t>Dr. Aiman Qais Afar </a:t>
            </a:r>
          </a:p>
          <a:p>
            <a:pPr algn="ctr"/>
            <a:r>
              <a:rPr lang="en-US" sz="3200" b="1" i="1" dirty="0">
                <a:latin typeface="Candara" panose="020E0502030303020204" pitchFamily="34" charset="0"/>
                <a:cs typeface="Calibri" panose="020F0502020204030204" pitchFamily="34" charset="0"/>
              </a:rPr>
              <a:t>2020-2021</a:t>
            </a:r>
          </a:p>
        </p:txBody>
      </p:sp>
      <p:sp>
        <p:nvSpPr>
          <p:cNvPr id="5" name="Date Placeholder 4">
            <a:extLst>
              <a:ext uri="{FF2B5EF4-FFF2-40B4-BE49-F238E27FC236}">
                <a16:creationId xmlns:a16="http://schemas.microsoft.com/office/drawing/2014/main" id="{B59B9215-5168-46F2-8F91-AA9719ADEBF3}"/>
              </a:ext>
            </a:extLst>
          </p:cNvPr>
          <p:cNvSpPr>
            <a:spLocks noGrp="1"/>
          </p:cNvSpPr>
          <p:nvPr>
            <p:ph type="dt" sz="half" idx="10"/>
          </p:nvPr>
        </p:nvSpPr>
        <p:spPr>
          <a:xfrm>
            <a:off x="12013" y="4712400"/>
            <a:ext cx="1524883" cy="365125"/>
          </a:xfrm>
        </p:spPr>
        <p:txBody>
          <a:bodyPr/>
          <a:lstStyle/>
          <a:p>
            <a:r>
              <a:rPr lang="en-US" b="1">
                <a:solidFill>
                  <a:srgbClr val="C00000"/>
                </a:solidFill>
              </a:rPr>
              <a:t>1 November 2020</a:t>
            </a:r>
          </a:p>
        </p:txBody>
      </p:sp>
      <p:sp>
        <p:nvSpPr>
          <p:cNvPr id="6" name="Slide Number Placeholder 5">
            <a:extLst>
              <a:ext uri="{FF2B5EF4-FFF2-40B4-BE49-F238E27FC236}">
                <a16:creationId xmlns:a16="http://schemas.microsoft.com/office/drawing/2014/main" id="{66941878-B9C3-4C6C-835C-D7B31CE7E869}"/>
              </a:ext>
            </a:extLst>
          </p:cNvPr>
          <p:cNvSpPr>
            <a:spLocks noGrp="1"/>
          </p:cNvSpPr>
          <p:nvPr>
            <p:ph type="sldNum" sz="quarter" idx="12"/>
          </p:nvPr>
        </p:nvSpPr>
        <p:spPr>
          <a:xfrm>
            <a:off x="11141614" y="6356350"/>
            <a:ext cx="465406" cy="365125"/>
          </a:xfrm>
        </p:spPr>
        <p:txBody>
          <a:bodyPr/>
          <a:lstStyle/>
          <a:p>
            <a:fld id="{2E817409-4FDF-45F5-A90A-57F96C28E7B5}" type="slidenum">
              <a:rPr lang="en-US" b="1" smtClean="0">
                <a:solidFill>
                  <a:srgbClr val="C00000"/>
                </a:solidFill>
              </a:rPr>
              <a:t>18</a:t>
            </a:fld>
            <a:endParaRPr lang="en-US" b="1">
              <a:solidFill>
                <a:srgbClr val="C00000"/>
              </a:solidFill>
            </a:endParaRPr>
          </a:p>
        </p:txBody>
      </p:sp>
    </p:spTree>
    <p:extLst>
      <p:ext uri="{BB962C8B-B14F-4D97-AF65-F5344CB8AC3E}">
        <p14:creationId xmlns:p14="http://schemas.microsoft.com/office/powerpoint/2010/main" val="2671326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592A40-5AC9-4CFF-9607-61C6D80D9863}"/>
              </a:ext>
            </a:extLst>
          </p:cNvPr>
          <p:cNvSpPr txBox="1"/>
          <p:nvPr/>
        </p:nvSpPr>
        <p:spPr>
          <a:xfrm>
            <a:off x="185811" y="848563"/>
            <a:ext cx="11792242" cy="3888950"/>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امتدَّت الحضارۃ المصرية الفرعونية من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عام 3300 إلى عام 525 قبل الميلاد</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وهى الفترة التي يُعتقد أنّ مفهوم الصحة بدأ عندها، حيث تُشير بعض السجلات الطبية أنّ مفهوم الرعاية الطبية جاء من مصر القديمة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آمن المصريون القدماء بالصلاة كحلٍ لمشاكلهم الصحيّة، لكن كان لديهم أيضًا العلاجات الطبيّة والعمليّة مثل الأعشاب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ونظرًا لأنهم كانوا مجتمعًا منظمًا يعتمد على الكتابة والرياضيات، فقد سجلوا أفكارهم، مما سمح للآخرين بالاطلاع عليها والتعلم منها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r>
              <a:rPr lang="ar-JO"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ى</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75A80A8-A6A6-4AF6-90E3-C951684FC6A8}"/>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pic>
        <p:nvPicPr>
          <p:cNvPr id="1026" name="Picture 2" descr="معلومات عن تاريخ الفراعنة - موضوع">
            <a:extLst>
              <a:ext uri="{FF2B5EF4-FFF2-40B4-BE49-F238E27FC236}">
                <a16:creationId xmlns:a16="http://schemas.microsoft.com/office/drawing/2014/main" id="{A4C0865D-797C-4101-98E4-67C895ACC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250" y="4324697"/>
            <a:ext cx="5141273" cy="244447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C05FC7AD-A127-45BA-967D-53B9FCBCCE69}"/>
              </a:ext>
            </a:extLst>
          </p:cNvPr>
          <p:cNvSpPr>
            <a:spLocks noGrp="1"/>
          </p:cNvSpPr>
          <p:nvPr>
            <p:ph type="dt" sz="half" idx="10"/>
          </p:nvPr>
        </p:nvSpPr>
        <p:spPr>
          <a:xfrm>
            <a:off x="191087" y="6356350"/>
            <a:ext cx="2743200" cy="365125"/>
          </a:xfrm>
        </p:spPr>
        <p:txBody>
          <a:bodyPr/>
          <a:lstStyle/>
          <a:p>
            <a:r>
              <a:rPr lang="en-US" b="1">
                <a:solidFill>
                  <a:srgbClr val="C00000"/>
                </a:solidFill>
              </a:rPr>
              <a:t>1 November 2020</a:t>
            </a:r>
          </a:p>
        </p:txBody>
      </p:sp>
      <p:sp>
        <p:nvSpPr>
          <p:cNvPr id="5" name="Slide Number Placeholder 4">
            <a:extLst>
              <a:ext uri="{FF2B5EF4-FFF2-40B4-BE49-F238E27FC236}">
                <a16:creationId xmlns:a16="http://schemas.microsoft.com/office/drawing/2014/main" id="{5A83DD37-48B1-4B5C-847C-ADE7AF8106A5}"/>
              </a:ext>
            </a:extLst>
          </p:cNvPr>
          <p:cNvSpPr>
            <a:spLocks noGrp="1"/>
          </p:cNvSpPr>
          <p:nvPr>
            <p:ph type="sldNum" sz="quarter" idx="12"/>
          </p:nvPr>
        </p:nvSpPr>
        <p:spPr/>
        <p:txBody>
          <a:bodyPr/>
          <a:lstStyle/>
          <a:p>
            <a:fld id="{2E817409-4FDF-45F5-A90A-57F96C28E7B5}" type="slidenum">
              <a:rPr lang="en-US" b="1" smtClean="0">
                <a:solidFill>
                  <a:srgbClr val="C00000"/>
                </a:solidFill>
              </a:rPr>
              <a:t>2</a:t>
            </a:fld>
            <a:endParaRPr lang="en-US" b="1">
              <a:solidFill>
                <a:srgbClr val="C00000"/>
              </a:solidFill>
            </a:endParaRPr>
          </a:p>
        </p:txBody>
      </p:sp>
    </p:spTree>
    <p:extLst>
      <p:ext uri="{BB962C8B-B14F-4D97-AF65-F5344CB8AC3E}">
        <p14:creationId xmlns:p14="http://schemas.microsoft.com/office/powerpoint/2010/main" val="391144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03159B-E4BD-443E-892A-B125ACAFA7DF}"/>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2998F6F-9ACB-490E-9E56-11FA8AE26B29}"/>
              </a:ext>
            </a:extLst>
          </p:cNvPr>
          <p:cNvSpPr txBox="1"/>
          <p:nvPr/>
        </p:nvSpPr>
        <p:spPr>
          <a:xfrm>
            <a:off x="3573194" y="332486"/>
            <a:ext cx="2685756" cy="595932"/>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200" b="1" spc="-45" dirty="0">
                <a:solidFill>
                  <a:srgbClr val="010101"/>
                </a:solidFill>
                <a:effectLst/>
                <a:latin typeface="Calibri" panose="020F0502020204030204" pitchFamily="34" charset="0"/>
                <a:ea typeface="Times New Roman" panose="02020603050405020304" pitchFamily="18" charset="0"/>
                <a:cs typeface="Calibri" panose="020F0502020204030204" pitchFamily="34" charset="0"/>
              </a:rPr>
              <a:t>العوامل المؤثرة</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7984E6-2E11-43F2-B94C-D122875E6347}"/>
              </a:ext>
            </a:extLst>
          </p:cNvPr>
          <p:cNvSpPr txBox="1"/>
          <p:nvPr/>
        </p:nvSpPr>
        <p:spPr>
          <a:xfrm>
            <a:off x="379833" y="861513"/>
            <a:ext cx="11567159" cy="5695855"/>
          </a:xfrm>
          <a:prstGeom prst="rect">
            <a:avLst/>
          </a:prstGeom>
          <a:noFill/>
        </p:spPr>
        <p:txBody>
          <a:bodyPr wrap="square">
            <a:spAutoFit/>
          </a:bodyPr>
          <a:lstStyle/>
          <a:p>
            <a:pPr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اعتقد المصريون القدماء</a:t>
            </a:r>
            <a:r>
              <a:rPr lang="ar-JO"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أنّ الآلهة والشياطين والأرواح تلعب دورًا رئيسيًا في الإصابة بالأمراض.</a:t>
            </a:r>
            <a:endParaRPr lang="ar-JO"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ü"/>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واعتقد الأطباء أن الأرواح تغلق قنوات الجسم، مما يعيق طريقة عمل الجسم؛ لذلك بحث الأطباء عن طريقة لفتح هذه القنوات</a:t>
            </a:r>
            <a:endParaRPr lang="ar-JO"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في البداية، كان معظم المعالجين من </a:t>
            </a:r>
            <a:r>
              <a:rPr lang="ar-SA"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الكهنة</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ولكن مع مرور الوقت ظهرت </a:t>
            </a:r>
            <a:r>
              <a:rPr lang="ar-SA"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مهنة الطبيب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للوجود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لدى المصريين القدماء نظام مطور من الحروف والأرقام، الأمر الذي أتاح لهم تسجيل وتطوير أفكارهم وإجراء الحسابات.</a:t>
            </a:r>
            <a:endParaRPr lang="ar-JO"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حيث تُعد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الوثائق الطبية المصرية القديمة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من أقدم الوثائق التي عُثر عليها حتى يومنا هذا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77618C4F-AF6D-4208-9FB9-17A0ED320ACE}"/>
              </a:ext>
            </a:extLst>
          </p:cNvPr>
          <p:cNvSpPr>
            <a:spLocks noGrp="1"/>
          </p:cNvSpPr>
          <p:nvPr>
            <p:ph type="dt" sz="half" idx="10"/>
          </p:nvPr>
        </p:nvSpPr>
        <p:spPr>
          <a:xfrm>
            <a:off x="838200" y="6454826"/>
            <a:ext cx="2743200" cy="365125"/>
          </a:xfrm>
        </p:spPr>
        <p:txBody>
          <a:bodyPr/>
          <a:lstStyle/>
          <a:p>
            <a:r>
              <a:rPr lang="en-US" b="1">
                <a:solidFill>
                  <a:srgbClr val="C00000"/>
                </a:solidFill>
              </a:rPr>
              <a:t>1 November 2020</a:t>
            </a:r>
          </a:p>
        </p:txBody>
      </p:sp>
      <p:sp>
        <p:nvSpPr>
          <p:cNvPr id="4" name="Slide Number Placeholder 3">
            <a:extLst>
              <a:ext uri="{FF2B5EF4-FFF2-40B4-BE49-F238E27FC236}">
                <a16:creationId xmlns:a16="http://schemas.microsoft.com/office/drawing/2014/main" id="{77B3BA21-1455-425A-9D39-27E0106553FA}"/>
              </a:ext>
            </a:extLst>
          </p:cNvPr>
          <p:cNvSpPr>
            <a:spLocks noGrp="1"/>
          </p:cNvSpPr>
          <p:nvPr>
            <p:ph type="sldNum" sz="quarter" idx="12"/>
          </p:nvPr>
        </p:nvSpPr>
        <p:spPr>
          <a:xfrm>
            <a:off x="8610600" y="6454826"/>
            <a:ext cx="2743200" cy="365125"/>
          </a:xfrm>
        </p:spPr>
        <p:txBody>
          <a:bodyPr/>
          <a:lstStyle/>
          <a:p>
            <a:fld id="{2E817409-4FDF-45F5-A90A-57F96C28E7B5}" type="slidenum">
              <a:rPr lang="en-US" b="1" smtClean="0">
                <a:solidFill>
                  <a:srgbClr val="C00000"/>
                </a:solidFill>
              </a:rPr>
              <a:t>3</a:t>
            </a:fld>
            <a:endParaRPr lang="en-US" b="1">
              <a:solidFill>
                <a:srgbClr val="C00000"/>
              </a:solidFill>
            </a:endParaRPr>
          </a:p>
        </p:txBody>
      </p:sp>
    </p:spTree>
    <p:extLst>
      <p:ext uri="{BB962C8B-B14F-4D97-AF65-F5344CB8AC3E}">
        <p14:creationId xmlns:p14="http://schemas.microsoft.com/office/powerpoint/2010/main" val="2366057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B431B5-6A79-4AFF-B2CF-A3E1CC79318C}"/>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71C4989-1CF5-4AEF-958D-F127B721826C}"/>
              </a:ext>
            </a:extLst>
          </p:cNvPr>
          <p:cNvSpPr txBox="1"/>
          <p:nvPr/>
        </p:nvSpPr>
        <p:spPr>
          <a:xfrm>
            <a:off x="4300026" y="207387"/>
            <a:ext cx="2540388" cy="655244"/>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600" b="1" spc="-45" dirty="0">
                <a:solidFill>
                  <a:srgbClr val="010101"/>
                </a:solidFill>
                <a:effectLst/>
                <a:latin typeface="Calibri" panose="020F0502020204030204" pitchFamily="34" charset="0"/>
                <a:ea typeface="Times New Roman" panose="02020603050405020304" pitchFamily="18" charset="0"/>
                <a:cs typeface="Calibri" panose="020F0502020204030204" pitchFamily="34" charset="0"/>
              </a:rPr>
              <a:t>البحث والتعلّم</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E695F1-6710-4975-97C8-9C06DD91A7A4}"/>
              </a:ext>
            </a:extLst>
          </p:cNvPr>
          <p:cNvSpPr txBox="1"/>
          <p:nvPr/>
        </p:nvSpPr>
        <p:spPr>
          <a:xfrm>
            <a:off x="211020" y="1031012"/>
            <a:ext cx="11812172" cy="2201244"/>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تشير ممارسات التحنيط عند المصريين القدماء إلى معرفتهم ببعض آليات عمل الجسم البشري. خلال عملية التحنيط، كان يقوم الكاهن/الطبيب بإدخال آلة طويلة معقوفة من خلال فتحة الأنف، ويكسر العظمة الرقيقة في الدماغ لإزالة المخ</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algn="r" rtl="1"/>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ونتيجة لسمعتهم المميزة، سعى ملوك وملكات العالم إلى الأطباء المصريين</a:t>
            </a:r>
            <a:endParaRPr lang="en-US" sz="2800" b="1" dirty="0">
              <a:latin typeface="Calibri" panose="020F0502020204030204" pitchFamily="34" charset="0"/>
              <a:cs typeface="Calibri" panose="020F0502020204030204" pitchFamily="34" charset="0"/>
            </a:endParaRPr>
          </a:p>
        </p:txBody>
      </p:sp>
      <p:pic>
        <p:nvPicPr>
          <p:cNvPr id="2050" name="Picture 2" descr="التحنيـط .. سـر الفـراعنة الذي ارتبـط بالخلـود">
            <a:extLst>
              <a:ext uri="{FF2B5EF4-FFF2-40B4-BE49-F238E27FC236}">
                <a16:creationId xmlns:a16="http://schemas.microsoft.com/office/drawing/2014/main" id="{E770BDCC-6B55-4654-B714-58B2BA05E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7361" y="3429000"/>
            <a:ext cx="4866865" cy="3089251"/>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3194E695-4D95-4635-BB28-82E51F5564A2}"/>
              </a:ext>
            </a:extLst>
          </p:cNvPr>
          <p:cNvSpPr>
            <a:spLocks noGrp="1"/>
          </p:cNvSpPr>
          <p:nvPr>
            <p:ph type="dt" sz="half" idx="10"/>
          </p:nvPr>
        </p:nvSpPr>
        <p:spPr/>
        <p:txBody>
          <a:bodyPr/>
          <a:lstStyle/>
          <a:p>
            <a:r>
              <a:rPr lang="en-US" b="1">
                <a:solidFill>
                  <a:srgbClr val="C00000"/>
                </a:solidFill>
              </a:rPr>
              <a:t>1 November 2020</a:t>
            </a:r>
          </a:p>
        </p:txBody>
      </p:sp>
      <p:sp>
        <p:nvSpPr>
          <p:cNvPr id="4" name="Slide Number Placeholder 3">
            <a:extLst>
              <a:ext uri="{FF2B5EF4-FFF2-40B4-BE49-F238E27FC236}">
                <a16:creationId xmlns:a16="http://schemas.microsoft.com/office/drawing/2014/main" id="{E5E8BC23-0535-4B71-AB98-2AC1FD0BA5E1}"/>
              </a:ext>
            </a:extLst>
          </p:cNvPr>
          <p:cNvSpPr>
            <a:spLocks noGrp="1"/>
          </p:cNvSpPr>
          <p:nvPr>
            <p:ph type="sldNum" sz="quarter" idx="12"/>
          </p:nvPr>
        </p:nvSpPr>
        <p:spPr/>
        <p:txBody>
          <a:bodyPr/>
          <a:lstStyle/>
          <a:p>
            <a:fld id="{2E817409-4FDF-45F5-A90A-57F96C28E7B5}" type="slidenum">
              <a:rPr lang="en-US" b="1" smtClean="0">
                <a:solidFill>
                  <a:srgbClr val="C00000"/>
                </a:solidFill>
              </a:rPr>
              <a:t>4</a:t>
            </a:fld>
            <a:endParaRPr lang="en-US" b="1">
              <a:solidFill>
                <a:srgbClr val="C00000"/>
              </a:solidFill>
            </a:endParaRPr>
          </a:p>
        </p:txBody>
      </p:sp>
    </p:spTree>
    <p:extLst>
      <p:ext uri="{BB962C8B-B14F-4D97-AF65-F5344CB8AC3E}">
        <p14:creationId xmlns:p14="http://schemas.microsoft.com/office/powerpoint/2010/main" val="1951876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7FC5B-02FF-4BF0-8849-1BA7C2BCCFBA}"/>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E5FC05A-424D-4BC8-8DE9-5416B1271FF8}"/>
              </a:ext>
            </a:extLst>
          </p:cNvPr>
          <p:cNvSpPr txBox="1"/>
          <p:nvPr/>
        </p:nvSpPr>
        <p:spPr>
          <a:xfrm>
            <a:off x="379828" y="862631"/>
            <a:ext cx="11432344" cy="5695855"/>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برديات إيبرس</a:t>
            </a:r>
            <a:r>
              <a:rPr lang="en-US"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Ebers</a:t>
            </a:r>
            <a:r>
              <a:rPr lang="en-US"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Papyrus)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والممارسات الطبية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عُثر على عدد من الوثائق المكتوبة التي تصف الممارسات الطبية المصرية القديمة، من بينها برديّة إيبرس</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تحتوي البرديّة على أكثر من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700</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وصفة طبية </a:t>
            </a:r>
            <a:r>
              <a:rPr lang="ar-SA" sz="2800" b="1"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وصيغ سحرية </a:t>
            </a:r>
            <a:r>
              <a:rPr lang="ar-SA" sz="2800" b="1"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وعشرات التعاويذ السحرية </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المستخدمة في إبعاد الشياطين المسببة للمرض. ربما كُتبت حوالي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1500</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قبل الميلاد، لكن يُعتقد أنها نُسخت من وثائق أقدم يعود تاريخها إلى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3400</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قبل الميلاد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وتُعدّ من أقدم الوثائق الطبيّة المحفوظة التي عُثر عليها حتى الآن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وفرت لنا البرديّات دليلًا على بعض الإجراءات العلمية الصحيحة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يُعتقد أنّ الأطباء كان لديهم معرفة جيدة إلى حدٍ ما بتركيب العظام وكيفية عمل الدماغ والكبد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1A884FBE-4148-4E01-BE09-F1E7F144C348}"/>
              </a:ext>
            </a:extLst>
          </p:cNvPr>
          <p:cNvSpPr>
            <a:spLocks noGrp="1"/>
          </p:cNvSpPr>
          <p:nvPr>
            <p:ph type="dt" sz="half" idx="10"/>
          </p:nvPr>
        </p:nvSpPr>
        <p:spPr>
          <a:xfrm>
            <a:off x="838200" y="6482961"/>
            <a:ext cx="2743200" cy="365125"/>
          </a:xfrm>
        </p:spPr>
        <p:txBody>
          <a:bodyPr/>
          <a:lstStyle/>
          <a:p>
            <a:r>
              <a:rPr lang="en-US" b="1">
                <a:solidFill>
                  <a:srgbClr val="C00000"/>
                </a:solidFill>
              </a:rPr>
              <a:t>1 November 2020</a:t>
            </a:r>
          </a:p>
        </p:txBody>
      </p:sp>
      <p:sp>
        <p:nvSpPr>
          <p:cNvPr id="4" name="Slide Number Placeholder 3">
            <a:extLst>
              <a:ext uri="{FF2B5EF4-FFF2-40B4-BE49-F238E27FC236}">
                <a16:creationId xmlns:a16="http://schemas.microsoft.com/office/drawing/2014/main" id="{10F45591-5B0D-408F-9778-0EA3967D90DB}"/>
              </a:ext>
            </a:extLst>
          </p:cNvPr>
          <p:cNvSpPr>
            <a:spLocks noGrp="1"/>
          </p:cNvSpPr>
          <p:nvPr>
            <p:ph type="sldNum" sz="quarter" idx="12"/>
          </p:nvPr>
        </p:nvSpPr>
        <p:spPr>
          <a:xfrm>
            <a:off x="8610600" y="6482961"/>
            <a:ext cx="2743200" cy="365125"/>
          </a:xfrm>
        </p:spPr>
        <p:txBody>
          <a:bodyPr/>
          <a:lstStyle/>
          <a:p>
            <a:fld id="{2E817409-4FDF-45F5-A90A-57F96C28E7B5}" type="slidenum">
              <a:rPr lang="en-US" b="1" smtClean="0">
                <a:solidFill>
                  <a:srgbClr val="C00000"/>
                </a:solidFill>
              </a:rPr>
              <a:t>5</a:t>
            </a:fld>
            <a:endParaRPr lang="en-US" b="1">
              <a:solidFill>
                <a:srgbClr val="C00000"/>
              </a:solidFill>
            </a:endParaRPr>
          </a:p>
        </p:txBody>
      </p:sp>
    </p:spTree>
    <p:extLst>
      <p:ext uri="{BB962C8B-B14F-4D97-AF65-F5344CB8AC3E}">
        <p14:creationId xmlns:p14="http://schemas.microsoft.com/office/powerpoint/2010/main" val="1878897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86657-993F-422B-A52B-08ABA8C7D0E7}"/>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8B85219-8162-40E7-9B8D-97412F671628}"/>
              </a:ext>
            </a:extLst>
          </p:cNvPr>
          <p:cNvSpPr txBox="1"/>
          <p:nvPr/>
        </p:nvSpPr>
        <p:spPr>
          <a:xfrm>
            <a:off x="126609" y="862631"/>
            <a:ext cx="11524957" cy="1915974"/>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وفقًا لبرديّة إيبرس، فإنّ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القلب هو مركز إمداد الجسم بالدم</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وكل منطقة في الجسم مرتبطة بالأوعية الدموية. وكان القلب هو نقطة التقاء الأوعية التي تحمل الدموع والبول والسائل المنوي والدم. يصف الباحثون الذين كتبوا في 2014 عن الفهم المصري القديم للنظام الدوري في الجسم بأنّه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«فهم متطور بشكلٍ مدهشٍ، وعلى درجة عالية من الدقة</a:t>
            </a:r>
            <a:r>
              <a:rPr lang="en-US"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D8300C4-0B40-4058-8BCA-7BDDEAB9C055}"/>
              </a:ext>
            </a:extLst>
          </p:cNvPr>
          <p:cNvSpPr txBox="1"/>
          <p:nvPr/>
        </p:nvSpPr>
        <p:spPr>
          <a:xfrm>
            <a:off x="6095999" y="208368"/>
            <a:ext cx="1124243" cy="658835"/>
          </a:xfrm>
          <a:prstGeom prst="rect">
            <a:avLst/>
          </a:prstGeom>
          <a:noFill/>
          <a:ln w="57150">
            <a:solidFill>
              <a:schemeClr val="tx1"/>
            </a:solidFill>
          </a:ln>
        </p:spPr>
        <p:txBody>
          <a:bodyPr wrap="square">
            <a:spAutoFit/>
          </a:bodyPr>
          <a:lstStyle/>
          <a:p>
            <a:pPr marL="0" marR="0" algn="r" rtl="1">
              <a:lnSpc>
                <a:spcPct val="107000"/>
              </a:lnSpc>
              <a:spcBef>
                <a:spcPts val="0"/>
              </a:spcBef>
              <a:spcAft>
                <a:spcPts val="2250"/>
              </a:spcAft>
            </a:pPr>
            <a:r>
              <a:rPr lang="ar-SA" sz="36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القلب</a:t>
            </a:r>
            <a:endParaRPr lang="en-US" sz="3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Pharco - تعتبر مخطوطة بردية (إيبرس) أقدم وثيقة علاجية في... | Facebook">
            <a:extLst>
              <a:ext uri="{FF2B5EF4-FFF2-40B4-BE49-F238E27FC236}">
                <a16:creationId xmlns:a16="http://schemas.microsoft.com/office/drawing/2014/main" id="{121E0AE1-A46E-4A7A-A691-439E52358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35" y="2814562"/>
            <a:ext cx="4586068" cy="343512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0749A1EE-67C4-4348-9503-A2B248F7284C}"/>
              </a:ext>
            </a:extLst>
          </p:cNvPr>
          <p:cNvSpPr>
            <a:spLocks noGrp="1"/>
          </p:cNvSpPr>
          <p:nvPr>
            <p:ph type="dt" sz="half" idx="10"/>
          </p:nvPr>
        </p:nvSpPr>
        <p:spPr/>
        <p:txBody>
          <a:bodyPr/>
          <a:lstStyle/>
          <a:p>
            <a:r>
              <a:rPr lang="en-US" b="1" dirty="0">
                <a:solidFill>
                  <a:srgbClr val="C00000"/>
                </a:solidFill>
              </a:rPr>
              <a:t>1 November 2020</a:t>
            </a:r>
          </a:p>
        </p:txBody>
      </p:sp>
      <p:sp>
        <p:nvSpPr>
          <p:cNvPr id="8" name="Slide Number Placeholder 7">
            <a:extLst>
              <a:ext uri="{FF2B5EF4-FFF2-40B4-BE49-F238E27FC236}">
                <a16:creationId xmlns:a16="http://schemas.microsoft.com/office/drawing/2014/main" id="{561BF298-DD6D-4C11-A369-2D8ED04C8C1D}"/>
              </a:ext>
            </a:extLst>
          </p:cNvPr>
          <p:cNvSpPr>
            <a:spLocks noGrp="1"/>
          </p:cNvSpPr>
          <p:nvPr>
            <p:ph type="sldNum" sz="quarter" idx="12"/>
          </p:nvPr>
        </p:nvSpPr>
        <p:spPr/>
        <p:txBody>
          <a:bodyPr/>
          <a:lstStyle/>
          <a:p>
            <a:fld id="{2E817409-4FDF-45F5-A90A-57F96C28E7B5}" type="slidenum">
              <a:rPr lang="en-US" b="1" smtClean="0">
                <a:solidFill>
                  <a:srgbClr val="C00000"/>
                </a:solidFill>
              </a:rPr>
              <a:t>6</a:t>
            </a:fld>
            <a:endParaRPr lang="en-US" b="1">
              <a:solidFill>
                <a:srgbClr val="C00000"/>
              </a:solidFill>
            </a:endParaRPr>
          </a:p>
        </p:txBody>
      </p:sp>
    </p:spTree>
    <p:extLst>
      <p:ext uri="{BB962C8B-B14F-4D97-AF65-F5344CB8AC3E}">
        <p14:creationId xmlns:p14="http://schemas.microsoft.com/office/powerpoint/2010/main" val="1609448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3F651E-44F2-4FC2-9DCF-DC9086418964}"/>
              </a:ext>
            </a:extLst>
          </p:cNvPr>
          <p:cNvSpPr txBox="1"/>
          <p:nvPr/>
        </p:nvSpPr>
        <p:spPr>
          <a:xfrm>
            <a:off x="328246" y="964854"/>
            <a:ext cx="11535507" cy="2276842"/>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الأمراض العقلية</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تصف البرديّة بالتفصيل صفات وأسباب وعلاج الاضطرابات العقلية، مثل الخرف والاكتئاب. اعتقد المصريون القدماء أنّ سبب الأمراض العقلية هو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مزيج من القنوات المغلقة وتأثير الأرواح الشريرة والآلهة الغاضبة</a:t>
            </a:r>
            <a:r>
              <a:rPr lang="en-US"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66666A7-FFB3-4117-8D87-EF6EFBF9A7C8}"/>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544C907-0013-4466-9A20-6077B5AFB590}"/>
              </a:ext>
            </a:extLst>
          </p:cNvPr>
          <p:cNvSpPr txBox="1"/>
          <p:nvPr/>
        </p:nvSpPr>
        <p:spPr>
          <a:xfrm>
            <a:off x="567402" y="3723502"/>
            <a:ext cx="11324492" cy="2276842"/>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النصائح الطبية</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بعض النصائح التي كان يوصي بها الأطباء آنذاك تبدو سليمة إلى حدٍ ما بالنسبة لنا الآن. على سبيل المثال، نَصحوا الناس بضرورة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غسل وحلق أجسادهم لمنع العدوى</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a:t>
            </a:r>
            <a:r>
              <a:rPr lang="ar-SA" sz="2800" b="1" dirty="0">
                <a:solidFill>
                  <a:schemeClr val="accent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والأكل بعناية</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وتجنّب الحيوانات غير النظيفة والأسماك النيئة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Date Placeholder 7">
            <a:extLst>
              <a:ext uri="{FF2B5EF4-FFF2-40B4-BE49-F238E27FC236}">
                <a16:creationId xmlns:a16="http://schemas.microsoft.com/office/drawing/2014/main" id="{2D0BEAA2-6726-4678-B833-80405608F6F6}"/>
              </a:ext>
            </a:extLst>
          </p:cNvPr>
          <p:cNvSpPr>
            <a:spLocks noGrp="1"/>
          </p:cNvSpPr>
          <p:nvPr>
            <p:ph type="dt" sz="half" idx="10"/>
          </p:nvPr>
        </p:nvSpPr>
        <p:spPr/>
        <p:txBody>
          <a:bodyPr/>
          <a:lstStyle/>
          <a:p>
            <a:r>
              <a:rPr lang="en-US" b="1">
                <a:solidFill>
                  <a:srgbClr val="C00000"/>
                </a:solidFill>
              </a:rPr>
              <a:t>1 November 2020</a:t>
            </a:r>
          </a:p>
        </p:txBody>
      </p:sp>
      <p:sp>
        <p:nvSpPr>
          <p:cNvPr id="9" name="Slide Number Placeholder 8">
            <a:extLst>
              <a:ext uri="{FF2B5EF4-FFF2-40B4-BE49-F238E27FC236}">
                <a16:creationId xmlns:a16="http://schemas.microsoft.com/office/drawing/2014/main" id="{2E7E442D-974E-405C-B089-FCAFE95AE4D7}"/>
              </a:ext>
            </a:extLst>
          </p:cNvPr>
          <p:cNvSpPr>
            <a:spLocks noGrp="1"/>
          </p:cNvSpPr>
          <p:nvPr>
            <p:ph type="sldNum" sz="quarter" idx="12"/>
          </p:nvPr>
        </p:nvSpPr>
        <p:spPr/>
        <p:txBody>
          <a:bodyPr/>
          <a:lstStyle/>
          <a:p>
            <a:fld id="{2E817409-4FDF-45F5-A90A-57F96C28E7B5}" type="slidenum">
              <a:rPr lang="en-US" b="1" smtClean="0">
                <a:solidFill>
                  <a:srgbClr val="C00000"/>
                </a:solidFill>
              </a:rPr>
              <a:t>7</a:t>
            </a:fld>
            <a:endParaRPr lang="en-US" b="1">
              <a:solidFill>
                <a:srgbClr val="C00000"/>
              </a:solidFill>
            </a:endParaRPr>
          </a:p>
        </p:txBody>
      </p:sp>
    </p:spTree>
    <p:extLst>
      <p:ext uri="{BB962C8B-B14F-4D97-AF65-F5344CB8AC3E}">
        <p14:creationId xmlns:p14="http://schemas.microsoft.com/office/powerpoint/2010/main" val="363661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9E1CA6-2F66-4FF7-BE18-C525E14BBBE2}"/>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C2990B5-CDF5-4612-9E90-6063EC0FF9F0}"/>
              </a:ext>
            </a:extLst>
          </p:cNvPr>
          <p:cNvSpPr txBox="1"/>
          <p:nvPr/>
        </p:nvSpPr>
        <p:spPr>
          <a:xfrm>
            <a:off x="-28131" y="1090763"/>
            <a:ext cx="12051323" cy="5784982"/>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احتوت البرديّة على قسم خاص بتحديد النسل، وكيفية معرفة إذا كانت المرأة حاملًا أم لا، وبعض المسائل الأخرى المتعلقة بأمراض النساء</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شملت البرديّات أيضًا مجموعة نصائح حول</a:t>
            </a:r>
            <a:r>
              <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مشاكل البشرة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مشاكل الأسنان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أمراض العينين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الأمراض المعوية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الطفيليات</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كيفية علاج الخُراج أو الورم جراحيًا وبالإضافة إلى ذلك، هناك أدلة على معرفة الأطباء بكيفية وضع العظام المكسورة وعلاج الحروق</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40F52D4-3F89-472A-8F34-F35EB3D37912}"/>
              </a:ext>
            </a:extLst>
          </p:cNvPr>
          <p:cNvSpPr txBox="1"/>
          <p:nvPr/>
        </p:nvSpPr>
        <p:spPr>
          <a:xfrm>
            <a:off x="5233182" y="267288"/>
            <a:ext cx="1923174" cy="595932"/>
          </a:xfrm>
          <a:prstGeom prst="rect">
            <a:avLst/>
          </a:prstGeom>
          <a:noFill/>
          <a:ln w="76200">
            <a:solidFill>
              <a:schemeClr val="tx1"/>
            </a:solidFill>
          </a:ln>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تنظيم الأسرة</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شاهد.. بردية فرعونية تكشف تفاصيل طبية عن كيفية تحديد نوع الجنين - اليوم  السابع">
            <a:extLst>
              <a:ext uri="{FF2B5EF4-FFF2-40B4-BE49-F238E27FC236}">
                <a16:creationId xmlns:a16="http://schemas.microsoft.com/office/drawing/2014/main" id="{2BFA38EC-E1B4-4D03-9FF5-9BE6F5291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88" y="2391508"/>
            <a:ext cx="5623412" cy="2956826"/>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D7253EA4-EE00-40AE-BDE8-31919BA15E6C}"/>
              </a:ext>
            </a:extLst>
          </p:cNvPr>
          <p:cNvSpPr>
            <a:spLocks noGrp="1"/>
          </p:cNvSpPr>
          <p:nvPr>
            <p:ph type="dt" sz="half" idx="10"/>
          </p:nvPr>
        </p:nvSpPr>
        <p:spPr/>
        <p:txBody>
          <a:bodyPr/>
          <a:lstStyle/>
          <a:p>
            <a:r>
              <a:rPr lang="en-US" b="1">
                <a:solidFill>
                  <a:srgbClr val="C00000"/>
                </a:solidFill>
              </a:rPr>
              <a:t>1 November 2020</a:t>
            </a:r>
          </a:p>
        </p:txBody>
      </p:sp>
      <p:sp>
        <p:nvSpPr>
          <p:cNvPr id="9" name="Slide Number Placeholder 8">
            <a:extLst>
              <a:ext uri="{FF2B5EF4-FFF2-40B4-BE49-F238E27FC236}">
                <a16:creationId xmlns:a16="http://schemas.microsoft.com/office/drawing/2014/main" id="{F133C6C1-0A12-451B-A539-4613187F32C6}"/>
              </a:ext>
            </a:extLst>
          </p:cNvPr>
          <p:cNvSpPr>
            <a:spLocks noGrp="1"/>
          </p:cNvSpPr>
          <p:nvPr>
            <p:ph type="sldNum" sz="quarter" idx="12"/>
          </p:nvPr>
        </p:nvSpPr>
        <p:spPr>
          <a:xfrm>
            <a:off x="2505220" y="6356350"/>
            <a:ext cx="2743200" cy="365125"/>
          </a:xfrm>
        </p:spPr>
        <p:txBody>
          <a:bodyPr/>
          <a:lstStyle/>
          <a:p>
            <a:fld id="{2E817409-4FDF-45F5-A90A-57F96C28E7B5}" type="slidenum">
              <a:rPr lang="en-US" b="1" smtClean="0">
                <a:solidFill>
                  <a:srgbClr val="C00000"/>
                </a:solidFill>
              </a:rPr>
              <a:t>8</a:t>
            </a:fld>
            <a:endParaRPr lang="en-US" b="1" dirty="0">
              <a:solidFill>
                <a:srgbClr val="C00000"/>
              </a:solidFill>
            </a:endParaRPr>
          </a:p>
        </p:txBody>
      </p:sp>
    </p:spTree>
    <p:extLst>
      <p:ext uri="{BB962C8B-B14F-4D97-AF65-F5344CB8AC3E}">
        <p14:creationId xmlns:p14="http://schemas.microsoft.com/office/powerpoint/2010/main" val="423235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7F76E9-0E2C-4FC4-A7E7-6F6C4930B1B2}"/>
              </a:ext>
            </a:extLst>
          </p:cNvPr>
          <p:cNvSpPr txBox="1"/>
          <p:nvPr/>
        </p:nvSpPr>
        <p:spPr>
          <a:xfrm>
            <a:off x="7891975" y="154745"/>
            <a:ext cx="3920197" cy="707886"/>
          </a:xfrm>
          <a:prstGeom prst="rect">
            <a:avLst/>
          </a:prstGeom>
          <a:noFill/>
          <a:ln w="76200">
            <a:solidFill>
              <a:schemeClr val="accent1"/>
            </a:solidFill>
          </a:ln>
        </p:spPr>
        <p:txBody>
          <a:bodyPr wrap="square" rtlCol="0">
            <a:spAutoFit/>
          </a:bodyPr>
          <a:lstStyle/>
          <a:p>
            <a:pPr algn="r" rtl="1"/>
            <a:r>
              <a:rPr lang="ar-JO" sz="4000" b="1" dirty="0">
                <a:solidFill>
                  <a:srgbClr val="FF0000"/>
                </a:solidFill>
                <a:latin typeface="Calibri" panose="020F0502020204030204" pitchFamily="34" charset="0"/>
                <a:cs typeface="Calibri" panose="020F0502020204030204" pitchFamily="34" charset="0"/>
              </a:rPr>
              <a:t>الطب المصري القديم </a:t>
            </a:r>
            <a:endParaRPr lang="en-US" sz="40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B547D46-ED33-482C-A8CD-9411D93C6B0A}"/>
              </a:ext>
            </a:extLst>
          </p:cNvPr>
          <p:cNvSpPr txBox="1"/>
          <p:nvPr/>
        </p:nvSpPr>
        <p:spPr>
          <a:xfrm>
            <a:off x="0" y="930069"/>
            <a:ext cx="11957538" cy="4557594"/>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طب الأسنان</a:t>
            </a:r>
            <a:endParaRPr lang="en-US" sz="3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مارس المصريون طب الأسنان، حيث عُرف لديهم نخر وتسوس الأسنان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اشتملت العلاجات على الآتي</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الكمون والعطور والبصل لعلاج تورم اللثة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ربما اُستُخدم الأفيون لعلاج ألم الأسنان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r" rtl="1">
              <a:lnSpc>
                <a:spcPct val="107000"/>
              </a:lnSpc>
              <a:spcBef>
                <a:spcPts val="0"/>
              </a:spcBef>
              <a:spcAft>
                <a:spcPts val="800"/>
              </a:spcAft>
              <a:buSzPts val="1000"/>
              <a:buFont typeface="Symbol" panose="05050102010706020507" pitchFamily="18" charset="2"/>
              <a:buChar char=""/>
              <a:tabLst>
                <a:tab pos="457200" algn="l"/>
              </a:tabLs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حفر الثقوب في الفك لتصريف الخراج</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313131"/>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ولكنهم لا يبدو أنهم عرفوا عملية استخراج الأسنان (الخلع)</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052" name="Picture 4" descr="تاريخ الطب: الطب المصري القديم - أنا أصدق العلم">
            <a:extLst>
              <a:ext uri="{FF2B5EF4-FFF2-40B4-BE49-F238E27FC236}">
                <a16:creationId xmlns:a16="http://schemas.microsoft.com/office/drawing/2014/main" id="{4A0BDEA7-D454-462C-8635-9DE3B7E2E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68" y="2377439"/>
            <a:ext cx="4310342" cy="269396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839515E7-1255-47D3-9B06-37442F9DD66B}"/>
              </a:ext>
            </a:extLst>
          </p:cNvPr>
          <p:cNvSpPr>
            <a:spLocks noGrp="1"/>
          </p:cNvSpPr>
          <p:nvPr>
            <p:ph type="dt" sz="half" idx="10"/>
          </p:nvPr>
        </p:nvSpPr>
        <p:spPr/>
        <p:txBody>
          <a:bodyPr/>
          <a:lstStyle/>
          <a:p>
            <a:r>
              <a:rPr lang="en-US" b="1">
                <a:solidFill>
                  <a:srgbClr val="C00000"/>
                </a:solidFill>
              </a:rPr>
              <a:t>1 November 2020</a:t>
            </a:r>
          </a:p>
        </p:txBody>
      </p:sp>
      <p:sp>
        <p:nvSpPr>
          <p:cNvPr id="7" name="Slide Number Placeholder 6">
            <a:extLst>
              <a:ext uri="{FF2B5EF4-FFF2-40B4-BE49-F238E27FC236}">
                <a16:creationId xmlns:a16="http://schemas.microsoft.com/office/drawing/2014/main" id="{DD297C7D-14C1-44D7-A8B6-C5564DE66507}"/>
              </a:ext>
            </a:extLst>
          </p:cNvPr>
          <p:cNvSpPr>
            <a:spLocks noGrp="1"/>
          </p:cNvSpPr>
          <p:nvPr>
            <p:ph type="sldNum" sz="quarter" idx="12"/>
          </p:nvPr>
        </p:nvSpPr>
        <p:spPr/>
        <p:txBody>
          <a:bodyPr/>
          <a:lstStyle/>
          <a:p>
            <a:fld id="{2E817409-4FDF-45F5-A90A-57F96C28E7B5}" type="slidenum">
              <a:rPr lang="en-US" b="1" smtClean="0">
                <a:solidFill>
                  <a:srgbClr val="C00000"/>
                </a:solidFill>
              </a:rPr>
              <a:t>9</a:t>
            </a:fld>
            <a:endParaRPr lang="en-US" b="1">
              <a:solidFill>
                <a:srgbClr val="C00000"/>
              </a:solidFill>
            </a:endParaRPr>
          </a:p>
        </p:txBody>
      </p:sp>
    </p:spTree>
    <p:extLst>
      <p:ext uri="{BB962C8B-B14F-4D97-AF65-F5344CB8AC3E}">
        <p14:creationId xmlns:p14="http://schemas.microsoft.com/office/powerpoint/2010/main" val="2368432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1495</Words>
  <Application>Microsoft Office PowerPoint</Application>
  <PresentationFormat>Widescreen</PresentationFormat>
  <Paragraphs>157</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Aiman Qais. Ahmad</dc:creator>
  <cp:lastModifiedBy>احمد المعايطه</cp:lastModifiedBy>
  <cp:revision>22</cp:revision>
  <dcterms:created xsi:type="dcterms:W3CDTF">2020-10-28T19:12:55Z</dcterms:created>
  <dcterms:modified xsi:type="dcterms:W3CDTF">2020-11-03T07:18:16Z</dcterms:modified>
</cp:coreProperties>
</file>