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84" r:id="rId5"/>
    <p:sldId id="259" r:id="rId6"/>
    <p:sldId id="262" r:id="rId7"/>
    <p:sldId id="265" r:id="rId8"/>
    <p:sldId id="263" r:id="rId9"/>
    <p:sldId id="267" r:id="rId10"/>
    <p:sldId id="268" r:id="rId11"/>
    <p:sldId id="269" r:id="rId12"/>
    <p:sldId id="270" r:id="rId13"/>
    <p:sldId id="295" r:id="rId14"/>
    <p:sldId id="274" r:id="rId15"/>
    <p:sldId id="275" r:id="rId16"/>
    <p:sldId id="276" r:id="rId17"/>
    <p:sldId id="294" r:id="rId18"/>
    <p:sldId id="277" r:id="rId19"/>
    <p:sldId id="278" r:id="rId20"/>
    <p:sldId id="279" r:id="rId21"/>
    <p:sldId id="280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74DEEF-819B-497B-8485-C4E8B0777EE3}" type="datetimeFigureOut">
              <a:rPr lang="en-US" smtClean="0"/>
              <a:pPr/>
              <a:t>10/09/2019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26F17E-3E18-4B9D-8126-2E035D98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Obstetric anesthesia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78486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 </a:t>
            </a:r>
            <a:r>
              <a:rPr lang="en-US" dirty="0" err="1" smtClean="0"/>
              <a:t>Mohamamd</a:t>
            </a:r>
            <a:r>
              <a:rPr lang="en-US" dirty="0" smtClean="0"/>
              <a:t> </a:t>
            </a:r>
            <a:r>
              <a:rPr lang="en-US" dirty="0" err="1" smtClean="0"/>
              <a:t>Emair</a:t>
            </a:r>
            <a:endParaRPr lang="en-US" dirty="0" smtClean="0"/>
          </a:p>
          <a:p>
            <a:pPr algn="ctr"/>
            <a:r>
              <a:rPr lang="en-US" dirty="0" smtClean="0"/>
              <a:t>Anesthesia, ICU and Pain management specialist </a:t>
            </a:r>
          </a:p>
          <a:p>
            <a:pPr algn="ctr"/>
            <a:r>
              <a:rPr lang="en-US" dirty="0" err="1" smtClean="0"/>
              <a:t>Mu’tah</a:t>
            </a:r>
            <a:r>
              <a:rPr lang="en-US" dirty="0" smtClean="0"/>
              <a:t> university </a:t>
            </a:r>
            <a:endParaRPr lang="en-US" dirty="0"/>
          </a:p>
        </p:txBody>
      </p:sp>
    </p:spTree>
  </p:cSld>
  <p:clrMapOvr>
    <a:masterClrMapping/>
  </p:clrMapOvr>
  <p:transition advTm="61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Nitrous 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 parturient self-administers the anesthetic gas, as needed, using a hand-held face mask over her nose and mouth.</a:t>
            </a:r>
          </a:p>
          <a:p>
            <a:r>
              <a:rPr lang="en-US" dirty="0" smtClean="0"/>
              <a:t>The inhalation must be timed before the start of the contraction, as the analgesic effect peeks at 50 sec. &amp; lasts for 1 minute</a:t>
            </a:r>
          </a:p>
          <a:p>
            <a:r>
              <a:rPr lang="en-US" dirty="0" smtClean="0"/>
              <a:t>The safety of this technique is that the parturient will be unable to hold the mask if she becomes too drowsy.</a:t>
            </a:r>
          </a:p>
          <a:p>
            <a:r>
              <a:rPr lang="en-US" dirty="0" smtClean="0"/>
              <a:t>Studies showed wide variations in response to N2O.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/>
          <a:lstStyle/>
          <a:p>
            <a:r>
              <a:rPr lang="en-US" dirty="0" smtClean="0"/>
              <a:t>Precautions: </a:t>
            </a:r>
          </a:p>
          <a:p>
            <a:pPr lvl="1"/>
            <a:r>
              <a:rPr lang="en-US" dirty="0" smtClean="0"/>
              <a:t>Nausea in 5-40% &amp; Vomiting in up to 15%</a:t>
            </a:r>
          </a:p>
          <a:p>
            <a:pPr lvl="1"/>
            <a:r>
              <a:rPr lang="en-US" dirty="0" smtClean="0"/>
              <a:t>It shouldn’t be used if O2 sat is &lt;95%</a:t>
            </a:r>
          </a:p>
          <a:p>
            <a:pPr lvl="1"/>
            <a:r>
              <a:rPr lang="en-US" dirty="0" smtClean="0"/>
              <a:t>Should be used with caution in combination with </a:t>
            </a:r>
            <a:r>
              <a:rPr lang="en-US" dirty="0" err="1" smtClean="0"/>
              <a:t>opioids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known that exposure to inhalational anesthetics and sedatives causes </a:t>
            </a:r>
            <a:r>
              <a:rPr lang="en-US" u="sng" dirty="0" err="1" smtClean="0"/>
              <a:t>neurodegeneration</a:t>
            </a:r>
            <a:r>
              <a:rPr lang="en-US" dirty="0" smtClean="0"/>
              <a:t> in developing animals, although this link has not been established in humans.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r.Mohamad\Desktop\addition-of-neostigmine-to-epidural-analgesia-a-better-option-during-la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277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5029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Epidural Analgesia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Gastric acid neutralization </a:t>
            </a:r>
          </a:p>
          <a:p>
            <a:r>
              <a:rPr lang="en-US" dirty="0" smtClean="0"/>
              <a:t>Left uterine displacement </a:t>
            </a:r>
          </a:p>
          <a:p>
            <a:r>
              <a:rPr lang="en-US" dirty="0" smtClean="0"/>
              <a:t>Fluid loading </a:t>
            </a:r>
          </a:p>
          <a:p>
            <a:r>
              <a:rPr lang="en-US" dirty="0" smtClean="0"/>
              <a:t>Supplemental oxygen </a:t>
            </a:r>
          </a:p>
          <a:p>
            <a:r>
              <a:rPr lang="en-US" dirty="0" smtClean="0"/>
              <a:t>Support person in room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r>
              <a:rPr lang="en-US" dirty="0" smtClean="0"/>
              <a:t>Advancement of the needle can be done either with “one handed” technique or “ two handed”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626" y="3200400"/>
            <a:ext cx="45793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When loss of resistance is achieved, the epidural catheter is inserted, leaving 4-6 cm of it in the epidural space. on average, epidural space is found 3-5cm.</a:t>
            </a:r>
          </a:p>
          <a:p>
            <a:r>
              <a:rPr lang="en-US" dirty="0" smtClean="0"/>
              <a:t>A Test dose is given to prevent unintentional subarachnoid &amp; intravascular catheter placement:</a:t>
            </a:r>
          </a:p>
          <a:p>
            <a:pPr lvl="1"/>
            <a:r>
              <a:rPr lang="en-US" sz="2400" dirty="0" smtClean="0"/>
              <a:t>Test doses of  </a:t>
            </a:r>
            <a:r>
              <a:rPr lang="en-US" sz="2400" dirty="0" err="1" smtClean="0"/>
              <a:t>lidocaine</a:t>
            </a:r>
            <a:r>
              <a:rPr lang="en-US" sz="2400" dirty="0" smtClean="0"/>
              <a:t>, 45–60 mg, </a:t>
            </a:r>
            <a:r>
              <a:rPr lang="en-US" sz="2400" dirty="0" err="1" smtClean="0"/>
              <a:t>bupivacaine</a:t>
            </a:r>
            <a:r>
              <a:rPr lang="en-US" sz="2400" dirty="0" smtClean="0"/>
              <a:t>, 7.5–10 mg, can be given.</a:t>
            </a:r>
          </a:p>
          <a:p>
            <a:pPr lvl="1"/>
            <a:r>
              <a:rPr lang="en-US" dirty="0" smtClean="0"/>
              <a:t>Signs of motor blockade should be apparent 2-3 </a:t>
            </a:r>
            <a:r>
              <a:rPr lang="en-US" dirty="0" err="1" smtClean="0"/>
              <a:t>mins</a:t>
            </a:r>
            <a:r>
              <a:rPr lang="en-US" dirty="0" smtClean="0"/>
              <a:t>. &amp; 3-5 </a:t>
            </a:r>
            <a:r>
              <a:rPr lang="en-US" dirty="0" err="1" smtClean="0"/>
              <a:t>mins</a:t>
            </a:r>
            <a:r>
              <a:rPr lang="en-US" dirty="0" smtClean="0"/>
              <a:t>. respectively.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898136"/>
          </a:xfrm>
        </p:spPr>
        <p:txBody>
          <a:bodyPr/>
          <a:lstStyle/>
          <a:p>
            <a:r>
              <a:rPr lang="en-US" dirty="0" smtClean="0"/>
              <a:t>A continuous infusion is then employed:</a:t>
            </a:r>
          </a:p>
          <a:p>
            <a:pPr lvl="1"/>
            <a:r>
              <a:rPr lang="en-US" dirty="0" err="1" smtClean="0"/>
              <a:t>Bupivacain</a:t>
            </a:r>
            <a:r>
              <a:rPr lang="en-US" dirty="0" smtClean="0"/>
              <a:t> 0.0625%-0.125% with </a:t>
            </a:r>
            <a:r>
              <a:rPr lang="en-US" dirty="0" err="1" smtClean="0"/>
              <a:t>Fentanyl</a:t>
            </a:r>
            <a:r>
              <a:rPr lang="en-US" dirty="0" smtClean="0"/>
              <a:t> 1-5mcg\ml  can be used at a rate of 10ml\hr.</a:t>
            </a:r>
          </a:p>
          <a:p>
            <a:pPr lvl="1"/>
            <a:r>
              <a:rPr lang="en-US" dirty="0" smtClean="0"/>
              <a:t>The rate is then adjusted according to pt. need (1-15ml\hr)</a:t>
            </a:r>
          </a:p>
          <a:p>
            <a:r>
              <a:rPr lang="en-US" dirty="0" smtClean="0"/>
              <a:t>PCEA (patient controlled epidural analgesia) is an alternative with greater pt. satisfaction &amp; less overall medication use.</a:t>
            </a:r>
          </a:p>
          <a:p>
            <a:r>
              <a:rPr lang="en-US" dirty="0" smtClean="0"/>
              <a:t>Monitoring of vital signs is mandatory.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ohamad\Desktop\Epidural-In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867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Management of epidural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complications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ohamad\Desktop\sh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5272" y="1828800"/>
            <a:ext cx="3688728" cy="2168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err="1" smtClean="0"/>
              <a:t>Hypotention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50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common side effect which is due to decreased sympathetic tone.</a:t>
            </a:r>
          </a:p>
          <a:p>
            <a:r>
              <a:rPr lang="en-US" dirty="0" smtClean="0"/>
              <a:t>Greatly accentuated by </a:t>
            </a:r>
            <a:r>
              <a:rPr lang="en-US" dirty="0" err="1" smtClean="0"/>
              <a:t>aortocaval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compression &amp; upright position.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be managed aggressively by Ephedrine (5-15mg) or </a:t>
            </a:r>
            <a:r>
              <a:rPr lang="en-US" dirty="0" err="1" smtClean="0"/>
              <a:t>Phenylephrine</a:t>
            </a:r>
            <a:r>
              <a:rPr lang="en-US" dirty="0" smtClean="0"/>
              <a:t> (25-50mg) &amp; IV fluid bolus.</a:t>
            </a:r>
          </a:p>
          <a:p>
            <a:r>
              <a:rPr lang="en-US" dirty="0" smtClean="0"/>
              <a:t>Lateral displacement of the uterus.</a:t>
            </a:r>
          </a:p>
          <a:p>
            <a:endParaRPr lang="en-US" dirty="0" smtClean="0"/>
          </a:p>
          <a:p>
            <a:r>
              <a:rPr lang="en-US" dirty="0" smtClean="0"/>
              <a:t>Head down position maybe detrimental to pulmonary gas exchange.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Unintentional intravascular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dirty="0" smtClean="0"/>
              <a:t>Intravascular injections of toxic doses of </a:t>
            </a:r>
            <a:r>
              <a:rPr lang="en-US" dirty="0" err="1" smtClean="0"/>
              <a:t>lidocaine</a:t>
            </a:r>
            <a:r>
              <a:rPr lang="en-US" dirty="0" smtClean="0"/>
              <a:t> can be presented as seizure.</a:t>
            </a:r>
          </a:p>
          <a:p>
            <a:pPr lvl="1"/>
            <a:r>
              <a:rPr lang="en-US" dirty="0" err="1" smtClean="0"/>
              <a:t>Propofol</a:t>
            </a:r>
            <a:r>
              <a:rPr lang="en-US" dirty="0" smtClean="0"/>
              <a:t> 20-50mg will terminate the seizure.</a:t>
            </a:r>
          </a:p>
          <a:p>
            <a:pPr lvl="1"/>
            <a:r>
              <a:rPr lang="en-US" dirty="0" smtClean="0"/>
              <a:t>Maintenance of airway &amp; oxygenation</a:t>
            </a:r>
          </a:p>
          <a:p>
            <a:r>
              <a:rPr lang="en-US" dirty="0" smtClean="0"/>
              <a:t>Injection of </a:t>
            </a:r>
            <a:r>
              <a:rPr lang="en-US" dirty="0" err="1" smtClean="0"/>
              <a:t>bupivacain</a:t>
            </a:r>
            <a:r>
              <a:rPr lang="en-US" dirty="0" smtClean="0"/>
              <a:t> can cause profound cardiovascular collapse.</a:t>
            </a:r>
          </a:p>
          <a:p>
            <a:pPr lvl="1"/>
            <a:r>
              <a:rPr lang="en-US" dirty="0" smtClean="0"/>
              <a:t>Cardiac resuscitation can be difficult.</a:t>
            </a:r>
          </a:p>
          <a:p>
            <a:pPr lvl="1"/>
            <a:r>
              <a:rPr lang="en-US" dirty="0" err="1" smtClean="0"/>
              <a:t>Intralipid</a:t>
            </a:r>
            <a:r>
              <a:rPr lang="en-US" dirty="0" smtClean="0"/>
              <a:t> 20% can be used.</a:t>
            </a:r>
            <a:endParaRPr lang="en-US" dirty="0"/>
          </a:p>
          <a:p>
            <a:r>
              <a:rPr lang="en-US" dirty="0" err="1" smtClean="0"/>
              <a:t>Amiodarone</a:t>
            </a:r>
            <a:r>
              <a:rPr lang="en-US" dirty="0" smtClean="0"/>
              <a:t> is the agent of choice for local anesthetic induced arrhythmias.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69848"/>
          </a:xfrm>
        </p:spPr>
        <p:txBody>
          <a:bodyPr/>
          <a:lstStyle/>
          <a:p>
            <a:r>
              <a:rPr lang="en-US" dirty="0" smtClean="0"/>
              <a:t>Pain Pathways..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1648" cy="4572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of labor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7425" y="1752600"/>
            <a:ext cx="4041775" cy="4572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209800"/>
            <a:ext cx="4041648" cy="3886200"/>
          </a:xfrm>
        </p:spPr>
        <p:txBody>
          <a:bodyPr/>
          <a:lstStyle/>
          <a:p>
            <a:r>
              <a:rPr lang="en-US" dirty="0" smtClean="0"/>
              <a:t>Visceral or Cramping pain</a:t>
            </a:r>
          </a:p>
          <a:p>
            <a:r>
              <a:rPr lang="en-US" dirty="0" smtClean="0"/>
              <a:t>Originates from the uterus &amp; cervix</a:t>
            </a:r>
          </a:p>
          <a:p>
            <a:r>
              <a:rPr lang="en-US" dirty="0" smtClean="0"/>
              <a:t>pain signal enters the spinal cord after traversing </a:t>
            </a:r>
            <a:r>
              <a:rPr lang="en-US" u="sng" dirty="0" smtClean="0"/>
              <a:t>the T10, T11, T12, and L1</a:t>
            </a:r>
            <a:r>
              <a:rPr lang="en-US" dirty="0" smtClean="0"/>
              <a:t> white </a:t>
            </a:r>
            <a:r>
              <a:rPr lang="en-US" dirty="0" err="1" smtClean="0"/>
              <a:t>rami</a:t>
            </a:r>
            <a:r>
              <a:rPr lang="en-US" dirty="0" smtClean="0"/>
              <a:t> </a:t>
            </a:r>
            <a:r>
              <a:rPr lang="en-US" dirty="0" err="1" smtClean="0"/>
              <a:t>communicantes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referred to the abdominal wall, </a:t>
            </a:r>
            <a:r>
              <a:rPr lang="en-US" dirty="0" err="1" smtClean="0"/>
              <a:t>lumbosacral</a:t>
            </a:r>
            <a:r>
              <a:rPr lang="en-US" dirty="0" smtClean="0"/>
              <a:t> region, iliac crests, </a:t>
            </a:r>
            <a:r>
              <a:rPr lang="en-US" dirty="0" err="1" smtClean="0"/>
              <a:t>gluteal</a:t>
            </a:r>
            <a:r>
              <a:rPr lang="en-US" dirty="0" smtClean="0"/>
              <a:t> areas, and thighs.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209800"/>
            <a:ext cx="4041775" cy="3886200"/>
          </a:xfrm>
        </p:spPr>
        <p:txBody>
          <a:bodyPr/>
          <a:lstStyle/>
          <a:p>
            <a:r>
              <a:rPr lang="en-US" dirty="0" smtClean="0"/>
              <a:t> Somatic pain from distention of the vagina, perineum, and pelvic floor and stretching of the pelvic ligaments.</a:t>
            </a:r>
          </a:p>
          <a:p>
            <a:r>
              <a:rPr lang="en-US" dirty="0" smtClean="0"/>
              <a:t>pain signal is transmitted to the spinal cord via </a:t>
            </a:r>
            <a:r>
              <a:rPr lang="en-US" u="sng" dirty="0" smtClean="0"/>
              <a:t>three sacral nerves (S2, S3, and S4)</a:t>
            </a:r>
            <a:r>
              <a:rPr lang="en-US" dirty="0" smtClean="0"/>
              <a:t>, which comprise </a:t>
            </a:r>
            <a:r>
              <a:rPr lang="en-US" u="sng" dirty="0" smtClean="0"/>
              <a:t>the </a:t>
            </a:r>
            <a:r>
              <a:rPr lang="en-US" u="sng" dirty="0" err="1" smtClean="0"/>
              <a:t>pudendal</a:t>
            </a:r>
            <a:r>
              <a:rPr lang="en-US" u="sng" dirty="0" smtClean="0"/>
              <a:t> nerve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 stage pain is more severe than first stage pain (both </a:t>
            </a:r>
            <a:r>
              <a:rPr lang="en-US" dirty="0" err="1" smtClean="0"/>
              <a:t>vesciral</a:t>
            </a:r>
            <a:r>
              <a:rPr lang="en-US" dirty="0" smtClean="0"/>
              <a:t> &amp; Somatic)</a:t>
            </a:r>
          </a:p>
          <a:p>
            <a:endParaRPr lang="en-US" dirty="0"/>
          </a:p>
        </p:txBody>
      </p:sp>
    </p:spTree>
  </p:cSld>
  <p:clrMapOvr>
    <a:masterClrMapping/>
  </p:clrMapOvr>
  <p:transition advTm="4039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Unintentional </a:t>
            </a:r>
            <a:r>
              <a:rPr lang="en-US" dirty="0" err="1" smtClean="0"/>
              <a:t>intrathecal</a:t>
            </a:r>
            <a:r>
              <a:rPr lang="en-US" dirty="0" smtClean="0"/>
              <a:t>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21936"/>
          </a:xfrm>
        </p:spPr>
        <p:txBody>
          <a:bodyPr/>
          <a:lstStyle/>
          <a:p>
            <a:r>
              <a:rPr lang="en-US" dirty="0" smtClean="0"/>
              <a:t>The patient should be placed in supine position with lateral displacement of the uterus.</a:t>
            </a:r>
          </a:p>
          <a:p>
            <a:endParaRPr lang="en-US" dirty="0" smtClean="0"/>
          </a:p>
          <a:p>
            <a:r>
              <a:rPr lang="en-US" dirty="0" err="1" smtClean="0"/>
              <a:t>Ephidrine</a:t>
            </a:r>
            <a:r>
              <a:rPr lang="en-US" dirty="0" smtClean="0"/>
              <a:t> or </a:t>
            </a:r>
            <a:r>
              <a:rPr lang="en-US" dirty="0" err="1" smtClean="0"/>
              <a:t>phenylephrine</a:t>
            </a:r>
            <a:r>
              <a:rPr lang="en-US" dirty="0" smtClean="0"/>
              <a:t> for </a:t>
            </a:r>
            <a:r>
              <a:rPr lang="en-US" dirty="0" err="1" smtClean="0"/>
              <a:t>hypotention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high spinal can result in diaphragmatic paralysis which necessitate intubation &amp; ventilation with 100% O2.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err="1" smtClean="0"/>
              <a:t>pucture</a:t>
            </a:r>
            <a:r>
              <a:rPr lang="en-US" dirty="0" smtClean="0"/>
              <a:t> </a:t>
            </a:r>
            <a:r>
              <a:rPr lang="en-US" dirty="0" err="1" smtClean="0"/>
              <a:t>headach</a:t>
            </a:r>
            <a:r>
              <a:rPr lang="en-US" dirty="0" smtClean="0"/>
              <a:t> (PDPH)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en-US" dirty="0" smtClean="0"/>
              <a:t>PDPH is due to decreased intracranial pressure with compensatory cerebral vasodilatation.</a:t>
            </a:r>
          </a:p>
          <a:p>
            <a:r>
              <a:rPr lang="en-US" dirty="0" smtClean="0"/>
              <a:t>Follows an unintentional </a:t>
            </a:r>
            <a:r>
              <a:rPr lang="en-US" dirty="0" err="1" smtClean="0"/>
              <a:t>dural</a:t>
            </a:r>
            <a:r>
              <a:rPr lang="en-US" dirty="0" smtClean="0"/>
              <a:t> puncture.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headach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Bead rest, hydration, </a:t>
            </a:r>
            <a:r>
              <a:rPr lang="en-US" dirty="0" err="1" smtClean="0"/>
              <a:t>paracetamol</a:t>
            </a:r>
            <a:r>
              <a:rPr lang="en-US" dirty="0" smtClean="0"/>
              <a:t> &amp; </a:t>
            </a:r>
            <a:r>
              <a:rPr lang="en-US" dirty="0" err="1" smtClean="0"/>
              <a:t>caffien</a:t>
            </a:r>
            <a:r>
              <a:rPr lang="en-US" dirty="0" smtClean="0"/>
              <a:t> can be effective.</a:t>
            </a:r>
          </a:p>
          <a:p>
            <a:r>
              <a:rPr lang="en-US" dirty="0" smtClean="0"/>
              <a:t>Moderate to sever:</a:t>
            </a:r>
          </a:p>
          <a:p>
            <a:pPr lvl="1"/>
            <a:r>
              <a:rPr lang="en-US" dirty="0" smtClean="0"/>
              <a:t>An epidural blood patch (10-20ml) can be used.</a:t>
            </a:r>
          </a:p>
          <a:p>
            <a:pPr lvl="1"/>
            <a:r>
              <a:rPr lang="en-US" dirty="0" smtClean="0"/>
              <a:t>Delaying blood patch 24 hrs can increase its efficacy.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Block monitoring in spinal anesthesia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Bromage</a:t>
            </a:r>
            <a:r>
              <a:rPr lang="en-US" sz="3200" dirty="0" smtClean="0"/>
              <a:t> score  </a:t>
            </a:r>
            <a:endParaRPr lang="en-US" sz="3200" dirty="0"/>
          </a:p>
        </p:txBody>
      </p:sp>
      <p:pic>
        <p:nvPicPr>
          <p:cNvPr id="4" name="Picture 4" descr="http://www.pitt.edu/~regional/Epidural/Bromage%20sc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310" y="2249488"/>
            <a:ext cx="652937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Indication for GA in C/S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Maternal refusal for regional anesthesia</a:t>
            </a:r>
          </a:p>
          <a:p>
            <a:r>
              <a:rPr lang="en-US" dirty="0" smtClean="0"/>
              <a:t>Failed regional anesthesia</a:t>
            </a:r>
          </a:p>
          <a:p>
            <a:r>
              <a:rPr lang="en-US" dirty="0" smtClean="0"/>
              <a:t>Contraindication for regional anesthesia</a:t>
            </a:r>
          </a:p>
          <a:p>
            <a:r>
              <a:rPr lang="en-US" dirty="0" smtClean="0"/>
              <a:t>Uncorrected </a:t>
            </a:r>
            <a:r>
              <a:rPr lang="en-US" dirty="0" err="1" smtClean="0"/>
              <a:t>hypovolemia</a:t>
            </a:r>
            <a:r>
              <a:rPr lang="en-US" dirty="0" smtClean="0"/>
              <a:t> ( blood loss )</a:t>
            </a:r>
          </a:p>
          <a:p>
            <a:r>
              <a:rPr lang="en-US" dirty="0" smtClean="0"/>
              <a:t>Clinical urgency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Technique of GA for C/S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PE</a:t>
            </a:r>
          </a:p>
          <a:p>
            <a:r>
              <a:rPr lang="en-US" dirty="0" smtClean="0"/>
              <a:t>Check the machine and equipment with 2-3 different blades , multiple tube sizes with </a:t>
            </a:r>
            <a:r>
              <a:rPr lang="en-US" dirty="0" err="1" smtClean="0"/>
              <a:t>stylet</a:t>
            </a:r>
            <a:r>
              <a:rPr lang="en-US" dirty="0" smtClean="0"/>
              <a:t> and different sizes of LMA </a:t>
            </a:r>
          </a:p>
          <a:p>
            <a:r>
              <a:rPr lang="en-US" dirty="0" smtClean="0"/>
              <a:t>Monitor and IV access </a:t>
            </a:r>
          </a:p>
          <a:p>
            <a:r>
              <a:rPr lang="en-US" dirty="0" smtClean="0"/>
              <a:t>Patient supine with </a:t>
            </a:r>
            <a:r>
              <a:rPr lang="en-US" b="1" dirty="0" smtClean="0"/>
              <a:t>wedge under the right hip for left uterine displacement</a:t>
            </a:r>
          </a:p>
          <a:p>
            <a:r>
              <a:rPr lang="en-US" dirty="0" err="1" smtClean="0"/>
              <a:t>Preoxygenation</a:t>
            </a:r>
            <a:r>
              <a:rPr lang="en-US" dirty="0" smtClean="0"/>
              <a:t> with 100% O2 for 3-5 min or 4-8 VC breaths 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36336"/>
          </a:xfrm>
        </p:spPr>
        <p:txBody>
          <a:bodyPr/>
          <a:lstStyle/>
          <a:p>
            <a:r>
              <a:rPr lang="en-US" dirty="0" smtClean="0"/>
              <a:t>The patient is prepared and draped for surgery</a:t>
            </a:r>
          </a:p>
          <a:p>
            <a:r>
              <a:rPr lang="en-US" dirty="0" smtClean="0"/>
              <a:t>When everyone including the surgeon is ready , </a:t>
            </a:r>
            <a:r>
              <a:rPr lang="en-US" b="1" dirty="0" smtClean="0"/>
              <a:t>a rapid sequence induction </a:t>
            </a:r>
            <a:r>
              <a:rPr lang="en-US" dirty="0" smtClean="0"/>
              <a:t>with </a:t>
            </a:r>
            <a:r>
              <a:rPr lang="en-US" dirty="0" err="1" smtClean="0"/>
              <a:t>cricoid</a:t>
            </a:r>
            <a:r>
              <a:rPr lang="en-US" dirty="0" smtClean="0"/>
              <a:t> pressure is performed with </a:t>
            </a:r>
            <a:r>
              <a:rPr lang="en-US" dirty="0" err="1" smtClean="0"/>
              <a:t>propofol</a:t>
            </a:r>
            <a:r>
              <a:rPr lang="en-US" dirty="0" smtClean="0"/>
              <a:t> or </a:t>
            </a:r>
            <a:r>
              <a:rPr lang="en-US" dirty="0" err="1" smtClean="0"/>
              <a:t>ketamine</a:t>
            </a:r>
            <a:r>
              <a:rPr lang="en-US" dirty="0" smtClean="0"/>
              <a:t> with </a:t>
            </a:r>
            <a:r>
              <a:rPr lang="en-US" dirty="0" err="1" smtClean="0"/>
              <a:t>succinylcholine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Surgery is begun only after placement of ETT is confirmed . Avoid hyperventilation (PCO2 &lt; 25 ) because it reduce uterine blood flow which is associated with fetal acidosis. </a:t>
            </a:r>
          </a:p>
          <a:p>
            <a:r>
              <a:rPr lang="en-US" dirty="0" smtClean="0"/>
              <a:t>Don’t raise inhalation concentration above 0.75 MAC for maintenance of anesthesia 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3810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36336"/>
          </a:xfrm>
        </p:spPr>
        <p:txBody>
          <a:bodyPr/>
          <a:lstStyle/>
          <a:p>
            <a:r>
              <a:rPr lang="en-US" dirty="0" smtClean="0"/>
              <a:t>After delivery of the baby, you add </a:t>
            </a:r>
            <a:r>
              <a:rPr lang="en-US" dirty="0" err="1" smtClean="0"/>
              <a:t>opioid</a:t>
            </a:r>
            <a:r>
              <a:rPr lang="en-US" dirty="0" smtClean="0"/>
              <a:t> with or without benzodiazepines to ensure analgesia and amnesia .</a:t>
            </a:r>
          </a:p>
          <a:p>
            <a:endParaRPr lang="en-US" dirty="0" smtClean="0"/>
          </a:p>
          <a:p>
            <a:r>
              <a:rPr lang="en-US" dirty="0" smtClean="0"/>
              <a:t>At the end of the surgery the patient is </a:t>
            </a:r>
            <a:r>
              <a:rPr lang="en-US" dirty="0" err="1" smtClean="0"/>
              <a:t>extubated</a:t>
            </a:r>
            <a:r>
              <a:rPr lang="en-US" dirty="0" smtClean="0"/>
              <a:t> AWAKE to reduce the risk of the aspiration.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Aspiration </a:t>
            </a:r>
          </a:p>
          <a:p>
            <a:endParaRPr lang="en-US" dirty="0" smtClean="0"/>
          </a:p>
          <a:p>
            <a:r>
              <a:rPr lang="en-US" dirty="0" smtClean="0"/>
              <a:t>Difficult airway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 smtClean="0"/>
              <a:t>Aspiration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SimSun" panose="02010600030101010101" pitchFamily="2" charset="-122"/>
              </a:rPr>
              <a:t>Decrease in gastric and intestinal motility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SimSun" panose="02010600030101010101" pitchFamily="2" charset="-122"/>
              </a:rPr>
              <a:t>delayed gastric emptying by anxiety and pain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SimSun" panose="02010600030101010101" pitchFamily="2" charset="-122"/>
              </a:rPr>
              <a:t>Relaxation of lower esophageal sphincter tone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SimSun" panose="02010600030101010101" pitchFamily="2" charset="-122"/>
              </a:rPr>
              <a:t>Increase in abdominal pressure 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SimSun" panose="02010600030101010101" pitchFamily="2" charset="-122"/>
              </a:rPr>
              <a:t>Increase gastric acid secretion</a:t>
            </a: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ea typeface="SimSun" panose="02010600030101010101" pitchFamily="2" charset="-122"/>
              </a:rPr>
              <a:t>Patients not fasting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Prevention of aspiration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PO 30 ml 0.3 M sodium citrate 15-30 minute prior to induction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H2 blocker, ranitidine 50 mg IV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Metoclopramide</a:t>
            </a:r>
            <a:r>
              <a:rPr lang="en-US" altLang="zh-CN" dirty="0" smtClean="0">
                <a:ea typeface="SimSun" panose="02010600030101010101" pitchFamily="2" charset="-122"/>
              </a:rPr>
              <a:t> 10 mg IV,  at least 5 minute prior to induction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Omeprazole</a:t>
            </a:r>
            <a:r>
              <a:rPr lang="en-US" altLang="zh-CN" dirty="0" smtClean="0">
                <a:ea typeface="SimSun" panose="02010600030101010101" pitchFamily="2" charset="-122"/>
              </a:rPr>
              <a:t> 40 mg the night before and the AM of surgery for high risk patients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 Consequences of labor pain..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Women who experience unrelieved pain during childbirth may be more likely to develop postpartum depression.</a:t>
            </a:r>
          </a:p>
          <a:p>
            <a:r>
              <a:rPr lang="en-US" dirty="0" smtClean="0"/>
              <a:t>In a study of 1288 women following vaginal or cesarean delivery, the severity of acute postpartum pain, rather than the mode of delivery, correlated with the incidence of postpartum depression.</a:t>
            </a:r>
          </a:p>
          <a:p>
            <a:r>
              <a:rPr lang="en-US" dirty="0" smtClean="0"/>
              <a:t>unrelieved pain during childbirth has been identified as a risk factor for development of PTSD</a:t>
            </a:r>
            <a:endParaRPr lang="en-US" dirty="0"/>
          </a:p>
        </p:txBody>
      </p:sp>
    </p:spTree>
  </p:cSld>
  <p:clrMapOvr>
    <a:masterClrMapping/>
  </p:clrMapOvr>
  <p:transition advTm="7310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Difficult intubation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altLang="zh-CN" sz="2400" dirty="0" smtClean="0">
                <a:ea typeface="SimSun" pitchFamily="2" charset="-122"/>
              </a:rPr>
              <a:t>Failed intubation is ten times commoner in the obstetric population (~1:300, compared to 1:3000) </a:t>
            </a:r>
          </a:p>
          <a:p>
            <a:pPr>
              <a:buNone/>
              <a:defRPr/>
            </a:pPr>
            <a:endParaRPr lang="en-US" sz="2400" dirty="0" smtClean="0">
              <a:ea typeface="SimSun" pitchFamily="2" charset="-122"/>
            </a:endParaRPr>
          </a:p>
          <a:p>
            <a:pPr>
              <a:buNone/>
              <a:defRPr/>
            </a:pPr>
            <a:r>
              <a:rPr lang="en-US" sz="2400" dirty="0" smtClean="0">
                <a:ea typeface="SimSun" pitchFamily="2" charset="-122"/>
              </a:rPr>
              <a:t>Factors may complicate </a:t>
            </a:r>
            <a:r>
              <a:rPr lang="en-US" sz="2400" dirty="0" err="1" smtClean="0">
                <a:ea typeface="SimSun" pitchFamily="2" charset="-122"/>
              </a:rPr>
              <a:t>endotracheal</a:t>
            </a:r>
            <a:r>
              <a:rPr lang="en-US" sz="2400" dirty="0" smtClean="0">
                <a:ea typeface="SimSun" pitchFamily="2" charset="-122"/>
              </a:rPr>
              <a:t> intubation : </a:t>
            </a:r>
          </a:p>
          <a:p>
            <a:pPr>
              <a:buNone/>
              <a:defRPr/>
            </a:pPr>
            <a:endParaRPr lang="en-US" sz="2400" dirty="0" smtClean="0">
              <a:ea typeface="SimSun" pitchFamily="2" charset="-122"/>
            </a:endParaRPr>
          </a:p>
          <a:p>
            <a:r>
              <a:rPr lang="en-US" altLang="zh-CN" sz="2400" dirty="0" smtClean="0">
                <a:ea typeface="SimSun" panose="02010600030101010101" pitchFamily="2" charset="-122"/>
              </a:rPr>
              <a:t>Weight gain </a:t>
            </a:r>
          </a:p>
          <a:p>
            <a:r>
              <a:rPr lang="en-US" altLang="zh-CN" sz="2400" dirty="0" err="1" smtClean="0">
                <a:ea typeface="SimSun" panose="02010600030101010101" pitchFamily="2" charset="-122"/>
              </a:rPr>
              <a:t>Oropharynx</a:t>
            </a:r>
            <a:r>
              <a:rPr lang="en-US" altLang="zh-CN" sz="2400" dirty="0" smtClean="0">
                <a:ea typeface="SimSun" panose="02010600030101010101" pitchFamily="2" charset="-122"/>
              </a:rPr>
              <a:t> edema </a:t>
            </a:r>
          </a:p>
          <a:p>
            <a:r>
              <a:rPr lang="en-US" altLang="zh-CN" sz="2400" dirty="0" smtClean="0">
                <a:ea typeface="SimSun" panose="02010600030101010101" pitchFamily="2" charset="-122"/>
              </a:rPr>
              <a:t>Enlarged breasts </a:t>
            </a:r>
          </a:p>
          <a:p>
            <a:r>
              <a:rPr lang="en-US" altLang="zh-CN" sz="2400" dirty="0" smtClean="0">
                <a:ea typeface="SimSun" panose="02010600030101010101" pitchFamily="2" charset="-122"/>
              </a:rPr>
              <a:t>Obesity with short neck </a:t>
            </a:r>
          </a:p>
          <a:p>
            <a:r>
              <a:rPr lang="en-US" altLang="zh-CN" sz="2400" dirty="0" smtClean="0">
                <a:ea typeface="SimSun" panose="02010600030101010101" pitchFamily="2" charset="-122"/>
              </a:rPr>
              <a:t>History of difficult airway</a:t>
            </a:r>
            <a:endParaRPr lang="en-US" altLang="en-US" sz="2400" dirty="0" smtClean="0">
              <a:ea typeface="SimSun" panose="02010600030101010101" pitchFamily="2" charset="-122"/>
            </a:endParaRPr>
          </a:p>
          <a:p>
            <a:pPr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685800"/>
            <a:ext cx="5181600" cy="58880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Take home message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dirty="0" smtClean="0"/>
              <a:t>Regional anesthesia is the mainstay in C/S worldwide , unless contraindicated.</a:t>
            </a:r>
          </a:p>
          <a:p>
            <a:r>
              <a:rPr lang="en-US" dirty="0" smtClean="0"/>
              <a:t>Good preparation equipment and monitoring</a:t>
            </a:r>
          </a:p>
          <a:p>
            <a:r>
              <a:rPr lang="en-US" dirty="0" smtClean="0"/>
              <a:t>Consider aspiration prophylaxis ( pharmacologic , others )</a:t>
            </a:r>
          </a:p>
          <a:p>
            <a:r>
              <a:rPr lang="en-US" dirty="0" err="1" smtClean="0"/>
              <a:t>Opioids</a:t>
            </a:r>
            <a:r>
              <a:rPr lang="en-US" dirty="0" smtClean="0"/>
              <a:t> given after baby out </a:t>
            </a:r>
          </a:p>
          <a:p>
            <a:r>
              <a:rPr lang="en-US" dirty="0" smtClean="0"/>
              <a:t>Avoid hypotension , hypoventilation and hyperventilation</a:t>
            </a:r>
          </a:p>
          <a:p>
            <a:r>
              <a:rPr lang="en-US" dirty="0" smtClean="0"/>
              <a:t>Always awake </a:t>
            </a:r>
            <a:r>
              <a:rPr lang="en-US" dirty="0" err="1" smtClean="0"/>
              <a:t>extubation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in suspicious always </a:t>
            </a:r>
            <a:r>
              <a:rPr lang="en-US" u="sng" dirty="0" smtClean="0"/>
              <a:t>CALL FOR HELP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ohamad\Desktop\T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7" y="4572000"/>
            <a:ext cx="2843213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Transcutaneous</a:t>
            </a:r>
            <a:r>
              <a:rPr lang="en-US" dirty="0" smtClean="0"/>
              <a:t> Electrical Nerve Stimulation (TENS)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9342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TENS is also thought to enhance release of endorphins centrally.</a:t>
            </a:r>
          </a:p>
          <a:p>
            <a:r>
              <a:rPr lang="en-US" dirty="0" smtClean="0"/>
              <a:t>Placement of electrode pads over the lower back region in the distribution of T10-L1 may provide some analgesia for parturient in early labor.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Pharmacological management..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050" name="AutoShape 2" descr="http://cdn2-b.examiner.com/sites/default/files/styles/image_content_width/hash/69/f2/69f20c3314ece083e410721bc5be0f3f.jpg?itok=uFFXi75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cdn2-b.examiner.com/sites/default/files/styles/image_content_width/hash/69/f2/69f20c3314ece083e410721bc5be0f3f.jpg?itok=uFFXi7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1752600"/>
            <a:ext cx="846582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err="1" smtClean="0"/>
              <a:t>Opioid</a:t>
            </a:r>
            <a:r>
              <a:rPr lang="en-US" dirty="0" smtClean="0"/>
              <a:t> analgesia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21936"/>
          </a:xfrm>
        </p:spPr>
        <p:txBody>
          <a:bodyPr/>
          <a:lstStyle/>
          <a:p>
            <a:r>
              <a:rPr lang="en-US" dirty="0" smtClean="0"/>
              <a:t>Non invasive, easy to administer &amp; lower cost.</a:t>
            </a:r>
          </a:p>
          <a:p>
            <a:r>
              <a:rPr lang="en-US" dirty="0" smtClean="0"/>
              <a:t>Not as effective as </a:t>
            </a:r>
            <a:r>
              <a:rPr lang="en-US" dirty="0" err="1" smtClean="0"/>
              <a:t>neuroaxial</a:t>
            </a:r>
            <a:r>
              <a:rPr lang="en-US" dirty="0" smtClean="0"/>
              <a:t> analgesia.</a:t>
            </a:r>
          </a:p>
          <a:p>
            <a:r>
              <a:rPr lang="en-US" dirty="0" smtClean="0"/>
              <a:t>Pain relief is mild to moderate.</a:t>
            </a:r>
          </a:p>
          <a:p>
            <a:r>
              <a:rPr lang="en-US" dirty="0" smtClean="0"/>
              <a:t>Associated with maternal nausea, vomiting, drowsiness &amp; respiratory depression.</a:t>
            </a:r>
          </a:p>
          <a:p>
            <a:r>
              <a:rPr lang="en-US" dirty="0" smtClean="0"/>
              <a:t>A portion of the </a:t>
            </a:r>
            <a:r>
              <a:rPr lang="en-US" dirty="0" err="1" smtClean="0"/>
              <a:t>opioid</a:t>
            </a:r>
            <a:r>
              <a:rPr lang="en-US" dirty="0" smtClean="0"/>
              <a:t> dose also crosses the placenta, manifested in </a:t>
            </a:r>
            <a:r>
              <a:rPr lang="en-US" dirty="0" err="1" smtClean="0"/>
              <a:t>utero</a:t>
            </a:r>
            <a:r>
              <a:rPr lang="en-US" dirty="0" smtClean="0"/>
              <a:t> by decreased fetal heart rate variability and in the neonate by respiratory depression.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Mohamad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opioid</a:t>
            </a:r>
            <a:r>
              <a:rPr lang="en-US" dirty="0" smtClean="0"/>
              <a:t> PCA?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593336"/>
          </a:xfrm>
        </p:spPr>
        <p:txBody>
          <a:bodyPr/>
          <a:lstStyle/>
          <a:p>
            <a:r>
              <a:rPr lang="en-US" dirty="0" smtClean="0"/>
              <a:t>The most effective method of analgesia after </a:t>
            </a:r>
            <a:r>
              <a:rPr lang="en-US" dirty="0" err="1" smtClean="0"/>
              <a:t>neuroaxial</a:t>
            </a:r>
            <a:r>
              <a:rPr lang="en-US" dirty="0" smtClean="0"/>
              <a:t> anesthesia.</a:t>
            </a:r>
          </a:p>
          <a:p>
            <a:r>
              <a:rPr lang="en-US" dirty="0" smtClean="0"/>
              <a:t>Less side effects, more control of pain.</a:t>
            </a:r>
          </a:p>
          <a:p>
            <a:r>
              <a:rPr lang="en-US" dirty="0" smtClean="0"/>
              <a:t>Gives the parturient the sense of control.</a:t>
            </a:r>
          </a:p>
          <a:p>
            <a:r>
              <a:rPr lang="en-US" dirty="0" smtClean="0"/>
              <a:t>Best to be used is a short acting agent “</a:t>
            </a:r>
            <a:r>
              <a:rPr lang="en-US" dirty="0" err="1" smtClean="0"/>
              <a:t>eg.Remifentanyl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r.Mohamad\Desktop\Labor_Gas_Mask.EXT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62" y="1"/>
            <a:ext cx="922316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Nitrous Oxide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026" name="AutoShape 2" descr="http://www.dartmouth-hitchcock.org/dhmc-internet-upload/file_collection/Labor_Gas_Mask.EXT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1239</TotalTime>
  <Words>1228</Words>
  <Application>Microsoft Office PowerPoint</Application>
  <PresentationFormat>On-screen Show (4:3)</PresentationFormat>
  <Paragraphs>158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Obstetric anesthesia </vt:lpstr>
      <vt:lpstr>Pain Pathways..</vt:lpstr>
      <vt:lpstr>Psychological Consequences of labor pain..</vt:lpstr>
      <vt:lpstr>Transcutaneous Electrical Nerve Stimulation (TENS) </vt:lpstr>
      <vt:lpstr>Pharmacological management..</vt:lpstr>
      <vt:lpstr>Opioid analgesia </vt:lpstr>
      <vt:lpstr>Slide 7</vt:lpstr>
      <vt:lpstr>What about opioid PCA?</vt:lpstr>
      <vt:lpstr>Nitrous Oxide</vt:lpstr>
      <vt:lpstr>Nitrous oxide</vt:lpstr>
      <vt:lpstr>Slide 11</vt:lpstr>
      <vt:lpstr>Epidural Analgesia</vt:lpstr>
      <vt:lpstr>Basic interventions</vt:lpstr>
      <vt:lpstr>Technique</vt:lpstr>
      <vt:lpstr>Technique</vt:lpstr>
      <vt:lpstr>Technique</vt:lpstr>
      <vt:lpstr>Management of epidural  complications</vt:lpstr>
      <vt:lpstr>Hypotention</vt:lpstr>
      <vt:lpstr>Unintentional intravascular injection</vt:lpstr>
      <vt:lpstr>Unintentional intrathecal injection</vt:lpstr>
      <vt:lpstr>Post dural pucture headach (PDPH)</vt:lpstr>
      <vt:lpstr>Block monitoring in spinal anesthesia  Bromage score  </vt:lpstr>
      <vt:lpstr>Indication for GA in C/S</vt:lpstr>
      <vt:lpstr>Technique of GA for C/S</vt:lpstr>
      <vt:lpstr>Slide 25</vt:lpstr>
      <vt:lpstr>Slide 26</vt:lpstr>
      <vt:lpstr>Risks and complications </vt:lpstr>
      <vt:lpstr>Aspiration </vt:lpstr>
      <vt:lpstr>Prevention of aspiration </vt:lpstr>
      <vt:lpstr>Difficult intubation </vt:lpstr>
      <vt:lpstr>Slide 31</vt:lpstr>
      <vt:lpstr>Take home message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in labor &amp; vaginal delivery</dc:title>
  <dc:creator>Dr.Mohamad</dc:creator>
  <cp:lastModifiedBy>OwnerH</cp:lastModifiedBy>
  <cp:revision>32</cp:revision>
  <dcterms:created xsi:type="dcterms:W3CDTF">2015-10-29T03:06:44Z</dcterms:created>
  <dcterms:modified xsi:type="dcterms:W3CDTF">2019-09-10T19:48:02Z</dcterms:modified>
</cp:coreProperties>
</file>