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319" r:id="rId3"/>
    <p:sldId id="271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97" r:id="rId17"/>
    <p:sldId id="299" r:id="rId18"/>
    <p:sldId id="298" r:id="rId19"/>
    <p:sldId id="285" r:id="rId20"/>
    <p:sldId id="286" r:id="rId21"/>
    <p:sldId id="287" r:id="rId22"/>
    <p:sldId id="288" r:id="rId23"/>
    <p:sldId id="289" r:id="rId24"/>
    <p:sldId id="295" r:id="rId25"/>
    <p:sldId id="303" r:id="rId26"/>
    <p:sldId id="304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2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0B375-AF90-42FF-817D-DFC6230B65E6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64411-A905-475B-A6A5-CC257CC406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2057400"/>
            <a:ext cx="7851648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457200" y="762000"/>
            <a:ext cx="7854696" cy="586740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/>
              <a:t>DRUGS USED IN DIABETES MELLITUS </a:t>
            </a:r>
          </a:p>
          <a:p>
            <a:pPr algn="ctr"/>
            <a:endParaRPr lang="en-US" sz="4800" b="1" dirty="0" smtClean="0"/>
          </a:p>
          <a:p>
            <a:pPr algn="ctr"/>
            <a:endParaRPr lang="en-US" sz="4800" b="1" dirty="0" smtClean="0"/>
          </a:p>
          <a:p>
            <a:pPr algn="ctr"/>
            <a:endParaRPr lang="en-US" sz="4800" b="1" dirty="0" smtClean="0"/>
          </a:p>
          <a:p>
            <a:pPr algn="ctr"/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20492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Sulphonylureas: indications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Non obese type 2 diabetes: not responding to dietary therapy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Non obese Type 2 diabetes: presenting with a complication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i="1" smtClean="0"/>
              <a:t>eg. a foot ulcer, UTI (together with dietary therapy)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14246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common                                       very rare</a:t>
            </a:r>
            <a:endParaRPr lang="en-GB" sz="3200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349500"/>
            <a:ext cx="3852863" cy="3736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i="1" dirty="0" err="1" smtClean="0"/>
              <a:t>Hypoglycaemia</a:t>
            </a:r>
            <a:endParaRPr lang="en-US" sz="2400" b="1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More with long t ½ drugs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 smtClean="0"/>
              <a:t>Tolbutamide</a:t>
            </a:r>
            <a:r>
              <a:rPr lang="en-US" sz="2400" dirty="0" smtClean="0"/>
              <a:t> causes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Prolonged </a:t>
            </a:r>
            <a:r>
              <a:rPr lang="en-US" sz="2400" dirty="0" err="1" smtClean="0"/>
              <a:t>hypoglycaeamia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t ½ </a:t>
            </a:r>
            <a:r>
              <a:rPr lang="en-US" sz="2400" smtClean="0"/>
              <a:t>36 hours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Weight gain</a:t>
            </a:r>
            <a:endParaRPr lang="en-GB" sz="2400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2349500"/>
            <a:ext cx="4175125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Nausea.vomiting,diarrhoea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Neutropenia, low platelets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Skin rashes: </a:t>
            </a:r>
            <a:r>
              <a:rPr lang="en-US" sz="2400" b="1" i="1" smtClean="0"/>
              <a:t>erythema multiforme, Steven Johnson syndrome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Jaundice with chlorpropamide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Disulfiram like reaction with chlorpropamide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Liver impairment</a:t>
            </a:r>
            <a:endParaRPr lang="en-GB" sz="2400" smtClean="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2411413" y="692150"/>
            <a:ext cx="41751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36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/>
              <a:t>Adverse effects</a:t>
            </a:r>
            <a:endParaRPr lang="en-GB" sz="3400" b="1"/>
          </a:p>
        </p:txBody>
      </p:sp>
    </p:spTree>
    <p:extLst>
      <p:ext uri="{BB962C8B-B14F-4D97-AF65-F5344CB8AC3E}">
        <p14:creationId xmlns:p14="http://schemas.microsoft.com/office/powerpoint/2010/main" val="42511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0"/>
            <a:ext cx="6010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9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Untitled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1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Contraindications / cautions</a:t>
            </a:r>
            <a:br>
              <a:rPr lang="en-US" sz="3200" smtClean="0"/>
            </a:br>
            <a:endParaRPr lang="en-GB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910513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Type 1 diabetes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Pregnancy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Breast feeding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Liver disease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stressful states </a:t>
            </a:r>
            <a:r>
              <a:rPr lang="en-US" sz="2400" dirty="0" err="1" smtClean="0"/>
              <a:t>eg</a:t>
            </a:r>
            <a:r>
              <a:rPr lang="en-US" sz="2400" dirty="0" smtClean="0"/>
              <a:t>, severe infections, MI, surgery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Hyperglycaemic</a:t>
            </a:r>
            <a:r>
              <a:rPr lang="en-US" sz="2400" dirty="0" smtClean="0"/>
              <a:t> emergencies (DKA &amp; HONK)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 smtClean="0"/>
              <a:t>Caution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Renal impairment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Elderly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	(</a:t>
            </a:r>
            <a:r>
              <a:rPr lang="en-US" sz="2400" dirty="0" err="1" smtClean="0"/>
              <a:t>tolbutamide</a:t>
            </a:r>
            <a:r>
              <a:rPr lang="en-US" sz="2400" dirty="0" smtClean="0"/>
              <a:t>  has a short half life and is not excreted by the kidneys, hence is preferred to </a:t>
            </a:r>
            <a:r>
              <a:rPr lang="en-US" sz="2400" dirty="0" err="1" smtClean="0"/>
              <a:t>glibenclamide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07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Sulphonylurea(SU) failure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Failure to lower blood glucose with SU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b="1" i="1" smtClean="0"/>
              <a:t>Primary failure</a:t>
            </a:r>
            <a:endParaRPr lang="en-GB" sz="2400" b="1" i="1" smtClean="0"/>
          </a:p>
          <a:p>
            <a:pPr eaLnBrk="1" hangingPunct="1"/>
            <a:r>
              <a:rPr lang="en-US" sz="2400" smtClean="0"/>
              <a:t>If it occurs with in 1 month of starting therapy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b="1" i="1" smtClean="0"/>
              <a:t>Secondary failure</a:t>
            </a:r>
          </a:p>
          <a:p>
            <a:pPr eaLnBrk="1" hangingPunct="1"/>
            <a:r>
              <a:rPr lang="en-US" sz="2400" smtClean="0"/>
              <a:t>due to beta cell exhaustion and failure to produce insulin and insulin resistance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b="1" i="1" smtClean="0"/>
              <a:t>Insulin therapy is recommended for both types</a:t>
            </a:r>
            <a:endParaRPr lang="en-GB" sz="2400" b="1" i="1" smtClean="0"/>
          </a:p>
        </p:txBody>
      </p:sp>
    </p:spTree>
    <p:extLst>
      <p:ext uri="{BB962C8B-B14F-4D97-AF65-F5344CB8AC3E}">
        <p14:creationId xmlns:p14="http://schemas.microsoft.com/office/powerpoint/2010/main" val="270203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1784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Short acting </a:t>
            </a:r>
          </a:p>
          <a:p>
            <a:r>
              <a:rPr lang="en-US" sz="3200" dirty="0" smtClean="0"/>
              <a:t>Metabolized in the liver</a:t>
            </a:r>
          </a:p>
          <a:p>
            <a:r>
              <a:rPr lang="en-US" sz="3200" dirty="0" smtClean="0"/>
              <a:t>Safer in patients with renal impairment</a:t>
            </a:r>
          </a:p>
          <a:p>
            <a:r>
              <a:rPr lang="en-US" sz="3200" dirty="0" smtClean="0"/>
              <a:t>Safer in elderly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/>
              <a:t>Tolbutamide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5966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686800" cy="37974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Longer duration of action</a:t>
            </a:r>
          </a:p>
          <a:p>
            <a:r>
              <a:rPr lang="en-US" sz="3200" dirty="0" smtClean="0"/>
              <a:t>Risk of prolonged </a:t>
            </a:r>
            <a:r>
              <a:rPr lang="en-US" sz="3200" dirty="0" err="1" smtClean="0"/>
              <a:t>hypoglycaemia</a:t>
            </a:r>
            <a:endParaRPr lang="en-US" sz="3200" dirty="0" smtClean="0"/>
          </a:p>
          <a:p>
            <a:r>
              <a:rPr lang="en-US" sz="3200" dirty="0" smtClean="0"/>
              <a:t>Should not be used in elderly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/>
              <a:t>Chlorpropamide</a:t>
            </a:r>
            <a:r>
              <a:rPr lang="en-US" sz="4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28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407092"/>
          </a:xfrm>
        </p:spPr>
        <p:txBody>
          <a:bodyPr>
            <a:normAutofit/>
          </a:bodyPr>
          <a:lstStyle/>
          <a:p>
            <a:r>
              <a:rPr lang="en-US" sz="3200" smtClean="0"/>
              <a:t>Widely used</a:t>
            </a:r>
            <a:endParaRPr lang="en-US" sz="3200" dirty="0" smtClean="0"/>
          </a:p>
          <a:p>
            <a:r>
              <a:rPr lang="en-US" sz="3200" dirty="0" smtClean="0"/>
              <a:t>Can be given as a single daily dose</a:t>
            </a:r>
          </a:p>
          <a:p>
            <a:r>
              <a:rPr lang="en-US" sz="3200" dirty="0" smtClean="0"/>
              <a:t>Started with a daily dose of 5mg in the morning before breakfast</a:t>
            </a:r>
          </a:p>
          <a:p>
            <a:r>
              <a:rPr lang="en-US" sz="3200" dirty="0" smtClean="0"/>
              <a:t>Max dose is 15 mg/day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/>
              <a:t>Glibenclamide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0749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859712" cy="8985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900" b="1" dirty="0" err="1" smtClean="0"/>
              <a:t>Biguanides</a:t>
            </a:r>
            <a:r>
              <a:rPr lang="en-US" sz="4900" b="1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GB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1"/>
            <a:ext cx="7910513" cy="541019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200" b="1" i="1" dirty="0" smtClean="0"/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err="1" smtClean="0"/>
              <a:t>metformin</a:t>
            </a:r>
            <a:r>
              <a:rPr lang="en-US" sz="2800" b="1" dirty="0" smtClean="0"/>
              <a:t> 500mg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Mechanism of action</a:t>
            </a:r>
          </a:p>
          <a:p>
            <a:pPr>
              <a:lnSpc>
                <a:spcPct val="90000"/>
              </a:lnSpc>
              <a:buNone/>
            </a:pP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Increase glucose uptake by muscle in the presence of insulin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i="1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Increase </a:t>
            </a:r>
            <a:r>
              <a:rPr lang="en-US" b="1" dirty="0" smtClean="0"/>
              <a:t>insulin receptor number and affinity</a:t>
            </a:r>
            <a:r>
              <a:rPr lang="en-US" i="1" dirty="0" smtClean="0"/>
              <a:t> of target tissue</a:t>
            </a:r>
          </a:p>
          <a:p>
            <a:pPr eaLnBrk="1" hangingPunct="1">
              <a:lnSpc>
                <a:spcPct val="90000"/>
              </a:lnSpc>
            </a:pP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Inhibition of hepatic </a:t>
            </a:r>
            <a:r>
              <a:rPr lang="en-US" b="1" i="1" dirty="0" err="1" smtClean="0"/>
              <a:t>gluconeogenesis</a:t>
            </a:r>
            <a:endParaRPr lang="en-US" b="1" i="1" dirty="0" smtClean="0"/>
          </a:p>
          <a:p>
            <a:pPr eaLnBrk="1" hangingPunct="1">
              <a:lnSpc>
                <a:spcPct val="90000"/>
              </a:lnSpc>
            </a:pPr>
            <a:endParaRPr lang="en-US" b="1" i="1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Reduced intestinal glucose absorption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Reduced appetite and weight loss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GB" b="1" i="1" dirty="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211638" y="5734050"/>
            <a:ext cx="720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022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 1 Diabetes</a:t>
            </a:r>
          </a:p>
          <a:p>
            <a:r>
              <a:rPr lang="en-US" sz="3200" dirty="0" smtClean="0"/>
              <a:t>Type 11 Diabetes</a:t>
            </a:r>
          </a:p>
          <a:p>
            <a:r>
              <a:rPr lang="en-US" sz="3200" dirty="0" smtClean="0"/>
              <a:t> Diabetes due to secondary causes</a:t>
            </a:r>
          </a:p>
          <a:p>
            <a:r>
              <a:rPr lang="en-US" sz="3200" dirty="0" smtClean="0"/>
              <a:t> Gestational Diabetes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Classification of Diabetes</a:t>
            </a:r>
          </a:p>
        </p:txBody>
      </p:sp>
    </p:spTree>
    <p:extLst>
      <p:ext uri="{BB962C8B-B14F-4D97-AF65-F5344CB8AC3E}">
        <p14:creationId xmlns:p14="http://schemas.microsoft.com/office/powerpoint/2010/main" val="54885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Metformin: Pharmacokinetics </a:t>
            </a:r>
            <a:br>
              <a:rPr lang="en-US" sz="3200" smtClean="0"/>
            </a:br>
            <a:r>
              <a:rPr lang="en-US" sz="3200" smtClean="0"/>
              <a:t>and indications</a:t>
            </a:r>
            <a:endParaRPr lang="en-GB" sz="32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4306888"/>
          </a:xfrm>
        </p:spPr>
        <p:txBody>
          <a:bodyPr/>
          <a:lstStyle/>
          <a:p>
            <a:pPr eaLnBrk="1" hangingPunct="1"/>
            <a:r>
              <a:rPr lang="en-US" smtClean="0"/>
              <a:t>Well absorbed</a:t>
            </a:r>
          </a:p>
          <a:p>
            <a:pPr eaLnBrk="1" hangingPunct="1"/>
            <a:r>
              <a:rPr lang="en-US" smtClean="0"/>
              <a:t>Renal excretion (unchanged)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3200" i="1" smtClean="0"/>
              <a:t>Indications</a:t>
            </a:r>
          </a:p>
          <a:p>
            <a:pPr eaLnBrk="1" hangingPunct="1">
              <a:buFont typeface="Wingdings" pitchFamily="2" charset="2"/>
              <a:buNone/>
            </a:pPr>
            <a:endParaRPr lang="en-US" sz="600" i="1" smtClean="0"/>
          </a:p>
          <a:p>
            <a:pPr eaLnBrk="1" hangingPunct="1"/>
            <a:r>
              <a:rPr lang="en-US" sz="2400" smtClean="0"/>
              <a:t>Obese type 2 diabetes not responding to diet alone</a:t>
            </a:r>
          </a:p>
          <a:p>
            <a:pPr eaLnBrk="1" hangingPunct="1">
              <a:buFont typeface="Wingdings" pitchFamily="2" charset="2"/>
              <a:buNone/>
            </a:pPr>
            <a:endParaRPr lang="en-US" sz="600" smtClean="0"/>
          </a:p>
          <a:p>
            <a:pPr eaLnBrk="1" hangingPunct="1"/>
            <a:r>
              <a:rPr lang="en-US" sz="2400" smtClean="0"/>
              <a:t>Obese type 2 diabetes presenting with a complication such as UTI  or a foot ulcer</a:t>
            </a:r>
          </a:p>
          <a:p>
            <a:pPr eaLnBrk="1" hangingPunct="1">
              <a:buFont typeface="Wingdings" pitchFamily="2" charset="2"/>
              <a:buNone/>
            </a:pPr>
            <a:endParaRPr lang="en-US" sz="600" smtClean="0"/>
          </a:p>
          <a:p>
            <a:pPr eaLnBrk="1" hangingPunct="1"/>
            <a:r>
              <a:rPr lang="en-US" sz="2400" smtClean="0"/>
              <a:t>Type 2 diabetes: when hypoglycaemia is a risk to life</a:t>
            </a:r>
          </a:p>
        </p:txBody>
      </p:sp>
    </p:spTree>
    <p:extLst>
      <p:ext uri="{BB962C8B-B14F-4D97-AF65-F5344CB8AC3E}">
        <p14:creationId xmlns:p14="http://schemas.microsoft.com/office/powerpoint/2010/main" val="1406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79248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	</a:t>
            </a:r>
            <a:r>
              <a:rPr lang="en-US" sz="2800" smtClean="0"/>
              <a:t>Common 				      Rare</a:t>
            </a:r>
            <a:endParaRPr lang="en-GB" sz="280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b="1" i="1" smtClean="0"/>
              <a:t>Gastrointestinal disturbances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Anorexia , nausea, vomiting, diarrhoea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Malabsorption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     (B12 absorption)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 smtClean="0"/>
              <a:t>Start with a low dose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 smtClean="0"/>
              <a:t>Immediately after meals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200" b="1" i="1" smtClean="0"/>
              <a:t>1-3 times /day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200" b="1" i="1" smtClean="0"/>
              <a:t>Max daily dose 3g (1gx3)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73688" y="2349500"/>
            <a:ext cx="3770312" cy="3724275"/>
          </a:xfrm>
        </p:spPr>
        <p:txBody>
          <a:bodyPr/>
          <a:lstStyle/>
          <a:p>
            <a:pPr eaLnBrk="1" hangingPunct="1"/>
            <a:r>
              <a:rPr lang="en-US" sz="2200" b="1" i="1" smtClean="0"/>
              <a:t>Lactic acidosis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i="1" smtClean="0"/>
              <a:t>     (A serious condition)</a:t>
            </a:r>
          </a:p>
          <a:p>
            <a:pPr eaLnBrk="1" hangingPunct="1">
              <a:buFont typeface="Wingdings" pitchFamily="2" charset="2"/>
              <a:buNone/>
            </a:pPr>
            <a:endParaRPr lang="en-US" sz="2200" b="1" i="1" smtClean="0"/>
          </a:p>
          <a:p>
            <a:pPr eaLnBrk="1" hangingPunct="1"/>
            <a:r>
              <a:rPr lang="en-US" sz="2200" b="1" i="1" smtClean="0"/>
              <a:t>Hypoglycaemia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i="1" smtClean="0"/>
              <a:t>     (Very rare)</a:t>
            </a:r>
            <a:endParaRPr lang="en-GB" sz="2200" b="1" i="1" smtClean="0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2051050" y="765175"/>
            <a:ext cx="61928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36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/>
              <a:t>Metformin: Adverse effects</a:t>
            </a:r>
            <a:br>
              <a:rPr lang="en-US" sz="3000" b="1"/>
            </a:br>
            <a:endParaRPr lang="en-GB" sz="3000" b="1"/>
          </a:p>
        </p:txBody>
      </p:sp>
    </p:spTree>
    <p:extLst>
      <p:ext uri="{BB962C8B-B14F-4D97-AF65-F5344CB8AC3E}">
        <p14:creationId xmlns:p14="http://schemas.microsoft.com/office/powerpoint/2010/main" val="11681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1341438"/>
            <a:ext cx="7924800" cy="6365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contraindications and caution</a:t>
            </a:r>
            <a:endParaRPr lang="en-GB" sz="32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4613" cy="4306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Major  organ failure (liver, heart, respiratory, renal)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Radiological investigations with contrast (dye)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Pregnancy &amp; breast feeding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Surgery (</a:t>
            </a:r>
            <a:r>
              <a:rPr lang="en-US" sz="2400" dirty="0" err="1" smtClean="0"/>
              <a:t>perioperative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Type 1 diabetes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Hyperglycaemic</a:t>
            </a:r>
            <a:r>
              <a:rPr lang="en-US" sz="2400" dirty="0" smtClean="0"/>
              <a:t> emergencies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/>
              <a:t>	Caution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Elderly and people with renal impairment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Use a lower daily dose (&lt;2g)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916238" y="765175"/>
            <a:ext cx="4284662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36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Metformin:</a:t>
            </a:r>
            <a:br>
              <a:rPr lang="en-US" sz="3200" b="1"/>
            </a:br>
            <a:endParaRPr lang="en-GB" sz="3200" b="1"/>
          </a:p>
        </p:txBody>
      </p:sp>
    </p:spTree>
    <p:extLst>
      <p:ext uri="{BB962C8B-B14F-4D97-AF65-F5344CB8AC3E}">
        <p14:creationId xmlns:p14="http://schemas.microsoft.com/office/powerpoint/2010/main" val="30409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                     Comparison of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</a:t>
            </a:r>
            <a:r>
              <a:rPr lang="en-US" sz="3200" dirty="0" err="1" smtClean="0"/>
              <a:t>Sulphonylureas</a:t>
            </a:r>
            <a:r>
              <a:rPr lang="en-US" sz="3200" dirty="0" smtClean="0"/>
              <a:t>                       </a:t>
            </a:r>
            <a:r>
              <a:rPr lang="en-US" sz="3200" dirty="0" err="1" smtClean="0"/>
              <a:t>Metformin</a:t>
            </a:r>
            <a:endParaRPr lang="en-GB" sz="32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2795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Weight gain                                  No weight gain						          (weight loss)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Hypo: common                             Hypo: rare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GIT side effects rare     	          GIT side effects common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err="1" smtClean="0"/>
              <a:t>Metabolised</a:t>
            </a:r>
            <a:r>
              <a:rPr lang="en-US" sz="2200" dirty="0" smtClean="0"/>
              <a:t> in liver 	                     Not metabolized 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Excretion liver/renal                     </a:t>
            </a:r>
            <a:r>
              <a:rPr lang="en-US" sz="2200" dirty="0" err="1" smtClean="0"/>
              <a:t>Renal</a:t>
            </a:r>
            <a:r>
              <a:rPr lang="en-US" sz="2200" dirty="0" smtClean="0"/>
              <a:t> excretion</a:t>
            </a:r>
          </a:p>
          <a:p>
            <a:pPr eaLnBrk="1" hangingPunct="1">
              <a:lnSpc>
                <a:spcPct val="90000"/>
              </a:lnSpc>
            </a:pPr>
            <a:endParaRPr lang="en-GB" sz="2200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42988" y="5730875"/>
            <a:ext cx="74898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36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i="1">
                <a:solidFill>
                  <a:schemeClr val="tx1"/>
                </a:solidFill>
              </a:rPr>
              <a:t>  A sulphonylurea drug may be combined with metformin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b="1" i="1">
                <a:solidFill>
                  <a:schemeClr val="tx1"/>
                </a:solidFill>
              </a:rPr>
              <a:t>  Two sulphonylurea drugs should not be combined</a:t>
            </a:r>
            <a:endParaRPr lang="en-GB" sz="2000" b="1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oral antidiabetes drugs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495800"/>
          </a:xfrm>
        </p:spPr>
        <p:txBody>
          <a:bodyPr/>
          <a:lstStyle/>
          <a:p>
            <a:pPr eaLnBrk="1" hangingPunct="1"/>
            <a:r>
              <a:rPr lang="en-US" sz="2400" b="1" smtClean="0"/>
              <a:t>Alpha glucosidase inhibitors</a:t>
            </a:r>
            <a:r>
              <a:rPr lang="en-US" sz="2400" smtClean="0"/>
              <a:t> eg. acarbose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Delayed conversion of disaccharides to monosaccharides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Problems: intolerable GIT side effects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       Liver toxicity (hepatitis),monitor liver function</a:t>
            </a:r>
          </a:p>
          <a:p>
            <a:pPr eaLnBrk="1" hangingPunct="1">
              <a:buFont typeface="Wingdings" pitchFamily="2" charset="2"/>
              <a:buNone/>
            </a:pPr>
            <a:endParaRPr lang="en-US" sz="6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Meglitinides</a:t>
            </a:r>
            <a:r>
              <a:rPr lang="en-US" sz="2400" smtClean="0"/>
              <a:t>: insulin secretogauges (non SU)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  eg repaglinide, nateglinide</a:t>
            </a:r>
          </a:p>
          <a:p>
            <a:pPr eaLnBrk="1" hangingPunct="1">
              <a:buFont typeface="Wingdings" pitchFamily="2" charset="2"/>
              <a:buNone/>
            </a:pPr>
            <a:endParaRPr lang="en-US" sz="6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Thiozolidinediones:</a:t>
            </a:r>
            <a:r>
              <a:rPr lang="en-US" sz="2400" smtClean="0"/>
              <a:t> Improves insulin sensitivity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eg pioglitazone, rosiglitazone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Problems: Heart failure and liver failure</a:t>
            </a:r>
          </a:p>
        </p:txBody>
      </p:sp>
    </p:spTree>
    <p:extLst>
      <p:ext uri="{BB962C8B-B14F-4D97-AF65-F5344CB8AC3E}">
        <p14:creationId xmlns:p14="http://schemas.microsoft.com/office/powerpoint/2010/main" val="15449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3308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Polypeptide with 2 peptide chains</a:t>
            </a:r>
          </a:p>
          <a:p>
            <a:r>
              <a:rPr lang="en-US" sz="3200" dirty="0" smtClean="0"/>
              <a:t>Linked by 2 disulphide Bonds</a:t>
            </a:r>
          </a:p>
          <a:p>
            <a:r>
              <a:rPr lang="en-US" sz="3200" dirty="0" smtClean="0"/>
              <a:t>Metabolic activity is common to all mammalian species</a:t>
            </a:r>
          </a:p>
          <a:p>
            <a:r>
              <a:rPr lang="en-US" sz="3200" dirty="0" smtClean="0"/>
              <a:t>Daily secretion 30-40 units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Insulin</a:t>
            </a:r>
          </a:p>
        </p:txBody>
      </p:sp>
    </p:spTree>
    <p:extLst>
      <p:ext uri="{BB962C8B-B14F-4D97-AF65-F5344CB8AC3E}">
        <p14:creationId xmlns:p14="http://schemas.microsoft.com/office/powerpoint/2010/main" val="32111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3308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Injected because digested if swallowed</a:t>
            </a:r>
          </a:p>
          <a:p>
            <a:r>
              <a:rPr lang="en-US" sz="3200" dirty="0" smtClean="0"/>
              <a:t>Absorbed in to the blood inactivated in the liver &amp; kidney.</a:t>
            </a:r>
          </a:p>
          <a:p>
            <a:r>
              <a:rPr lang="en-US" sz="3200" dirty="0" smtClean="0"/>
              <a:t>10% appear in urine.</a:t>
            </a:r>
          </a:p>
          <a:p>
            <a:r>
              <a:rPr lang="en-US" sz="3200" dirty="0" smtClean="0"/>
              <a:t>T 1/2 is 5 min</a:t>
            </a:r>
          </a:p>
          <a:p>
            <a:r>
              <a:rPr lang="en-US" sz="3200" dirty="0" smtClean="0"/>
              <a:t>Peak plasma concentration is in 30-90 min 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 Pharmacokinetics</a:t>
            </a:r>
          </a:p>
        </p:txBody>
      </p:sp>
    </p:spTree>
    <p:extLst>
      <p:ext uri="{BB962C8B-B14F-4D97-AF65-F5344CB8AC3E}">
        <p14:creationId xmlns:p14="http://schemas.microsoft.com/office/powerpoint/2010/main" val="35245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686800" cy="42546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Bound to a receptor Tyrosine </a:t>
            </a:r>
            <a:r>
              <a:rPr lang="en-US" sz="3200" dirty="0" err="1" smtClean="0"/>
              <a:t>kinase</a:t>
            </a:r>
            <a:r>
              <a:rPr lang="en-US" sz="3200" dirty="0" smtClean="0"/>
              <a:t> on the surface of target cell.</a:t>
            </a:r>
          </a:p>
          <a:p>
            <a:r>
              <a:rPr lang="en-US" sz="3200" dirty="0" smtClean="0"/>
              <a:t>Insulin receptor complex enters the cell 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Insulin Receptors</a:t>
            </a:r>
          </a:p>
        </p:txBody>
      </p:sp>
    </p:spTree>
    <p:extLst>
      <p:ext uri="{BB962C8B-B14F-4D97-AF65-F5344CB8AC3E}">
        <p14:creationId xmlns:p14="http://schemas.microsoft.com/office/powerpoint/2010/main" val="10380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1784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Source of Insulin(</a:t>
            </a:r>
            <a:r>
              <a:rPr lang="en-US" sz="3200" dirty="0" err="1" smtClean="0"/>
              <a:t>Human,Bovine,Porcine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Formulation</a:t>
            </a:r>
          </a:p>
          <a:p>
            <a:pPr lvl="1"/>
            <a:r>
              <a:rPr lang="en-US" sz="2800" dirty="0" smtClean="0"/>
              <a:t>Short acting</a:t>
            </a:r>
          </a:p>
          <a:p>
            <a:pPr lvl="1"/>
            <a:r>
              <a:rPr lang="en-US" sz="2800" dirty="0" smtClean="0"/>
              <a:t>Intermediate acting</a:t>
            </a:r>
          </a:p>
          <a:p>
            <a:pPr lvl="1"/>
            <a:r>
              <a:rPr lang="en-US" sz="2800" dirty="0" smtClean="0"/>
              <a:t>Long acting</a:t>
            </a:r>
          </a:p>
          <a:p>
            <a:pPr lvl="1"/>
            <a:r>
              <a:rPr lang="en-US" sz="2800" dirty="0" smtClean="0"/>
              <a:t>Bi </a:t>
            </a:r>
            <a:r>
              <a:rPr lang="en-US" sz="2800" dirty="0" err="1" smtClean="0"/>
              <a:t>phasic</a:t>
            </a:r>
            <a:endParaRPr lang="en-US" sz="28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Preparations of </a:t>
            </a:r>
            <a:r>
              <a:rPr lang="en-US" sz="4800" dirty="0" err="1" smtClean="0"/>
              <a:t>Insulins</a:t>
            </a:r>
            <a:r>
              <a:rPr lang="en-US" sz="4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1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7212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Rapid onset of action</a:t>
            </a:r>
          </a:p>
          <a:p>
            <a:pPr lvl="1"/>
            <a:r>
              <a:rPr lang="en-US" sz="3000" dirty="0" smtClean="0"/>
              <a:t>Soluble Insulin</a:t>
            </a:r>
          </a:p>
          <a:p>
            <a:pPr lvl="1"/>
            <a:r>
              <a:rPr lang="en-US" sz="3000" dirty="0" smtClean="0"/>
              <a:t>Insulin </a:t>
            </a:r>
            <a:r>
              <a:rPr lang="en-US" sz="3000" dirty="0" err="1" smtClean="0"/>
              <a:t>Lispro</a:t>
            </a:r>
            <a:endParaRPr lang="en-US" sz="3000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2369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Short Duration Of action </a:t>
            </a:r>
            <a:r>
              <a:rPr lang="en-US" sz="4400" dirty="0" err="1" smtClean="0"/>
              <a:t>Insulins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7686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1187450" y="836613"/>
            <a:ext cx="7786688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Drugs used for diabetes</a:t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all lower blood glucose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76475"/>
            <a:ext cx="769302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INSULINS: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only injectable preparations at present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Other antidiabetes drugs: oral preparations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Known as oral antidiabetes drugs/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Oral hypoglycaemic drugs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2268538" y="2492375"/>
            <a:ext cx="1800225" cy="10080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H="1">
            <a:off x="2051050" y="2420938"/>
            <a:ext cx="1944688" cy="10080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3779838" y="2636838"/>
            <a:ext cx="71437" cy="12969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4103" name="Line 10"/>
          <p:cNvSpPr>
            <a:spLocks noChangeShapeType="1"/>
          </p:cNvSpPr>
          <p:nvPr/>
        </p:nvSpPr>
        <p:spPr bwMode="auto">
          <a:xfrm flipH="1">
            <a:off x="2339975" y="2636838"/>
            <a:ext cx="1727200" cy="1152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2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686800" cy="394989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Isophane</a:t>
            </a:r>
            <a:r>
              <a:rPr lang="en-US" sz="3200" dirty="0" smtClean="0"/>
              <a:t> Insulin - A suspension with </a:t>
            </a:r>
            <a:r>
              <a:rPr lang="en-US" sz="3200" dirty="0" err="1" smtClean="0"/>
              <a:t>protamine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Amorphous  - Insulin zinc suspension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Intemediate</a:t>
            </a:r>
            <a:r>
              <a:rPr lang="en-US" dirty="0" smtClean="0"/>
              <a:t> duration of action</a:t>
            </a:r>
          </a:p>
        </p:txBody>
      </p:sp>
    </p:spTree>
    <p:extLst>
      <p:ext uri="{BB962C8B-B14F-4D97-AF65-F5344CB8AC3E}">
        <p14:creationId xmlns:p14="http://schemas.microsoft.com/office/powerpoint/2010/main" val="400556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34164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Insulin Zinc suspension -Crystalline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Longer duration of action Insulin</a:t>
            </a:r>
          </a:p>
        </p:txBody>
      </p:sp>
    </p:spTree>
    <p:extLst>
      <p:ext uri="{BB962C8B-B14F-4D97-AF65-F5344CB8AC3E}">
        <p14:creationId xmlns:p14="http://schemas.microsoft.com/office/powerpoint/2010/main" val="276522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3308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Mixture of soluble insulin &amp; </a:t>
            </a:r>
            <a:r>
              <a:rPr lang="en-US" sz="3200" dirty="0" err="1" smtClean="0"/>
              <a:t>Isophane</a:t>
            </a:r>
            <a:r>
              <a:rPr lang="en-US" sz="3200" dirty="0" smtClean="0"/>
              <a:t> insulin</a:t>
            </a:r>
          </a:p>
          <a:p>
            <a:r>
              <a:rPr lang="en-US" sz="3200" dirty="0" smtClean="0"/>
              <a:t>Most commonly used ones are human </a:t>
            </a:r>
            <a:r>
              <a:rPr lang="en-US" sz="3200" dirty="0" err="1" smtClean="0"/>
              <a:t>Insulins</a:t>
            </a:r>
            <a:endParaRPr lang="en-US" sz="3200" dirty="0" smtClean="0"/>
          </a:p>
          <a:p>
            <a:r>
              <a:rPr lang="en-US" sz="3200" dirty="0" smtClean="0"/>
              <a:t>Soluble Insulin at 10-50% of total Insulin concentration</a:t>
            </a:r>
          </a:p>
          <a:p>
            <a:r>
              <a:rPr lang="en-US" sz="3200" dirty="0" smtClean="0"/>
              <a:t>Remove the need for patients to mix Insulin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Biphasic </a:t>
            </a:r>
            <a:r>
              <a:rPr lang="en-US" sz="4800" dirty="0" err="1" smtClean="0"/>
              <a:t>Insulins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41735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Type 1 Diabetes mellitus</a:t>
            </a:r>
          </a:p>
          <a:p>
            <a:r>
              <a:rPr lang="en-US" sz="3200" dirty="0" smtClean="0"/>
              <a:t>Type 11 Diabetes</a:t>
            </a:r>
          </a:p>
          <a:p>
            <a:pPr lvl="1">
              <a:lnSpc>
                <a:spcPct val="170000"/>
              </a:lnSpc>
              <a:buFont typeface="Symbol" pitchFamily="18" charset="2"/>
              <a:buChar char="·"/>
            </a:pPr>
            <a:r>
              <a:rPr lang="en-US" sz="2800" dirty="0" smtClean="0"/>
              <a:t>Diabetic </a:t>
            </a:r>
            <a:r>
              <a:rPr lang="en-US" sz="2800" dirty="0" err="1" smtClean="0"/>
              <a:t>ketoacidosis</a:t>
            </a:r>
            <a:endParaRPr lang="en-US" sz="2800" dirty="0" smtClean="0"/>
          </a:p>
          <a:p>
            <a:pPr lvl="1">
              <a:buFont typeface="Symbol" pitchFamily="18" charset="2"/>
              <a:buChar char="·"/>
            </a:pPr>
            <a:r>
              <a:rPr lang="en-US" sz="2800" dirty="0" smtClean="0"/>
              <a:t>Non </a:t>
            </a:r>
            <a:r>
              <a:rPr lang="en-US" sz="2800" dirty="0" err="1" smtClean="0"/>
              <a:t>ketotic</a:t>
            </a:r>
            <a:r>
              <a:rPr lang="en-US" sz="2800" dirty="0" smtClean="0"/>
              <a:t> hyper </a:t>
            </a:r>
            <a:r>
              <a:rPr lang="en-US" sz="2800" dirty="0" err="1" smtClean="0"/>
              <a:t>osmolar</a:t>
            </a:r>
            <a:r>
              <a:rPr lang="en-US" sz="2800" dirty="0" smtClean="0"/>
              <a:t> coma</a:t>
            </a:r>
          </a:p>
          <a:p>
            <a:pPr lvl="1">
              <a:buFont typeface="Symbol" pitchFamily="18" charset="2"/>
              <a:buChar char="·"/>
            </a:pPr>
            <a:r>
              <a:rPr lang="en-US" sz="2800" dirty="0" smtClean="0"/>
              <a:t>Surgery</a:t>
            </a:r>
          </a:p>
          <a:p>
            <a:pPr lvl="1">
              <a:buFont typeface="Symbol" pitchFamily="18" charset="2"/>
              <a:buChar char="·"/>
            </a:pPr>
            <a:r>
              <a:rPr lang="en-US" sz="2800" dirty="0" smtClean="0"/>
              <a:t>Infections</a:t>
            </a:r>
          </a:p>
          <a:p>
            <a:pPr lvl="1">
              <a:buFont typeface="Symbol" pitchFamily="18" charset="2"/>
              <a:buChar char="·"/>
            </a:pPr>
            <a:r>
              <a:rPr lang="en-US" sz="2800" dirty="0" smtClean="0"/>
              <a:t>Pregnancy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Indications for use of Insulin.</a:t>
            </a:r>
          </a:p>
        </p:txBody>
      </p:sp>
    </p:spTree>
    <p:extLst>
      <p:ext uri="{BB962C8B-B14F-4D97-AF65-F5344CB8AC3E}">
        <p14:creationId xmlns:p14="http://schemas.microsoft.com/office/powerpoint/2010/main" val="1412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95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Hypoglycaemia</a:t>
            </a:r>
            <a:endParaRPr lang="en-US" sz="3200" dirty="0" smtClean="0"/>
          </a:p>
          <a:p>
            <a:pPr lvl="1"/>
            <a:r>
              <a:rPr lang="en-US" sz="2800" dirty="0" smtClean="0"/>
              <a:t>Warning signs due to </a:t>
            </a:r>
            <a:r>
              <a:rPr lang="en-US" sz="2800" dirty="0" err="1" smtClean="0"/>
              <a:t>Neuroglycopenia</a:t>
            </a:r>
            <a:r>
              <a:rPr lang="en-US" sz="2800" dirty="0" smtClean="0"/>
              <a:t> (refers to a shortage of glucose (</a:t>
            </a:r>
            <a:r>
              <a:rPr lang="en-US" sz="2800" dirty="0" err="1" smtClean="0"/>
              <a:t>glycopenia</a:t>
            </a:r>
            <a:r>
              <a:rPr lang="en-US" sz="2800" dirty="0" smtClean="0"/>
              <a:t>) in the brain, usually due to hypoglycemia.)</a:t>
            </a:r>
          </a:p>
          <a:p>
            <a:pPr lvl="1"/>
            <a:r>
              <a:rPr lang="en-US" sz="2800" dirty="0" smtClean="0"/>
              <a:t>Coma ,Convulsions &amp; Death</a:t>
            </a:r>
          </a:p>
          <a:p>
            <a:r>
              <a:rPr lang="en-US" sz="3200" dirty="0" smtClean="0"/>
              <a:t>Allergic reactions</a:t>
            </a:r>
          </a:p>
          <a:p>
            <a:r>
              <a:rPr lang="en-US" sz="3200" dirty="0" err="1" smtClean="0"/>
              <a:t>Lipoatrophy</a:t>
            </a:r>
            <a:r>
              <a:rPr lang="en-US" sz="3200" dirty="0" smtClean="0"/>
              <a:t> (adverse immunologic response)</a:t>
            </a:r>
          </a:p>
          <a:p>
            <a:r>
              <a:rPr lang="en-US" sz="3200" dirty="0" err="1" smtClean="0"/>
              <a:t>Lipohypertrophy</a:t>
            </a:r>
            <a:r>
              <a:rPr lang="en-US" sz="3200" dirty="0" smtClean="0"/>
              <a:t> (</a:t>
            </a:r>
            <a:r>
              <a:rPr lang="en-US" sz="3200" dirty="0" err="1" smtClean="0"/>
              <a:t>lipogenic</a:t>
            </a:r>
            <a:r>
              <a:rPr lang="en-US" sz="3200" dirty="0" smtClean="0"/>
              <a:t> properties of insulin)</a:t>
            </a:r>
          </a:p>
          <a:p>
            <a:endParaRPr lang="en-US" sz="3200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031" y="228600"/>
            <a:ext cx="8229600" cy="1143000"/>
          </a:xfrm>
        </p:spPr>
        <p:txBody>
          <a:bodyPr/>
          <a:lstStyle/>
          <a:p>
            <a:pPr algn="ctr"/>
            <a:r>
              <a:rPr lang="en-US" sz="4800" dirty="0" smtClean="0"/>
              <a:t>Side effects of Insulin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6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022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Short duration of action </a:t>
            </a:r>
          </a:p>
          <a:p>
            <a:r>
              <a:rPr lang="en-US" sz="3200" dirty="0" smtClean="0"/>
              <a:t>Used 30m before meals</a:t>
            </a:r>
          </a:p>
          <a:p>
            <a:r>
              <a:rPr lang="en-US" sz="3200" dirty="0" smtClean="0"/>
              <a:t>3 times a day</a:t>
            </a:r>
          </a:p>
          <a:p>
            <a:r>
              <a:rPr lang="en-US" sz="3200" dirty="0" err="1" smtClean="0"/>
              <a:t>Colourless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Is given I.V in diabetic </a:t>
            </a:r>
            <a:r>
              <a:rPr lang="en-US" sz="3200" dirty="0" err="1" smtClean="0"/>
              <a:t>ketoacidosis</a:t>
            </a:r>
            <a:r>
              <a:rPr lang="en-US" sz="3200" dirty="0" smtClean="0"/>
              <a:t>.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Soluble Insulin</a:t>
            </a:r>
          </a:p>
        </p:txBody>
      </p:sp>
    </p:spTree>
    <p:extLst>
      <p:ext uri="{BB962C8B-B14F-4D97-AF65-F5344CB8AC3E}">
        <p14:creationId xmlns:p14="http://schemas.microsoft.com/office/powerpoint/2010/main" val="48791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5688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Amorphous</a:t>
            </a:r>
          </a:p>
          <a:p>
            <a:endParaRPr lang="en-US" sz="3200" dirty="0" smtClean="0"/>
          </a:p>
          <a:p>
            <a:r>
              <a:rPr lang="en-US" sz="3200" dirty="0" smtClean="0"/>
              <a:t>Crystalline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Insulin zinc suspensions</a:t>
            </a:r>
          </a:p>
        </p:txBody>
      </p:sp>
    </p:spTree>
    <p:extLst>
      <p:ext uri="{BB962C8B-B14F-4D97-AF65-F5344CB8AC3E}">
        <p14:creationId xmlns:p14="http://schemas.microsoft.com/office/powerpoint/2010/main" val="41933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22031" y="1828801"/>
            <a:ext cx="8721969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100u/ml</a:t>
            </a:r>
          </a:p>
          <a:p>
            <a:r>
              <a:rPr lang="en-US" sz="3200" dirty="0" smtClean="0"/>
              <a:t>Total daily output is 30-40 units a day</a:t>
            </a:r>
          </a:p>
          <a:p>
            <a:r>
              <a:rPr lang="en-US" sz="3200" dirty="0" smtClean="0"/>
              <a:t>A dose of over 100u/day is due to noncompliance.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Dose of </a:t>
            </a:r>
            <a:r>
              <a:rPr lang="en-US" sz="4800" dirty="0" err="1" smtClean="0"/>
              <a:t>Insulins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19422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62708" y="2057400"/>
            <a:ext cx="8124092" cy="39498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Don’t skip a meal</a:t>
            </a:r>
          </a:p>
          <a:p>
            <a:r>
              <a:rPr lang="en-US" sz="3200" dirty="0" smtClean="0"/>
              <a:t>Signs of </a:t>
            </a:r>
            <a:r>
              <a:rPr lang="en-US" sz="3200" dirty="0" err="1" smtClean="0"/>
              <a:t>hypoglycaemia</a:t>
            </a:r>
            <a:endParaRPr lang="en-US" sz="3200" dirty="0" smtClean="0"/>
          </a:p>
          <a:p>
            <a:r>
              <a:rPr lang="en-US" sz="3200" dirty="0" smtClean="0"/>
              <a:t>Diet planning</a:t>
            </a:r>
          </a:p>
          <a:p>
            <a:r>
              <a:rPr lang="en-US" sz="3200" smtClean="0"/>
              <a:t>Regular checkups</a:t>
            </a: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 Advice to the patient</a:t>
            </a:r>
          </a:p>
        </p:txBody>
      </p:sp>
    </p:spTree>
    <p:extLst>
      <p:ext uri="{BB962C8B-B14F-4D97-AF65-F5344CB8AC3E}">
        <p14:creationId xmlns:p14="http://schemas.microsoft.com/office/powerpoint/2010/main" val="30465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133600"/>
            <a:ext cx="7772400" cy="1509712"/>
          </a:xfrm>
        </p:spPr>
        <p:txBody>
          <a:bodyPr/>
          <a:lstStyle/>
          <a:p>
            <a:pPr algn="ctr"/>
            <a:r>
              <a:rPr lang="en-US" sz="8800" dirty="0" smtClean="0"/>
              <a:t>THANK YOU</a:t>
            </a:r>
            <a:endParaRPr lang="en-US" sz="8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Oral antidiabetes drugs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Main drug classes can classified according to,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(How drugs have been developed)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Efficacy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Safety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Suitability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Availability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Cost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Drug interactions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New drug classes &amp; their place in therapy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0174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Main oral antidiabetes drug classes for</a:t>
            </a:r>
            <a:br>
              <a:rPr lang="en-US" sz="3200" smtClean="0"/>
            </a:br>
            <a:r>
              <a:rPr lang="en-US" sz="3200" smtClean="0"/>
              <a:t> type 2 diabetes</a:t>
            </a:r>
            <a:endParaRPr lang="en-GB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Considering the defects in type 2 diabetes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Drugs to increase </a:t>
            </a:r>
            <a:r>
              <a:rPr lang="en-US" b="1" i="1" smtClean="0"/>
              <a:t>insulin secretion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                       1. </a:t>
            </a:r>
            <a:r>
              <a:rPr lang="en-US" b="1" smtClean="0"/>
              <a:t>Sulphonylureas</a:t>
            </a:r>
          </a:p>
          <a:p>
            <a:pPr eaLnBrk="1" hangingPunct="1"/>
            <a:r>
              <a:rPr lang="en-US" smtClean="0"/>
              <a:t>Drugs to improve </a:t>
            </a:r>
            <a:r>
              <a:rPr lang="en-US" b="1" i="1" smtClean="0"/>
              <a:t>insulin action</a:t>
            </a:r>
            <a:r>
              <a:rPr lang="en-US" smtClean="0"/>
              <a:t> (Insulin sensitivity)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			     2. </a:t>
            </a:r>
            <a:r>
              <a:rPr lang="en-US" b="1" smtClean="0"/>
              <a:t>Biguanides</a:t>
            </a:r>
            <a:endParaRPr lang="en-GB" b="1" smtClean="0"/>
          </a:p>
        </p:txBody>
      </p:sp>
    </p:spTree>
    <p:extLst>
      <p:ext uri="{BB962C8B-B14F-4D97-AF65-F5344CB8AC3E}">
        <p14:creationId xmlns:p14="http://schemas.microsoft.com/office/powerpoint/2010/main" val="260672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924800" cy="1503363"/>
          </a:xfrm>
        </p:spPr>
        <p:txBody>
          <a:bodyPr/>
          <a:lstStyle/>
          <a:p>
            <a:pPr eaLnBrk="1" hangingPunct="1"/>
            <a:r>
              <a:rPr lang="en-US" sz="3200" smtClean="0"/>
              <a:t>		    </a:t>
            </a:r>
            <a:r>
              <a:rPr lang="en-US" sz="2800" smtClean="0"/>
              <a:t>Sulphonylureas: classification</a:t>
            </a:r>
            <a:br>
              <a:rPr lang="en-US" sz="28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2800" smtClean="0"/>
              <a:t>1</a:t>
            </a:r>
            <a:r>
              <a:rPr lang="en-US" sz="2800" baseline="30000" smtClean="0"/>
              <a:t>st</a:t>
            </a:r>
            <a:r>
              <a:rPr lang="en-US" sz="2800" smtClean="0"/>
              <a:t>generation               	2</a:t>
            </a:r>
            <a:r>
              <a:rPr lang="en-US" sz="2800" baseline="30000" smtClean="0"/>
              <a:t>nd</a:t>
            </a:r>
            <a:r>
              <a:rPr lang="en-US" sz="2800" smtClean="0"/>
              <a:t>generation</a:t>
            </a:r>
            <a:endParaRPr lang="en-GB" sz="280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916113"/>
            <a:ext cx="3889375" cy="4941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 err="1" smtClean="0"/>
              <a:t>Tolbutamide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 Tablet strength 500mg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T ½  8 hours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1-3 times/day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Max. daily dose 2g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With meals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1800" dirty="0" err="1" smtClean="0"/>
              <a:t>Chlorpropamide</a:t>
            </a:r>
            <a:r>
              <a:rPr lang="en-US" sz="1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  <a:endParaRPr lang="en-GB" sz="24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2205038"/>
            <a:ext cx="3743325" cy="4652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 err="1" smtClean="0"/>
              <a:t>Glibenclamide</a:t>
            </a:r>
            <a:r>
              <a:rPr lang="en-US" sz="2000" b="1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Tablet strength 5mg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T ½ 10 hours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1-2 times /day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Max. daily dose 15mg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With meals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dirty="0" smtClean="0"/>
              <a:t>(up to10mg before breakfast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&gt;10mg add before dinner)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i="1" dirty="0" err="1" smtClean="0"/>
              <a:t>Glipizide</a:t>
            </a:r>
            <a:r>
              <a:rPr lang="en-US" sz="2000" i="1" dirty="0" smtClean="0"/>
              <a:t>*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 err="1" smtClean="0"/>
              <a:t>Gliclazide</a:t>
            </a:r>
            <a:r>
              <a:rPr lang="en-US" sz="2000" dirty="0" smtClean="0"/>
              <a:t>*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8298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Sulphonylureas</a:t>
            </a:r>
            <a:endParaRPr lang="en-GB" smtClean="0"/>
          </a:p>
        </p:txBody>
      </p:sp>
      <p:sp>
        <p:nvSpPr>
          <p:cNvPr id="9219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Chance of </a:t>
            </a:r>
            <a:r>
              <a:rPr lang="en-US" dirty="0" err="1" smtClean="0"/>
              <a:t>hypoglycaemia</a:t>
            </a:r>
            <a:r>
              <a:rPr lang="en-US" dirty="0" smtClean="0"/>
              <a:t> with </a:t>
            </a:r>
            <a:r>
              <a:rPr lang="en-US" dirty="0" err="1" smtClean="0"/>
              <a:t>sulphonamides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First used for diabetes in 1954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Efficacy: very effective (good blood glucose lowering capacity)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Potency: </a:t>
            </a:r>
            <a:r>
              <a:rPr lang="en-US" dirty="0" err="1" smtClean="0"/>
              <a:t>glibenclamide</a:t>
            </a:r>
            <a:r>
              <a:rPr lang="en-US" dirty="0" smtClean="0"/>
              <a:t>&gt;</a:t>
            </a:r>
            <a:r>
              <a:rPr lang="en-US" dirty="0" err="1" smtClean="0"/>
              <a:t>tolbutamide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Hypoglycaemia</a:t>
            </a:r>
            <a:r>
              <a:rPr lang="en-US" dirty="0" smtClean="0"/>
              <a:t>: </a:t>
            </a:r>
            <a:r>
              <a:rPr lang="en-US" dirty="0" err="1" smtClean="0"/>
              <a:t>glibenclamide</a:t>
            </a:r>
            <a:r>
              <a:rPr lang="en-US" dirty="0" smtClean="0"/>
              <a:t>&gt; </a:t>
            </a:r>
            <a:r>
              <a:rPr lang="en-US" dirty="0" err="1" smtClean="0"/>
              <a:t>tolbutamide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187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SU: mechanism of action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i="1" smtClean="0"/>
              <a:t>Main action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Promote insulin</a:t>
            </a:r>
            <a:r>
              <a:rPr lang="en-US" sz="2400" smtClean="0"/>
              <a:t> </a:t>
            </a:r>
            <a:r>
              <a:rPr lang="en-US" sz="2000" smtClean="0"/>
              <a:t>secretion (“secretogauge”) by degranulation of beta cells of the pancreas (release of stored insulin)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Action by closure of K channels on the beta cell membrane and facilitate Ca</a:t>
            </a:r>
            <a:r>
              <a:rPr lang="en-US" sz="2000" baseline="30000" smtClean="0"/>
              <a:t>++</a:t>
            </a:r>
            <a:r>
              <a:rPr lang="en-US" sz="2000" smtClean="0"/>
              <a:t> entry to beta cells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i="1" smtClean="0"/>
              <a:t>Other possible actions (long term effects)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Increase insulin receptor number at target tissue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Increase glucose uptake by muscle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Reduced glycogenolysis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9130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Pharmacokinetics</a:t>
            </a:r>
            <a:endParaRPr lang="en-GB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Well absorbed from GIT</a:t>
            </a:r>
          </a:p>
          <a:p>
            <a:pPr eaLnBrk="1" hangingPunct="1"/>
            <a:r>
              <a:rPr lang="en-US" dirty="0" smtClean="0"/>
              <a:t>Highly protein bound</a:t>
            </a:r>
          </a:p>
          <a:p>
            <a:pPr eaLnBrk="1" hangingPunct="1"/>
            <a:r>
              <a:rPr lang="en-US" smtClean="0"/>
              <a:t>Metabolized </a:t>
            </a:r>
            <a:r>
              <a:rPr lang="en-US" dirty="0" smtClean="0"/>
              <a:t>in the liver</a:t>
            </a:r>
          </a:p>
          <a:p>
            <a:pPr eaLnBrk="1" hangingPunct="1"/>
            <a:r>
              <a:rPr lang="en-US" dirty="0" smtClean="0"/>
              <a:t>Excreted by the kidneys</a:t>
            </a:r>
          </a:p>
          <a:p>
            <a:pPr eaLnBrk="1" hangingPunct="1"/>
            <a:r>
              <a:rPr lang="en-US" dirty="0" smtClean="0"/>
              <a:t>Some drugs have active metabolites</a:t>
            </a:r>
          </a:p>
        </p:txBody>
      </p:sp>
    </p:spTree>
    <p:extLst>
      <p:ext uri="{BB962C8B-B14F-4D97-AF65-F5344CB8AC3E}">
        <p14:creationId xmlns:p14="http://schemas.microsoft.com/office/powerpoint/2010/main" val="176937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B44556-6732-4358-ACA2-5D9DDE278285}"/>
</file>

<file path=customXml/itemProps2.xml><?xml version="1.0" encoding="utf-8"?>
<ds:datastoreItem xmlns:ds="http://schemas.openxmlformats.org/officeDocument/2006/customXml" ds:itemID="{6A703BE1-78CA-41E4-8157-FC9C99753470}"/>
</file>

<file path=customXml/itemProps3.xml><?xml version="1.0" encoding="utf-8"?>
<ds:datastoreItem xmlns:ds="http://schemas.openxmlformats.org/officeDocument/2006/customXml" ds:itemID="{E7222EB9-1820-46C6-8B67-1E3717E4FF2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611</TotalTime>
  <Words>843</Words>
  <Application>Microsoft Office PowerPoint</Application>
  <PresentationFormat>On-screen Show (4:3)</PresentationFormat>
  <Paragraphs>284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Flow</vt:lpstr>
      <vt:lpstr>PowerPoint Presentation</vt:lpstr>
      <vt:lpstr>Classification of Diabetes</vt:lpstr>
      <vt:lpstr>Drugs used for diabetes  all lower blood glucose</vt:lpstr>
      <vt:lpstr>Oral antidiabetes drugs</vt:lpstr>
      <vt:lpstr>Main oral antidiabetes drug classes for  type 2 diabetes</vt:lpstr>
      <vt:lpstr>      Sulphonylureas: classification  1stgeneration                2ndgeneration</vt:lpstr>
      <vt:lpstr>Sulphonylureas</vt:lpstr>
      <vt:lpstr>SU: mechanism of action</vt:lpstr>
      <vt:lpstr>Pharmacokinetics</vt:lpstr>
      <vt:lpstr>Sulphonylureas: indications</vt:lpstr>
      <vt:lpstr>            common                                       very rare</vt:lpstr>
      <vt:lpstr>PowerPoint Presentation</vt:lpstr>
      <vt:lpstr>PowerPoint Presentation</vt:lpstr>
      <vt:lpstr>Contraindications / cautions </vt:lpstr>
      <vt:lpstr>Sulphonylurea(SU) failure</vt:lpstr>
      <vt:lpstr>Tolbutamide</vt:lpstr>
      <vt:lpstr>Chlorpropamide.</vt:lpstr>
      <vt:lpstr>Glibenclamide</vt:lpstr>
      <vt:lpstr>Biguanides  </vt:lpstr>
      <vt:lpstr>Metformin: Pharmacokinetics  and indications</vt:lpstr>
      <vt:lpstr> Common           Rare</vt:lpstr>
      <vt:lpstr> contraindications and caution</vt:lpstr>
      <vt:lpstr>                     Comparison of         Sulphonylureas                       Metformin</vt:lpstr>
      <vt:lpstr>New oral antidiabetes drugs</vt:lpstr>
      <vt:lpstr>Insulin</vt:lpstr>
      <vt:lpstr> Pharmacokinetics</vt:lpstr>
      <vt:lpstr>Insulin Receptors</vt:lpstr>
      <vt:lpstr>Preparations of Insulins.</vt:lpstr>
      <vt:lpstr>Short Duration Of action Insulins</vt:lpstr>
      <vt:lpstr>Intemediate duration of action</vt:lpstr>
      <vt:lpstr>Longer duration of action Insulin</vt:lpstr>
      <vt:lpstr>Biphasic Insulins</vt:lpstr>
      <vt:lpstr>Indications for use of Insulin.</vt:lpstr>
      <vt:lpstr>Side effects of Insulin</vt:lpstr>
      <vt:lpstr>Soluble Insulin</vt:lpstr>
      <vt:lpstr>Insulin zinc suspensions</vt:lpstr>
      <vt:lpstr>Dose of Insulins</vt:lpstr>
      <vt:lpstr> Advice to the patient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DELL_I3</cp:lastModifiedBy>
  <cp:revision>30</cp:revision>
  <dcterms:created xsi:type="dcterms:W3CDTF">2006-08-16T00:00:00Z</dcterms:created>
  <dcterms:modified xsi:type="dcterms:W3CDTF">2022-05-21T14:19:30Z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