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7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583DC7B-D27E-4DD2-9462-12FC70D506CB}" type="datetimeFigureOut">
              <a:rPr lang="en-US" smtClean="0"/>
              <a:pPr/>
              <a:t>3/2/22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08AE3A2-C00E-416D-841F-4856151483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83DC7B-D27E-4DD2-9462-12FC70D506CB}"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AE3A2-C00E-416D-841F-4856151483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583DC7B-D27E-4DD2-9462-12FC70D506CB}" type="datetimeFigureOut">
              <a:rPr lang="en-US" smtClean="0"/>
              <a:pPr/>
              <a:t>3/2/22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08AE3A2-C00E-416D-841F-4856151483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583DC7B-D27E-4DD2-9462-12FC70D506CB}" type="datetimeFigureOut">
              <a:rPr lang="en-US" smtClean="0"/>
              <a:pPr/>
              <a:t>3/2/22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08AE3A2-C00E-416D-841F-4856151483A2}"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583DC7B-D27E-4DD2-9462-12FC70D506CB}" type="datetimeFigureOut">
              <a:rPr lang="en-US" smtClean="0"/>
              <a:pPr/>
              <a:t>3/2/22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08AE3A2-C00E-416D-841F-4856151483A2}"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583DC7B-D27E-4DD2-9462-12FC70D506CB}" type="datetimeFigureOut">
              <a:rPr lang="en-US" smtClean="0"/>
              <a:pPr/>
              <a:t>3/2/22</a:t>
            </a:fld>
            <a:endParaRPr lang="en-US"/>
          </a:p>
        </p:txBody>
      </p:sp>
      <p:sp>
        <p:nvSpPr>
          <p:cNvPr id="10" name="Slide Number Placeholder 9"/>
          <p:cNvSpPr>
            <a:spLocks noGrp="1"/>
          </p:cNvSpPr>
          <p:nvPr>
            <p:ph type="sldNum" sz="quarter" idx="16"/>
          </p:nvPr>
        </p:nvSpPr>
        <p:spPr/>
        <p:txBody>
          <a:bodyPr rtlCol="0"/>
          <a:lstStyle/>
          <a:p>
            <a:fld id="{408AE3A2-C00E-416D-841F-4856151483A2}"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583DC7B-D27E-4DD2-9462-12FC70D506CB}" type="datetimeFigureOut">
              <a:rPr lang="en-US" smtClean="0"/>
              <a:pPr/>
              <a:t>3/2/22</a:t>
            </a:fld>
            <a:endParaRPr lang="en-US"/>
          </a:p>
        </p:txBody>
      </p:sp>
      <p:sp>
        <p:nvSpPr>
          <p:cNvPr id="12" name="Slide Number Placeholder 11"/>
          <p:cNvSpPr>
            <a:spLocks noGrp="1"/>
          </p:cNvSpPr>
          <p:nvPr>
            <p:ph type="sldNum" sz="quarter" idx="16"/>
          </p:nvPr>
        </p:nvSpPr>
        <p:spPr/>
        <p:txBody>
          <a:bodyPr rtlCol="0"/>
          <a:lstStyle/>
          <a:p>
            <a:fld id="{408AE3A2-C00E-416D-841F-4856151483A2}"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583DC7B-D27E-4DD2-9462-12FC70D506CB}" type="datetimeFigureOut">
              <a:rPr lang="en-US" smtClean="0"/>
              <a:pPr/>
              <a:t>3/2/22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08AE3A2-C00E-416D-841F-4856151483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83DC7B-D27E-4DD2-9462-12FC70D506CB}" type="datetimeFigureOut">
              <a:rPr lang="en-US" smtClean="0"/>
              <a:pPr/>
              <a:t>3/2/22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08AE3A2-C00E-416D-841F-4856151483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583DC7B-D27E-4DD2-9462-12FC70D506CB}" type="datetimeFigureOut">
              <a:rPr lang="en-US" smtClean="0"/>
              <a:pPr/>
              <a:t>3/2/22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08AE3A2-C00E-416D-841F-4856151483A2}"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583DC7B-D27E-4DD2-9462-12FC70D506CB}" type="datetimeFigureOut">
              <a:rPr lang="en-US" smtClean="0"/>
              <a:pPr/>
              <a:t>3/2/22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08AE3A2-C00E-416D-841F-4856151483A2}"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583DC7B-D27E-4DD2-9462-12FC70D506CB}" type="datetimeFigureOut">
              <a:rPr lang="en-US" smtClean="0"/>
              <a:pPr/>
              <a:t>3/2/22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08AE3A2-C00E-416D-841F-4856151483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600200"/>
            <a:ext cx="8763000" cy="1828800"/>
          </a:xfrm>
        </p:spPr>
        <p:txBody>
          <a:bodyPr>
            <a:normAutofit/>
          </a:bodyPr>
          <a:lstStyle/>
          <a:p>
            <a:r>
              <a:rPr lang="en-US" sz="8800" dirty="0">
                <a:latin typeface="Agency FB" pitchFamily="34" charset="0"/>
              </a:rPr>
              <a:t>Cushing Syndrome </a:t>
            </a:r>
          </a:p>
        </p:txBody>
      </p:sp>
      <p:sp>
        <p:nvSpPr>
          <p:cNvPr id="3" name="Subtitle 2"/>
          <p:cNvSpPr>
            <a:spLocks noGrp="1"/>
          </p:cNvSpPr>
          <p:nvPr>
            <p:ph type="subTitle" idx="1"/>
          </p:nvPr>
        </p:nvSpPr>
        <p:spPr>
          <a:xfrm>
            <a:off x="1371600" y="4114800"/>
            <a:ext cx="6400800" cy="1752600"/>
          </a:xfrm>
        </p:spPr>
        <p:txBody>
          <a:bodyPr/>
          <a:lstStyle/>
          <a:p>
            <a:endParaRPr lang="en-US" dirty="0"/>
          </a:p>
          <a:p>
            <a:r>
              <a:rPr lang="en-US" dirty="0">
                <a:solidFill>
                  <a:schemeClr val="tx1"/>
                </a:solidFill>
              </a:rPr>
              <a:t>By:</a:t>
            </a:r>
          </a:p>
          <a:p>
            <a:r>
              <a:rPr lang="en-US" dirty="0">
                <a:solidFill>
                  <a:schemeClr val="tx1"/>
                </a:solidFill>
              </a:rPr>
              <a:t>Sara </a:t>
            </a:r>
            <a:r>
              <a:rPr lang="en-US" dirty="0" err="1">
                <a:solidFill>
                  <a:schemeClr val="tx1"/>
                </a:solidFill>
              </a:rPr>
              <a:t>Azaizeh</a:t>
            </a:r>
            <a:r>
              <a:rPr lang="en-US" dirty="0">
                <a:solidFill>
                  <a:schemeClr val="tx1"/>
                </a:solidFill>
              </a:rPr>
              <a:t>                </a:t>
            </a:r>
            <a:r>
              <a:rPr lang="en-US" dirty="0" err="1">
                <a:solidFill>
                  <a:schemeClr val="tx1"/>
                </a:solidFill>
              </a:rPr>
              <a:t>Aya</a:t>
            </a:r>
            <a:r>
              <a:rPr lang="en-US" dirty="0">
                <a:solidFill>
                  <a:schemeClr val="tx1"/>
                </a:solidFill>
              </a:rPr>
              <a:t> </a:t>
            </a:r>
            <a:r>
              <a:rPr lang="en-US" dirty="0" err="1">
                <a:solidFill>
                  <a:schemeClr val="tx1"/>
                </a:solidFill>
              </a:rPr>
              <a:t>Irtaimat</a:t>
            </a:r>
            <a:r>
              <a:rPr lang="en-US" dirty="0">
                <a:solidFill>
                  <a:schemeClr val="tx1"/>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cushing 2.PNG"/>
          <p:cNvPicPr>
            <a:picLocks noGrp="1" noChangeAspect="1"/>
          </p:cNvPicPr>
          <p:nvPr>
            <p:ph sz="quarter" idx="1"/>
          </p:nvPr>
        </p:nvPicPr>
        <p:blipFill>
          <a:blip r:embed="rId2" cstate="print"/>
          <a:stretch>
            <a:fillRect/>
          </a:stretch>
        </p:blipFill>
        <p:spPr>
          <a:xfrm>
            <a:off x="0" y="0"/>
            <a:ext cx="9144000" cy="6865887"/>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a:latin typeface="Agency FB" pitchFamily="34" charset="0"/>
              </a:rPr>
              <a:t>Treatment </a:t>
            </a:r>
            <a:endParaRPr lang="en-US" sz="8000" dirty="0">
              <a:latin typeface="Agency FB" pitchFamily="34" charset="0"/>
            </a:endParaRPr>
          </a:p>
        </p:txBody>
      </p:sp>
      <p:sp>
        <p:nvSpPr>
          <p:cNvPr id="3" name="Content Placeholder 2"/>
          <p:cNvSpPr>
            <a:spLocks noGrp="1"/>
          </p:cNvSpPr>
          <p:nvPr>
            <p:ph sz="quarter" idx="1"/>
          </p:nvPr>
        </p:nvSpPr>
        <p:spPr>
          <a:xfrm>
            <a:off x="228600" y="1600200"/>
            <a:ext cx="8153400" cy="5029200"/>
          </a:xfrm>
        </p:spPr>
        <p:txBody>
          <a:bodyPr>
            <a:normAutofit fontScale="92500" lnSpcReduction="20000"/>
          </a:bodyPr>
          <a:lstStyle/>
          <a:p>
            <a:pPr rtl="1">
              <a:buNone/>
            </a:pPr>
            <a:r>
              <a:rPr lang="en-US" dirty="0"/>
              <a:t>Treatment depends on the cause and may include surgery, radiation, chemotherapy, or </a:t>
            </a:r>
            <a:r>
              <a:rPr lang="en-US" dirty="0" err="1"/>
              <a:t>cortisol</a:t>
            </a:r>
            <a:r>
              <a:rPr lang="en-US" dirty="0"/>
              <a:t>-reducing medicines.</a:t>
            </a:r>
            <a:endParaRPr lang="en-US" b="1" i="1" dirty="0"/>
          </a:p>
          <a:p>
            <a:r>
              <a:rPr lang="en-US" b="1" i="1" dirty="0"/>
              <a:t>1. Iatrogenic Cushing syndrome</a:t>
            </a:r>
            <a:r>
              <a:rPr lang="en-US" b="1" dirty="0"/>
              <a:t>: </a:t>
            </a:r>
            <a:r>
              <a:rPr lang="en-US" dirty="0"/>
              <a:t>tapering of </a:t>
            </a:r>
            <a:r>
              <a:rPr lang="en-US" dirty="0" err="1"/>
              <a:t>glucocorticoid</a:t>
            </a:r>
            <a:r>
              <a:rPr lang="en-US" dirty="0"/>
              <a:t> .</a:t>
            </a:r>
          </a:p>
          <a:p>
            <a:r>
              <a:rPr lang="en-US" b="1" i="1" dirty="0"/>
              <a:t>2.</a:t>
            </a:r>
            <a:r>
              <a:rPr lang="en-US" b="1" dirty="0"/>
              <a:t> </a:t>
            </a:r>
            <a:r>
              <a:rPr lang="en-US" b="1" i="1" dirty="0"/>
              <a:t>Pituitary tumors</a:t>
            </a:r>
          </a:p>
          <a:p>
            <a:pPr rtl="1">
              <a:buNone/>
            </a:pPr>
            <a:r>
              <a:rPr lang="en-US" dirty="0"/>
              <a:t>The most common treatment for pituitary tumors is surgery to remove the tumor. </a:t>
            </a:r>
          </a:p>
          <a:p>
            <a:pPr>
              <a:buNone/>
            </a:pPr>
            <a:r>
              <a:rPr lang="en-US" dirty="0"/>
              <a:t>    After surgery ,your pituitary won’t make enough ACTH for a while. Your doctor will prescribe </a:t>
            </a:r>
            <a:r>
              <a:rPr lang="en-US" dirty="0" err="1"/>
              <a:t>cortisol</a:t>
            </a:r>
            <a:r>
              <a:rPr lang="en-US" dirty="0"/>
              <a:t> medicine since there’s no enough ACTH to tell the adrenal glands to make enough </a:t>
            </a:r>
            <a:r>
              <a:rPr lang="en-US" dirty="0" err="1"/>
              <a:t>cortisol</a:t>
            </a:r>
            <a:r>
              <a:rPr lang="en-US" dirty="0"/>
              <a:t>. You may be able to stop  </a:t>
            </a:r>
            <a:br>
              <a:rPr lang="en-US" dirty="0"/>
            </a:br>
            <a:r>
              <a:rPr lang="en-US" dirty="0" err="1"/>
              <a:t>cortisol</a:t>
            </a:r>
            <a:r>
              <a:rPr lang="en-US" dirty="0"/>
              <a:t> medicine in 6 to 18 months. If surgery fails or isn’t possible, radiation therapy is an option.</a:t>
            </a:r>
          </a:p>
          <a:p>
            <a:pPr>
              <a:buNone/>
            </a:pPr>
            <a:endParaRPr lang="en-US" dirty="0"/>
          </a:p>
          <a:p>
            <a:pPr>
              <a:buNone/>
            </a:pPr>
            <a:endParaRPr lang="en-US" dirty="0"/>
          </a:p>
          <a:p>
            <a:pPr rtl="1">
              <a:buNone/>
            </a:pP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0" y="1600200"/>
            <a:ext cx="8766048" cy="5257800"/>
          </a:xfrm>
        </p:spPr>
        <p:txBody>
          <a:bodyPr>
            <a:normAutofit fontScale="85000" lnSpcReduction="10000"/>
          </a:bodyPr>
          <a:lstStyle/>
          <a:p>
            <a:r>
              <a:rPr lang="en-US" b="1" i="1" dirty="0"/>
              <a:t>3. Ectopic ACTH-producing tumors</a:t>
            </a:r>
          </a:p>
          <a:p>
            <a:pPr>
              <a:buNone/>
            </a:pPr>
            <a:r>
              <a:rPr lang="en-US" dirty="0"/>
              <a:t>   The first choice of treatment for ectopic tumors is to remove them surgically. If the tumor is cancerous and has spread, you may need chemotherapy, radiation therapy, or other cancer treatments. Medicines to reduce </a:t>
            </a:r>
            <a:r>
              <a:rPr lang="en-US" dirty="0" err="1"/>
              <a:t>cortisol</a:t>
            </a:r>
            <a:r>
              <a:rPr lang="en-US" dirty="0"/>
              <a:t> levels may also be part of your treatment. If other treatments fail, surgeons might have to remove the adrenal glands to control Cushing’s syndrome.</a:t>
            </a:r>
            <a:r>
              <a:rPr lang="en-US" b="1" dirty="0"/>
              <a:t> </a:t>
            </a:r>
          </a:p>
          <a:p>
            <a:r>
              <a:rPr lang="en-US" b="1" i="1" dirty="0"/>
              <a:t>4.Adrenal tumors</a:t>
            </a:r>
          </a:p>
          <a:p>
            <a:pPr>
              <a:buNone/>
            </a:pPr>
            <a:r>
              <a:rPr lang="en-US" dirty="0"/>
              <a:t>    Surgery to remove the adrenal gland with the tumor is the most common treatment. Some rare diseases cause many nodules in both adrenal glands and require surgery to remove both glands. If you have both adrenal glands removed, you will need to take medicine for life to replace </a:t>
            </a:r>
            <a:r>
              <a:rPr lang="en-US" dirty="0" err="1"/>
              <a:t>cortisol</a:t>
            </a:r>
            <a:r>
              <a:rPr lang="en-US" dirty="0"/>
              <a:t> and other hormones the adrenal glands make.</a:t>
            </a:r>
          </a:p>
          <a:p>
            <a:pPr>
              <a:buNone/>
            </a:pPr>
            <a:endParaRPr lang="en-US" dirty="0"/>
          </a:p>
          <a:p>
            <a:pPr>
              <a:buNone/>
            </a:pPr>
            <a:endParaRPr lang="en-US" dirty="0"/>
          </a:p>
          <a:p>
            <a:pPr>
              <a:buNone/>
            </a:pP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533400" y="2667000"/>
            <a:ext cx="8153400" cy="4495800"/>
          </a:xfrm>
        </p:spPr>
        <p:txBody>
          <a:bodyPr>
            <a:normAutofit/>
          </a:bodyPr>
          <a:lstStyle/>
          <a:p>
            <a:pPr>
              <a:buNone/>
            </a:pPr>
            <a:r>
              <a:rPr lang="en-GB" sz="9600" dirty="0">
                <a:latin typeface="Agency FB" pitchFamily="34" charset="0"/>
              </a:rPr>
              <a:t>       Thank You!</a:t>
            </a:r>
            <a:endParaRPr lang="en-US" sz="9600" dirty="0">
              <a:latin typeface="Agency FB"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gency FB" pitchFamily="34" charset="0"/>
              </a:rPr>
              <a:t>Definition </a:t>
            </a:r>
          </a:p>
        </p:txBody>
      </p:sp>
      <p:sp>
        <p:nvSpPr>
          <p:cNvPr id="3" name="Content Placeholder 2"/>
          <p:cNvSpPr>
            <a:spLocks noGrp="1"/>
          </p:cNvSpPr>
          <p:nvPr>
            <p:ph sz="quarter" idx="1"/>
          </p:nvPr>
        </p:nvSpPr>
        <p:spPr>
          <a:xfrm>
            <a:off x="304800" y="1143000"/>
            <a:ext cx="8153400" cy="5486400"/>
          </a:xfrm>
        </p:spPr>
        <p:txBody>
          <a:bodyPr>
            <a:normAutofit fontScale="92500" lnSpcReduction="10000"/>
          </a:bodyPr>
          <a:lstStyle/>
          <a:p>
            <a:endParaRPr lang="en-US" b="1" dirty="0">
              <a:latin typeface="Agency FB" pitchFamily="34" charset="0"/>
            </a:endParaRPr>
          </a:p>
          <a:p>
            <a:endParaRPr lang="en-US" b="1" dirty="0">
              <a:latin typeface="Agency FB" pitchFamily="34" charset="0"/>
            </a:endParaRPr>
          </a:p>
          <a:p>
            <a:r>
              <a:rPr lang="en-US" sz="4000" b="1" dirty="0">
                <a:latin typeface="Agency FB" pitchFamily="34" charset="0"/>
              </a:rPr>
              <a:t>Cushing Syndrome : </a:t>
            </a:r>
            <a:r>
              <a:rPr lang="en-US" sz="4000" dirty="0"/>
              <a:t>One of the diseases of the Adrenal Glands characterized by constellation of symptoms and clinical features due to chronic glucocorticoids excess, due to any cause. </a:t>
            </a:r>
          </a:p>
          <a:p>
            <a:endParaRPr lang="en-US" sz="4000" dirty="0"/>
          </a:p>
          <a:p>
            <a:r>
              <a:rPr lang="en-US" sz="4000" dirty="0"/>
              <a:t>*EXCESS STEROID USE is the most common cause.</a:t>
            </a:r>
          </a:p>
          <a:p>
            <a:endParaRPr lang="en-US" sz="4000" b="1" dirty="0">
              <a:latin typeface="Agency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gency FB" pitchFamily="34" charset="0"/>
              </a:rPr>
              <a:t>Causes </a:t>
            </a:r>
          </a:p>
        </p:txBody>
      </p:sp>
      <p:sp>
        <p:nvSpPr>
          <p:cNvPr id="3" name="Content Placeholder 2"/>
          <p:cNvSpPr>
            <a:spLocks noGrp="1"/>
          </p:cNvSpPr>
          <p:nvPr>
            <p:ph sz="quarter" idx="1"/>
          </p:nvPr>
        </p:nvSpPr>
        <p:spPr>
          <a:xfrm>
            <a:off x="0" y="1600200"/>
            <a:ext cx="9144000" cy="5410200"/>
          </a:xfrm>
        </p:spPr>
        <p:txBody>
          <a:bodyPr>
            <a:normAutofit/>
          </a:bodyPr>
          <a:lstStyle/>
          <a:p>
            <a:pPr>
              <a:buNone/>
            </a:pPr>
            <a:r>
              <a:rPr lang="en-US" b="1" dirty="0"/>
              <a:t>1. ACTH-dependent:</a:t>
            </a:r>
          </a:p>
          <a:p>
            <a:pPr>
              <a:buNone/>
            </a:pPr>
            <a:r>
              <a:rPr lang="en-US" dirty="0"/>
              <a:t> • Pituitary adenoma secreting ACTH (Cushing’s disease).</a:t>
            </a:r>
          </a:p>
          <a:p>
            <a:pPr>
              <a:buNone/>
            </a:pPr>
            <a:r>
              <a:rPr lang="en-US" dirty="0"/>
              <a:t> • Ectopic ACTH syndrome (e.g. bronchial </a:t>
            </a:r>
            <a:r>
              <a:rPr lang="en-US" dirty="0" err="1"/>
              <a:t>carcinoid</a:t>
            </a:r>
            <a:r>
              <a:rPr lang="en-US" dirty="0"/>
              <a:t>, small-cell lung carcinoma).</a:t>
            </a:r>
          </a:p>
          <a:p>
            <a:pPr>
              <a:buNone/>
            </a:pPr>
            <a:r>
              <a:rPr lang="en-US" dirty="0"/>
              <a:t> • Iatrogenic (ACTH therapy) .</a:t>
            </a:r>
          </a:p>
          <a:p>
            <a:pPr>
              <a:buNone/>
            </a:pPr>
            <a:r>
              <a:rPr lang="en-US" dirty="0"/>
              <a:t> </a:t>
            </a:r>
            <a:r>
              <a:rPr lang="en-US" b="1" dirty="0"/>
              <a:t>2. Non-ACTH-dependent:</a:t>
            </a:r>
          </a:p>
          <a:p>
            <a:pPr>
              <a:buNone/>
            </a:pPr>
            <a:r>
              <a:rPr lang="en-US" dirty="0"/>
              <a:t> • Iatrogenic (chronic </a:t>
            </a:r>
            <a:r>
              <a:rPr lang="en-US" dirty="0" err="1"/>
              <a:t>glucocorticoid</a:t>
            </a:r>
            <a:r>
              <a:rPr lang="en-US" dirty="0"/>
              <a:t> therapy)</a:t>
            </a:r>
          </a:p>
          <a:p>
            <a:pPr>
              <a:buNone/>
            </a:pPr>
            <a:r>
              <a:rPr lang="en-US" dirty="0"/>
              <a:t> • Adrenal adenoma.</a:t>
            </a:r>
          </a:p>
          <a:p>
            <a:pPr>
              <a:buNone/>
            </a:pPr>
            <a:r>
              <a:rPr lang="en-US" dirty="0"/>
              <a:t> • Adrenal carcinoma.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a:latin typeface="Agency FB" pitchFamily="34" charset="0"/>
              </a:rPr>
              <a:t>Clinical Features </a:t>
            </a:r>
          </a:p>
        </p:txBody>
      </p:sp>
      <p:sp>
        <p:nvSpPr>
          <p:cNvPr id="3" name="Content Placeholder 2"/>
          <p:cNvSpPr>
            <a:spLocks noGrp="1"/>
          </p:cNvSpPr>
          <p:nvPr>
            <p:ph sz="quarter" idx="1"/>
          </p:nvPr>
        </p:nvSpPr>
        <p:spPr>
          <a:xfrm>
            <a:off x="612648" y="1600200"/>
            <a:ext cx="8153400" cy="4953000"/>
          </a:xfrm>
        </p:spPr>
        <p:txBody>
          <a:bodyPr>
            <a:normAutofit/>
          </a:bodyPr>
          <a:lstStyle/>
          <a:p>
            <a:r>
              <a:rPr lang="en-US" sz="3200" dirty="0"/>
              <a:t>1. Changes in appearance </a:t>
            </a:r>
            <a:r>
              <a:rPr lang="en-GB" sz="3200" dirty="0"/>
              <a:t>: </a:t>
            </a:r>
            <a:r>
              <a:rPr lang="en-US" sz="3200" dirty="0"/>
              <a:t>central obesity, </a:t>
            </a:r>
            <a:r>
              <a:rPr lang="en-US" sz="3200" dirty="0" err="1"/>
              <a:t>hirsutism</a:t>
            </a:r>
            <a:r>
              <a:rPr lang="en-US" sz="3200" dirty="0"/>
              <a:t>, moon </a:t>
            </a:r>
            <a:r>
              <a:rPr lang="en-US" sz="3200" dirty="0" err="1"/>
              <a:t>facies</a:t>
            </a:r>
            <a:r>
              <a:rPr lang="en-US" sz="3200" dirty="0"/>
              <a:t>, “buffalo hump,” purple </a:t>
            </a:r>
            <a:r>
              <a:rPr lang="en-US" sz="3200" dirty="0" err="1"/>
              <a:t>striae</a:t>
            </a:r>
            <a:r>
              <a:rPr lang="en-US" sz="3200" dirty="0"/>
              <a:t> on abdomen, </a:t>
            </a:r>
            <a:r>
              <a:rPr lang="en-US" sz="3200" dirty="0" err="1"/>
              <a:t>lanugo</a:t>
            </a:r>
            <a:r>
              <a:rPr lang="en-US" sz="3200" dirty="0"/>
              <a:t> hair, acne, easy bruising</a:t>
            </a:r>
          </a:p>
          <a:p>
            <a:r>
              <a:rPr lang="en-US" sz="3200" dirty="0"/>
              <a:t>2. HTN</a:t>
            </a:r>
          </a:p>
          <a:p>
            <a:r>
              <a:rPr lang="en-US" sz="3200" dirty="0"/>
              <a:t>3. Decreased glucose tolerance (diabetes)</a:t>
            </a:r>
          </a:p>
          <a:p>
            <a:r>
              <a:rPr lang="en-US" sz="3200" dirty="0"/>
              <a:t>4. </a:t>
            </a:r>
            <a:r>
              <a:rPr lang="en-US" sz="3200" dirty="0" err="1"/>
              <a:t>Hypogonadism</a:t>
            </a:r>
            <a:r>
              <a:rPr lang="en-US" sz="3200" dirty="0"/>
              <a:t> (menstrual irregularity and infertility)</a:t>
            </a:r>
          </a:p>
          <a:p>
            <a:r>
              <a:rPr lang="en-US" sz="3200" dirty="0"/>
              <a:t>5. </a:t>
            </a:r>
            <a:r>
              <a:rPr lang="en-US" sz="3200" dirty="0" err="1"/>
              <a:t>Masculinization</a:t>
            </a:r>
            <a:r>
              <a:rPr lang="en-US" sz="3200" dirty="0"/>
              <a:t> in females</a:t>
            </a:r>
          </a:p>
          <a:p>
            <a:endParaRPr lang="en-US" sz="3200" dirty="0"/>
          </a:p>
          <a:p>
            <a:endParaRPr lang="en-US" sz="3200"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descr="cushing.PNG"/>
          <p:cNvPicPr>
            <a:picLocks noGrp="1" noChangeAspect="1"/>
          </p:cNvPicPr>
          <p:nvPr>
            <p:ph sz="quarter" idx="1"/>
          </p:nvPr>
        </p:nvPicPr>
        <p:blipFill>
          <a:blip r:embed="rId2" cstate="print"/>
          <a:stretch>
            <a:fillRect/>
          </a:stretch>
        </p:blipFill>
        <p:spPr>
          <a:xfrm>
            <a:off x="2590800" y="3124200"/>
            <a:ext cx="4038600" cy="3602297"/>
          </a:xfrm>
          <a:prstGeom prst="rect">
            <a:avLst/>
          </a:prstGeom>
        </p:spPr>
      </p:pic>
      <p:sp>
        <p:nvSpPr>
          <p:cNvPr id="6" name="TextBox 5"/>
          <p:cNvSpPr txBox="1"/>
          <p:nvPr/>
        </p:nvSpPr>
        <p:spPr>
          <a:xfrm>
            <a:off x="457200" y="1600200"/>
            <a:ext cx="8382000" cy="1384995"/>
          </a:xfrm>
          <a:prstGeom prst="rect">
            <a:avLst/>
          </a:prstGeom>
          <a:noFill/>
        </p:spPr>
        <p:txBody>
          <a:bodyPr wrap="square" rtlCol="0">
            <a:spAutoFit/>
          </a:bodyPr>
          <a:lstStyle/>
          <a:p>
            <a:r>
              <a:rPr lang="en-US" sz="2800" dirty="0"/>
              <a:t>*Androgen excess manifesting as </a:t>
            </a:r>
            <a:r>
              <a:rPr lang="en-US" sz="2800" dirty="0" err="1"/>
              <a:t>masculinization</a:t>
            </a:r>
            <a:r>
              <a:rPr lang="en-US" sz="2800" dirty="0"/>
              <a:t> in females, only seen in ACTH-dependent forms of Cushing Syndrome.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3200" dirty="0"/>
              <a:t>6. Musculoskeletal :proximal muscle wasting and weakness (due to protein catabolism), osteoporosis, aseptic necrosis of femoral head may occur (especially with exogenous steroid use) </a:t>
            </a:r>
          </a:p>
          <a:p>
            <a:r>
              <a:rPr lang="en-US" sz="3200" dirty="0"/>
              <a:t>7. Psychiatric disturbances : depression, mania </a:t>
            </a:r>
          </a:p>
          <a:p>
            <a:r>
              <a:rPr lang="en-US" sz="3200" dirty="0"/>
              <a:t>8. Increased likelihood of infections (due to impaired immunity)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000" dirty="0">
                <a:latin typeface="Agency FB" pitchFamily="34" charset="0"/>
              </a:rPr>
              <a:t>Diagnosis</a:t>
            </a:r>
            <a:endParaRPr lang="en-US" sz="8000" dirty="0">
              <a:latin typeface="Agency FB" pitchFamily="34" charset="0"/>
            </a:endParaRPr>
          </a:p>
        </p:txBody>
      </p:sp>
      <p:sp>
        <p:nvSpPr>
          <p:cNvPr id="3" name="Content Placeholder 2"/>
          <p:cNvSpPr>
            <a:spLocks noGrp="1"/>
          </p:cNvSpPr>
          <p:nvPr>
            <p:ph sz="quarter" idx="1"/>
          </p:nvPr>
        </p:nvSpPr>
        <p:spPr/>
        <p:txBody>
          <a:bodyPr>
            <a:normAutofit fontScale="77500" lnSpcReduction="20000"/>
          </a:bodyPr>
          <a:lstStyle/>
          <a:p>
            <a:r>
              <a:rPr lang="en-US" sz="4100" b="1" dirty="0">
                <a:latin typeface="Agency FB" pitchFamily="34" charset="0"/>
              </a:rPr>
              <a:t>1. Initial screening </a:t>
            </a:r>
          </a:p>
          <a:p>
            <a:pPr>
              <a:buNone/>
            </a:pPr>
            <a:r>
              <a:rPr lang="en-US" dirty="0"/>
              <a:t>       </a:t>
            </a:r>
            <a:r>
              <a:rPr lang="en-US" b="1" i="1" dirty="0"/>
              <a:t>a. </a:t>
            </a:r>
            <a:r>
              <a:rPr lang="en-US" dirty="0"/>
              <a:t>An overnight (low-dose) </a:t>
            </a:r>
            <a:r>
              <a:rPr lang="en-US" dirty="0" err="1"/>
              <a:t>dexamethasone</a:t>
            </a:r>
            <a:r>
              <a:rPr lang="en-US" dirty="0"/>
              <a:t> suppression test is the initial screening test.</a:t>
            </a:r>
          </a:p>
          <a:p>
            <a:pPr>
              <a:buNone/>
            </a:pPr>
            <a:r>
              <a:rPr lang="en-US" dirty="0"/>
              <a:t>    Give the patient 1 mg of </a:t>
            </a:r>
            <a:r>
              <a:rPr lang="en-US" dirty="0" err="1"/>
              <a:t>dexamethasone</a:t>
            </a:r>
            <a:r>
              <a:rPr lang="en-US" dirty="0"/>
              <a:t> at 11 pm. Measure the serum </a:t>
            </a:r>
            <a:r>
              <a:rPr lang="en-US" dirty="0" err="1"/>
              <a:t>cortisol</a:t>
            </a:r>
            <a:r>
              <a:rPr lang="en-US" dirty="0"/>
              <a:t> level at 8 am.      </a:t>
            </a:r>
          </a:p>
          <a:p>
            <a:pPr>
              <a:buNone/>
            </a:pPr>
            <a:r>
              <a:rPr lang="en-US" dirty="0"/>
              <a:t>• If the serum </a:t>
            </a:r>
            <a:r>
              <a:rPr lang="en-US" dirty="0" err="1"/>
              <a:t>cortisol</a:t>
            </a:r>
            <a:r>
              <a:rPr lang="en-US" dirty="0"/>
              <a:t> is 5 (and often &gt;10), the patient has Cushing syndrome. </a:t>
            </a:r>
          </a:p>
          <a:p>
            <a:pPr>
              <a:buNone/>
            </a:pPr>
            <a:r>
              <a:rPr lang="en-US" dirty="0"/>
              <a:t>Order a high-dose </a:t>
            </a:r>
            <a:r>
              <a:rPr lang="en-US" dirty="0" err="1"/>
              <a:t>dexamethasone</a:t>
            </a:r>
            <a:r>
              <a:rPr lang="en-US" dirty="0"/>
              <a:t> suppression test to determine the cause (Cushing disease vs. adrenal tumor vs. ectopic ACTH tumor). </a:t>
            </a:r>
          </a:p>
          <a:p>
            <a:pPr>
              <a:buNone/>
            </a:pPr>
            <a:endParaRPr lang="en-US" dirty="0"/>
          </a:p>
          <a:p>
            <a:pPr>
              <a:buNone/>
            </a:pPr>
            <a:r>
              <a:rPr lang="en-US" b="1" i="1" dirty="0"/>
              <a:t>       b.</a:t>
            </a:r>
            <a:r>
              <a:rPr lang="en-US" dirty="0"/>
              <a:t> The 24-hour urinary free </a:t>
            </a:r>
            <a:r>
              <a:rPr lang="en-US" dirty="0" err="1"/>
              <a:t>cortisol</a:t>
            </a:r>
            <a:r>
              <a:rPr lang="en-US" dirty="0"/>
              <a:t> level is another excellent screening test; values greater than four times normal are rare except in Cushing syndrome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228600" y="1600200"/>
            <a:ext cx="8461248" cy="5257800"/>
          </a:xfrm>
        </p:spPr>
        <p:txBody>
          <a:bodyPr>
            <a:normAutofit fontScale="77500" lnSpcReduction="20000"/>
          </a:bodyPr>
          <a:lstStyle/>
          <a:p>
            <a:r>
              <a:rPr lang="en-US" sz="3400" b="1" dirty="0">
                <a:latin typeface="Agency FB" pitchFamily="34" charset="0"/>
              </a:rPr>
              <a:t>2.Late-night salivary </a:t>
            </a:r>
            <a:r>
              <a:rPr lang="en-US" sz="3400" b="1" dirty="0" err="1">
                <a:latin typeface="Agency FB" pitchFamily="34" charset="0"/>
              </a:rPr>
              <a:t>cortisol</a:t>
            </a:r>
            <a:r>
              <a:rPr lang="en-US" sz="3400" b="1" dirty="0">
                <a:latin typeface="Agency FB" pitchFamily="34" charset="0"/>
              </a:rPr>
              <a:t> test</a:t>
            </a:r>
          </a:p>
          <a:p>
            <a:pPr>
              <a:buNone/>
            </a:pPr>
            <a:r>
              <a:rPr lang="en-US" sz="2800" dirty="0"/>
              <a:t>     This test measures the amount of </a:t>
            </a:r>
            <a:r>
              <a:rPr lang="en-US" sz="2800" dirty="0" err="1"/>
              <a:t>cortisol</a:t>
            </a:r>
            <a:r>
              <a:rPr lang="en-US" sz="2800" dirty="0"/>
              <a:t> in your saliva in the late evening. Normally, </a:t>
            </a:r>
            <a:r>
              <a:rPr lang="en-US" sz="2800" dirty="0" err="1"/>
              <a:t>cortisol</a:t>
            </a:r>
            <a:r>
              <a:rPr lang="en-US" sz="2800" dirty="0"/>
              <a:t> production drops just after we fall asleep. In Cushing’s syndrome, </a:t>
            </a:r>
            <a:r>
              <a:rPr lang="en-US" sz="2800" dirty="0" err="1"/>
              <a:t>cortisol</a:t>
            </a:r>
            <a:r>
              <a:rPr lang="en-US" sz="2800" dirty="0"/>
              <a:t> levels don’t drop. You can collect your saliva sample at home and return it to your health care professional or send it to a lab for testing.</a:t>
            </a:r>
            <a:endParaRPr lang="en-US" sz="3500" b="1" dirty="0">
              <a:latin typeface="Agency FB" pitchFamily="34" charset="0"/>
            </a:endParaRPr>
          </a:p>
          <a:p>
            <a:r>
              <a:rPr lang="en-US" sz="3500" b="1" dirty="0">
                <a:latin typeface="Agency FB" pitchFamily="34" charset="0"/>
              </a:rPr>
              <a:t>3. ACTH level</a:t>
            </a:r>
          </a:p>
          <a:p>
            <a:pPr>
              <a:buNone/>
            </a:pPr>
            <a:r>
              <a:rPr lang="en-US" dirty="0"/>
              <a:t>       Once you establish a diagnosis of Cushing syndrome, measure the ACTH level. If it is low, the cause of high </a:t>
            </a:r>
            <a:r>
              <a:rPr lang="en-US" dirty="0" err="1"/>
              <a:t>cortisol</a:t>
            </a:r>
            <a:r>
              <a:rPr lang="en-US" dirty="0"/>
              <a:t> levels is likely an adrenal tumor or hyperplasia, not a pituitary disease or an ectopic ACTH-producing tumor. If it’s high, next step would be Pituitary MRI* </a:t>
            </a:r>
          </a:p>
          <a:p>
            <a:r>
              <a:rPr lang="en-US" sz="3500" b="1" dirty="0">
                <a:latin typeface="Agency FB" pitchFamily="34" charset="0"/>
              </a:rPr>
              <a:t>4. High-dose </a:t>
            </a:r>
            <a:r>
              <a:rPr lang="en-US" sz="3500" b="1" dirty="0" err="1">
                <a:latin typeface="Agency FB" pitchFamily="34" charset="0"/>
              </a:rPr>
              <a:t>dexamethasone</a:t>
            </a:r>
            <a:r>
              <a:rPr lang="en-US" sz="3500" b="1" dirty="0">
                <a:latin typeface="Agency FB" pitchFamily="34" charset="0"/>
              </a:rPr>
              <a:t> suppression test. </a:t>
            </a:r>
          </a:p>
          <a:p>
            <a:pPr>
              <a:buNone/>
            </a:pPr>
            <a:r>
              <a:rPr lang="en-US" sz="3500" b="1" dirty="0">
                <a:latin typeface="Agency FB" pitchFamily="34" charset="0"/>
              </a:rPr>
              <a:t>        </a:t>
            </a:r>
            <a:r>
              <a:rPr lang="en-US" b="1" i="1" dirty="0"/>
              <a:t>a.</a:t>
            </a:r>
            <a:r>
              <a:rPr lang="en-US" dirty="0"/>
              <a:t> In Cushing disease, the result is a decrease in </a:t>
            </a:r>
            <a:r>
              <a:rPr lang="en-US" dirty="0" err="1"/>
              <a:t>cortisol</a:t>
            </a:r>
            <a:r>
              <a:rPr lang="en-US" dirty="0"/>
              <a:t> levels (greater than 50% suppression occurs).</a:t>
            </a:r>
          </a:p>
          <a:p>
            <a:pPr>
              <a:buNone/>
            </a:pPr>
            <a:r>
              <a:rPr lang="en-US" dirty="0"/>
              <a:t>       </a:t>
            </a:r>
            <a:r>
              <a:rPr lang="en-US" b="1" i="1" dirty="0"/>
              <a:t>b. </a:t>
            </a:r>
            <a:r>
              <a:rPr lang="en-US" dirty="0"/>
              <a:t>If </a:t>
            </a:r>
            <a:r>
              <a:rPr lang="en-US" dirty="0" err="1"/>
              <a:t>cortisol</a:t>
            </a:r>
            <a:r>
              <a:rPr lang="en-US" dirty="0"/>
              <a:t> suppression does not occur and plasma ACTH levels are high, an ectopic ACTH-producing tumor is likely the diagnosis.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sz="3200" b="1" dirty="0">
                <a:latin typeface="Agency FB" pitchFamily="34" charset="0"/>
              </a:rPr>
              <a:t>5. CRH stimulation test</a:t>
            </a:r>
          </a:p>
          <a:p>
            <a:pPr>
              <a:buNone/>
            </a:pPr>
            <a:r>
              <a:rPr lang="en-US" dirty="0"/>
              <a:t>        CRH is administered intravenously.  </a:t>
            </a:r>
          </a:p>
          <a:p>
            <a:pPr>
              <a:buNone/>
            </a:pPr>
            <a:r>
              <a:rPr lang="en-US" b="1" i="1" dirty="0"/>
              <a:t>        a. </a:t>
            </a:r>
            <a:r>
              <a:rPr lang="en-US" dirty="0"/>
              <a:t>If ACTH/</a:t>
            </a:r>
            <a:r>
              <a:rPr lang="en-US" dirty="0" err="1"/>
              <a:t>cortisol</a:t>
            </a:r>
            <a:r>
              <a:rPr lang="en-US" dirty="0"/>
              <a:t> levels increase (response), then Cushing disease is the diagnosis. </a:t>
            </a:r>
          </a:p>
          <a:p>
            <a:pPr>
              <a:buNone/>
            </a:pPr>
            <a:r>
              <a:rPr lang="en-US" b="1" i="1" dirty="0"/>
              <a:t>        b.</a:t>
            </a:r>
            <a:r>
              <a:rPr lang="en-US" dirty="0"/>
              <a:t> If ACTH/</a:t>
            </a:r>
            <a:r>
              <a:rPr lang="en-US" dirty="0" err="1"/>
              <a:t>cortisol</a:t>
            </a:r>
            <a:r>
              <a:rPr lang="en-US" dirty="0"/>
              <a:t> levels do not increase (no response), then the patient has either ectopic ACTH secretion or an adrenal tumor. </a:t>
            </a:r>
          </a:p>
          <a:p>
            <a:r>
              <a:rPr lang="en-US" sz="3500" b="1" dirty="0">
                <a:latin typeface="Agency FB" pitchFamily="34" charset="0"/>
              </a:rPr>
              <a:t>6. Imaging tests </a:t>
            </a:r>
          </a:p>
          <a:p>
            <a:pPr>
              <a:buNone/>
            </a:pPr>
            <a:r>
              <a:rPr lang="en-US" dirty="0"/>
              <a:t>       Once hormonal studies have established the site of disease, e.g., pituitary or adrenal , CT scan or MRI of the appropriate area.</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404</TotalTime>
  <Words>798</Words>
  <Application>Microsoft Office PowerPoint</Application>
  <PresentationFormat>On-screen Show (4:3)</PresentationFormat>
  <Paragraphs>66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Cushing Syndrome </vt:lpstr>
      <vt:lpstr>Definition </vt:lpstr>
      <vt:lpstr>Causes </vt:lpstr>
      <vt:lpstr>Clinical Features </vt:lpstr>
      <vt:lpstr>PowerPoint Presentation</vt:lpstr>
      <vt:lpstr>PowerPoint Presentation</vt:lpstr>
      <vt:lpstr>Diagnosis</vt:lpstr>
      <vt:lpstr>PowerPoint Presentation</vt:lpstr>
      <vt:lpstr>PowerPoint Presentation</vt:lpstr>
      <vt:lpstr>PowerPoint Presentation</vt:lpstr>
      <vt:lpstr>Treatment </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Cushing Syndrome </dc:title>
  <dc:creator>athamneh.co</dc:creator>
  <cp:lastModifiedBy>Microsoft Office User</cp:lastModifiedBy>
  <cp:revision>3</cp:revision>
  <dcterms:created xsi:type="dcterms:W3CDTF">2022-02-23T18:48:38Z</dcterms:created>
  <dcterms:modified xsi:type="dcterms:W3CDTF">2022-03-02T06:52:23Z</dcterms:modified>
</cp:coreProperties>
</file>