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8" r:id="rId3"/>
    <p:sldId id="293" r:id="rId4"/>
    <p:sldId id="294" r:id="rId5"/>
    <p:sldId id="303" r:id="rId6"/>
    <p:sldId id="304" r:id="rId7"/>
    <p:sldId id="295" r:id="rId8"/>
    <p:sldId id="302" r:id="rId9"/>
    <p:sldId id="296" r:id="rId10"/>
    <p:sldId id="297" r:id="rId11"/>
    <p:sldId id="298" r:id="rId12"/>
    <p:sldId id="299" r:id="rId13"/>
    <p:sldId id="300" r:id="rId14"/>
    <p:sldId id="268" r:id="rId15"/>
    <p:sldId id="301" r:id="rId16"/>
    <p:sldId id="263" r:id="rId17"/>
    <p:sldId id="266" r:id="rId18"/>
    <p:sldId id="267" r:id="rId19"/>
    <p:sldId id="271" r:id="rId20"/>
    <p:sldId id="306" r:id="rId21"/>
    <p:sldId id="284" r:id="rId22"/>
    <p:sldId id="285" r:id="rId23"/>
    <p:sldId id="265" r:id="rId24"/>
    <p:sldId id="288" r:id="rId25"/>
    <p:sldId id="289" r:id="rId26"/>
    <p:sldId id="290" r:id="rId27"/>
    <p:sldId id="291" r:id="rId28"/>
    <p:sldId id="292" r:id="rId29"/>
    <p:sldId id="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D48EF-1153-334C-A426-5C8DC4BD177B}" type="datetimeFigureOut">
              <a:rPr lang="en-JO" smtClean="0"/>
              <a:t>09/02/2022</a:t>
            </a:fld>
            <a:endParaRPr lang="en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BD306-B25B-FE46-9393-CC9763ADBE86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58614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ntsinai.org/health-library/diseases-conditions/disseminated-intravascular-coagulation-di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mosis.org/learn/Haemophilus_influenzae" TargetMode="External"/><Relationship Id="rId3" Type="http://schemas.openxmlformats.org/officeDocument/2006/relationships/hyperlink" Target="https://www.osmosis.org/learn/Immunosuppressants_to_treat_autoimmune_diseases:_Nursing_Pharmacology" TargetMode="External"/><Relationship Id="rId7" Type="http://schemas.openxmlformats.org/officeDocument/2006/relationships/hyperlink" Target="https://www.osmosis.org/learn/Streptococcus_pneumonia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smosis.org/learn/Nervous_system:_Seizures_and_strokes" TargetMode="External"/><Relationship Id="rId5" Type="http://schemas.openxmlformats.org/officeDocument/2006/relationships/hyperlink" Target="https://www.osmosis.org/learn/Cranial_nerves" TargetMode="External"/><Relationship Id="rId4" Type="http://schemas.openxmlformats.org/officeDocument/2006/relationships/hyperlink" Target="https://www.osmosis.org/learn/Anatomy_clinical_correlates:_Ea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very serious require immediate care it can lead to disability brain damage and death </a:t>
            </a:r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4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86139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Neue Helvetica eText W01"/>
              </a:rPr>
              <a:t>Waterhouse-Friderichsen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Neue Helvetica eText W01"/>
              </a:rPr>
              <a:t> syndrome (WFS) is a group of symptoms resulting from the failure of the adrenal glands to function normally as a result of bleeding into the gland.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Neue Helvetica eText W01"/>
            </a:endParaRP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WFS is caused by severe infection with meningococcus bacteria or other bacteria, such as: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Group B streptococcus</a:t>
            </a:r>
          </a:p>
          <a:p>
            <a:pPr fontAlgn="base"/>
            <a:r>
              <a:rPr lang="en-US" b="0" i="1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Pseudomonas </a:t>
            </a:r>
            <a:r>
              <a:rPr lang="en-US" b="0" i="1" u="none" strike="noStrike" dirty="0" err="1">
                <a:solidFill>
                  <a:srgbClr val="111111"/>
                </a:solidFill>
                <a:effectLst/>
                <a:latin typeface="Neue Helvetica eText W01"/>
              </a:rPr>
              <a:t>aeruginosa</a:t>
            </a:r>
            <a:endParaRPr lang="en-US" b="0" i="0" u="none" strike="noStrike" dirty="0">
              <a:solidFill>
                <a:srgbClr val="111111"/>
              </a:solidFill>
              <a:effectLst/>
              <a:latin typeface="Neue Helvetica eText W01"/>
            </a:endParaRPr>
          </a:p>
          <a:p>
            <a:pPr fontAlgn="base"/>
            <a:r>
              <a:rPr lang="en-US" b="0" i="1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Streptococcus </a:t>
            </a:r>
            <a:r>
              <a:rPr lang="en-US" b="0" i="1" u="none" strike="noStrike" dirty="0" err="1">
                <a:solidFill>
                  <a:srgbClr val="111111"/>
                </a:solidFill>
                <a:effectLst/>
                <a:latin typeface="Neue Helvetica eText W01"/>
              </a:rPr>
              <a:t>pneumoniae</a:t>
            </a:r>
            <a:endParaRPr lang="en-US" b="0" i="0" u="none" strike="noStrike" dirty="0">
              <a:solidFill>
                <a:srgbClr val="111111"/>
              </a:solidFill>
              <a:effectLst/>
              <a:latin typeface="Neue Helvetica eText W01"/>
            </a:endParaRPr>
          </a:p>
          <a:p>
            <a:pPr fontAlgn="base"/>
            <a:r>
              <a:rPr lang="en-US" b="0" i="1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Staphylococcus aureus</a:t>
            </a:r>
            <a:endParaRPr lang="en-US" b="0" i="0" u="none" strike="noStrike" dirty="0">
              <a:solidFill>
                <a:srgbClr val="111111"/>
              </a:solidFill>
              <a:effectLst/>
              <a:latin typeface="Neue Helvetica eText W01"/>
            </a:endParaRPr>
          </a:p>
          <a:p>
            <a:endParaRPr lang="en-US" dirty="0"/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Symptoms occur suddenly. They are due to the bacteria growing (multiplying) inside the body. Symptoms include: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Fever and chills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Joint and muscle pain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Headache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Vomiting 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Infection with bacteria causes bleeding throughout the body, which causes:</a:t>
            </a:r>
          </a:p>
          <a:p>
            <a:pPr fontAlgn="base"/>
            <a:r>
              <a:rPr lang="en-US" b="0" i="0" u="none" strike="noStrike" dirty="0" err="1">
                <a:solidFill>
                  <a:srgbClr val="111111"/>
                </a:solidFill>
                <a:effectLst/>
                <a:latin typeface="Neue Helvetica eText W01"/>
              </a:rPr>
              <a:t>Bodywide</a:t>
            </a:r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 rash</a:t>
            </a:r>
          </a:p>
          <a:p>
            <a:pPr fontAlgn="base"/>
            <a:r>
              <a:rPr lang="en-US" b="0" i="0" u="none" strike="noStrike" dirty="0">
                <a:solidFill>
                  <a:srgbClr val="27A9E1"/>
                </a:solidFill>
                <a:effectLst/>
                <a:latin typeface="Neue Helvetica eText W01"/>
                <a:hlinkClick r:id="rId3"/>
              </a:rPr>
              <a:t>Disseminated intravascular coagulation</a:t>
            </a:r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 in which small blood clots cut off blood supply to the organs</a:t>
            </a:r>
          </a:p>
          <a:p>
            <a:pPr fontAlgn="base"/>
            <a:r>
              <a:rPr lang="en-US" b="0" i="0" u="none" strike="noStrike" dirty="0">
                <a:solidFill>
                  <a:srgbClr val="111111"/>
                </a:solidFill>
                <a:effectLst/>
                <a:latin typeface="Neue Helvetica eText W01"/>
              </a:rPr>
              <a:t>Septic shock</a:t>
            </a:r>
          </a:p>
          <a:p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5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19095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Rotation of the head horizontally at a frequency of 2-3times per second a positive test is indicated upon exacerbation of headache </a:t>
            </a:r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10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58173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Kernig sign, place the individual in a supine position. Then, flex the hip to 90 degrees and attempt to extend the knee. If the individual has pain with full extension of the knee, that’s a positive Kernig 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11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19681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Brudzinski sign, you have to passively flex the neck, and if there’s involuntary flexion of the hips due to pain, then that’s a positive Brudzinski 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12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32856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left lateral position with neck flexion and knee in full extension     (fetal position) </a:t>
            </a:r>
          </a:p>
          <a:p>
            <a:r>
              <a:rPr lang="en-US" altLang="en-US" dirty="0"/>
              <a:t>Determine L4 –L5 depend on post. iliac crest  .</a:t>
            </a:r>
          </a:p>
          <a:p>
            <a:r>
              <a:rPr lang="en-US" altLang="en-US" dirty="0"/>
              <a:t>Sterile the area in circular manner  .</a:t>
            </a:r>
          </a:p>
          <a:p>
            <a:r>
              <a:rPr lang="en-US" altLang="en-US" dirty="0"/>
              <a:t>Inject local anesthesia under the skin .</a:t>
            </a:r>
          </a:p>
          <a:p>
            <a:r>
              <a:rPr lang="en-US" altLang="en-US" dirty="0"/>
              <a:t>By spinal needle enter to subarachnoid space. </a:t>
            </a:r>
          </a:p>
          <a:p>
            <a:endParaRPr lang="en-US" dirty="0"/>
          </a:p>
          <a:p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16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59364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logic behind giving IV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dexamethasone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before IV antibiotics is that it reduces that inflammatory response that usually occurs when antibiotics destroy bacterial cells. </a:t>
            </a:r>
            <a:endParaRPr lang="en-J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Steroids decrease mortality and the risk of complications like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hearing loss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cranial nerve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palsies and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seizures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particularly from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Streptococcus pneumoniae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as well as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Haemophilus influenzae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in children. So, if these pathogens are suspected or found based on the gram stain or culture, then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dexamethasone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continued for 4 days. If not, the IV </a:t>
            </a:r>
            <a:r>
              <a:rPr lang="en-JO" sz="1800" u="none" strike="noStrike" dirty="0">
                <a:solidFill>
                  <a:srgbClr val="2079DF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dexamethasone</a:t>
            </a:r>
            <a:r>
              <a:rPr lang="en-JO" sz="1800" dirty="0">
                <a:solidFill>
                  <a:srgbClr val="6B6B6B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stopped. </a:t>
            </a:r>
            <a:endParaRPr lang="en-JO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BD306-B25B-FE46-9393-CC9763ADBE86}" type="slidenum">
              <a:rPr lang="en-JO" smtClean="0"/>
              <a:t>19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48079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7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1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616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3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64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1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47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7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2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2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7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1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2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2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3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learn/Meningiti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learn/Anatomy_clinical_correlates:_Vertebral_canal" TargetMode="External"/><Relationship Id="rId2" Type="http://schemas.openxmlformats.org/officeDocument/2006/relationships/hyperlink" Target="https://www.osmosis.org/learn/Anatomy_clinical_correlates:_Olfactory_(CN_I)_and_optic_(CN_II)_nerv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mosis.org/learn/Nervous_system:_Seizures_and_strok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learn/Cerebrospinal_flui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mosis.org/learn/Meningitis" TargetMode="External"/><Relationship Id="rId4" Type="http://schemas.openxmlformats.org/officeDocument/2006/relationships/hyperlink" Target="https://www.osmosis.org/learn/Immunosuppressants_to_treat_autoimmune_diseases:_Nursing_Pharmacolog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osmosis.org/learn/Mycobacterium_tuberculosis_(Tuberculosis)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learn/Antituberculosis_medications" TargetMode="External"/><Relationship Id="rId2" Type="http://schemas.openxmlformats.org/officeDocument/2006/relationships/hyperlink" Target="https://www.osmosis.org/learn/Neisseria_meningitid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mosis.org/learn/Antibiotics_-_Cephalosporins:_Nursing_Pharmacology" TargetMode="External"/><Relationship Id="rId4" Type="http://schemas.openxmlformats.org/officeDocument/2006/relationships/hyperlink" Target="https://www.osmosis.org/learn/Antibiotics_-_Fluoroquinolones:_Nursing_Pharmacolog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D82C-1D65-436B-AEBD-4C4C6044E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CNS infections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58DCE-976F-A249-B7DD-EC9F4F5EFBCA}"/>
              </a:ext>
            </a:extLst>
          </p:cNvPr>
          <p:cNvSpPr txBox="1"/>
          <p:nvPr/>
        </p:nvSpPr>
        <p:spPr>
          <a:xfrm>
            <a:off x="4034058" y="3926688"/>
            <a:ext cx="523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Done by : Mays Madanat</a:t>
            </a:r>
          </a:p>
          <a:p>
            <a:pPr algn="l"/>
            <a:r>
              <a:rPr lang="en-US" dirty="0"/>
              <a:t>               </a:t>
            </a:r>
            <a:r>
              <a:rPr lang="en-US" dirty="0" err="1"/>
              <a:t>Yumna</a:t>
            </a:r>
            <a:r>
              <a:rPr lang="en-US" dirty="0"/>
              <a:t> Al-Tawarah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64253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2ABE-0556-A740-894A-9CAF17E57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39" y="666435"/>
            <a:ext cx="11765921" cy="5054852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Signs : 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Nuchal rigidity 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Kerning Sign </a:t>
            </a:r>
          </a:p>
          <a:p>
            <a:pPr>
              <a:buFont typeface="+mj-lt"/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Brudzinski</a:t>
            </a:r>
            <a:r>
              <a:rPr lang="en-US" sz="2400" dirty="0">
                <a:solidFill>
                  <a:schemeClr val="tx1"/>
                </a:solidFill>
              </a:rPr>
              <a:t> Sign 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Jolt sign </a:t>
            </a:r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Rashes : 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Maculopapular</a:t>
            </a:r>
            <a:r>
              <a:rPr lang="en-US" sz="2400" dirty="0">
                <a:solidFill>
                  <a:schemeClr val="tx1"/>
                </a:solidFill>
              </a:rPr>
              <a:t> rash with petechiae ( </a:t>
            </a:r>
            <a:r>
              <a:rPr lang="en-US" sz="2400" dirty="0" err="1">
                <a:solidFill>
                  <a:schemeClr val="tx1"/>
                </a:solidFill>
              </a:rPr>
              <a:t>N.meningitidis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</a:rPr>
              <a:t>Vesicular lesions in </a:t>
            </a:r>
            <a:r>
              <a:rPr lang="en-US" sz="2400" dirty="0" err="1">
                <a:solidFill>
                  <a:schemeClr val="tx1"/>
                </a:solidFill>
              </a:rPr>
              <a:t>Vericella</a:t>
            </a:r>
            <a:r>
              <a:rPr lang="en-US" sz="2400" dirty="0">
                <a:solidFill>
                  <a:schemeClr val="tx1"/>
                </a:solidFill>
              </a:rPr>
              <a:t> or HSV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5. </a:t>
            </a:r>
            <a:r>
              <a:rPr lang="en-US" sz="2400" dirty="0" err="1">
                <a:solidFill>
                  <a:schemeClr val="tx1"/>
                </a:solidFill>
              </a:rPr>
              <a:t>Papilledema</a:t>
            </a:r>
            <a:r>
              <a:rPr lang="en-US" sz="2400" dirty="0">
                <a:solidFill>
                  <a:schemeClr val="tx1"/>
                </a:solidFill>
              </a:rPr>
              <a:t> , seizure ( manifestation of increase ICP)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6. Cranial Nerve Palsies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JO" sz="24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these signs aren’t particularly sensitive, so negative Kernig and Brudzinski signs don’t exclude </a:t>
            </a:r>
            <a:r>
              <a:rPr lang="en-JO" sz="24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meningitis</a:t>
            </a:r>
            <a:r>
              <a:rPr lang="en-JO" sz="24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JO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EE3E-6F41-4ABB-8BA5-87F2B63B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Kernig’s sign</a:t>
            </a:r>
          </a:p>
        </p:txBody>
      </p:sp>
      <p:pic>
        <p:nvPicPr>
          <p:cNvPr id="2050" name="Picture 2" descr="Image result for kernig sign">
            <a:extLst>
              <a:ext uri="{FF2B5EF4-FFF2-40B4-BE49-F238E27FC236}">
                <a16:creationId xmlns:a16="http://schemas.microsoft.com/office/drawing/2014/main" id="{CE569836-0080-4E20-AD25-4C0DEAEA1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84" y="1685797"/>
            <a:ext cx="49029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9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EF3B-DF13-42FA-A7E7-8CDF9EA6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Brudzinski’s sign </a:t>
            </a:r>
          </a:p>
        </p:txBody>
      </p:sp>
      <p:pic>
        <p:nvPicPr>
          <p:cNvPr id="3074" name="Picture 2" descr="Image result for brudzinskiâs sign">
            <a:extLst>
              <a:ext uri="{FF2B5EF4-FFF2-40B4-BE49-F238E27FC236}">
                <a16:creationId xmlns:a16="http://schemas.microsoft.com/office/drawing/2014/main" id="{76C53E5E-DE60-4F7C-BB2F-2241956BFF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0" y="1930401"/>
            <a:ext cx="8719941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0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D924-D6B1-A646-9086-8C53B796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73" y="494506"/>
            <a:ext cx="8596668" cy="1320800"/>
          </a:xfrm>
        </p:spPr>
        <p:txBody>
          <a:bodyPr/>
          <a:lstStyle/>
          <a:p>
            <a:r>
              <a:rPr lang="en-US" sz="3600"/>
              <a:t>Maculopapular rash with petechiae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66BF-E6EF-F548-BA53-D6D727A71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2F87A-32F1-104E-BBAE-0DD73ECC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7" y="1930400"/>
            <a:ext cx="9225641" cy="47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8BA3-2F98-4CDA-B4C2-4B1995A1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3FF18-AA54-4007-9709-C92BCD81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and examination </a:t>
            </a:r>
          </a:p>
          <a:p>
            <a:r>
              <a:rPr lang="en-US" dirty="0"/>
              <a:t>Lumbar puncture (definitive diagnosis ) </a:t>
            </a:r>
          </a:p>
          <a:p>
            <a:r>
              <a:rPr lang="en-US" dirty="0"/>
              <a:t>CT Scan </a:t>
            </a:r>
          </a:p>
          <a:p>
            <a:r>
              <a:rPr lang="en-US" dirty="0"/>
              <a:t>Obtain Blood culture </a:t>
            </a:r>
          </a:p>
        </p:txBody>
      </p:sp>
    </p:spTree>
    <p:extLst>
      <p:ext uri="{BB962C8B-B14F-4D97-AF65-F5344CB8AC3E}">
        <p14:creationId xmlns:p14="http://schemas.microsoft.com/office/powerpoint/2010/main" val="348494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30EF-0069-9D43-B5F7-55C0F299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00B95-A9D0-B642-AC2A-7BB266CB5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When </a:t>
            </a:r>
            <a:r>
              <a:rPr lang="en-US" dirty="0">
                <a:solidFill>
                  <a:schemeClr val="tx1"/>
                </a:solidFill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meningitis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or </a:t>
            </a:r>
            <a:r>
              <a:rPr lang="en-US" dirty="0">
                <a:solidFill>
                  <a:schemeClr val="tx1"/>
                </a:solidFill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encephalitis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suspected, it’s important to first identify any risk factors for </a:t>
            </a:r>
            <a:r>
              <a:rPr lang="en-JO" sz="1800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increased intracranial pressure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because </a:t>
            </a:r>
            <a:r>
              <a:rPr lang="en-JO" sz="1800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increased intracranial pressure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a risk factor for cerebral herniation precipitated by a </a:t>
            </a:r>
            <a:r>
              <a:rPr lang="en-JO" sz="1800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lumbar puncture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and that can be lethal.</a:t>
            </a:r>
            <a:endParaRPr lang="en-J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risk factors </a:t>
            </a:r>
            <a:r>
              <a:rPr lang="en-US" dirty="0">
                <a:solidFill>
                  <a:schemeClr val="tx1"/>
                </a:solidFill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that suggest increased intracranial pressure are: 1)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Papilledema</a:t>
            </a:r>
            <a:r>
              <a:rPr lang="en-US" dirty="0">
                <a:solidFill>
                  <a:schemeClr val="tx1"/>
                </a:solidFill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2) 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 focal neurological deficit</a:t>
            </a:r>
            <a:r>
              <a:rPr lang="en-US" dirty="0">
                <a:solidFill>
                  <a:schemeClr val="tx1"/>
                </a:solidFill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prior history of a tumor or </a:t>
            </a:r>
            <a:r>
              <a:rPr lang="en-JO" sz="1800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stroke</a:t>
            </a:r>
            <a:r>
              <a:rPr lang="en-US" strike="noStrike" dirty="0">
                <a:solidFill>
                  <a:schemeClr val="tx1"/>
                </a:solidFill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an abnormal level of consciousness</a:t>
            </a:r>
            <a:r>
              <a:rPr lang="en-US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new-onset </a:t>
            </a:r>
            <a:r>
              <a:rPr lang="en-JO" sz="1800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seizure</a:t>
            </a:r>
            <a:r>
              <a:rPr lang="en-US" strike="noStrike" dirty="0">
                <a:solidFill>
                  <a:schemeClr val="tx1"/>
                </a:solidFill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J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 individuals without any of these risk factors, the </a:t>
            </a:r>
            <a:r>
              <a:rPr lang="en-JO" sz="1800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lumbar puncture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done right away without needing a CT scan. </a:t>
            </a:r>
            <a:endParaRPr lang="en-J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6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287F-4825-4DDD-8DEF-D5A0C332A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Tap</a:t>
            </a:r>
          </a:p>
        </p:txBody>
      </p:sp>
      <p:pic>
        <p:nvPicPr>
          <p:cNvPr id="4098" name="Picture 2" descr="Image result for lumbar puncture">
            <a:extLst>
              <a:ext uri="{FF2B5EF4-FFF2-40B4-BE49-F238E27FC236}">
                <a16:creationId xmlns:a16="http://schemas.microsoft.com/office/drawing/2014/main" id="{9B258C74-5F29-4034-8B41-995DE94A3B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8" y="1690688"/>
            <a:ext cx="5888719" cy="48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D407-C5E2-41F3-BE09-F1115FC5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0777B-B17B-44BD-9C86-0214CC874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have to take 4 tubes of CSF, for :</a:t>
            </a:r>
          </a:p>
          <a:p>
            <a:pPr>
              <a:buFontTx/>
              <a:buNone/>
            </a:pPr>
            <a:r>
              <a:rPr lang="en-US" altLang="en-US" dirty="0"/>
              <a:t>1- Cytology </a:t>
            </a:r>
          </a:p>
          <a:p>
            <a:pPr>
              <a:buFontTx/>
              <a:buNone/>
            </a:pPr>
            <a:r>
              <a:rPr lang="en-US" altLang="en-US" dirty="0"/>
              <a:t>2- Chemistry</a:t>
            </a:r>
          </a:p>
          <a:p>
            <a:pPr>
              <a:buFontTx/>
              <a:buNone/>
            </a:pPr>
            <a:r>
              <a:rPr lang="en-US" altLang="en-US" dirty="0"/>
              <a:t>3- Gram stain</a:t>
            </a:r>
          </a:p>
          <a:p>
            <a:pPr>
              <a:buFontTx/>
              <a:buNone/>
            </a:pPr>
            <a:r>
              <a:rPr lang="en-US" altLang="en-US" dirty="0"/>
              <a:t>4- Culture (including acid fast bacilli )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8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6B47-3681-4878-A73C-FF7225EC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6" y="0"/>
            <a:ext cx="8596668" cy="1348527"/>
          </a:xfrm>
        </p:spPr>
        <p:txBody>
          <a:bodyPr/>
          <a:lstStyle/>
          <a:p>
            <a:r>
              <a:rPr lang="en-US" dirty="0"/>
              <a:t>CSF analysis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E6B4044-DCEC-3E42-9E95-37DA25D33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580" r="1259" b="24205"/>
          <a:stretch/>
        </p:blipFill>
        <p:spPr>
          <a:xfrm>
            <a:off x="415656" y="742444"/>
            <a:ext cx="8995500" cy="4428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20975F-594D-B64F-A33E-C1E995DC64A7}"/>
              </a:ext>
            </a:extLst>
          </p:cNvPr>
          <p:cNvSpPr txBox="1"/>
          <p:nvPr/>
        </p:nvSpPr>
        <p:spPr>
          <a:xfrm>
            <a:off x="1549450" y="5412125"/>
            <a:ext cx="5466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Normal CSF appearance is clear if:</a:t>
            </a:r>
          </a:p>
          <a:p>
            <a:pPr algn="l"/>
            <a:r>
              <a:rPr lang="en-US" dirty="0"/>
              <a:t>Bacterial —&gt; Purulent (cloudy)</a:t>
            </a:r>
          </a:p>
          <a:p>
            <a:pPr algn="l"/>
            <a:r>
              <a:rPr lang="en-US" dirty="0"/>
              <a:t>Viral —&gt; Clear </a:t>
            </a:r>
          </a:p>
          <a:p>
            <a:pPr algn="l"/>
            <a:r>
              <a:rPr lang="en-US" dirty="0"/>
              <a:t>Fungal —&gt; Fibrin </a:t>
            </a:r>
          </a:p>
        </p:txBody>
      </p:sp>
    </p:spTree>
    <p:extLst>
      <p:ext uri="{BB962C8B-B14F-4D97-AF65-F5344CB8AC3E}">
        <p14:creationId xmlns:p14="http://schemas.microsoft.com/office/powerpoint/2010/main" val="3165222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9763-1E2F-498F-964E-66627C05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78" y="131925"/>
            <a:ext cx="8596668" cy="1320800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C42B64-52CC-AF4B-BFA3-E75894861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91" y="910642"/>
            <a:ext cx="8596668" cy="3880773"/>
          </a:xfrm>
        </p:spPr>
        <p:txBody>
          <a:bodyPr/>
          <a:lstStyle/>
          <a:p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After you’ve obtained the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cerebrospinal fluid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sample, you can obtain blood cultures, and then start IV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dexamethasone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15 min before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empiric antibiotics</a:t>
            </a:r>
            <a:endParaRPr lang="en-US" sz="1800" dirty="0">
              <a:solidFill>
                <a:schemeClr val="tx1"/>
              </a:solidFill>
              <a:effectLst/>
              <a:latin typeface="Nunit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JO" dirty="0">
                <a:solidFill>
                  <a:schemeClr val="tx1"/>
                </a:solidFill>
                <a:effectLst/>
              </a:rPr>
              <a:t> 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Empiri</a:t>
            </a:r>
            <a:r>
              <a:rPr lang="en-US" dirty="0">
                <a:solidFill>
                  <a:schemeClr val="tx1"/>
                </a:solidFill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treatment of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meningitis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depends on an individual’s age</a:t>
            </a:r>
            <a:r>
              <a:rPr lang="en-US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JO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70AA3-38AD-3640-8F0A-8784D90F56D9}"/>
              </a:ext>
            </a:extLst>
          </p:cNvPr>
          <p:cNvSpPr txBox="1"/>
          <p:nvPr/>
        </p:nvSpPr>
        <p:spPr>
          <a:xfrm>
            <a:off x="5189182" y="251649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572080C-048F-4244-A03D-1DF985B1B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18755"/>
              </p:ext>
            </p:extLst>
          </p:nvPr>
        </p:nvGraphicFramePr>
        <p:xfrm>
          <a:off x="362978" y="2231442"/>
          <a:ext cx="10939083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361">
                  <a:extLst>
                    <a:ext uri="{9D8B030D-6E8A-4147-A177-3AD203B41FA5}">
                      <a16:colId xmlns:a16="http://schemas.microsoft.com/office/drawing/2014/main" val="408711481"/>
                    </a:ext>
                  </a:extLst>
                </a:gridCol>
                <a:gridCol w="3646361">
                  <a:extLst>
                    <a:ext uri="{9D8B030D-6E8A-4147-A177-3AD203B41FA5}">
                      <a16:colId xmlns:a16="http://schemas.microsoft.com/office/drawing/2014/main" val="1223985195"/>
                    </a:ext>
                  </a:extLst>
                </a:gridCol>
                <a:gridCol w="3646361">
                  <a:extLst>
                    <a:ext uri="{9D8B030D-6E8A-4147-A177-3AD203B41FA5}">
                      <a16:colId xmlns:a16="http://schemas.microsoft.com/office/drawing/2014/main" val="2319974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Organism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Empiric treatment 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1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Neonate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Group B streptococcus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E-Coli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Listeria </a:t>
                      </a:r>
                      <a:r>
                        <a:rPr lang="en-US" dirty="0" err="1"/>
                        <a:t>monocytogens</a:t>
                      </a:r>
                      <a:r>
                        <a:rPr lang="en-US" dirty="0"/>
                        <a:t>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Cefotaxime</a:t>
                      </a:r>
                      <a:r>
                        <a:rPr lang="en-US" dirty="0"/>
                        <a:t> + ampicillin + vancomycin 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45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 Months- 50years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Neisseria</a:t>
                      </a:r>
                      <a:r>
                        <a:rPr lang="en-US" dirty="0"/>
                        <a:t> Meningitides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S.pneumonia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H.influenzae</a:t>
                      </a:r>
                      <a:r>
                        <a:rPr lang="en-US" dirty="0"/>
                        <a:t>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Ceftriaxone</a:t>
                      </a:r>
                      <a:r>
                        <a:rPr lang="en-US" dirty="0"/>
                        <a:t> or </a:t>
                      </a:r>
                      <a:r>
                        <a:rPr lang="en-US" dirty="0" err="1"/>
                        <a:t>cefotaxime</a:t>
                      </a:r>
                      <a:r>
                        <a:rPr lang="en-US" dirty="0"/>
                        <a:t> + vancomycin 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6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Elderly &gt;50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S.Pneumoniae</a:t>
                      </a: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</a:t>
                      </a:r>
                      <a:r>
                        <a:rPr lang="en-US" dirty="0" err="1"/>
                        <a:t>N.meningitide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L.Monocytogens</a:t>
                      </a: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Gram-negative Bacilli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Ceftriaxone</a:t>
                      </a:r>
                      <a:r>
                        <a:rPr lang="en-US" dirty="0"/>
                        <a:t> or </a:t>
                      </a:r>
                      <a:r>
                        <a:rPr lang="en-US" dirty="0" err="1"/>
                        <a:t>cefotaxime</a:t>
                      </a:r>
                      <a:r>
                        <a:rPr lang="en-US" dirty="0"/>
                        <a:t> + vancomycin + ampicillin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7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Immunocompromised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L.monocytogens</a:t>
                      </a:r>
                      <a:r>
                        <a:rPr lang="en-US" dirty="0"/>
                        <a:t> , Gam-negative Bacilli  </a:t>
                      </a:r>
                      <a:r>
                        <a:rPr lang="en-US" dirty="0" err="1"/>
                        <a:t>S.pneumoniae</a:t>
                      </a:r>
                      <a:r>
                        <a:rPr lang="en-US" dirty="0"/>
                        <a:t>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Ceftazidime</a:t>
                      </a:r>
                      <a:r>
                        <a:rPr lang="en-US" dirty="0"/>
                        <a:t> +vancomycin + ampicillin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98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84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94D2-F22C-4C3E-824B-C65299E8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Meningitis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2B065-52D5-4578-A26A-B1FA14788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97" y="1630286"/>
            <a:ext cx="6284475" cy="415522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Is an Inflammation of the leptomeninges ” the tissues surrounding the brain and spinal cord “ and is defined by an abnormal number of WBC in the CSF </a:t>
            </a:r>
          </a:p>
          <a:p>
            <a:r>
              <a:rPr lang="en-US" dirty="0"/>
              <a:t>The meninges consist of three parts : </a:t>
            </a:r>
            <a:r>
              <a:rPr lang="en-US" dirty="0" err="1"/>
              <a:t>pia</a:t>
            </a:r>
            <a:r>
              <a:rPr lang="en-US" dirty="0"/>
              <a:t> , arachnoid and dura </a:t>
            </a:r>
          </a:p>
          <a:p>
            <a:pPr marL="0" indent="0">
              <a:buNone/>
            </a:pPr>
            <a:r>
              <a:rPr lang="en-US" b="1" dirty="0" err="1"/>
              <a:t>Ususally</a:t>
            </a:r>
            <a:r>
              <a:rPr lang="en-US" b="1" dirty="0"/>
              <a:t> caused by infection </a:t>
            </a:r>
            <a:r>
              <a:rPr lang="en-US" dirty="0"/>
              <a:t>: viral, bacterial, Fungal</a:t>
            </a:r>
          </a:p>
          <a:p>
            <a:pPr marL="0" indent="0">
              <a:buNone/>
            </a:pPr>
            <a:r>
              <a:rPr lang="en-US" dirty="0"/>
              <a:t>Rarely: malignancies, </a:t>
            </a:r>
            <a:r>
              <a:rPr lang="en-US" dirty="0" err="1"/>
              <a:t>Sarcoidodsis</a:t>
            </a:r>
            <a:r>
              <a:rPr lang="en-US" dirty="0"/>
              <a:t> ,SLE </a:t>
            </a:r>
          </a:p>
          <a:p>
            <a:pPr>
              <a:buFont typeface="Wingdings" pitchFamily="2" charset="2"/>
              <a:buChar char="q"/>
            </a:pPr>
            <a:r>
              <a:rPr lang="en-JO" sz="1800" dirty="0">
                <a:solidFill>
                  <a:schemeClr val="tx1"/>
                </a:solidFill>
                <a:effectLst/>
                <a:latin typeface="Nunito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it’s caused by viruses,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tuberculosis</a:t>
            </a:r>
            <a:r>
              <a:rPr lang="en-JO" sz="1800" dirty="0">
                <a:solidFill>
                  <a:schemeClr val="tx1"/>
                </a:solidFill>
                <a:effectLst/>
                <a:latin typeface="Nunito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fungi or parasites, it’s called </a:t>
            </a:r>
            <a:r>
              <a:rPr lang="en-JO" sz="1800" b="1" dirty="0">
                <a:solidFill>
                  <a:schemeClr val="tx1"/>
                </a:solidFill>
                <a:effectLst/>
                <a:latin typeface="Nunito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aseptic meningitis</a:t>
            </a:r>
            <a:r>
              <a:rPr lang="en-JO" b="1" dirty="0">
                <a:solidFill>
                  <a:schemeClr val="tx1"/>
                </a:solidFill>
                <a:effectLst/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cdn-6.ehealthmd.com/yms_images/meninges_400.jpg">
            <a:extLst>
              <a:ext uri="{FF2B5EF4-FFF2-40B4-BE49-F238E27FC236}">
                <a16:creationId xmlns:a16="http://schemas.microsoft.com/office/drawing/2014/main" id="{A41823A3-7731-41EF-8F89-8D8B392D4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08" y="2281876"/>
            <a:ext cx="5080000" cy="2852044"/>
          </a:xfrm>
          <a:prstGeom prst="round2DiagRect">
            <a:avLst>
              <a:gd name="adj1" fmla="val 2063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01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9800A1-3B32-C74A-8F73-89D88AB1C2DA}"/>
              </a:ext>
            </a:extLst>
          </p:cNvPr>
          <p:cNvSpPr txBox="1"/>
          <p:nvPr/>
        </p:nvSpPr>
        <p:spPr>
          <a:xfrm>
            <a:off x="653861" y="1081385"/>
            <a:ext cx="79972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Vaccination 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 Vaccinate all adults more than 65 for streptococcus pneumonia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Vaccinate </a:t>
            </a:r>
            <a:r>
              <a:rPr lang="en-US" sz="2800" dirty="0" err="1"/>
              <a:t>asplenic</a:t>
            </a:r>
            <a:r>
              <a:rPr lang="en-US" sz="2800" dirty="0"/>
              <a:t> patients for S.pneumonia N.meningitides H.influenza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Vaccinate immunocompromised patient for N.meningitides </a:t>
            </a:r>
            <a:endParaRPr lang="en-JO" sz="2800" dirty="0"/>
          </a:p>
        </p:txBody>
      </p:sp>
    </p:spTree>
    <p:extLst>
      <p:ext uri="{BB962C8B-B14F-4D97-AF65-F5344CB8AC3E}">
        <p14:creationId xmlns:p14="http://schemas.microsoft.com/office/powerpoint/2010/main" val="1404057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Tuberculous</a:t>
            </a:r>
            <a:r>
              <a:rPr lang="en-US" dirty="0"/>
              <a:t> meningitis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91" y="1488613"/>
            <a:ext cx="8596668" cy="38807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Rare in developed countries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Seen frequently as a secondary infection in patients with AIDS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TB meningitis occurs most commonly shortly after a primary infection or as apart of </a:t>
            </a:r>
            <a:r>
              <a:rPr lang="en-US" sz="2800" dirty="0" err="1"/>
              <a:t>miliary</a:t>
            </a:r>
            <a:r>
              <a:rPr lang="en-US" sz="2800" dirty="0"/>
              <a:t> tuberculosis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Fatal if left untreated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If treatment started a later stage the recovery rate 60% or less and the survivors show permanent neurological deficit </a:t>
            </a:r>
          </a:p>
        </p:txBody>
      </p:sp>
    </p:spTree>
    <p:extLst>
      <p:ext uri="{BB962C8B-B14F-4D97-AF65-F5344CB8AC3E}">
        <p14:creationId xmlns:p14="http://schemas.microsoft.com/office/powerpoint/2010/main" val="3037863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24" t="18420" r="11691" b="14172"/>
          <a:stretch/>
        </p:blipFill>
        <p:spPr>
          <a:xfrm>
            <a:off x="228110" y="0"/>
            <a:ext cx="10584895" cy="65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66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Steroids +</a:t>
            </a:r>
            <a:r>
              <a:rPr lang="ar-JO" sz="3600" dirty="0"/>
              <a:t> </a:t>
            </a:r>
            <a:r>
              <a:rPr lang="en-US" sz="3600" dirty="0"/>
              <a:t>anti TB drugs for 9-12 months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Isoniazid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Rifampin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Pyrazinamide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/>
              <a:t>Ethambutol</a:t>
            </a:r>
            <a:r>
              <a:rPr lang="en-US" sz="36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9316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10B13E-6A16-534F-BA2F-00882490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Encephalitis</a:t>
            </a:r>
            <a:r>
              <a:rPr lang="en-US" dirty="0"/>
              <a:t>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7014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7813"/>
            <a:ext cx="8596668" cy="1320800"/>
          </a:xfrm>
        </p:spPr>
        <p:txBody>
          <a:bodyPr/>
          <a:lstStyle/>
          <a:p>
            <a:r>
              <a:rPr lang="en-US" dirty="0"/>
              <a:t>Encephalitis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57" y="828213"/>
            <a:ext cx="9082620" cy="4100145"/>
          </a:xfrm>
        </p:spPr>
        <p:txBody>
          <a:bodyPr>
            <a:noAutofit/>
          </a:bodyPr>
          <a:lstStyle/>
          <a:p>
            <a:r>
              <a:rPr lang="en-US" sz="2800" dirty="0"/>
              <a:t>Encephalitis is a diffuse inflammation of the brain parenchyma and is often seen with meningitis </a:t>
            </a:r>
          </a:p>
          <a:p>
            <a:r>
              <a:rPr lang="en-US" sz="2800" dirty="0"/>
              <a:t>It is usually viral in origin 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Herpes simplex virus -1 (most common)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Enterovirus 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Arbovirus – for examples West Nile virus  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Less common : measles, mumps , EBV ,CMV , VZV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71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166" y="156238"/>
            <a:ext cx="8596668" cy="1320800"/>
          </a:xfrm>
        </p:spPr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02" y="1168717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Headache </a:t>
            </a:r>
          </a:p>
          <a:p>
            <a:r>
              <a:rPr lang="en-US" sz="2800" dirty="0"/>
              <a:t>Fever </a:t>
            </a:r>
          </a:p>
          <a:p>
            <a:r>
              <a:rPr lang="en-US" sz="2800" dirty="0"/>
              <a:t>Focal neurological signs ( </a:t>
            </a:r>
            <a:r>
              <a:rPr lang="en-US" sz="2800" dirty="0" err="1"/>
              <a:t>sush</a:t>
            </a:r>
            <a:r>
              <a:rPr lang="en-US" sz="2800" dirty="0"/>
              <a:t> as hemiparesis , aphasia , cranial nerve lesions ) </a:t>
            </a:r>
          </a:p>
          <a:p>
            <a:r>
              <a:rPr lang="en-US" sz="2800" dirty="0"/>
              <a:t>Seizures </a:t>
            </a:r>
          </a:p>
          <a:p>
            <a:r>
              <a:rPr lang="en-US" sz="2800" dirty="0"/>
              <a:t>Altered mental status </a:t>
            </a:r>
          </a:p>
          <a:p>
            <a:r>
              <a:rPr lang="en-US" sz="2800" dirty="0" err="1"/>
              <a:t>Meningism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13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30" y="296291"/>
            <a:ext cx="8596668" cy="1320800"/>
          </a:xfrm>
        </p:spPr>
        <p:txBody>
          <a:bodyPr/>
          <a:lstStyle/>
          <a:p>
            <a:r>
              <a:rPr lang="en-US" sz="4000" dirty="0"/>
              <a:t>Investigations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30" y="1198671"/>
            <a:ext cx="972007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Routine laboratory test including CXR , urine and blood culture ,serum chemistries ( to rule out the non viral causes)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LP ( CSF analysis)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CSF PCR (most sensitive and specific)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MRI ( to rule out focal neurologic causes ,such as abscess)</a:t>
            </a:r>
          </a:p>
        </p:txBody>
      </p:sp>
    </p:spTree>
    <p:extLst>
      <p:ext uri="{BB962C8B-B14F-4D97-AF65-F5344CB8AC3E}">
        <p14:creationId xmlns:p14="http://schemas.microsoft.com/office/powerpoint/2010/main" val="958818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14" y="0"/>
            <a:ext cx="8596668" cy="1320800"/>
          </a:xfrm>
        </p:spPr>
        <p:txBody>
          <a:bodyPr/>
          <a:lstStyle/>
          <a:p>
            <a:r>
              <a:rPr lang="en-US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717" y="899311"/>
            <a:ext cx="8596668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HSV-1: IV Acyclovir for 2-3 weeks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CMV : </a:t>
            </a:r>
            <a:r>
              <a:rPr lang="en-US" sz="2800" dirty="0" err="1"/>
              <a:t>ganciclovir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Steroids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Anticonvulsant for seizure </a:t>
            </a:r>
          </a:p>
        </p:txBody>
      </p:sp>
    </p:spTree>
    <p:extLst>
      <p:ext uri="{BB962C8B-B14F-4D97-AF65-F5344CB8AC3E}">
        <p14:creationId xmlns:p14="http://schemas.microsoft.com/office/powerpoint/2010/main" val="3769417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91E34-98E6-FA42-AB15-ACA41200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172" y="1738920"/>
            <a:ext cx="13790760" cy="2930198"/>
          </a:xfrm>
        </p:spPr>
        <p:txBody>
          <a:bodyPr>
            <a:normAutofit/>
          </a:bodyPr>
          <a:lstStyle/>
          <a:p>
            <a:r>
              <a:rPr lang="en-US" sz="8000" dirty="0"/>
              <a:t>Thank you </a:t>
            </a:r>
            <a:endParaRPr lang="en-JO" sz="8000" dirty="0"/>
          </a:p>
        </p:txBody>
      </p:sp>
    </p:spTree>
    <p:extLst>
      <p:ext uri="{BB962C8B-B14F-4D97-AF65-F5344CB8AC3E}">
        <p14:creationId xmlns:p14="http://schemas.microsoft.com/office/powerpoint/2010/main" val="207675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7706-6301-5D4B-A636-CD5A8D3C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of Entry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D3D89-A708-184E-A572-EAEF1106E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Invasion of the bloodstream </a:t>
            </a:r>
          </a:p>
          <a:p>
            <a:r>
              <a:rPr lang="en-US" dirty="0"/>
              <a:t>Retrograde transport along cranial (eg:olfactory) or peripheral nerves </a:t>
            </a:r>
          </a:p>
          <a:p>
            <a:r>
              <a:rPr lang="en-US" dirty="0"/>
              <a:t>Contagious spread from sinusitis , otitis media , surgery or trauma . </a:t>
            </a:r>
          </a:p>
          <a:p>
            <a:endParaRPr lang="en-US" dirty="0"/>
          </a:p>
          <a:p>
            <a:r>
              <a:rPr lang="en-US" dirty="0"/>
              <a:t>Can be classified as acute or chronic depending on the onset of symptoms: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Acute : onset within hours to days (</a:t>
            </a:r>
            <a:r>
              <a:rPr lang="en-US" dirty="0" err="1"/>
              <a:t>sush</a:t>
            </a:r>
            <a:r>
              <a:rPr lang="en-US" dirty="0"/>
              <a:t> as : Bacterial meningitis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Chronic : within weeks to months ( </a:t>
            </a:r>
            <a:r>
              <a:rPr lang="en-US" dirty="0" err="1"/>
              <a:t>sush</a:t>
            </a:r>
            <a:r>
              <a:rPr lang="en-US" dirty="0"/>
              <a:t> as tuberculosis , fungal , parasite , Lyme disease )</a:t>
            </a:r>
          </a:p>
        </p:txBody>
      </p:sp>
    </p:spTree>
    <p:extLst>
      <p:ext uri="{BB962C8B-B14F-4D97-AF65-F5344CB8AC3E}">
        <p14:creationId xmlns:p14="http://schemas.microsoft.com/office/powerpoint/2010/main" val="190811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F0E6-AE8D-CC4D-8A53-0BD3E74A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08" y="609600"/>
            <a:ext cx="8596668" cy="1320800"/>
          </a:xfrm>
        </p:spPr>
        <p:txBody>
          <a:bodyPr/>
          <a:lstStyle/>
          <a:p>
            <a:r>
              <a:rPr lang="en-US" dirty="0"/>
              <a:t>Bacterial Meningitis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4F7C-FC54-DC4C-8184-73AE7DDF1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Causes Depend on Age </a:t>
            </a:r>
            <a:endParaRPr lang="en-JO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1B63A3F-AEF3-824C-A162-AF4F08985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31307"/>
              </p:ext>
            </p:extLst>
          </p:nvPr>
        </p:nvGraphicFramePr>
        <p:xfrm>
          <a:off x="911668" y="2872740"/>
          <a:ext cx="8128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213457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017483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110889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98643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Neonate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Children&gt;3 Months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Adults (age 18-50)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Elderly &gt;50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5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Group B streptococcus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E-Coli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Listeria </a:t>
                      </a:r>
                      <a:r>
                        <a:rPr lang="en-US" dirty="0" err="1"/>
                        <a:t>monocytogens</a:t>
                      </a:r>
                      <a:r>
                        <a:rPr lang="en-US" dirty="0"/>
                        <a:t>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Neisseria</a:t>
                      </a:r>
                      <a:r>
                        <a:rPr lang="en-US" dirty="0"/>
                        <a:t> Meningitides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S.pneumonia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H.influenzae</a:t>
                      </a:r>
                      <a:r>
                        <a:rPr lang="en-US" dirty="0"/>
                        <a:t>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S.Pneumonia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N.meningitide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H.influenzae</a:t>
                      </a:r>
                      <a:r>
                        <a:rPr lang="en-US" dirty="0"/>
                        <a:t> </a:t>
                      </a:r>
                      <a:endParaRPr lang="en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S.Pneumoniae</a:t>
                      </a: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 </a:t>
                      </a:r>
                      <a:r>
                        <a:rPr lang="en-US" dirty="0" err="1"/>
                        <a:t>N.meningitide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L.Monocytogens</a:t>
                      </a:r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Gram-negative Bacilli  </a:t>
                      </a:r>
                      <a:endParaRPr lang="en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7965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F87183-42D3-D446-A50A-8B466DAAF090}"/>
              </a:ext>
            </a:extLst>
          </p:cNvPr>
          <p:cNvSpPr txBox="1"/>
          <p:nvPr/>
        </p:nvSpPr>
        <p:spPr>
          <a:xfrm rot="10800000" flipV="1">
            <a:off x="911668" y="5467456"/>
            <a:ext cx="683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Immunocompromised</a:t>
            </a:r>
            <a:r>
              <a:rPr lang="en-US" dirty="0"/>
              <a:t> – </a:t>
            </a:r>
            <a:r>
              <a:rPr lang="en-US" dirty="0" err="1"/>
              <a:t>L.monocytogens</a:t>
            </a:r>
            <a:r>
              <a:rPr lang="en-US" dirty="0"/>
              <a:t> , Gam-negative Bacilli  </a:t>
            </a:r>
            <a:r>
              <a:rPr lang="en-US" dirty="0" err="1"/>
              <a:t>S.pneumoniae</a:t>
            </a:r>
            <a:r>
              <a:rPr lang="en-US" dirty="0"/>
              <a:t>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48060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5D8AF-F250-CB42-AA0F-2E330577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1383"/>
            <a:ext cx="12240761" cy="5525817"/>
          </a:xfrm>
        </p:spPr>
        <p:txBody>
          <a:bodyPr/>
          <a:lstStyle/>
          <a:p>
            <a:endParaRPr lang="en-US" dirty="0"/>
          </a:p>
          <a:p>
            <a:endParaRPr lang="en-J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5937A6-D921-1C4E-8176-7E6B72208F14}"/>
              </a:ext>
            </a:extLst>
          </p:cNvPr>
          <p:cNvSpPr txBox="1">
            <a:spLocks/>
          </p:cNvSpPr>
          <p:nvPr/>
        </p:nvSpPr>
        <p:spPr>
          <a:xfrm>
            <a:off x="855050" y="523657"/>
            <a:ext cx="8343506" cy="290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common cause of meningitis in all ages</a:t>
            </a:r>
          </a:p>
          <a:p>
            <a:r>
              <a:rPr lang="en-US" dirty="0"/>
              <a:t>Gram positive cocci in pairs</a:t>
            </a:r>
          </a:p>
          <a:p>
            <a:r>
              <a:rPr lang="en-US" dirty="0"/>
              <a:t>Can follow strep respiratory infection</a:t>
            </a:r>
          </a:p>
          <a:p>
            <a:r>
              <a:rPr lang="en-US" dirty="0"/>
              <a:t>Risk factors: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      </a:t>
            </a:r>
            <a:r>
              <a:rPr lang="en-US" dirty="0" err="1"/>
              <a:t>Asplenic</a:t>
            </a:r>
            <a:r>
              <a:rPr lang="en-US" dirty="0"/>
              <a:t> patients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      Sickle cell anemia</a:t>
            </a:r>
          </a:p>
          <a:p>
            <a:r>
              <a:rPr lang="en-US" dirty="0"/>
              <a:t>Otitis media(children), pneumonia, sinusitis.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65305-EA8E-DA4A-B111-E9FBAD56F78C}"/>
              </a:ext>
            </a:extLst>
          </p:cNvPr>
          <p:cNvSpPr txBox="1"/>
          <p:nvPr/>
        </p:nvSpPr>
        <p:spPr>
          <a:xfrm>
            <a:off x="5548768" y="2518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48A309-E4EE-7947-83D4-3A57D48D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63" y="53762"/>
            <a:ext cx="5966105" cy="1006436"/>
          </a:xfrm>
        </p:spPr>
        <p:txBody>
          <a:bodyPr>
            <a:noAutofit/>
          </a:bodyPr>
          <a:lstStyle/>
          <a:p>
            <a:r>
              <a:rPr lang="en-US" sz="2400" dirty="0"/>
              <a:t>Streptococcus pneumoniae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042DE6-C3AF-DE4E-ACD8-67ED7EEAF771}"/>
              </a:ext>
            </a:extLst>
          </p:cNvPr>
          <p:cNvSpPr txBox="1">
            <a:spLocks/>
          </p:cNvSpPr>
          <p:nvPr/>
        </p:nvSpPr>
        <p:spPr>
          <a:xfrm>
            <a:off x="497063" y="349349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N.meningitides 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9B34C5-CB7A-2E44-8EC5-7EB4CCD30EDD}"/>
              </a:ext>
            </a:extLst>
          </p:cNvPr>
          <p:cNvSpPr txBox="1">
            <a:spLocks/>
          </p:cNvSpPr>
          <p:nvPr/>
        </p:nvSpPr>
        <p:spPr>
          <a:xfrm>
            <a:off x="855050" y="402157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Gram negative diplococci</a:t>
            </a:r>
          </a:p>
          <a:p>
            <a:r>
              <a:rPr lang="en-US" dirty="0"/>
              <a:t>Hematogenous spread</a:t>
            </a:r>
          </a:p>
          <a:p>
            <a:r>
              <a:rPr lang="en-US" dirty="0"/>
              <a:t>Transmitted by respiratory droplets</a:t>
            </a:r>
          </a:p>
          <a:p>
            <a:r>
              <a:rPr lang="en-US" dirty="0"/>
              <a:t>Collage students and military recruits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AFDECF-3C26-1842-BDFD-D5C34326F722}"/>
              </a:ext>
            </a:extLst>
          </p:cNvPr>
          <p:cNvSpPr txBox="1">
            <a:spLocks/>
          </p:cNvSpPr>
          <p:nvPr/>
        </p:nvSpPr>
        <p:spPr>
          <a:xfrm>
            <a:off x="5500394" y="4021579"/>
            <a:ext cx="8896774" cy="240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Bacteremia can complicate meningitis</a:t>
            </a:r>
          </a:p>
          <a:p>
            <a:r>
              <a:rPr lang="en-US" dirty="0" err="1"/>
              <a:t>Meningococcemia</a:t>
            </a:r>
            <a:endParaRPr lang="en-US" dirty="0"/>
          </a:p>
          <a:p>
            <a:pPr marL="0" indent="0">
              <a:buFont typeface="Wingdings 3" charset="2"/>
              <a:buNone/>
            </a:pPr>
            <a:r>
              <a:rPr lang="en-US" dirty="0"/>
              <a:t>      septic shock, fever, chills, tachycardia and hypotension</a:t>
            </a:r>
          </a:p>
          <a:p>
            <a:pPr marL="0" indent="0">
              <a:buFont typeface="Wingdings 3" charset="2"/>
              <a:buNone/>
            </a:pPr>
            <a:r>
              <a:rPr lang="en-US" dirty="0"/>
              <a:t>   purpuric rash , DIC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Waterhouse-Friderichsen</a:t>
            </a:r>
            <a:r>
              <a:rPr lang="en-US" dirty="0"/>
              <a:t> syndrome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8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8872-17FF-914B-948B-C3D5D72C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03" y="94393"/>
            <a:ext cx="8596668" cy="13208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Neisseria meningitidis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transmitted in respiratory droplets, people in close contact with individuals should receive antibiotic prophylaxis.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Rifampin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is classically used, but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ciprofloxacin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JO" sz="1800" u="none" strike="noStrike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ceftriaxone</a:t>
            </a:r>
            <a:r>
              <a:rPr lang="en-JO" sz="1800" dirty="0">
                <a:solidFill>
                  <a:schemeClr val="tx1"/>
                </a:solidFill>
                <a:effectLst/>
                <a:latin typeface="Nunit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are also good options.</a:t>
            </a:r>
            <a:endParaRPr lang="en-JO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A43EB1-2E1F-8441-9786-8821CFB70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60" y="2096625"/>
            <a:ext cx="8596668" cy="3880773"/>
          </a:xfrm>
        </p:spPr>
        <p:txBody>
          <a:bodyPr/>
          <a:lstStyle/>
          <a:p>
            <a:r>
              <a:rPr lang="en-US" dirty="0"/>
              <a:t>Gram positive rod</a:t>
            </a:r>
          </a:p>
          <a:p>
            <a:r>
              <a:rPr lang="en-US" dirty="0"/>
              <a:t>Immunocompromised </a:t>
            </a:r>
          </a:p>
          <a:p>
            <a:pPr marL="0" indent="0">
              <a:buNone/>
            </a:pPr>
            <a:r>
              <a:rPr lang="en-US" dirty="0"/>
              <a:t>    neonates, elderly, HIV, steroids, hematological malignancies, organ transplants and pregnancy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8C355E-D0D6-C64E-9A83-0C6DD3AB4C8B}"/>
              </a:ext>
            </a:extLst>
          </p:cNvPr>
          <p:cNvSpPr txBox="1">
            <a:spLocks/>
          </p:cNvSpPr>
          <p:nvPr/>
        </p:nvSpPr>
        <p:spPr>
          <a:xfrm>
            <a:off x="350403" y="150018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Listeria</a:t>
            </a:r>
          </a:p>
        </p:txBody>
      </p:sp>
    </p:spTree>
    <p:extLst>
      <p:ext uri="{BB962C8B-B14F-4D97-AF65-F5344CB8AC3E}">
        <p14:creationId xmlns:p14="http://schemas.microsoft.com/office/powerpoint/2010/main" val="64953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1119-4C0C-6145-AC69-4B3EE14D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Aseptic Meningitis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887B-CB72-5649-A1B0-C82A8D9A0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most commonly caused by a variety of non bacterial pathogen , most commonly viruses </a:t>
            </a:r>
            <a:r>
              <a:rPr lang="en-US" dirty="0" err="1"/>
              <a:t>sush</a:t>
            </a:r>
            <a:r>
              <a:rPr lang="en-US" dirty="0"/>
              <a:t> as enterovirus and herpes simplex virus , it can also be caused by certain bacteria (TB) , parasite , and fungi </a:t>
            </a:r>
          </a:p>
          <a:p>
            <a:r>
              <a:rPr lang="en-US" dirty="0"/>
              <a:t>Fungi Less common , most commonly occurs in immunocompromised individuals  </a:t>
            </a:r>
          </a:p>
          <a:p>
            <a:r>
              <a:rPr lang="en-US" dirty="0"/>
              <a:t>It mays be difficult to distinguish it clinically from acute bacterial meningitis</a:t>
            </a:r>
          </a:p>
          <a:p>
            <a:r>
              <a:rPr lang="en-US" dirty="0"/>
              <a:t>It is associated with better prognosis than acute bacterial meningitis (self limiting disease ) usually recovery in days </a:t>
            </a:r>
          </a:p>
          <a:p>
            <a:r>
              <a:rPr lang="en-US" dirty="0"/>
              <a:t>Management : no specific therapy (supportive )</a:t>
            </a:r>
          </a:p>
        </p:txBody>
      </p:sp>
    </p:spTree>
    <p:extLst>
      <p:ext uri="{BB962C8B-B14F-4D97-AF65-F5344CB8AC3E}">
        <p14:creationId xmlns:p14="http://schemas.microsoft.com/office/powerpoint/2010/main" val="264921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C0E1AC4-EA13-FF40-A08C-F8681AAB8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50" t="14075" r="14203" b="4641"/>
          <a:stretch/>
        </p:blipFill>
        <p:spPr>
          <a:xfrm>
            <a:off x="1798120" y="234368"/>
            <a:ext cx="6991286" cy="61377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84608A-1F0E-5946-B653-37B51E7AED1D}"/>
              </a:ext>
            </a:extLst>
          </p:cNvPr>
          <p:cNvSpPr/>
          <p:nvPr/>
        </p:nvSpPr>
        <p:spPr>
          <a:xfrm>
            <a:off x="1959356" y="1668528"/>
            <a:ext cx="6668814" cy="15450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65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82E40-6619-EA4F-9124-133EAF5E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features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B197E-39FF-BF42-BD42-A17A956EA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59" y="1387928"/>
            <a:ext cx="8596668" cy="4255425"/>
          </a:xfrm>
        </p:spPr>
        <p:txBody>
          <a:bodyPr/>
          <a:lstStyle/>
          <a:p>
            <a:r>
              <a:rPr lang="en-US" sz="2400" b="1" dirty="0"/>
              <a:t>Symptoms</a:t>
            </a:r>
            <a:r>
              <a:rPr lang="en-US" dirty="0"/>
              <a:t> : </a:t>
            </a:r>
            <a:r>
              <a:rPr lang="en-US" dirty="0">
                <a:solidFill>
                  <a:schemeClr val="accent5"/>
                </a:solidFill>
              </a:rPr>
              <a:t>Triad</a:t>
            </a:r>
            <a:r>
              <a:rPr lang="en-US" dirty="0"/>
              <a:t> </a:t>
            </a:r>
          </a:p>
          <a:p>
            <a:pPr>
              <a:buFont typeface="+mj-lt"/>
              <a:buAutoNum type="arabicPeriod"/>
            </a:pPr>
            <a:r>
              <a:rPr lang="en-US" dirty="0"/>
              <a:t>Fever </a:t>
            </a:r>
          </a:p>
          <a:p>
            <a:pPr>
              <a:buFont typeface="+mj-lt"/>
              <a:buAutoNum type="arabicPeriod"/>
            </a:pPr>
            <a:r>
              <a:rPr lang="en-US" dirty="0"/>
              <a:t>Altered mental status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Stiff,painful</a:t>
            </a:r>
            <a:r>
              <a:rPr lang="en-US" dirty="0"/>
              <a:t> neck </a:t>
            </a:r>
          </a:p>
          <a:p>
            <a:r>
              <a:rPr lang="en-US" dirty="0"/>
              <a:t>Other symptoms:headache, Nausea and vomiting , Malaise , photophobia,  ( confusion ,lethargy, even coma)</a:t>
            </a:r>
          </a:p>
        </p:txBody>
      </p:sp>
    </p:spTree>
    <p:extLst>
      <p:ext uri="{BB962C8B-B14F-4D97-AF65-F5344CB8AC3E}">
        <p14:creationId xmlns:p14="http://schemas.microsoft.com/office/powerpoint/2010/main" val="9338471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738</Words>
  <Application>Microsoft Office PowerPoint</Application>
  <PresentationFormat>Widescreen</PresentationFormat>
  <Paragraphs>218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Facet</vt:lpstr>
      <vt:lpstr>CNS infections</vt:lpstr>
      <vt:lpstr>Meningitis</vt:lpstr>
      <vt:lpstr>Route of Entry </vt:lpstr>
      <vt:lpstr>Bacterial Meningitis </vt:lpstr>
      <vt:lpstr>Streptococcus pneumoniae</vt:lpstr>
      <vt:lpstr>Neisseria meningitidis is transmitted in respiratory droplets, people in close contact with individuals should receive antibiotic prophylaxis. Rifampin is classically used, but ciprofloxacin and ceftriaxone are also good options.</vt:lpstr>
      <vt:lpstr>Aseptic Meningitis </vt:lpstr>
      <vt:lpstr>PowerPoint Presentation</vt:lpstr>
      <vt:lpstr>Clinical features :</vt:lpstr>
      <vt:lpstr>PowerPoint Presentation</vt:lpstr>
      <vt:lpstr>Kernig’s sign</vt:lpstr>
      <vt:lpstr>Brudzinski’s sign </vt:lpstr>
      <vt:lpstr>Maculopapular rash with petechiae </vt:lpstr>
      <vt:lpstr>Diagnosis</vt:lpstr>
      <vt:lpstr>PowerPoint Presentation</vt:lpstr>
      <vt:lpstr>Spinal Tap</vt:lpstr>
      <vt:lpstr>PowerPoint Presentation</vt:lpstr>
      <vt:lpstr>CSF analysis</vt:lpstr>
      <vt:lpstr>Treatment</vt:lpstr>
      <vt:lpstr>PowerPoint Presentation</vt:lpstr>
      <vt:lpstr>Tuberculous meningitis </vt:lpstr>
      <vt:lpstr>PowerPoint Presentation</vt:lpstr>
      <vt:lpstr>Management </vt:lpstr>
      <vt:lpstr>Encephalitis </vt:lpstr>
      <vt:lpstr>Encephalitis  </vt:lpstr>
      <vt:lpstr>Clinical features </vt:lpstr>
      <vt:lpstr>Investigations </vt:lpstr>
      <vt:lpstr>Management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infections</dc:title>
  <dc:creator>DELL</dc:creator>
  <cp:lastModifiedBy>ميس المدانات</cp:lastModifiedBy>
  <cp:revision>39</cp:revision>
  <dcterms:created xsi:type="dcterms:W3CDTF">2019-02-13T11:34:06Z</dcterms:created>
  <dcterms:modified xsi:type="dcterms:W3CDTF">2022-02-09T21:47:35Z</dcterms:modified>
</cp:coreProperties>
</file>