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3" r:id="rId1"/>
  </p:sldMasterIdLst>
  <p:notesMasterIdLst>
    <p:notesMasterId r:id="rId27"/>
  </p:notesMasterIdLst>
  <p:sldIdLst>
    <p:sldId id="281" r:id="rId2"/>
    <p:sldId id="275" r:id="rId3"/>
    <p:sldId id="257" r:id="rId4"/>
    <p:sldId id="258" r:id="rId5"/>
    <p:sldId id="287" r:id="rId6"/>
    <p:sldId id="259" r:id="rId7"/>
    <p:sldId id="260" r:id="rId8"/>
    <p:sldId id="284" r:id="rId9"/>
    <p:sldId id="277" r:id="rId10"/>
    <p:sldId id="283" r:id="rId11"/>
    <p:sldId id="261" r:id="rId12"/>
    <p:sldId id="262" r:id="rId13"/>
    <p:sldId id="278" r:id="rId14"/>
    <p:sldId id="263" r:id="rId15"/>
    <p:sldId id="264" r:id="rId16"/>
    <p:sldId id="265" r:id="rId17"/>
    <p:sldId id="266" r:id="rId18"/>
    <p:sldId id="273" r:id="rId19"/>
    <p:sldId id="285" r:id="rId20"/>
    <p:sldId id="267" r:id="rId21"/>
    <p:sldId id="268" r:id="rId22"/>
    <p:sldId id="269" r:id="rId23"/>
    <p:sldId id="271" r:id="rId24"/>
    <p:sldId id="272" r:id="rId25"/>
    <p:sldId id="274" r:id="rId26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9449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2420E14-26B9-45A9-8A55-0AB2B27C7A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79FF99A-65B9-4C6E-9FD3-F8E36FB892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2D7F0388-5956-461F-9CB2-AAC0985B5A7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945D5C76-9378-4D84-9188-A81364487A4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DFC82C22-EEF5-40BB-98C6-EEA56350083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18B76045-E7D6-4A61-B563-6964E16F4C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BD83CC7-026D-4B7E-919F-DCFADD230685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324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460BED0-4BB4-4741-ADC5-40C1638A6B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E7C6AF-FF45-4B48-BA06-5E9263A22254}" type="slidenum">
              <a:rPr lang="ar-JO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E5DB944-3D58-4F32-96C3-D33BFC634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A2E47D6-5D96-42DE-B0C1-8FCDD0A57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FAD9F624-01F1-401E-953E-F82481E04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4EBC3E-8E24-43AF-878E-E48CE030E9BA}" type="slidenum">
              <a:rPr lang="ar-JO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C8EF11E8-5413-46B8-A7FE-304477743D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CEE3738-8A42-42DA-95CB-CD7538CA6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32C4502-1FC6-4D0C-8799-4799468FDC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E3085D-16F6-4475-B03A-EAA5EA118EF5}" type="slidenum">
              <a:rPr lang="ar-JO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BB80041-C68C-428E-AFBB-6967D6E46E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93C379C5-7C7E-4DE1-9250-E6C21A670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). Rarer gastrointestinal manifestations include acute pancreatitis, gall bladder involvement, bowel perforation, and, in children, protein-losing </a:t>
            </a:r>
            <a:r>
              <a:rPr lang="en-US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enteropathy</a:t>
            </a:r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 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35CCD239-29E2-4AA2-B0C3-18A841E002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CF30F7-73DD-45E7-AB9E-6D76C68BDD94}" type="slidenum">
              <a:rPr lang="ar-JO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045DE23-851F-4141-AA64-F81A2FB72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E8E6FD2-A114-4741-BAFD-E47E00127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FF26D3F-6202-4D86-8C9A-BF0E8F8E28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C1F73E-622F-4843-B3D3-5563EF81A26A}" type="slidenum">
              <a:rPr lang="ar-JO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497E41F-8409-49A5-BBBC-6E0C810B76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F4A1D7C5-CB20-44A5-8CC5-FCFF90502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 In one meta-analysis, older age at onset; gastrointestinal symptoms; relapse; elevated white blood cell (WBC) count, platelet count, and </a:t>
            </a:r>
            <a:r>
              <a:rPr lang="en-US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antistreptolysin</a:t>
            </a:r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O </a:t>
            </a:r>
          </a:p>
          <a:p>
            <a:pPr eaLnBrk="1" hangingPunct="1"/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Indication (ASLO) titer; and low C3 were reported as renal disease risk factor</a:t>
            </a:r>
          </a:p>
          <a:p>
            <a:pPr eaLnBrk="1" hangingPunct="1"/>
            <a:endParaRPr lang="en-US" altLang="en-US" sz="1200" b="0" i="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eaLnBrk="1" hangingPunct="1"/>
            <a:r>
              <a:rPr lang="en-US" alt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Indication</a:t>
            </a:r>
            <a:r>
              <a:rPr lang="en-US" altLang="en-US" sz="1200" b="0" i="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of biopsy :</a:t>
            </a:r>
            <a:r>
              <a:rPr lang="en-US" altLang="en-US" sz="1200" b="0" i="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nephrotic</a:t>
            </a:r>
            <a:r>
              <a:rPr lang="en-US" altLang="en-US" sz="1200" b="0" i="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range </a:t>
            </a:r>
            <a:r>
              <a:rPr lang="en-US" altLang="en-US" sz="1200" b="0" i="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protenuria,,or</a:t>
            </a:r>
            <a:r>
              <a:rPr lang="en-US" altLang="en-US" sz="1200" b="0" i="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altLang="en-US" sz="1200" b="0" i="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azotemia</a:t>
            </a:r>
            <a:endParaRPr lang="en-US" altLang="en-US" sz="1200" b="0" i="0" kern="1200" baseline="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eaLnBrk="1" hangingPunct="1"/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(both hypertensive encephalopathy and posterior reversible encephalopathy syndrome [PRES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A163C266-E6B2-4102-A961-B8E7717B46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2A2E1B-6CD1-4CC1-ABBC-0E7C23A61544}" type="slidenum">
              <a:rPr lang="ar-JO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A8ED57B-B8BD-4A52-8D1B-037CB919B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E2A921F-3DD4-4BA2-8BD1-7BDA7DB4E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AC7E5A0-362B-4B3E-9DF1-3C223F1C27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C7F279-2E6E-490B-A21D-6F09F798B573}" type="slidenum">
              <a:rPr lang="ar-JO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E89A39E-8E69-4610-9E2D-FEA93BC84A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77FEEE1-F720-42E4-BE7F-2FE9416EC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Ahe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acute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hgic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edema of infancy: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leukocytoclastic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vasculitis in children 4 months to 2 years ,self limited</a:t>
            </a:r>
          </a:p>
          <a:p>
            <a:pPr eaLnBrk="1" hangingPunct="1"/>
            <a:r>
              <a:rPr lang="en-US" alt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pAarvo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virsu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39C0CA8-99A5-4386-9076-E4CA44E1A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0F502A-4142-4DBC-B06D-0E97E72A0AE3}" type="slidenum">
              <a:rPr lang="ar-JO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87C78141-3200-47DB-8F17-8058FEE30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270CED6-ADCA-4583-B801-01B386E60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08284982-A53F-4024-ADBF-7C43BF5B95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4CC211-38C7-4487-AB7E-93E7F449B65D}" type="slidenum">
              <a:rPr lang="ar-JO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862501C5-690B-4CC6-8F89-904C1EFD39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170160F-28DB-4341-A9D9-7D28A8B59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DDF48FD-5982-4088-AB6C-0129689A44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DC2347-89EF-4399-B359-DE43572031AF}" type="slidenum">
              <a:rPr lang="ar-JO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DDD93F51-AF2E-466E-82AB-0FDC633E9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3EF499E4-9793-473F-9C16-683C4E54B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86107A7-8DB7-4CDF-AA98-C4349CFA7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A7856D-A50A-4FD8-A123-DEE1B162E43B}" type="slidenum">
              <a:rPr lang="ar-JO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49FB007-5416-4D38-A005-0929001F6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DC3701CA-0C46-4F07-9285-62C579E96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1AB07476-251F-4431-AA92-42F664E7A8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8361B5-121E-4D69-9FC7-3DE9E2A63951}" type="slidenum">
              <a:rPr lang="ar-JO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B664513-37B5-4064-B834-514DF4C735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5E16C11-494A-4291-BFC2-A2456165E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7C12C2F1-F101-47FD-829E-97E3DDBC5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6F4B4E-4D6F-4A3F-95B2-B8D99F94E10F}" type="slidenum">
              <a:rPr lang="ar-JO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0595BC73-9442-46D3-B014-47590CDCD8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246DC4BD-7258-4861-AB4B-639B53931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2238D81-FF26-4668-8A42-FE611375E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8595A4-F619-4923-8A7D-179E6443787E}" type="slidenum">
              <a:rPr lang="ar-JO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35F0A56-017D-41AB-BB14-73649FF09B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FEF9CF2-DC3F-4286-9E04-F472540DD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E08120C-BECD-43B1-A1CF-42244D6B8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2036FD-42E4-43A6-920C-B0D494BE3C53}" type="slidenum">
              <a:rPr lang="ar-JO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C62C1E7-3EE3-47B4-8870-12643EB0A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A975D1BB-91E3-445A-A986-68C1DD47C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127EC498-F709-4555-93E8-490D66C68C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E2961D-3041-4C8C-A718-8DB049D34FA1}" type="slidenum">
              <a:rPr lang="ar-JO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E803024E-7151-4270-86FE-4BC7269729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70350664-8730-4242-849A-B42951545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ACFFE059-B5C6-4319-B6E0-7159DF471C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2CB723-220B-4612-B521-AB5A6A40E6E8}" type="slidenum">
              <a:rPr lang="ar-JO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2C1F7E5E-82F6-4830-8B40-57F047C73A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0461641-E465-43C2-8B31-AB8433CD9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2BAAD2BC-454E-49DE-B22B-E99F58950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61DCD8-44AC-4B30-B409-E617ACF418AF}" type="slidenum">
              <a:rPr lang="ar-JO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5274C26-81D0-4BB9-BA8A-23E0B69A09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BCCA3B4B-0E83-47E9-BA4A-79799557D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13FAD5F-2CB1-4CD4-8797-32A48D6793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E64AEE-E7B9-481B-AA30-D8D6E26E9A71}" type="slidenum">
              <a:rPr lang="ar-JO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974488F-FA5A-4262-BF86-93EBC43A8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F45DFFB-7331-49FE-BB57-65CFA75A8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Genetic immunological and familial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0E74B58F-E24D-4210-B4C3-C1677F889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8911C5-5EF7-475C-A849-89A42268A1D7}" type="slidenum">
              <a:rPr lang="ar-JO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9E18CB9-A501-417C-A9AE-7F434CF39C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35564AE-D4FA-4A96-A306-FE1C90AC8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8E88404B-495F-4339-BF5A-F8DC1C17D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5D7EAD-8B2E-4419-ACCD-A047F1FE63B9}" type="slidenum">
              <a:rPr lang="ar-JO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7A256014-4D4F-4F75-8C36-907F55A90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62D6F3E-75F4-45C2-BE14-CE7DBF8E0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66A0A5B-A12D-47A9-B571-ECD5BDCB57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7342E4-5337-4420-8E0E-1EFC2CBE1B73}" type="slidenum">
              <a:rPr lang="ar-JO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E2B6ABA-3F24-4F25-AD10-1225DAACB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192260C-4F1B-4F79-86BA-AE5A31D1B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C454E528-215A-4079-A3B0-6CAF155515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58CA0C-1527-49A5-9FA3-62D2A6D1F08E}" type="slidenum">
              <a:rPr lang="ar-JO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FBAAFAA-E357-4DB9-AF39-1C541B7376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B17D678-2A3E-4019-9BDE-C411672B5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01BAC340-A6B0-4854-AFDD-FE1F4A4A6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AD45A2-C4EA-450D-AB2C-4FFEB8D9ED8A}" type="slidenum">
              <a:rPr lang="ar-JO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644C685-831E-4E20-9106-3A6AE1242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D7135951-A538-44C9-8B6A-F53F6CE08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805082-6B21-489D-96FB-7E2E4EDAE611}" type="slidenum">
              <a:rPr lang="ar-JO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2A73-8215-4174-9A91-ED1D91536E10}" type="slidenum">
              <a:rPr lang="ar-JO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7A3E238-1826-4CED-A121-6A57FABFF7F1}" type="slidenum">
              <a:rPr lang="ar-JO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308F424-EE72-408F-BB5E-B07306CCD94D}" type="slidenum">
              <a:rPr lang="ar-JO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D5E23B-2ECE-457B-8221-9957361E9BA3}" type="slidenum">
              <a:rPr lang="ar-JO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3D37-96C6-45F6-AB57-1B482979D99B}" type="slidenum">
              <a:rPr lang="ar-JO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5D135B3-244D-4554-8025-77CADEE1051D}" type="slidenum">
              <a:rPr lang="ar-JO" altLang="en-US" smtClean="0"/>
              <a:pPr/>
              <a:t>‹#›</a:t>
            </a:fld>
            <a:endParaRPr lang="en-US" alt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0541CCA-346B-4F46-95CB-6C78F4A0A2FC}" type="slidenum">
              <a:rPr lang="ar-JO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1E44D2-D29F-4DDE-8AB8-699B54397244}" type="slidenum">
              <a:rPr lang="ar-JO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65B20E-9C62-499D-B7BF-4275091F876B}" type="slidenum">
              <a:rPr lang="ar-JO" altLang="en-US" smtClean="0"/>
              <a:pPr/>
              <a:t>‹#›</a:t>
            </a:fld>
            <a:endParaRPr lang="en-US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39C432-B5C0-4CD7-90FC-33057DB646AA}" type="slidenum">
              <a:rPr lang="ar-JO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102D24-F32D-4F5D-B3CD-9A173FACC730}" type="slidenum">
              <a:rPr lang="ar-JO" altLang="en-US" smtClean="0"/>
              <a:pPr/>
              <a:t>‹#›</a:t>
            </a:fld>
            <a:endParaRPr lang="en-US" alt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682E82A1-27AC-4313-9381-4AD6D88B0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HENOCH- SCHONLEIN PURPURA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E0B82-A67D-497B-89CC-B0E8DEBB8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3068960"/>
            <a:ext cx="4038600" cy="2984368"/>
          </a:xfrm>
        </p:spPr>
        <p:txBody>
          <a:bodyPr/>
          <a:lstStyle/>
          <a:p>
            <a:r>
              <a:rPr lang="ar-JO" dirty="0"/>
              <a:t>تبييض الطالب : أحمد أبورحمة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3F2F14-C445-47E6-B9A3-14A2335342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509203"/>
            <a:ext cx="4038600" cy="240633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B2C37598-4CA5-4204-B182-A2B592AA05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591503"/>
              </p:ext>
            </p:extLst>
          </p:nvPr>
        </p:nvGraphicFramePr>
        <p:xfrm>
          <a:off x="0" y="0"/>
          <a:ext cx="4300538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Slide" r:id="rId4" imgW="2149000" imgH="1610698" progId="PowerPoint.Slide.8">
                  <p:embed/>
                </p:oleObj>
              </mc:Choice>
              <mc:Fallback>
                <p:oleObj name="Slide" r:id="rId4" imgW="2149000" imgH="1610698" progId="PowerPoint.Slide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300538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 descr="HLP">
            <a:extLst>
              <a:ext uri="{FF2B5EF4-FFF2-40B4-BE49-F238E27FC236}">
                <a16:creationId xmlns:a16="http://schemas.microsoft.com/office/drawing/2014/main" id="{64641C64-99D2-4D72-98C0-D6720F2E1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99" b="41376"/>
          <a:stretch/>
        </p:blipFill>
        <p:spPr>
          <a:xfrm>
            <a:off x="4286667" y="3225800"/>
            <a:ext cx="2232248" cy="328510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B38AE-FD50-4CD2-8011-50DB88C6AE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48064" y="280138"/>
            <a:ext cx="3801624" cy="3894184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Maculopapular erythematous symmetrical and non-blanchable rash in external surfaces of limbs and </a:t>
            </a:r>
            <a:r>
              <a:rPr lang="en-US" dirty="0" err="1">
                <a:solidFill>
                  <a:srgbClr val="FF0000"/>
                </a:solidFill>
              </a:rPr>
              <a:t>bottocks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A3DE66C3-5F26-4B6E-A9E7-FC4937980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Arthritis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394312C-01B0-4F93-86D3-292C06718CC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95536" y="1916832"/>
            <a:ext cx="8305800" cy="4495800"/>
          </a:xfrm>
        </p:spPr>
        <p:txBody>
          <a:bodyPr>
            <a:normAutofit fontScale="92500" lnSpcReduction="10000"/>
          </a:bodyPr>
          <a:lstStyle/>
          <a:p>
            <a:pPr marL="533400" indent="-533400" algn="l" rtl="0" eaLnBrk="1" hangingPunct="1"/>
            <a:r>
              <a:rPr lang="en-US" altLang="en-US" dirty="0"/>
              <a:t> two thirds of children with HSP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/>
              <a:t>is usually localized to the knees and ankles, more in the lower limbs and oligoarticular</a:t>
            </a:r>
            <a:r>
              <a:rPr lang="en-US" altLang="en-US" dirty="0">
                <a:solidFill>
                  <a:srgbClr val="FF0000"/>
                </a:solidFill>
              </a:rPr>
              <a:t>(</a:t>
            </a:r>
            <a:r>
              <a:rPr lang="en-US" altLang="en-US" dirty="0" err="1">
                <a:solidFill>
                  <a:srgbClr val="FF0000"/>
                </a:solidFill>
              </a:rPr>
              <a:t>DDx</a:t>
            </a:r>
            <a:r>
              <a:rPr lang="en-US" altLang="en-US" dirty="0">
                <a:solidFill>
                  <a:srgbClr val="FF0000"/>
                </a:solidFill>
              </a:rPr>
              <a:t> for oligoarticular arthritis : septic </a:t>
            </a:r>
            <a:r>
              <a:rPr lang="en-US" altLang="en-US" dirty="0" err="1">
                <a:solidFill>
                  <a:srgbClr val="FF0000"/>
                </a:solidFill>
              </a:rPr>
              <a:t>artharitis</a:t>
            </a:r>
            <a:r>
              <a:rPr lang="en-US" altLang="en-US" dirty="0">
                <a:solidFill>
                  <a:srgbClr val="FF0000"/>
                </a:solidFill>
              </a:rPr>
              <a:t>, malignancy as leukemia, Juvenile idiopathic </a:t>
            </a:r>
            <a:r>
              <a:rPr lang="en-US" altLang="en-US" dirty="0" err="1">
                <a:solidFill>
                  <a:srgbClr val="FF0000"/>
                </a:solidFill>
              </a:rPr>
              <a:t>artharitis</a:t>
            </a:r>
            <a:r>
              <a:rPr lang="en-US" altLang="en-US" dirty="0">
                <a:solidFill>
                  <a:srgbClr val="FF0000"/>
                </a:solidFill>
              </a:rPr>
              <a:t>)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/>
              <a:t>and appears to be a concomitant of edema. 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/>
              <a:t>The effusions are serous, not hemorrhagic, in nature and resolve in 2 weeks without residual deformity or articular damage.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/>
              <a:t> They may recur during a subsequent active phase of the disease</a:t>
            </a:r>
            <a:r>
              <a:rPr lang="ar-SA" altLang="en-US" dirty="0"/>
              <a:t>.</a:t>
            </a: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2052FAF6-F908-44BD-8D8C-CC7D59810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Abdominal pain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0F0413D-AAB8-4D42-89BA-7E75919310ED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67544" y="1628800"/>
            <a:ext cx="8305800" cy="4495800"/>
          </a:xfrm>
        </p:spPr>
        <p:txBody>
          <a:bodyPr>
            <a:normAutofit fontScale="92500" lnSpcReduction="10000"/>
          </a:bodyPr>
          <a:lstStyle/>
          <a:p>
            <a:pPr algn="l" rtl="0" eaLnBrk="1" hangingPunct="1"/>
            <a:r>
              <a:rPr lang="en-US" altLang="en-US" dirty="0"/>
              <a:t>Edema and damage to the vasculature of the GI tract may also lead to intermittent abdominal pain </a:t>
            </a:r>
          </a:p>
          <a:p>
            <a:pPr marL="0" indent="0" algn="l" rtl="0" eaLnBrk="1" hangingPunct="1">
              <a:buNone/>
            </a:pPr>
            <a:r>
              <a:rPr lang="en-US" altLang="en-US" dirty="0"/>
              <a:t>   Also diarrhea , </a:t>
            </a:r>
            <a:r>
              <a:rPr lang="en-US" altLang="en-US" dirty="0" err="1"/>
              <a:t>melena,intussception</a:t>
            </a:r>
            <a:r>
              <a:rPr lang="en-US" altLang="en-US" sz="2200" dirty="0">
                <a:solidFill>
                  <a:srgbClr val="FF0000"/>
                </a:solidFill>
              </a:rPr>
              <a:t>(usually 2ys come with red current jelly stool)</a:t>
            </a:r>
            <a:r>
              <a:rPr lang="en-US" altLang="en-US" dirty="0"/>
              <a:t> , mesenteric       ischemia …</a:t>
            </a:r>
          </a:p>
          <a:p>
            <a:pPr algn="l" rtl="0" eaLnBrk="1" hangingPunct="1"/>
            <a:r>
              <a:rPr lang="en-US" altLang="en-US" dirty="0"/>
              <a:t>More than half of patients have occult </a:t>
            </a:r>
            <a:r>
              <a:rPr lang="en-US" altLang="en-US" dirty="0" err="1"/>
              <a:t>heme</a:t>
            </a:r>
            <a:r>
              <a:rPr lang="en-US" altLang="en-US" dirty="0"/>
              <a:t>-positive stools, diarrhea (with or without blood), or hematemesis. </a:t>
            </a:r>
          </a:p>
          <a:p>
            <a:pPr algn="l" rtl="0" eaLnBrk="1" hangingPunct="1"/>
            <a:r>
              <a:rPr lang="en-US" altLang="en-US" dirty="0"/>
              <a:t>The recognition of peritoneal exudate, enlarged mesenteric lymph nodes, segmental edema, and hemorrhage into the bowel may prevent unnecessary laparotomy for acute abdominal pain.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id="{55AB61F6-D95F-4733-9DC2-B257581CA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Intussusception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02AB1A8-5359-455F-BD16-7093AC1B0F3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marL="533400" indent="-533400" algn="l" rtl="0" eaLnBrk="1" hangingPunct="1"/>
            <a:r>
              <a:rPr lang="en-US" altLang="en-US" dirty="0"/>
              <a:t>it may be suggested by;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/>
              <a:t> empty right lower abdominal quadrant on physical examination or 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/>
              <a:t> currant jelly stools, which may be followed by complete obstruction or infarction with bowel perforation</a:t>
            </a:r>
            <a:r>
              <a:rPr lang="ar-SA" altLang="en-US" dirty="0"/>
              <a:t>.</a:t>
            </a:r>
            <a:endParaRPr lang="en-US" altLang="en-US" dirty="0"/>
          </a:p>
          <a:p>
            <a:pPr marL="0" indent="0" algn="l" rtl="0" eaLnBrk="1" hangingPunct="1">
              <a:buNone/>
            </a:pPr>
            <a:r>
              <a:rPr lang="en-US" altLang="en-US" dirty="0">
                <a:solidFill>
                  <a:srgbClr val="FF0000"/>
                </a:solidFill>
              </a:rPr>
              <a:t>IN Ultrasound :- Target sign</a:t>
            </a:r>
          </a:p>
          <a:p>
            <a:pPr marL="0" indent="0" algn="l" rtl="0">
              <a:buNone/>
            </a:pPr>
            <a:r>
              <a:rPr lang="en-US" altLang="en-US" dirty="0">
                <a:solidFill>
                  <a:srgbClr val="FF0000"/>
                </a:solidFill>
              </a:rPr>
              <a:t>IN barium enema:- Coil spring sign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id="{30B57E95-C8F4-4E9A-ADF8-5D578F777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Other organs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F0F9ABD-FB52-4383-A16F-ABAD7570240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39552" y="1556792"/>
            <a:ext cx="7693025" cy="4392736"/>
          </a:xfrm>
        </p:spPr>
        <p:txBody>
          <a:bodyPr>
            <a:normAutofit fontScale="92500" lnSpcReduction="10000"/>
          </a:bodyPr>
          <a:lstStyle/>
          <a:p>
            <a:pPr algn="l" rtl="0" eaLnBrk="1" hangingPunct="1"/>
            <a:r>
              <a:rPr lang="en-US" altLang="en-US" dirty="0"/>
              <a:t>  renal  </a:t>
            </a:r>
            <a:r>
              <a:rPr lang="en-US" altLang="en-US" dirty="0" err="1"/>
              <a:t>involvementoccurs</a:t>
            </a:r>
            <a:r>
              <a:rPr lang="en-US" altLang="en-US" dirty="0"/>
              <a:t> in 25-50% of children(microscopic </a:t>
            </a:r>
            <a:r>
              <a:rPr lang="en-US" altLang="en-US" dirty="0" err="1"/>
              <a:t>hematuria</a:t>
            </a:r>
            <a:r>
              <a:rPr lang="en-US" altLang="en-US" dirty="0"/>
              <a:t> with or without cast, </a:t>
            </a:r>
            <a:r>
              <a:rPr lang="en-US" altLang="en-US" dirty="0" err="1"/>
              <a:t>proteinuria,HTN</a:t>
            </a:r>
            <a:r>
              <a:rPr lang="en-US" altLang="en-US" dirty="0"/>
              <a:t>, nephritis, </a:t>
            </a:r>
            <a:r>
              <a:rPr lang="en-US" altLang="en-US" dirty="0" err="1"/>
              <a:t>nephrotic</a:t>
            </a:r>
            <a:r>
              <a:rPr lang="en-US" altLang="en-US" dirty="0"/>
              <a:t>….</a:t>
            </a:r>
          </a:p>
          <a:p>
            <a:pPr algn="l" rtl="0" eaLnBrk="1" hangingPunct="1"/>
            <a:r>
              <a:rPr lang="en-US" altLang="en-US" dirty="0"/>
              <a:t>Renal biopsy ?? </a:t>
            </a:r>
            <a:r>
              <a:rPr lang="en-US" altLang="en-US" dirty="0">
                <a:solidFill>
                  <a:srgbClr val="FF0000"/>
                </a:solidFill>
              </a:rPr>
              <a:t>IF 1-uncontrolled HTN 2-Azotemia 3-Nephrotic range of proteinuria</a:t>
            </a:r>
          </a:p>
          <a:p>
            <a:pPr algn="l" rtl="0" eaLnBrk="1" hangingPunct="1"/>
            <a:r>
              <a:rPr lang="en-US" altLang="en-US" dirty="0"/>
              <a:t> </a:t>
            </a:r>
            <a:r>
              <a:rPr lang="en-US" altLang="en-US" dirty="0" err="1"/>
              <a:t>hepatosplenomegaly</a:t>
            </a:r>
            <a:r>
              <a:rPr lang="en-US" altLang="en-US" dirty="0"/>
              <a:t> and lymphadenopathy may be found during active disease. </a:t>
            </a:r>
          </a:p>
          <a:p>
            <a:pPr algn="l" rtl="0" eaLnBrk="1" hangingPunct="1"/>
            <a:r>
              <a:rPr lang="en-US" altLang="en-US" dirty="0"/>
              <a:t>A rare but potentially serious outcome of central nervous system (CNS) involvement is the development of encephalopathy ??. </a:t>
            </a:r>
            <a:r>
              <a:rPr lang="en-US" altLang="en-US" dirty="0">
                <a:solidFill>
                  <a:srgbClr val="FF5050"/>
                </a:solidFill>
              </a:rPr>
              <a:t>seizures, </a:t>
            </a:r>
            <a:r>
              <a:rPr lang="en-US" altLang="en-US" dirty="0" err="1">
                <a:solidFill>
                  <a:srgbClr val="FF5050"/>
                </a:solidFill>
              </a:rPr>
              <a:t>paresis,ataxia</a:t>
            </a:r>
            <a:r>
              <a:rPr lang="en-US" altLang="en-US" dirty="0">
                <a:solidFill>
                  <a:srgbClr val="FF5050"/>
                </a:solidFill>
              </a:rPr>
              <a:t>, focal </a:t>
            </a:r>
            <a:r>
              <a:rPr lang="en-US" altLang="en-US" dirty="0" err="1">
                <a:solidFill>
                  <a:srgbClr val="FF5050"/>
                </a:solidFill>
              </a:rPr>
              <a:t>defecit</a:t>
            </a:r>
            <a:r>
              <a:rPr lang="en-US" altLang="en-US" dirty="0">
                <a:solidFill>
                  <a:srgbClr val="FF5050"/>
                </a:solidFill>
              </a:rPr>
              <a:t> or coma.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extLst>
              <a:ext uri="{FF2B5EF4-FFF2-40B4-BE49-F238E27FC236}">
                <a16:creationId xmlns:a16="http://schemas.microsoft.com/office/drawing/2014/main" id="{BC5249F2-E414-4137-BFB4-F42E3573F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DIAGNOSIS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EBFEBCB-032D-47A0-A24A-67089D8EC1F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rtl="0" eaLnBrk="1" hangingPunct="1"/>
            <a:r>
              <a:rPr lang="en-US" altLang="en-US" u="sng" dirty="0"/>
              <a:t>Clinical diagnosis</a:t>
            </a:r>
          </a:p>
          <a:p>
            <a:pPr algn="l" rtl="0" eaLnBrk="1" hangingPunct="1"/>
            <a:r>
              <a:rPr lang="en-US" altLang="en-US" dirty="0"/>
              <a:t>The pattern of crops of palpable lesions of similar hue in dependent areas of the body is characteristic. </a:t>
            </a:r>
          </a:p>
          <a:p>
            <a:pPr algn="l" rtl="0" eaLnBrk="1" hangingPunct="1"/>
            <a:r>
              <a:rPr lang="en-US" altLang="en-US" dirty="0"/>
              <a:t>Diagnostic uncertainty arises when the symptom complex of edema, rash, arthritis with abdominal complaints, and renal findings occurs for a prolonged period.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265E8ADA-AFD5-472B-B26D-B8C156F02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Differential  diagnosis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E3B684A-C384-4501-BB46-4C860EE0CEB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95536" y="1556792"/>
            <a:ext cx="8305800" cy="4495800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altLang="en-US" dirty="0"/>
              <a:t>Palpable </a:t>
            </a:r>
            <a:r>
              <a:rPr lang="en-US" altLang="en-US" dirty="0" err="1"/>
              <a:t>purpura</a:t>
            </a:r>
            <a:r>
              <a:rPr lang="en-US" altLang="en-US" dirty="0"/>
              <a:t> can occur in meningococcemia, if there are p.re-existing coagulation abnormalities (such as factor V Leiden, protein S, or protein C deficiency).</a:t>
            </a:r>
          </a:p>
          <a:p>
            <a:pPr algn="l" rtl="0" eaLnBrk="1" hangingPunct="1"/>
            <a:r>
              <a:rPr lang="en-US" altLang="en-US" dirty="0"/>
              <a:t> The presentation of unremitting fever, a </a:t>
            </a:r>
            <a:r>
              <a:rPr lang="en-US" altLang="en-US" dirty="0" err="1"/>
              <a:t>maculopapular</a:t>
            </a:r>
            <a:r>
              <a:rPr lang="en-US" altLang="en-US" dirty="0"/>
              <a:t> rash that does not reappear in crops but is prominent on the lower extremities, and peripheral arthritis suggests Kawasaki disease..</a:t>
            </a:r>
          </a:p>
          <a:p>
            <a:pPr algn="l" rtl="0" eaLnBrk="1" hangingPunct="1"/>
            <a:r>
              <a:rPr lang="en-US" altLang="en-US" dirty="0"/>
              <a:t>AHE</a:t>
            </a:r>
          </a:p>
          <a:p>
            <a:pPr algn="l" rtl="0" eaLnBrk="1" hangingPunct="1"/>
            <a:r>
              <a:rPr lang="en-US" altLang="en-US" dirty="0" err="1"/>
              <a:t>Papular</a:t>
            </a:r>
            <a:r>
              <a:rPr lang="en-US" altLang="en-US" dirty="0"/>
              <a:t>-purpuric gloves and socks syndrome</a:t>
            </a:r>
            <a:r>
              <a:rPr lang="en-US" altLang="en-US" sz="2400" dirty="0">
                <a:solidFill>
                  <a:srgbClr val="FF0000"/>
                </a:solidFill>
              </a:rPr>
              <a:t>&gt;related to parvo-virus infection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:a16="http://schemas.microsoft.com/office/drawing/2014/main" id="{8983D140-5E0C-43F5-9755-D85EFACDA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LABORATORY FINDINGS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6EC8051-7D01-49A0-9486-A6129ADB855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79512" y="2276475"/>
            <a:ext cx="8805738" cy="4176713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altLang="en-US" dirty="0"/>
              <a:t>Routine laboratory tests are neither specific nor diagnostic.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dirty="0"/>
              <a:t> moderate thrombocytosis</a:t>
            </a:r>
            <a:r>
              <a:rPr lang="en-US" altLang="en-US" sz="2000" dirty="0">
                <a:solidFill>
                  <a:srgbClr val="FF0000"/>
                </a:solidFill>
              </a:rPr>
              <a:t>(because it is an acute phase reactant)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and leukocytosis.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dirty="0"/>
              <a:t>The erythrocyte sedimentation rate (ESR) may be elevated.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dirty="0"/>
              <a:t> Anemia may result from chronic or acute GI blood loss.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:a16="http://schemas.microsoft.com/office/drawing/2014/main" id="{76296921-0174-4BBE-8927-DCE49A183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Laboratory findinings(cont)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7A28336-5C49-4CF3-B875-BB06CB4325D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39552" y="1700808"/>
            <a:ext cx="8305800" cy="4495800"/>
          </a:xfrm>
        </p:spPr>
        <p:txBody>
          <a:bodyPr>
            <a:normAutofit lnSpcReduction="10000"/>
          </a:bodyPr>
          <a:lstStyle/>
          <a:p>
            <a:pPr marL="457200" indent="-457200" algn="l" rtl="0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elevated concentrations of IgA as well as </a:t>
            </a:r>
            <a:r>
              <a:rPr lang="en-US" altLang="en-US" sz="2400" dirty="0" err="1"/>
              <a:t>IgM</a:t>
            </a:r>
            <a:r>
              <a:rPr lang="en-US" altLang="en-US" sz="2400" dirty="0"/>
              <a:t>  are usually present in 50%</a:t>
            </a:r>
          </a:p>
          <a:p>
            <a:pPr marL="457200" indent="-457200" algn="l" rtl="0" eaLnBrk="1" hangingPunct="1"/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5050"/>
                </a:solidFill>
              </a:rPr>
              <a:t>negative for</a:t>
            </a:r>
          </a:p>
          <a:p>
            <a:pPr marL="457200" indent="-4572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 antinuclear antibodies (ANA). </a:t>
            </a:r>
          </a:p>
          <a:p>
            <a:pPr marL="457200" indent="-4572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antibodies to nuclear cytoplasmic antigens (ANCA).</a:t>
            </a:r>
          </a:p>
          <a:p>
            <a:pPr marL="457200" indent="-4572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rheumatoid factor (even in the presence of rheumatoid nodules).</a:t>
            </a:r>
          </a:p>
          <a:p>
            <a:pPr marL="457200" indent="-457200" algn="l" rtl="0" eaLnBrk="1" hangingPunct="1"/>
            <a:r>
              <a:rPr lang="en-US" altLang="en-US" sz="2400" dirty="0"/>
              <a:t> </a:t>
            </a:r>
            <a:r>
              <a:rPr lang="en-US" altLang="en-US" sz="2400" dirty="0" err="1"/>
              <a:t>Anticardiolipin</a:t>
            </a:r>
            <a:r>
              <a:rPr lang="en-US" altLang="en-US" sz="2400" dirty="0"/>
              <a:t> or </a:t>
            </a:r>
            <a:r>
              <a:rPr lang="en-US" altLang="en-US" sz="2400" dirty="0" err="1"/>
              <a:t>antiphospholipid</a:t>
            </a:r>
            <a:r>
              <a:rPr lang="en-US" altLang="en-US" sz="2400" dirty="0"/>
              <a:t> antibodies may be present and contribute to the intravascular coagulopathy. </a:t>
            </a:r>
          </a:p>
          <a:p>
            <a:pPr marL="457200" indent="-457200" algn="l" rtl="0" eaLnBrk="1" hangingPunct="1"/>
            <a:r>
              <a:rPr lang="en-US" altLang="en-US" sz="2400" dirty="0"/>
              <a:t>Complement usually normal but can be low in some cases</a:t>
            </a:r>
          </a:p>
          <a:p>
            <a:pPr marL="457200" indent="-457200" algn="l" rtl="0"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extLst>
              <a:ext uri="{FF2B5EF4-FFF2-40B4-BE49-F238E27FC236}">
                <a16:creationId xmlns:a16="http://schemas.microsoft.com/office/drawing/2014/main" id="{112C80A9-67DC-4424-BA2D-277E33CD1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Lab findings cont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38D246C-90D5-4714-9FAE-836A01D1F82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/>
              <a:t>Intussusception is usually ileo-ileal in location; barium enema may be used for both identification and nonsurgical reduction.</a:t>
            </a:r>
          </a:p>
          <a:p>
            <a:pPr algn="l" rtl="0" eaLnBrk="1" hangingPunct="1"/>
            <a:r>
              <a:rPr lang="en-US" altLang="en-US"/>
              <a:t> Renal involvement is manifested by red blood cells, white blood cells, casts, or albumin in the urine</a:t>
            </a:r>
            <a:r>
              <a:rPr lang="ar-SA" altLang="en-US"/>
              <a:t>.</a:t>
            </a:r>
            <a:endParaRPr lang="en-US" altLang="en-US"/>
          </a:p>
          <a:p>
            <a:pPr algn="l" rtl="0" eaLnBrk="1" hangingPunct="1"/>
            <a:endParaRPr lang="en-US" altLang="en-US"/>
          </a:p>
          <a:p>
            <a:pPr algn="l" rtl="0" eaLnBrk="1" hangingPunct="1"/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DD8ACC86-3550-4AFC-BEE3-4C584491E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Definition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E90694B-88AD-4324-89F1-C69E960B81D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is a </a:t>
            </a:r>
            <a:r>
              <a:rPr lang="en-US" altLang="en-US" dirty="0" err="1"/>
              <a:t>vasculitis</a:t>
            </a:r>
            <a:r>
              <a:rPr lang="en-US" altLang="en-US" dirty="0"/>
              <a:t> of small vessels. 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It is the most common cause of </a:t>
            </a:r>
            <a:r>
              <a:rPr lang="en-US" altLang="en-US" dirty="0" err="1"/>
              <a:t>nonthrombocytopenic</a:t>
            </a:r>
            <a:r>
              <a:rPr lang="en-US" altLang="en-US" dirty="0"/>
              <a:t> </a:t>
            </a:r>
            <a:r>
              <a:rPr lang="en-US" altLang="en-US" dirty="0" err="1"/>
              <a:t>purpura</a:t>
            </a:r>
            <a:r>
              <a:rPr lang="en-US" altLang="en-US" dirty="0"/>
              <a:t> in children</a:t>
            </a:r>
            <a:r>
              <a:rPr lang="ar-SA" altLang="en-US" dirty="0"/>
              <a:t>.</a:t>
            </a:r>
            <a:r>
              <a:rPr lang="en-US" altLang="en-US" dirty="0"/>
              <a:t> </a:t>
            </a:r>
            <a:r>
              <a:rPr lang="en-US" altLang="en-US" dirty="0" err="1"/>
              <a:t>Charachterized</a:t>
            </a:r>
            <a:r>
              <a:rPr lang="en-US" altLang="en-US" dirty="0"/>
              <a:t> by </a:t>
            </a:r>
            <a:r>
              <a:rPr lang="en-US" altLang="en-US" dirty="0" err="1"/>
              <a:t>leukocytoclastic</a:t>
            </a:r>
            <a:r>
              <a:rPr lang="en-US" altLang="en-US" dirty="0"/>
              <a:t> deposition of IgA in </a:t>
            </a:r>
            <a:r>
              <a:rPr lang="en-US" altLang="en-US" b="1" dirty="0"/>
              <a:t>skin</a:t>
            </a:r>
            <a:r>
              <a:rPr lang="en-US" altLang="en-US" dirty="0"/>
              <a:t> , </a:t>
            </a:r>
            <a:r>
              <a:rPr lang="en-US" altLang="en-US" b="1" dirty="0"/>
              <a:t>joints</a:t>
            </a:r>
            <a:r>
              <a:rPr lang="en-US" altLang="en-US" dirty="0"/>
              <a:t>, </a:t>
            </a:r>
            <a:r>
              <a:rPr lang="en-US" altLang="en-US" b="1" dirty="0"/>
              <a:t>GI</a:t>
            </a:r>
            <a:r>
              <a:rPr lang="en-US" altLang="en-US" dirty="0"/>
              <a:t> and </a:t>
            </a:r>
            <a:r>
              <a:rPr lang="en-US" altLang="en-US" b="1" dirty="0"/>
              <a:t>kidneys</a:t>
            </a:r>
          </a:p>
          <a:p>
            <a:pPr algn="l" rtl="0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extLst>
              <a:ext uri="{FF2B5EF4-FFF2-40B4-BE49-F238E27FC236}">
                <a16:creationId xmlns:a16="http://schemas.microsoft.com/office/drawing/2014/main" id="{E8CB27A3-27F2-4AA8-9F3C-438EB49AB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Laboratory findings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0E7568B-0434-47AD-A055-1680668E72D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/>
              <a:t>Definitive diagnosis of vasculitis, confirmed by biopsy of an involved cutaneous site, shows leukoclastic angiitis. 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/>
              <a:t>Renal biopsy may show IgA mesangial deposition and occasionally IgM, C3, and fibrin </a:t>
            </a:r>
          </a:p>
          <a:p>
            <a:pPr algn="l" rtl="0" eaLnBrk="1" hangingPunct="1"/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extLst>
              <a:ext uri="{FF2B5EF4-FFF2-40B4-BE49-F238E27FC236}">
                <a16:creationId xmlns:a16="http://schemas.microsoft.com/office/drawing/2014/main" id="{8A897D45-29D1-438F-A0D5-91B2A1DB8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TREATMENT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59F19DB-EA52-422B-BA2A-30D27A0447D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39552" y="1844824"/>
            <a:ext cx="8305800" cy="4495800"/>
          </a:xfrm>
        </p:spPr>
        <p:txBody>
          <a:bodyPr/>
          <a:lstStyle/>
          <a:p>
            <a:pPr marL="533400" indent="-533400" algn="ctr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Symptomatic treatment </a:t>
            </a:r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- Adequate hydration, diet and  Pain control with acetaminophen</a:t>
            </a:r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-If edema involves the scrotum, elevation of the scrotum and local cooling, as tolerated, may decrease discomfort</a:t>
            </a:r>
            <a:r>
              <a:rPr lang="ar-SA" altLang="en-US" sz="2400" dirty="0"/>
              <a:t>.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extLst>
              <a:ext uri="{FF2B5EF4-FFF2-40B4-BE49-F238E27FC236}">
                <a16:creationId xmlns:a16="http://schemas.microsoft.com/office/drawing/2014/main" id="{3112C84B-1EE2-45DA-A218-8846F9F04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228600"/>
            <a:ext cx="9073008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/>
              <a:t>Cortcosteroids</a:t>
            </a:r>
            <a:r>
              <a:rPr lang="en-US" altLang="en-US" dirty="0"/>
              <a:t> </a:t>
            </a:r>
            <a:r>
              <a:rPr lang="en-US" altLang="en-US" sz="3100" dirty="0">
                <a:solidFill>
                  <a:srgbClr val="FF0000"/>
                </a:solidFill>
              </a:rPr>
              <a:t>(only for GI and CNS involvement)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D7390F3-28F2-430E-AC7D-E3AEA92126F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83568" y="1772816"/>
            <a:ext cx="7693025" cy="4306888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Intestinal complications (e.g., hemorrhage, obstruction, and intussusception) may be life threatening and managed with corticosteroids and, when necessary, barium enema reduction or surgical reduction or resection of the intussusception.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Therapy with oral or intravenous corticosteroids (1-2 mg/kg/24 </a:t>
            </a:r>
            <a:r>
              <a:rPr lang="en-US" altLang="en-US" dirty="0" err="1"/>
              <a:t>hr</a:t>
            </a:r>
            <a:r>
              <a:rPr lang="en-US" altLang="en-US" dirty="0"/>
              <a:t>) for 1-2 </a:t>
            </a:r>
            <a:r>
              <a:rPr lang="en-US" altLang="en-US" dirty="0" err="1"/>
              <a:t>wk</a:t>
            </a:r>
            <a:r>
              <a:rPr lang="en-US" altLang="en-US" dirty="0"/>
              <a:t> is often associated with dramatic improvement of both GI and CNS complications</a:t>
            </a:r>
            <a:r>
              <a:rPr lang="ar-SA" altLang="en-US" dirty="0"/>
              <a:t>.</a:t>
            </a:r>
            <a:endParaRPr lang="en-US" altLang="en-US" dirty="0"/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Then tapering the dose to avoid acute adrenal insufficiency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extLst>
              <a:ext uri="{FF2B5EF4-FFF2-40B4-BE49-F238E27FC236}">
                <a16:creationId xmlns:a16="http://schemas.microsoft.com/office/drawing/2014/main" id="{61A35E66-0D97-46DD-A65F-94CCA9C7E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COMPLICATIONS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202C8F5-F499-408B-B5F0-3B3B422AB77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pPr marL="533400" indent="-533400" algn="l" rtl="0" eaLnBrk="1" hangingPunct="1"/>
            <a:r>
              <a:rPr lang="en-US" altLang="en-US" dirty="0"/>
              <a:t>The major complications of HSP are 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/>
              <a:t>renal involvement with development of the </a:t>
            </a:r>
            <a:r>
              <a:rPr lang="en-US" altLang="en-US" dirty="0" err="1"/>
              <a:t>nephrotic</a:t>
            </a:r>
            <a:r>
              <a:rPr lang="en-US" altLang="en-US" dirty="0"/>
              <a:t> syndrome.(up to 6 month after dx but </a:t>
            </a:r>
            <a:r>
              <a:rPr lang="en-US" altLang="en-US" dirty="0" err="1"/>
              <a:t>rarey</a:t>
            </a:r>
            <a:r>
              <a:rPr lang="en-US" altLang="en-US" dirty="0"/>
              <a:t> if initial </a:t>
            </a:r>
            <a:r>
              <a:rPr lang="en-US" altLang="en-US" dirty="0" err="1"/>
              <a:t>Uax</a:t>
            </a:r>
            <a:r>
              <a:rPr lang="en-US" altLang="en-US" dirty="0"/>
              <a:t> is normal )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/>
              <a:t>bowel perforation. 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/>
              <a:t>An infrequent complication of scrotal edema is </a:t>
            </a:r>
            <a:r>
              <a:rPr lang="en-US" altLang="en-US" b="1" dirty="0"/>
              <a:t>testicular torsion</a:t>
            </a:r>
            <a:r>
              <a:rPr lang="en-US" altLang="en-US" dirty="0"/>
              <a:t>, which may be suggested by pain and must be treated promptly 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pancreatitis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>
            <a:extLst>
              <a:ext uri="{FF2B5EF4-FFF2-40B4-BE49-F238E27FC236}">
                <a16:creationId xmlns:a16="http://schemas.microsoft.com/office/drawing/2014/main" id="{48AD14DA-F8C8-47D1-A458-E049BB8B4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PROGNOSIS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9E7D84E-D8AA-48D6-8DA1-1C3E0D6608E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79512" y="1844824"/>
            <a:ext cx="8243887" cy="45815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5050"/>
                </a:solidFill>
              </a:rPr>
              <a:t>The overall prognosis is excellent</a:t>
            </a:r>
            <a:r>
              <a:rPr lang="en-US" altLang="en-US" sz="2400" dirty="0"/>
              <a:t>. </a:t>
            </a:r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self-limited </a:t>
            </a:r>
            <a:r>
              <a:rPr lang="en-US" altLang="en-US" sz="2400" dirty="0" err="1"/>
              <a:t>vasculitic</a:t>
            </a:r>
            <a:r>
              <a:rPr lang="en-US" altLang="en-US" sz="2400" dirty="0"/>
              <a:t> disease.</a:t>
            </a:r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 Chronic renal disease may result in morbidity in a few children: A population-based study indicated that fewer than 1% of patients with HSP develop persistent renal disease and fewer than 0.1% develop serious renal disease. </a:t>
            </a:r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Rarely, death may occur during the acute phase of the disease as a result of bowel infarction, CNS involvement, or renal disease</a:t>
            </a:r>
            <a:r>
              <a:rPr lang="ar-SA" altLang="en-US" sz="2400" dirty="0"/>
              <a:t>.</a:t>
            </a:r>
            <a:endParaRPr lang="en-US" altLang="en-US" sz="2400" dirty="0"/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b="1" dirty="0"/>
              <a:t>Long term prognosis depend on </a:t>
            </a:r>
            <a:r>
              <a:rPr lang="en-US" altLang="en-US" sz="2400" b="1" u="sng" dirty="0"/>
              <a:t>renal</a:t>
            </a:r>
            <a:r>
              <a:rPr lang="en-US" altLang="en-US" sz="2400" b="1" dirty="0"/>
              <a:t> and </a:t>
            </a:r>
            <a:r>
              <a:rPr lang="en-US" altLang="en-US" sz="2400" b="1" u="sng" dirty="0"/>
              <a:t>GI</a:t>
            </a:r>
            <a:r>
              <a:rPr lang="en-US" altLang="en-US" sz="2400" b="1" dirty="0"/>
              <a:t> cx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B0EDCD9-5D11-4561-A53C-FC64B2B4F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0D66E70-3993-4445-9FE3-9211CBD28E6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rtl="0" eaLnBrk="1" hangingPunct="1"/>
            <a:r>
              <a:rPr lang="en-US" altLang="en-US" sz="6600"/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extLst>
              <a:ext uri="{FF2B5EF4-FFF2-40B4-BE49-F238E27FC236}">
                <a16:creationId xmlns:a16="http://schemas.microsoft.com/office/drawing/2014/main" id="{036CAF47-C116-4182-A4D4-35E13712F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EPIDEMIOLOGY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9A9331E-DEE8-4CBD-858D-B2CA86C6ADA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39552" y="1844824"/>
            <a:ext cx="8388350" cy="4321175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altLang="en-US" sz="2400" dirty="0"/>
              <a:t>The cause of HSP is </a:t>
            </a:r>
            <a:r>
              <a:rPr lang="en-US" altLang="en-US" sz="2400" dirty="0" err="1"/>
              <a:t>unknown:Infectious</a:t>
            </a:r>
            <a:r>
              <a:rPr lang="en-US" altLang="en-US" sz="2400" dirty="0"/>
              <a:t> trigger </a:t>
            </a:r>
            <a:r>
              <a:rPr lang="en-US" altLang="en-US" sz="2400" dirty="0" err="1"/>
              <a:t>vs</a:t>
            </a:r>
            <a:r>
              <a:rPr lang="en-US" altLang="en-US" sz="2400" dirty="0"/>
              <a:t> immunological dx </a:t>
            </a:r>
            <a:r>
              <a:rPr lang="en-US" altLang="en-US" sz="2400" dirty="0" err="1"/>
              <a:t>vs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gentetic</a:t>
            </a:r>
            <a:r>
              <a:rPr lang="en-US" altLang="en-US" sz="2400" dirty="0"/>
              <a:t> predisposition</a:t>
            </a:r>
          </a:p>
          <a:p>
            <a:pPr marL="0" indent="0" algn="l" rtl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400" dirty="0"/>
              <a:t>typically follows an upper respiratory tract infection.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400" dirty="0"/>
              <a:t>The incidence  of HSP 14-20/100.000/</a:t>
            </a:r>
            <a:r>
              <a:rPr lang="en-US" altLang="en-US" sz="2400" dirty="0" err="1"/>
              <a:t>yr</a:t>
            </a:r>
            <a:r>
              <a:rPr lang="en-US" altLang="en-US" sz="2400" dirty="0"/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400" dirty="0"/>
              <a:t>It  accounted for 1% of hospital admissions in the past.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400" dirty="0"/>
              <a:t>Most cases occurring between 3-10 yr of age and in  winter months WHICH MAKE THE INFECTIOUS CAUSE APOSSIBILITY,,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400" dirty="0"/>
              <a:t>Males &gt;female 2:1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37F8C4FA-F786-45D4-815D-A210DC0EF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PATHOGENESIS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D30316E-9EB8-46EC-A7C8-B25C5281A63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95536" y="1484784"/>
            <a:ext cx="8748464" cy="4824536"/>
          </a:xfrm>
        </p:spPr>
        <p:txBody>
          <a:bodyPr>
            <a:normAutofit lnSpcReduction="10000"/>
          </a:bodyPr>
          <a:lstStyle/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The specific pathogenesis of HSP is not known</a:t>
            </a:r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Different factors play </a:t>
            </a:r>
            <a:r>
              <a:rPr lang="en-US" sz="2400" dirty="0" err="1"/>
              <a:t>arole</a:t>
            </a:r>
            <a:r>
              <a:rPr lang="en-US" sz="2400" dirty="0"/>
              <a:t> ..</a:t>
            </a:r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1-The cytokines tumor necrosis factor-alpha (TNF-alpha) and interleukin 6 (IL-6)</a:t>
            </a:r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2- almost half of the patients had elevated </a:t>
            </a:r>
            <a:r>
              <a:rPr lang="en-US" sz="2400" dirty="0" err="1"/>
              <a:t>antistreptolysin</a:t>
            </a:r>
            <a:r>
              <a:rPr lang="en-US" sz="2400" dirty="0"/>
              <a:t> O (ASO)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 3-by histopathology </a:t>
            </a:r>
            <a:r>
              <a:rPr lang="en-US" sz="2400" dirty="0" err="1"/>
              <a:t>IgA</a:t>
            </a:r>
            <a:r>
              <a:rPr lang="en-US" sz="2400" dirty="0"/>
              <a:t>-mediated </a:t>
            </a:r>
            <a:r>
              <a:rPr lang="en-US" sz="2400" dirty="0" err="1"/>
              <a:t>vasculitis</a:t>
            </a:r>
            <a:r>
              <a:rPr lang="en-US" sz="2400" dirty="0"/>
              <a:t> of small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vessels.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4-deposition of IgA and C3 in the small vessels of the skin and the renal glomeruli,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&gt;High IgA levels not diagnostic of HSP</a:t>
            </a:r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6" y="1451992"/>
            <a:ext cx="844943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56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6CA30821-8F5E-40A3-8E25-93B0C1B43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CLINICAL MANIFESTATIONS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FDACB2A-A5A1-461A-B807-CF6EA9BD61B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51520" y="1556792"/>
            <a:ext cx="8305800" cy="4495800"/>
          </a:xfrm>
        </p:spPr>
        <p:txBody>
          <a:bodyPr>
            <a:normAutofit fontScale="92500" lnSpcReduction="20000"/>
          </a:bodyPr>
          <a:lstStyle/>
          <a:p>
            <a:pPr algn="l" rtl="0" eaLnBrk="1" hangingPunct="1">
              <a:lnSpc>
                <a:spcPct val="90000"/>
              </a:lnSpc>
            </a:pPr>
            <a:endParaRPr lang="en-US" altLang="en-US" sz="2400" dirty="0"/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400" dirty="0"/>
              <a:t>The disease onset may be acute, with the appearance of several manifestations simultaneously, or insidious, with sequential occurrence of symptoms over a period of weeks or months.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400" dirty="0"/>
              <a:t>Low-grade fever and fatigue occur in more than half of affected children. </a:t>
            </a:r>
          </a:p>
          <a:p>
            <a:pPr algn="l" rtl="0"/>
            <a:r>
              <a:rPr lang="en-US" sz="2400" dirty="0"/>
              <a:t>The disease is characterized by a tetrad of clinical manifestations:</a:t>
            </a:r>
          </a:p>
          <a:p>
            <a:pPr algn="l" rtl="0"/>
            <a:r>
              <a:rPr lang="en-US" sz="2400" dirty="0"/>
              <a:t>Palpable purpura in patients with neither thrombocytopenia nor coagulopathy</a:t>
            </a:r>
            <a:r>
              <a:rPr lang="en-US" sz="2400" dirty="0">
                <a:solidFill>
                  <a:srgbClr val="FF0000"/>
                </a:solidFill>
              </a:rPr>
              <a:t>&gt;non-thrombocytopenic purpura, normal (PT, PTT, INR)</a:t>
            </a:r>
          </a:p>
          <a:p>
            <a:pPr algn="l" rtl="0"/>
            <a:r>
              <a:rPr lang="en-US" sz="2400" dirty="0"/>
              <a:t>Arthritis/</a:t>
            </a:r>
            <a:r>
              <a:rPr lang="en-US" sz="2400" dirty="0" err="1"/>
              <a:t>arthralgia</a:t>
            </a:r>
            <a:endParaRPr lang="en-US" sz="2400" dirty="0"/>
          </a:p>
          <a:p>
            <a:pPr algn="l" rtl="0"/>
            <a:r>
              <a:rPr lang="en-US" sz="2400" dirty="0"/>
              <a:t>Abdominal pain</a:t>
            </a:r>
          </a:p>
          <a:p>
            <a:pPr algn="l" rtl="0"/>
            <a:r>
              <a:rPr lang="en-US" sz="2400" dirty="0"/>
              <a:t>Renal disease</a:t>
            </a:r>
          </a:p>
          <a:p>
            <a:pPr algn="ctr" rtl="0"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54D4C7ED-95EF-4740-862F-292282FBF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Skin rash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095D457-8383-4992-A628-E5221892512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67544" y="1628800"/>
            <a:ext cx="8459787" cy="4437062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altLang="en-US" dirty="0"/>
              <a:t>The hallmark of the disease .</a:t>
            </a:r>
          </a:p>
          <a:p>
            <a:pPr marL="533400" indent="-533400" algn="l" rtl="0"/>
            <a:r>
              <a:rPr lang="en-US" altLang="en-US" dirty="0"/>
              <a:t> </a:t>
            </a:r>
            <a:r>
              <a:rPr lang="en-US" sz="2400" dirty="0"/>
              <a:t>The rash often begins with </a:t>
            </a:r>
            <a:r>
              <a:rPr lang="en-US" sz="2400" dirty="0" err="1"/>
              <a:t>erythematous</a:t>
            </a:r>
            <a:r>
              <a:rPr lang="en-US" sz="2400" dirty="0"/>
              <a:t>, macular, or </a:t>
            </a:r>
            <a:r>
              <a:rPr lang="en-US" sz="2400" dirty="0" err="1"/>
              <a:t>urticarial</a:t>
            </a:r>
            <a:r>
              <a:rPr lang="en-US" sz="2400" dirty="0"/>
              <a:t> wheals but can also can have less typical presentations including </a:t>
            </a:r>
            <a:r>
              <a:rPr lang="en-US" sz="2400" dirty="0" err="1"/>
              <a:t>targetoid</a:t>
            </a:r>
            <a:r>
              <a:rPr lang="en-US" sz="2400" dirty="0"/>
              <a:t> lesions. The rash may be itchy but is rarely painful.</a:t>
            </a:r>
            <a:endParaRPr lang="en-US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761656"/>
            <a:ext cx="6012160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68BC943-F0F8-44D0-A9A8-837F62A35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6D5E37E-B88F-4582-A128-B31CA2E5998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39552" y="1844824"/>
            <a:ext cx="8305800" cy="4495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The lesions tend to occur in crops in buttocks and lower </a:t>
            </a:r>
            <a:r>
              <a:rPr lang="en-US" altLang="en-US" dirty="0" err="1"/>
              <a:t>extrimities</a:t>
            </a:r>
            <a:r>
              <a:rPr lang="en-US" altLang="en-US" dirty="0"/>
              <a:t> in a symmetrical fashion.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 last from 3-10 days and may appear at intervals that vary from a few days to as long as 3-4 mo.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In fewer than 10% of children, recurrence of the rash may not end until as late as a year, and rarely several years, after the initial episode.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 Damage to cutaneous vessels also results in local angioedema, which may precede the palpable </a:t>
            </a:r>
            <a:r>
              <a:rPr lang="en-US" altLang="en-US" dirty="0" err="1"/>
              <a:t>purpura</a:t>
            </a: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9CFF0AB-C00E-40CE-98B8-EAC32441D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075026C-6436-4CFE-BA1D-301695B96F0D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dirty="0"/>
              <a:t>Edema occurs primarily in dependent areas--for example, below the waist, over the buttocks (or on the back and posterior scalp in the infant), or in areas of greater tissue </a:t>
            </a:r>
            <a:r>
              <a:rPr lang="en-US" altLang="en-US" dirty="0" err="1"/>
              <a:t>distensibility</a:t>
            </a:r>
            <a:r>
              <a:rPr lang="en-US" altLang="en-US" dirty="0"/>
              <a:t>, such as the eyelids, lips, scrotum, or the dorsum of the hands and feet </a:t>
            </a:r>
          </a:p>
          <a:p>
            <a:pPr algn="l" rtl="0" eaLnBrk="1" hangingPunct="1"/>
            <a:endParaRPr lang="en-US" altLang="en-US" dirty="0"/>
          </a:p>
          <a:p>
            <a:pPr algn="l" rtl="0" eaLnBrk="1" hangingPunct="1"/>
            <a:endParaRPr lang="en-US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6052</TotalTime>
  <Words>1493</Words>
  <Application>Microsoft Office PowerPoint</Application>
  <PresentationFormat>On-screen Show (4:3)</PresentationFormat>
  <Paragraphs>145</Paragraphs>
  <Slides>25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Georgia</vt:lpstr>
      <vt:lpstr>Wingdings</vt:lpstr>
      <vt:lpstr>Wingdings 2</vt:lpstr>
      <vt:lpstr>Civic</vt:lpstr>
      <vt:lpstr>Slide</vt:lpstr>
      <vt:lpstr>HENOCH- SCHONLEIN PURPURA</vt:lpstr>
      <vt:lpstr>Definition</vt:lpstr>
      <vt:lpstr>EPIDEMIOLOGY</vt:lpstr>
      <vt:lpstr>PATHOGENESIS</vt:lpstr>
      <vt:lpstr>PowerPoint Presentation</vt:lpstr>
      <vt:lpstr>CLINICAL MANIFESTATIONS</vt:lpstr>
      <vt:lpstr>Skin rash</vt:lpstr>
      <vt:lpstr>PowerPoint Presentation</vt:lpstr>
      <vt:lpstr>PowerPoint Presentation</vt:lpstr>
      <vt:lpstr>PowerPoint Presentation</vt:lpstr>
      <vt:lpstr>Arthritis</vt:lpstr>
      <vt:lpstr>Abdominal pain</vt:lpstr>
      <vt:lpstr>Intussusception</vt:lpstr>
      <vt:lpstr>Other organs</vt:lpstr>
      <vt:lpstr>DIAGNOSIS</vt:lpstr>
      <vt:lpstr>Differential  diagnosis</vt:lpstr>
      <vt:lpstr>LABORATORY FINDINGS</vt:lpstr>
      <vt:lpstr>Laboratory findinings(cont)</vt:lpstr>
      <vt:lpstr>Lab findings cont</vt:lpstr>
      <vt:lpstr>Laboratory findings</vt:lpstr>
      <vt:lpstr>TREATMENT</vt:lpstr>
      <vt:lpstr>Cortcosteroids (only for GI and CNS involvement)</vt:lpstr>
      <vt:lpstr>COMPLICATIONS</vt:lpstr>
      <vt:lpstr>PROGNOSIS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HENOCH- SCHONLEIN PURPURA</dc:title>
  <dc:creator>AK-47</dc:creator>
  <cp:lastModifiedBy>Ibrahim Ghayyadah</cp:lastModifiedBy>
  <cp:revision>48</cp:revision>
  <dcterms:created xsi:type="dcterms:W3CDTF">2006-12-03T18:19:28Z</dcterms:created>
  <dcterms:modified xsi:type="dcterms:W3CDTF">2019-12-29T21:50:37Z</dcterms:modified>
</cp:coreProperties>
</file>