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4"/>
    <p:sldMasterId id="2147483780" r:id="rId5"/>
    <p:sldMasterId id="2147483793" r:id="rId6"/>
    <p:sldMasterId id="2147483806" r:id="rId7"/>
    <p:sldMasterId id="2147483819" r:id="rId8"/>
    <p:sldMasterId id="2147483832" r:id="rId9"/>
    <p:sldMasterId id="2147483845" r:id="rId10"/>
    <p:sldMasterId id="2147483858" r:id="rId11"/>
  </p:sldMasterIdLst>
  <p:sldIdLst>
    <p:sldId id="256" r:id="rId12"/>
    <p:sldId id="263" r:id="rId13"/>
    <p:sldId id="257" r:id="rId14"/>
    <p:sldId id="277" r:id="rId15"/>
    <p:sldId id="259" r:id="rId16"/>
    <p:sldId id="260" r:id="rId17"/>
    <p:sldId id="275" r:id="rId18"/>
    <p:sldId id="276" r:id="rId19"/>
    <p:sldId id="261" r:id="rId20"/>
    <p:sldId id="264" r:id="rId21"/>
    <p:sldId id="265" r:id="rId22"/>
    <p:sldId id="266" r:id="rId23"/>
    <p:sldId id="278" r:id="rId24"/>
    <p:sldId id="267" r:id="rId25"/>
    <p:sldId id="268" r:id="rId26"/>
    <p:sldId id="269" r:id="rId27"/>
    <p:sldId id="270" r:id="rId28"/>
    <p:sldId id="279" r:id="rId29"/>
    <p:sldId id="271" r:id="rId30"/>
    <p:sldId id="272" r:id="rId31"/>
    <p:sldId id="273" r:id="rId32"/>
    <p:sldId id="274" r:id="rId33"/>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7CB0A-2D95-3FD1-6538-7C823D04029D}" v="4" dt="2020-11-12T13:33:44.324"/>
    <p1510:client id="{B57438B0-543E-365D-2BCC-DEEBA91330F9}" v="11" dt="2020-11-12T11:25:14.296"/>
    <p1510:client id="{D17D82BC-9814-4071-B633-CC0FD6669FDF}" v="60" dt="2020-11-11T11:19:45.507"/>
    <p1510:client id="{D49C4468-7944-4D12-8688-F7FCFEEE89BA}" v="3" dt="2020-11-15T20:58:46.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5/10/relationships/revisionInfo" Target="revisionInfo.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ad Khaled Banat" userId="S::420201503763@mutah.edu.jo::c2f123a8-0795-4cca-b51d-51cd3949026e" providerId="AD" clId="Web-{D17D82BC-9814-4071-B633-CC0FD6669FDF}"/>
    <pc:docChg chg="modSld">
      <pc:chgData name="Mohammad Khaled Banat" userId="S::420201503763@mutah.edu.jo::c2f123a8-0795-4cca-b51d-51cd3949026e" providerId="AD" clId="Web-{D17D82BC-9814-4071-B633-CC0FD6669FDF}" dt="2020-11-11T11:19:45.507" v="58"/>
      <pc:docMkLst>
        <pc:docMk/>
      </pc:docMkLst>
      <pc:sldChg chg="modSp">
        <pc:chgData name="Mohammad Khaled Banat" userId="S::420201503763@mutah.edu.jo::c2f123a8-0795-4cca-b51d-51cd3949026e" providerId="AD" clId="Web-{D17D82BC-9814-4071-B633-CC0FD6669FDF}" dt="2020-11-11T11:02:55.247" v="0" actId="1076"/>
        <pc:sldMkLst>
          <pc:docMk/>
          <pc:sldMk cId="1525903684" sldId="272"/>
        </pc:sldMkLst>
        <pc:picChg chg="mod">
          <ac:chgData name="Mohammad Khaled Banat" userId="S::420201503763@mutah.edu.jo::c2f123a8-0795-4cca-b51d-51cd3949026e" providerId="AD" clId="Web-{D17D82BC-9814-4071-B633-CC0FD6669FDF}" dt="2020-11-11T11:02:55.247" v="0" actId="1076"/>
          <ac:picMkLst>
            <pc:docMk/>
            <pc:sldMk cId="1525903684" sldId="272"/>
            <ac:picMk id="6" creationId="{00000000-0000-0000-0000-000000000000}"/>
          </ac:picMkLst>
        </pc:picChg>
      </pc:sldChg>
      <pc:sldChg chg="modSp">
        <pc:chgData name="Mohammad Khaled Banat" userId="S::420201503763@mutah.edu.jo::c2f123a8-0795-4cca-b51d-51cd3949026e" providerId="AD" clId="Web-{D17D82BC-9814-4071-B633-CC0FD6669FDF}" dt="2020-11-11T11:08:19.927" v="4" actId="1076"/>
        <pc:sldMkLst>
          <pc:docMk/>
          <pc:sldMk cId="2913536575" sldId="273"/>
        </pc:sldMkLst>
        <pc:spChg chg="mod">
          <ac:chgData name="Mohammad Khaled Banat" userId="S::420201503763@mutah.edu.jo::c2f123a8-0795-4cca-b51d-51cd3949026e" providerId="AD" clId="Web-{D17D82BC-9814-4071-B633-CC0FD6669FDF}" dt="2020-11-11T11:08:19.927" v="4" actId="1076"/>
          <ac:spMkLst>
            <pc:docMk/>
            <pc:sldMk cId="2913536575" sldId="273"/>
            <ac:spMk id="3" creationId="{00000000-0000-0000-0000-000000000000}"/>
          </ac:spMkLst>
        </pc:spChg>
      </pc:sldChg>
      <pc:sldChg chg="addSp delSp modSp">
        <pc:chgData name="Mohammad Khaled Banat" userId="S::420201503763@mutah.edu.jo::c2f123a8-0795-4cca-b51d-51cd3949026e" providerId="AD" clId="Web-{D17D82BC-9814-4071-B633-CC0FD6669FDF}" dt="2020-11-11T11:19:45.507" v="58"/>
        <pc:sldMkLst>
          <pc:docMk/>
          <pc:sldMk cId="1783929966" sldId="274"/>
        </pc:sldMkLst>
        <pc:spChg chg="add del">
          <ac:chgData name="Mohammad Khaled Banat" userId="S::420201503763@mutah.edu.jo::c2f123a8-0795-4cca-b51d-51cd3949026e" providerId="AD" clId="Web-{D17D82BC-9814-4071-B633-CC0FD6669FDF}" dt="2020-11-11T11:14:23.233" v="57"/>
          <ac:spMkLst>
            <pc:docMk/>
            <pc:sldMk cId="1783929966" sldId="274"/>
            <ac:spMk id="2" creationId="{F7365B44-667C-4BDC-9540-73D162A05368}"/>
          </ac:spMkLst>
        </pc:spChg>
        <pc:spChg chg="add del mod">
          <ac:chgData name="Mohammad Khaled Banat" userId="S::420201503763@mutah.edu.jo::c2f123a8-0795-4cca-b51d-51cd3949026e" providerId="AD" clId="Web-{D17D82BC-9814-4071-B633-CC0FD6669FDF}" dt="2020-11-11T11:19:45.507" v="58"/>
          <ac:spMkLst>
            <pc:docMk/>
            <pc:sldMk cId="1783929966" sldId="274"/>
            <ac:spMk id="4" creationId="{4CD927BC-360B-43D8-87CE-C5610E12DE53}"/>
          </ac:spMkLst>
        </pc:spChg>
        <pc:picChg chg="mod">
          <ac:chgData name="Mohammad Khaled Banat" userId="S::420201503763@mutah.edu.jo::c2f123a8-0795-4cca-b51d-51cd3949026e" providerId="AD" clId="Web-{D17D82BC-9814-4071-B633-CC0FD6669FDF}" dt="2020-11-11T11:04:36.937" v="3" actId="1076"/>
          <ac:picMkLst>
            <pc:docMk/>
            <pc:sldMk cId="1783929966" sldId="274"/>
            <ac:picMk id="3075" creationId="{00000000-0000-0000-0000-000000000000}"/>
          </ac:picMkLst>
        </pc:picChg>
      </pc:sldChg>
    </pc:docChg>
  </pc:docChgLst>
  <pc:docChgLst>
    <pc:chgData name="ممدوح نايل ممدوح ابوزيد" userId="S::120201503362@mutah.edu.jo::621dd44c-82f4-48ba-a207-455de081880f" providerId="AD" clId="Web-{D49C4468-7944-4D12-8688-F7FCFEEE89BA}"/>
    <pc:docChg chg="modSld">
      <pc:chgData name="ممدوح نايل ممدوح ابوزيد" userId="S::120201503362@mutah.edu.jo::621dd44c-82f4-48ba-a207-455de081880f" providerId="AD" clId="Web-{D49C4468-7944-4D12-8688-F7FCFEEE89BA}" dt="2020-11-15T20:58:46.403" v="2" actId="1076"/>
      <pc:docMkLst>
        <pc:docMk/>
      </pc:docMkLst>
      <pc:sldChg chg="modSp">
        <pc:chgData name="ممدوح نايل ممدوح ابوزيد" userId="S::120201503362@mutah.edu.jo::621dd44c-82f4-48ba-a207-455de081880f" providerId="AD" clId="Web-{D49C4468-7944-4D12-8688-F7FCFEEE89BA}" dt="2020-11-15T20:58:46.403" v="2" actId="1076"/>
        <pc:sldMkLst>
          <pc:docMk/>
          <pc:sldMk cId="1725072388" sldId="259"/>
        </pc:sldMkLst>
        <pc:picChg chg="mod">
          <ac:chgData name="ممدوح نايل ممدوح ابوزيد" userId="S::120201503362@mutah.edu.jo::621dd44c-82f4-48ba-a207-455de081880f" providerId="AD" clId="Web-{D49C4468-7944-4D12-8688-F7FCFEEE89BA}" dt="2020-11-15T20:58:46.403" v="2" actId="1076"/>
          <ac:picMkLst>
            <pc:docMk/>
            <pc:sldMk cId="1725072388" sldId="259"/>
            <ac:picMk id="1026" creationId="{00000000-0000-0000-0000-000000000000}"/>
          </ac:picMkLst>
        </pc:picChg>
      </pc:sldChg>
    </pc:docChg>
  </pc:docChgLst>
  <pc:docChgLst>
    <pc:chgData name="احمد كامل عبد المهدي العميريين" userId="S::120201503129@mutah.edu.jo::3c2cf8b2-17ed-456b-abc5-d5ac8ae42910" providerId="AD" clId="Web-{B57438B0-543E-365D-2BCC-DEEBA91330F9}"/>
    <pc:docChg chg="modSld">
      <pc:chgData name="احمد كامل عبد المهدي العميريين" userId="S::120201503129@mutah.edu.jo::3c2cf8b2-17ed-456b-abc5-d5ac8ae42910" providerId="AD" clId="Web-{B57438B0-543E-365D-2BCC-DEEBA91330F9}" dt="2020-11-12T11:25:14.296" v="10" actId="20577"/>
      <pc:docMkLst>
        <pc:docMk/>
      </pc:docMkLst>
      <pc:sldChg chg="modSp">
        <pc:chgData name="احمد كامل عبد المهدي العميريين" userId="S::120201503129@mutah.edu.jo::3c2cf8b2-17ed-456b-abc5-d5ac8ae42910" providerId="AD" clId="Web-{B57438B0-543E-365D-2BCC-DEEBA91330F9}" dt="2020-11-12T11:25:14.296" v="9" actId="20577"/>
        <pc:sldMkLst>
          <pc:docMk/>
          <pc:sldMk cId="683554874" sldId="261"/>
        </pc:sldMkLst>
        <pc:spChg chg="mod">
          <ac:chgData name="احمد كامل عبد المهدي العميريين" userId="S::120201503129@mutah.edu.jo::3c2cf8b2-17ed-456b-abc5-d5ac8ae42910" providerId="AD" clId="Web-{B57438B0-543E-365D-2BCC-DEEBA91330F9}" dt="2020-11-12T11:25:14.296" v="9" actId="20577"/>
          <ac:spMkLst>
            <pc:docMk/>
            <pc:sldMk cId="683554874" sldId="261"/>
            <ac:spMk id="2" creationId="{00000000-0000-0000-0000-000000000000}"/>
          </ac:spMkLst>
        </pc:spChg>
        <pc:spChg chg="mod">
          <ac:chgData name="احمد كامل عبد المهدي العميريين" userId="S::120201503129@mutah.edu.jo::3c2cf8b2-17ed-456b-abc5-d5ac8ae42910" providerId="AD" clId="Web-{B57438B0-543E-365D-2BCC-DEEBA91330F9}" dt="2020-11-12T11:24:55.514" v="3" actId="20577"/>
          <ac:spMkLst>
            <pc:docMk/>
            <pc:sldMk cId="683554874" sldId="261"/>
            <ac:spMk id="3" creationId="{00000000-0000-0000-0000-000000000000}"/>
          </ac:spMkLst>
        </pc:spChg>
      </pc:sldChg>
      <pc:sldChg chg="modSp">
        <pc:chgData name="احمد كامل عبد المهدي العميريين" userId="S::120201503129@mutah.edu.jo::3c2cf8b2-17ed-456b-abc5-d5ac8ae42910" providerId="AD" clId="Web-{B57438B0-543E-365D-2BCC-DEEBA91330F9}" dt="2020-11-12T11:14:50.013" v="0" actId="14100"/>
        <pc:sldMkLst>
          <pc:docMk/>
          <pc:sldMk cId="811424440" sldId="276"/>
        </pc:sldMkLst>
        <pc:spChg chg="mod">
          <ac:chgData name="احمد كامل عبد المهدي العميريين" userId="S::120201503129@mutah.edu.jo::3c2cf8b2-17ed-456b-abc5-d5ac8ae42910" providerId="AD" clId="Web-{B57438B0-543E-365D-2BCC-DEEBA91330F9}" dt="2020-11-12T11:14:50.013" v="0" actId="14100"/>
          <ac:spMkLst>
            <pc:docMk/>
            <pc:sldMk cId="811424440" sldId="276"/>
            <ac:spMk id="36867" creationId="{00000000-0000-0000-0000-000000000000}"/>
          </ac:spMkLst>
        </pc:spChg>
      </pc:sldChg>
    </pc:docChg>
  </pc:docChgLst>
  <pc:docChgLst>
    <pc:chgData name="احمد كامل عبد المهدي العميريين" userId="S::120201503129@mutah.edu.jo::3c2cf8b2-17ed-456b-abc5-d5ac8ae42910" providerId="AD" clId="Web-{2507CB0A-2D95-3FD1-6538-7C823D04029D}"/>
    <pc:docChg chg="modSld">
      <pc:chgData name="احمد كامل عبد المهدي العميريين" userId="S::120201503129@mutah.edu.jo::3c2cf8b2-17ed-456b-abc5-d5ac8ae42910" providerId="AD" clId="Web-{2507CB0A-2D95-3FD1-6538-7C823D04029D}" dt="2020-11-12T13:33:44.324" v="6" actId="20577"/>
      <pc:docMkLst>
        <pc:docMk/>
      </pc:docMkLst>
      <pc:sldChg chg="modSp">
        <pc:chgData name="احمد كامل عبد المهدي العميريين" userId="S::120201503129@mutah.edu.jo::3c2cf8b2-17ed-456b-abc5-d5ac8ae42910" providerId="AD" clId="Web-{2507CB0A-2D95-3FD1-6538-7C823D04029D}" dt="2020-11-12T13:12:17.591" v="3" actId="1076"/>
        <pc:sldMkLst>
          <pc:docMk/>
          <pc:sldMk cId="3618608426" sldId="270"/>
        </pc:sldMkLst>
        <pc:spChg chg="mod">
          <ac:chgData name="احمد كامل عبد المهدي العميريين" userId="S::120201503129@mutah.edu.jo::3c2cf8b2-17ed-456b-abc5-d5ac8ae42910" providerId="AD" clId="Web-{2507CB0A-2D95-3FD1-6538-7C823D04029D}" dt="2020-11-12T13:12:17.591" v="3" actId="1076"/>
          <ac:spMkLst>
            <pc:docMk/>
            <pc:sldMk cId="3618608426" sldId="270"/>
            <ac:spMk id="3" creationId="{00000000-0000-0000-0000-000000000000}"/>
          </ac:spMkLst>
        </pc:spChg>
      </pc:sldChg>
      <pc:sldChg chg="modSp">
        <pc:chgData name="احمد كامل عبد المهدي العميريين" userId="S::120201503129@mutah.edu.jo::3c2cf8b2-17ed-456b-abc5-d5ac8ae42910" providerId="AD" clId="Web-{2507CB0A-2D95-3FD1-6538-7C823D04029D}" dt="2020-11-12T13:33:44.324" v="6" actId="20577"/>
        <pc:sldMkLst>
          <pc:docMk/>
          <pc:sldMk cId="4250589685" sldId="271"/>
        </pc:sldMkLst>
        <pc:spChg chg="mod">
          <ac:chgData name="احمد كامل عبد المهدي العميريين" userId="S::120201503129@mutah.edu.jo::3c2cf8b2-17ed-456b-abc5-d5ac8ae42910" providerId="AD" clId="Web-{2507CB0A-2D95-3FD1-6538-7C823D04029D}" dt="2020-11-12T13:33:44.324" v="6" actId="20577"/>
          <ac:spMkLst>
            <pc:docMk/>
            <pc:sldMk cId="4250589685" sldId="27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40D9C2C-C2C1-4307-8A64-C6805463CB48}" type="datetimeFigureOut">
              <a:rPr lang="ar-EG" smtClean="0"/>
              <a:t>30/03/1442</a:t>
            </a:fld>
            <a:endParaRPr lang="ar-EG"/>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EG"/>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79B57C7-29C1-4326-9678-8C2B3826078D}" type="slidenum">
              <a:rPr lang="ar-EG" smtClean="0"/>
              <a:t>‹#›</a:t>
            </a:fld>
            <a:endParaRPr lang="ar-EG"/>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D9C2C-C2C1-4307-8A64-C6805463CB48}" type="datetimeFigureOut">
              <a:rPr lang="ar-EG" smtClean="0"/>
              <a:t>30/03/1442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D9C2C-C2C1-4307-8A64-C6805463CB48}" type="datetimeFigureOut">
              <a:rPr lang="ar-EG" smtClean="0"/>
              <a:t>30/03/1442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641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75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9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85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021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822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264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85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D9C2C-C2C1-4307-8A64-C6805463CB48}" type="datetimeFigureOut">
              <a:rPr lang="ar-EG" smtClean="0"/>
              <a:t>30/03/1442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397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35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77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11/15/2020</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5658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864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78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121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63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94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64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D9C2C-C2C1-4307-8A64-C6805463CB48}" type="datetimeFigureOut">
              <a:rPr lang="ar-EG" smtClean="0"/>
              <a:t>30/03/1442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04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319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291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954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97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11/15/2020</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3265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556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499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859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45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0D9C2C-C2C1-4307-8A64-C6805463CB48}" type="datetimeFigureOut">
              <a:rPr lang="ar-EG" smtClean="0"/>
              <a:t>30/03/1442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074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499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975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372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105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92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508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11/15/2020</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069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229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4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D9C2C-C2C1-4307-8A64-C6805463CB48}" type="datetimeFigureOut">
              <a:rPr lang="ar-EG" smtClean="0"/>
              <a:t>30/03/1442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079B57C7-29C1-4326-9678-8C2B3826078D}" type="slidenum">
              <a:rPr lang="ar-EG" smtClean="0"/>
              <a:t>‹#›</a:t>
            </a:fld>
            <a:endParaRPr lang="ar-EG"/>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150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67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884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739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844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844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21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40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386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11/15/2020</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760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D9C2C-C2C1-4307-8A64-C6805463CB48}" type="datetimeFigureOut">
              <a:rPr lang="ar-EG" smtClean="0"/>
              <a:t>30/03/1442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79B57C7-29C1-4326-9678-8C2B3826078D}" type="slidenum">
              <a:rPr lang="ar-EG" smtClean="0"/>
              <a:t>‹#›</a:t>
            </a:fld>
            <a:endParaRPr lang="ar-EG"/>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217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42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551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720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325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03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825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582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1636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94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D9C2C-C2C1-4307-8A64-C6805463CB48}" type="datetimeFigureOut">
              <a:rPr lang="ar-EG" smtClean="0"/>
              <a:t>30/03/1442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391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11/15/2020</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9650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520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9127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7214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515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609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55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70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6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D9C2C-C2C1-4307-8A64-C6805463CB48}" type="datetimeFigureOut">
              <a:rPr lang="ar-EG" smtClean="0"/>
              <a:t>30/03/1442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0280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961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5175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11/15/2020</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9635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320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03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269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5307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745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87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D9C2C-C2C1-4307-8A64-C6805463CB48}" type="datetimeFigureOut">
              <a:rPr lang="ar-EG" smtClean="0"/>
              <a:t>30/03/1442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6232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7536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4823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286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6197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11/15/2020</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948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40D9C2C-C2C1-4307-8A64-C6805463CB48}" type="datetimeFigureOut">
              <a:rPr lang="ar-EG" smtClean="0"/>
              <a:t>30/03/1442</a:t>
            </a:fld>
            <a:endParaRPr lang="ar-EG"/>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EG"/>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79B57C7-29C1-4326-9678-8C2B3826078D}"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9791738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91905110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84585594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76291116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18881265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05315639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11/15/2020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56898778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solidFill>
                  <a:srgbClr val="FF0000"/>
                </a:solidFill>
              </a:rPr>
              <a:t>Chromatography</a:t>
            </a:r>
            <a:br>
              <a:rPr lang="en-US" b="1">
                <a:solidFill>
                  <a:srgbClr val="FF0000"/>
                </a:solidFill>
              </a:rPr>
            </a:br>
            <a:endParaRPr lang="ar-EG" b="1">
              <a:solidFill>
                <a:srgbClr val="FF0000"/>
              </a:solidFill>
            </a:endParaRPr>
          </a:p>
        </p:txBody>
      </p:sp>
      <p:sp>
        <p:nvSpPr>
          <p:cNvPr id="3" name="Subtitle 2"/>
          <p:cNvSpPr>
            <a:spLocks noGrp="1"/>
          </p:cNvSpPr>
          <p:nvPr>
            <p:ph type="subTitle" idx="1"/>
          </p:nvPr>
        </p:nvSpPr>
        <p:spPr/>
        <p:txBody>
          <a:bodyPr/>
          <a:lstStyle/>
          <a:p>
            <a:r>
              <a:rPr lang="en-US" sz="3200" b="1">
                <a:solidFill>
                  <a:srgbClr val="C00000"/>
                </a:solidFill>
              </a:rPr>
              <a:t>By</a:t>
            </a:r>
            <a:endParaRPr lang="en-US" b="1">
              <a:solidFill>
                <a:srgbClr val="C00000"/>
              </a:solidFill>
            </a:endParaRPr>
          </a:p>
          <a:p>
            <a:r>
              <a:rPr lang="en-US" sz="3200" b="1" err="1"/>
              <a:t>Dr</a:t>
            </a:r>
            <a:r>
              <a:rPr lang="en-US" sz="3200" b="1"/>
              <a:t> / </a:t>
            </a:r>
            <a:r>
              <a:rPr lang="en-US" sz="3200" b="1" err="1"/>
              <a:t>Heba</a:t>
            </a:r>
            <a:r>
              <a:rPr lang="en-US" sz="3200" b="1"/>
              <a:t> M. </a:t>
            </a:r>
            <a:r>
              <a:rPr lang="en-US" sz="3200" b="1" err="1"/>
              <a:t>Abd</a:t>
            </a:r>
            <a:r>
              <a:rPr lang="en-US" sz="3200" b="1"/>
              <a:t> El Kareem</a:t>
            </a:r>
            <a:endParaRPr lang="ar-EG" sz="3200" b="1"/>
          </a:p>
        </p:txBody>
      </p:sp>
    </p:spTree>
    <p:extLst>
      <p:ext uri="{BB962C8B-B14F-4D97-AF65-F5344CB8AC3E}">
        <p14:creationId xmlns:p14="http://schemas.microsoft.com/office/powerpoint/2010/main" val="374606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32656"/>
            <a:ext cx="3599127" cy="707886"/>
          </a:xfrm>
          <a:prstGeom prst="rect">
            <a:avLst/>
          </a:prstGeom>
        </p:spPr>
        <p:txBody>
          <a:bodyPr wrap="none">
            <a:spAutoFit/>
          </a:bodyPr>
          <a:lstStyle/>
          <a:p>
            <a:r>
              <a:rPr lang="en-US" sz="2000" b="1"/>
              <a:t>Thin Layer Chromatography </a:t>
            </a:r>
          </a:p>
          <a:p>
            <a:pPr algn="ctr"/>
            <a:r>
              <a:rPr lang="en-US" sz="2000" b="1"/>
              <a:t>(TLC) </a:t>
            </a:r>
            <a:endParaRPr lang="ar-EG" sz="2000" b="1"/>
          </a:p>
        </p:txBody>
      </p:sp>
      <p:sp>
        <p:nvSpPr>
          <p:cNvPr id="3" name="Rectangle 2"/>
          <p:cNvSpPr/>
          <p:nvPr/>
        </p:nvSpPr>
        <p:spPr>
          <a:xfrm>
            <a:off x="0" y="1040542"/>
            <a:ext cx="5580112" cy="2862322"/>
          </a:xfrm>
          <a:prstGeom prst="rect">
            <a:avLst/>
          </a:prstGeom>
        </p:spPr>
        <p:txBody>
          <a:bodyPr wrap="square">
            <a:spAutoFit/>
          </a:bodyPr>
          <a:lstStyle/>
          <a:p>
            <a:pPr marL="342900" indent="-342900" algn="justLow" rtl="0">
              <a:buFont typeface="Arial" pitchFamily="34" charset="0"/>
              <a:buChar char="•"/>
            </a:pPr>
            <a:r>
              <a:rPr lang="en-US" sz="2000"/>
              <a:t>TLC is a chromatographic technique that is useful for </a:t>
            </a:r>
            <a:r>
              <a:rPr lang="en-US" sz="2000" u="sng"/>
              <a:t>separating organic compounds</a:t>
            </a:r>
            <a:r>
              <a:rPr lang="en-US" sz="2000"/>
              <a:t>. It involves </a:t>
            </a:r>
            <a:r>
              <a:rPr lang="en-US" sz="2000">
                <a:solidFill>
                  <a:srgbClr val="FF0000"/>
                </a:solidFill>
              </a:rPr>
              <a:t>a stationary phase</a:t>
            </a:r>
            <a:r>
              <a:rPr lang="en-US" sz="2000"/>
              <a:t> consisting of a thin layer of silica gel.</a:t>
            </a:r>
          </a:p>
          <a:p>
            <a:pPr marL="342900" indent="-342900" algn="justLow" rtl="0">
              <a:buFont typeface="Arial" pitchFamily="34" charset="0"/>
              <a:buChar char="•"/>
            </a:pPr>
            <a:r>
              <a:rPr lang="en-US" sz="2000"/>
              <a:t> A </a:t>
            </a:r>
            <a:r>
              <a:rPr lang="en-US" sz="2000">
                <a:solidFill>
                  <a:srgbClr val="FF0000"/>
                </a:solidFill>
              </a:rPr>
              <a:t>liquid phase </a:t>
            </a:r>
            <a:r>
              <a:rPr lang="en-US" sz="2000"/>
              <a:t>consisting of the solution to be separated dissolved in an appropriate solvent is drawn through the plate via capillary action, separating the experimental solution.</a:t>
            </a:r>
            <a:endParaRPr lang="ar-EG" sz="2000"/>
          </a:p>
        </p:txBody>
      </p:sp>
      <p:sp>
        <p:nvSpPr>
          <p:cNvPr id="4" name="Rectangle 3"/>
          <p:cNvSpPr/>
          <p:nvPr/>
        </p:nvSpPr>
        <p:spPr>
          <a:xfrm>
            <a:off x="67050" y="3952735"/>
            <a:ext cx="5369046" cy="1323439"/>
          </a:xfrm>
          <a:prstGeom prst="rect">
            <a:avLst/>
          </a:prstGeom>
        </p:spPr>
        <p:txBody>
          <a:bodyPr wrap="square">
            <a:spAutoFit/>
          </a:bodyPr>
          <a:lstStyle/>
          <a:p>
            <a:pPr marL="285750" indent="-285750" algn="justLow" rtl="0">
              <a:buFont typeface="Arial" pitchFamily="34" charset="0"/>
              <a:buChar char="•"/>
            </a:pPr>
            <a:r>
              <a:rPr lang="en-US" sz="2000"/>
              <a:t>Because of the simplicity and rapidity of TLC, it is often used to monitor the progress of organic reactions and to check </a:t>
            </a:r>
            <a:r>
              <a:rPr lang="en-US" sz="2000" u="sng"/>
              <a:t>the purity of products.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9" y="332657"/>
            <a:ext cx="3419872" cy="645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45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7777" y="260647"/>
            <a:ext cx="3605474" cy="461665"/>
          </a:xfrm>
          <a:prstGeom prst="rect">
            <a:avLst/>
          </a:prstGeom>
        </p:spPr>
        <p:txBody>
          <a:bodyPr wrap="none">
            <a:spAutoFit/>
          </a:bodyPr>
          <a:lstStyle/>
          <a:p>
            <a:pPr algn="ctr"/>
            <a:r>
              <a:rPr lang="en-US" sz="2400" b="1"/>
              <a:t> liquid Chromatography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768752"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3356992"/>
            <a:ext cx="8712968" cy="3046988"/>
          </a:xfrm>
          <a:prstGeom prst="rect">
            <a:avLst/>
          </a:prstGeom>
        </p:spPr>
        <p:txBody>
          <a:bodyPr wrap="square">
            <a:spAutoFit/>
          </a:bodyPr>
          <a:lstStyle/>
          <a:p>
            <a:pPr algn="justLow" rtl="0"/>
            <a:r>
              <a:rPr lang="en-US" sz="2400"/>
              <a:t> is a technique used to separate, identify, and quantify each component in a mixture. It relies on pumps to pass  liquid solvent containing the sample mixture through a column filled with a solid adsorbent material. Each component in the sample interacts slightly differently with the adsorbent material, causing different flow rates for the different components and leading to the separation of the components as they flow out of the column.</a:t>
            </a:r>
            <a:endParaRPr lang="ar-EG" sz="2400"/>
          </a:p>
        </p:txBody>
      </p:sp>
    </p:spTree>
    <p:extLst>
      <p:ext uri="{BB962C8B-B14F-4D97-AF65-F5344CB8AC3E}">
        <p14:creationId xmlns:p14="http://schemas.microsoft.com/office/powerpoint/2010/main" val="3005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1817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6604" y="3861048"/>
            <a:ext cx="8784976" cy="2308324"/>
          </a:xfrm>
          <a:prstGeom prst="rect">
            <a:avLst/>
          </a:prstGeom>
        </p:spPr>
        <p:txBody>
          <a:bodyPr wrap="square">
            <a:spAutoFit/>
          </a:bodyPr>
          <a:lstStyle/>
          <a:p>
            <a:pPr algn="justLow" rtl="0"/>
            <a:r>
              <a:rPr lang="en-US" sz="2400"/>
              <a:t>solution sample that contains organic compounds of interest is injected into the sample port where it will be vaporized. The vaporized samples that are injected are then carried by an inert gas (the </a:t>
            </a:r>
            <a:r>
              <a:rPr lang="en-US" sz="2400">
                <a:solidFill>
                  <a:srgbClr val="FF0000"/>
                </a:solidFill>
              </a:rPr>
              <a:t>mobile</a:t>
            </a:r>
            <a:r>
              <a:rPr lang="en-US" sz="2400"/>
              <a:t> phase). The </a:t>
            </a:r>
            <a:r>
              <a:rPr lang="en-US" sz="2400">
                <a:solidFill>
                  <a:srgbClr val="FF0000"/>
                </a:solidFill>
              </a:rPr>
              <a:t>stationary</a:t>
            </a:r>
            <a:r>
              <a:rPr lang="en-US" sz="2400"/>
              <a:t> phase is a microscopic layer of liquid inside a piece of glass or metal tubing called a column.</a:t>
            </a:r>
            <a:endParaRPr lang="ar-EG" sz="2400"/>
          </a:p>
        </p:txBody>
      </p:sp>
    </p:spTree>
    <p:extLst>
      <p:ext uri="{BB962C8B-B14F-4D97-AF65-F5344CB8AC3E}">
        <p14:creationId xmlns:p14="http://schemas.microsoft.com/office/powerpoint/2010/main" val="148457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noAutofit/>
          </a:bodyPr>
          <a:lstStyle/>
          <a:p>
            <a:pPr algn="l"/>
            <a:r>
              <a:rPr lang="en-US" sz="3200"/>
              <a:t> Application of Chromatography</a:t>
            </a:r>
          </a:p>
        </p:txBody>
      </p:sp>
      <p:sp>
        <p:nvSpPr>
          <p:cNvPr id="3" name="Content Placeholder 2"/>
          <p:cNvSpPr>
            <a:spLocks noGrp="1"/>
          </p:cNvSpPr>
          <p:nvPr>
            <p:ph idx="1"/>
          </p:nvPr>
        </p:nvSpPr>
        <p:spPr>
          <a:xfrm>
            <a:off x="457200" y="838200"/>
            <a:ext cx="8382000" cy="4525963"/>
          </a:xfrm>
        </p:spPr>
        <p:txBody>
          <a:bodyPr>
            <a:noAutofit/>
          </a:bodyPr>
          <a:lstStyle/>
          <a:p>
            <a:pPr>
              <a:buFont typeface="Wingdings" pitchFamily="2" charset="2"/>
              <a:buChar char="v"/>
            </a:pPr>
            <a:r>
              <a:rPr lang="en-US" sz="2000" b="1"/>
              <a:t>Biochemical screening for genetic disorders</a:t>
            </a:r>
          </a:p>
          <a:p>
            <a:r>
              <a:rPr lang="en-US" sz="2000"/>
              <a:t>the levels of tyrosine in </a:t>
            </a:r>
            <a:r>
              <a:rPr lang="en-US" sz="2000" err="1"/>
              <a:t>tyrosinemia</a:t>
            </a:r>
            <a:r>
              <a:rPr lang="en-US" sz="2000"/>
              <a:t> type 1. (a specific marker).</a:t>
            </a:r>
          </a:p>
          <a:p>
            <a:pPr>
              <a:buFont typeface="Wingdings" pitchFamily="2" charset="2"/>
              <a:buChar char="v"/>
            </a:pPr>
            <a:r>
              <a:rPr lang="en-US" sz="2000" b="1"/>
              <a:t>Therapeutic drug monitoring and toxicology: </a:t>
            </a:r>
            <a:r>
              <a:rPr lang="en-US" sz="2000"/>
              <a:t> </a:t>
            </a:r>
          </a:p>
          <a:p>
            <a:r>
              <a:rPr lang="en-US" sz="2000"/>
              <a:t>It can be used for the identification and/or quantification of :</a:t>
            </a:r>
            <a:endParaRPr lang="en-US" sz="2000" b="1"/>
          </a:p>
          <a:p>
            <a:pPr>
              <a:buFont typeface="Wingdings" pitchFamily="2" charset="2"/>
              <a:buChar char="Ø"/>
            </a:pPr>
            <a:r>
              <a:rPr lang="en-US" sz="2000"/>
              <a:t>drugs of abuse, therapeutic drugs, poisons, </a:t>
            </a:r>
            <a:r>
              <a:rPr lang="en-US" sz="2000" err="1"/>
              <a:t>Organophosphorus</a:t>
            </a:r>
            <a:r>
              <a:rPr lang="en-US" sz="2000"/>
              <a:t> pesticides.</a:t>
            </a:r>
          </a:p>
          <a:p>
            <a:pPr>
              <a:buFont typeface="Wingdings" pitchFamily="2" charset="2"/>
              <a:buChar char="v"/>
            </a:pPr>
            <a:r>
              <a:rPr lang="en-US" sz="2000" b="1"/>
              <a:t>test drinking water and to monitor air quality. </a:t>
            </a:r>
          </a:p>
          <a:p>
            <a:pPr>
              <a:buFont typeface="Wingdings" pitchFamily="2" charset="2"/>
              <a:buChar char="v"/>
            </a:pPr>
            <a:r>
              <a:rPr lang="en-US" sz="2000" b="1"/>
              <a:t>prepare huge quantities of extremely pure materials, and also to analyze the purified compounds for trace contaminants</a:t>
            </a:r>
          </a:p>
          <a:p>
            <a:pPr>
              <a:buFont typeface="Wingdings" pitchFamily="2" charset="2"/>
              <a:buChar char="v"/>
            </a:pPr>
            <a:r>
              <a:rPr lang="en-US" sz="2000" b="1"/>
              <a:t>Protein Separation like Insulin Purification, Plasma Fractionation and Enzyme Purification.</a:t>
            </a:r>
          </a:p>
          <a:p>
            <a:pPr>
              <a:buFont typeface="Wingdings" pitchFamily="2" charset="2"/>
              <a:buChar char="v"/>
            </a:pPr>
            <a:r>
              <a:rPr lang="en-US" sz="2000" b="1"/>
              <a:t>separating, analyzing additives, vitamins, preservatives, proteins, and amino acids. </a:t>
            </a:r>
          </a:p>
          <a:p>
            <a:pPr>
              <a:buFont typeface="Wingdings" pitchFamily="2" charset="2"/>
              <a:buChar char="v"/>
            </a:pPr>
            <a:r>
              <a:rPr lang="en-US" sz="2000" b="1"/>
              <a:t>Chromatography like HPLC is used in DNA fingerprinting and bioinformatics.</a:t>
            </a:r>
          </a:p>
          <a:p>
            <a:endParaRPr lang="en-US" sz="2000"/>
          </a:p>
          <a:p>
            <a:pPr marL="0" indent="0">
              <a:buNone/>
            </a:pPr>
            <a:endParaRPr lang="en-US" sz="2000"/>
          </a:p>
          <a:p>
            <a:endParaRPr lang="en-US" sz="200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53527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6000" b="1">
                <a:solidFill>
                  <a:srgbClr val="C00000"/>
                </a:solidFill>
              </a:rPr>
              <a:t>Electrophoresis </a:t>
            </a:r>
          </a:p>
        </p:txBody>
      </p:sp>
      <p:sp>
        <p:nvSpPr>
          <p:cNvPr id="4" name="Subtitle 3"/>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76001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pPr algn="l"/>
            <a:r>
              <a:rPr lang="en-US" sz="3200">
                <a:solidFill>
                  <a:srgbClr val="C00000"/>
                </a:solidFill>
              </a:rPr>
              <a:t>Electrophoresis: definition</a:t>
            </a:r>
            <a:endParaRPr lang="ar-JO" sz="3200"/>
          </a:p>
        </p:txBody>
      </p:sp>
      <p:sp>
        <p:nvSpPr>
          <p:cNvPr id="3" name="Content Placeholder 2"/>
          <p:cNvSpPr>
            <a:spLocks noGrp="1"/>
          </p:cNvSpPr>
          <p:nvPr>
            <p:ph idx="1"/>
          </p:nvPr>
        </p:nvSpPr>
        <p:spPr>
          <a:xfrm>
            <a:off x="457200" y="1143000"/>
            <a:ext cx="8229600" cy="5181600"/>
          </a:xfrm>
        </p:spPr>
        <p:txBody>
          <a:bodyPr>
            <a:normAutofit fontScale="92500" lnSpcReduction="10000"/>
          </a:bodyPr>
          <a:lstStyle/>
          <a:p>
            <a:pPr>
              <a:buNone/>
            </a:pPr>
            <a:r>
              <a:rPr lang="en-US" sz="2600" b="1"/>
              <a:t>Definition:</a:t>
            </a:r>
            <a:endParaRPr lang="en-US" sz="2600"/>
          </a:p>
          <a:p>
            <a:r>
              <a:rPr lang="en-US" sz="2600"/>
              <a:t>Electrophoresis refers to the migration of </a:t>
            </a:r>
            <a:r>
              <a:rPr lang="en-US" sz="2600" b="1" i="1">
                <a:solidFill>
                  <a:srgbClr val="0070C0"/>
                </a:solidFill>
              </a:rPr>
              <a:t>charged solutes </a:t>
            </a:r>
            <a:r>
              <a:rPr lang="en-US" sz="2600"/>
              <a:t>or </a:t>
            </a:r>
            <a:r>
              <a:rPr lang="en-US" sz="2600" b="1" i="1">
                <a:solidFill>
                  <a:srgbClr val="0070C0"/>
                </a:solidFill>
              </a:rPr>
              <a:t>particles</a:t>
            </a:r>
            <a:r>
              <a:rPr lang="en-US" sz="2600"/>
              <a:t> in a liquid medium under the influence of an </a:t>
            </a:r>
            <a:r>
              <a:rPr lang="en-US" sz="2600" b="1" u="sng"/>
              <a:t>electrical field.</a:t>
            </a:r>
          </a:p>
          <a:p>
            <a:pPr>
              <a:buNone/>
            </a:pPr>
            <a:r>
              <a:rPr lang="en-US" sz="2600" b="1"/>
              <a:t>Principle:</a:t>
            </a:r>
            <a:endParaRPr lang="en-US" sz="2600"/>
          </a:p>
          <a:p>
            <a:pPr lvl="0"/>
            <a:r>
              <a:rPr lang="en-US" sz="2600"/>
              <a:t>Chemical species carrying an electrical charge move either to the </a:t>
            </a:r>
            <a:r>
              <a:rPr lang="en-US" sz="2600" b="1">
                <a:solidFill>
                  <a:srgbClr val="009900"/>
                </a:solidFill>
                <a:effectLst>
                  <a:outerShdw blurRad="38100" dist="38100" dir="2700000" algn="tl">
                    <a:srgbClr val="000000">
                      <a:alpha val="43137"/>
                    </a:srgbClr>
                  </a:outerShdw>
                </a:effectLst>
              </a:rPr>
              <a:t>cathode</a:t>
            </a:r>
            <a:r>
              <a:rPr lang="en-US" sz="2600" b="1">
                <a:effectLst>
                  <a:outerShdw blurRad="38100" dist="38100" dir="2700000" algn="tl">
                    <a:srgbClr val="000000">
                      <a:alpha val="43137"/>
                    </a:srgbClr>
                  </a:outerShdw>
                </a:effectLst>
              </a:rPr>
              <a:t> </a:t>
            </a:r>
            <a:r>
              <a:rPr lang="en-US" sz="2600"/>
              <a:t>or to the </a:t>
            </a:r>
            <a:r>
              <a:rPr lang="en-US" sz="2600" b="1">
                <a:solidFill>
                  <a:srgbClr val="009900"/>
                </a:solidFill>
                <a:effectLst>
                  <a:outerShdw blurRad="38100" dist="38100" dir="2700000" algn="tl">
                    <a:srgbClr val="000000">
                      <a:alpha val="43137"/>
                    </a:srgbClr>
                  </a:outerShdw>
                </a:effectLst>
              </a:rPr>
              <a:t>anode</a:t>
            </a:r>
            <a:r>
              <a:rPr lang="en-US" sz="2600"/>
              <a:t> in an electrophoresis system depending on the kind of charge on the molecule.</a:t>
            </a:r>
          </a:p>
          <a:p>
            <a:pPr>
              <a:buNone/>
            </a:pPr>
            <a:r>
              <a:rPr lang="en-US" sz="2600" b="1"/>
              <a:t>Importance of Electrophoresis:</a:t>
            </a:r>
            <a:endParaRPr lang="en-US" sz="2600"/>
          </a:p>
          <a:p>
            <a:pPr lvl="1"/>
            <a:r>
              <a:rPr lang="en-US" sz="2600"/>
              <a:t>Separation of plasma proteins, lipoproteins and hemoglobin.</a:t>
            </a:r>
          </a:p>
          <a:p>
            <a:pPr lvl="1"/>
            <a:r>
              <a:rPr lang="en-US" sz="2600"/>
              <a:t>Separation of </a:t>
            </a:r>
            <a:r>
              <a:rPr lang="en-US" sz="2600" err="1"/>
              <a:t>iso</a:t>
            </a:r>
            <a:r>
              <a:rPr lang="en-US" sz="2600"/>
              <a:t>-enzymes.</a:t>
            </a:r>
          </a:p>
          <a:p>
            <a:pPr lvl="1"/>
            <a:r>
              <a:rPr lang="en-US" sz="2600"/>
              <a:t>nucleic acids (DNA &amp; RNA).</a:t>
            </a:r>
          </a:p>
          <a:p>
            <a:endParaRPr lang="en-US" sz="2400" b="1" u="sng"/>
          </a:p>
          <a:p>
            <a:pPr>
              <a:buNone/>
            </a:pPr>
            <a:endParaRPr lang="ar-JO" sz="240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70112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pPr algn="l"/>
            <a:r>
              <a:rPr lang="en-US" sz="3200">
                <a:solidFill>
                  <a:srgbClr val="C00000"/>
                </a:solidFill>
              </a:rPr>
              <a:t>Electrophoresis </a:t>
            </a:r>
            <a:endParaRPr lang="ar-JO" sz="3200"/>
          </a:p>
        </p:txBody>
      </p:sp>
      <p:sp>
        <p:nvSpPr>
          <p:cNvPr id="3" name="Content Placeholder 2"/>
          <p:cNvSpPr>
            <a:spLocks noGrp="1"/>
          </p:cNvSpPr>
          <p:nvPr>
            <p:ph idx="1"/>
          </p:nvPr>
        </p:nvSpPr>
        <p:spPr>
          <a:xfrm>
            <a:off x="457200" y="1066800"/>
            <a:ext cx="7239000" cy="4525963"/>
          </a:xfrm>
        </p:spPr>
        <p:txBody>
          <a:bodyPr>
            <a:normAutofit/>
          </a:bodyPr>
          <a:lstStyle/>
          <a:p>
            <a:r>
              <a:rPr lang="en-US" sz="2400"/>
              <a:t>The rate of migration is dependent on the</a:t>
            </a:r>
          </a:p>
          <a:p>
            <a:pPr>
              <a:buNone/>
            </a:pPr>
            <a:r>
              <a:rPr lang="en-US" sz="2400"/>
              <a:t> following factors:</a:t>
            </a:r>
          </a:p>
          <a:p>
            <a:pPr lvl="1"/>
            <a:r>
              <a:rPr lang="en-US" sz="2400"/>
              <a:t>Net </a:t>
            </a:r>
            <a:r>
              <a:rPr lang="en-US" sz="2400" b="1">
                <a:solidFill>
                  <a:srgbClr val="0070C0"/>
                </a:solidFill>
              </a:rPr>
              <a:t>electrical charge </a:t>
            </a:r>
            <a:r>
              <a:rPr lang="en-US" sz="2400"/>
              <a:t>of the molecule.</a:t>
            </a:r>
          </a:p>
          <a:p>
            <a:pPr lvl="1"/>
            <a:r>
              <a:rPr lang="en-US" sz="2400" b="1">
                <a:solidFill>
                  <a:srgbClr val="0070C0"/>
                </a:solidFill>
              </a:rPr>
              <a:t>Size and shape </a:t>
            </a:r>
            <a:r>
              <a:rPr lang="en-US" sz="2400"/>
              <a:t>of the molecule.</a:t>
            </a:r>
          </a:p>
          <a:p>
            <a:pPr lvl="1"/>
            <a:r>
              <a:rPr lang="en-US" sz="2400" b="1">
                <a:solidFill>
                  <a:srgbClr val="00B050"/>
                </a:solidFill>
              </a:rPr>
              <a:t>Electrical field strength</a:t>
            </a:r>
            <a:r>
              <a:rPr lang="en-US" sz="2400"/>
              <a:t>.</a:t>
            </a:r>
          </a:p>
          <a:p>
            <a:pPr lvl="1"/>
            <a:r>
              <a:rPr lang="en-US" sz="2400"/>
              <a:t>Properties of the </a:t>
            </a:r>
            <a:r>
              <a:rPr lang="en-US" sz="2400" b="1">
                <a:solidFill>
                  <a:srgbClr val="00B050"/>
                </a:solidFill>
              </a:rPr>
              <a:t>supporting medium</a:t>
            </a:r>
            <a:r>
              <a:rPr lang="en-US" sz="2400"/>
              <a:t>.</a:t>
            </a:r>
          </a:p>
          <a:p>
            <a:pPr lvl="1"/>
            <a:r>
              <a:rPr lang="en-US" sz="2400" b="1">
                <a:solidFill>
                  <a:srgbClr val="00B050"/>
                </a:solidFill>
              </a:rPr>
              <a:t>Temperature </a:t>
            </a:r>
            <a:r>
              <a:rPr lang="en-US" sz="2400"/>
              <a:t>of operation.</a:t>
            </a:r>
          </a:p>
          <a:p>
            <a:pPr lvl="1"/>
            <a:r>
              <a:rPr lang="en-US" sz="2400"/>
              <a:t>Composition, concentration and pH of the </a:t>
            </a:r>
            <a:r>
              <a:rPr lang="en-US" sz="2400" b="1">
                <a:solidFill>
                  <a:srgbClr val="00B050"/>
                </a:solidFill>
              </a:rPr>
              <a:t>buffer.</a:t>
            </a:r>
          </a:p>
          <a:p>
            <a:endParaRPr lang="ar-JO" sz="2400"/>
          </a:p>
        </p:txBody>
      </p:sp>
      <p:pic>
        <p:nvPicPr>
          <p:cNvPr id="4" name="Picture 2" descr="Gel electrophoresis apparatus.JPG"/>
          <p:cNvPicPr>
            <a:picLocks noChangeAspect="1" noChangeArrowheads="1"/>
          </p:cNvPicPr>
          <p:nvPr/>
        </p:nvPicPr>
        <p:blipFill>
          <a:blip r:embed="rId2" cstate="print"/>
          <a:srcRect/>
          <a:stretch>
            <a:fillRect/>
          </a:stretch>
        </p:blipFill>
        <p:spPr bwMode="auto">
          <a:xfrm>
            <a:off x="7086600" y="1143000"/>
            <a:ext cx="1866900" cy="28321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08501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pPr algn="l"/>
            <a:r>
              <a:rPr lang="en-US">
                <a:solidFill>
                  <a:srgbClr val="C00000"/>
                </a:solidFill>
              </a:rPr>
              <a:t>Electrophoresis: Types</a:t>
            </a:r>
            <a:endParaRPr lang="en-US"/>
          </a:p>
        </p:txBody>
      </p:sp>
      <p:sp>
        <p:nvSpPr>
          <p:cNvPr id="3" name="Content Placeholder 2"/>
          <p:cNvSpPr>
            <a:spLocks noGrp="1"/>
          </p:cNvSpPr>
          <p:nvPr>
            <p:ph idx="1"/>
          </p:nvPr>
        </p:nvSpPr>
        <p:spPr>
          <a:xfrm>
            <a:off x="759125" y="888521"/>
            <a:ext cx="8229600" cy="5090120"/>
          </a:xfrm>
        </p:spPr>
        <p:txBody>
          <a:bodyPr vert="horz" lIns="91440" tIns="45720" rIns="91440" bIns="45720" rtlCol="0" anchor="t">
            <a:noAutofit/>
          </a:bodyPr>
          <a:lstStyle/>
          <a:p>
            <a:r>
              <a:rPr lang="en-US" sz="2200" b="1"/>
              <a:t>According to supporting media (matrix):</a:t>
            </a:r>
          </a:p>
          <a:p>
            <a:pPr>
              <a:buFont typeface="Wingdings" pitchFamily="2" charset="2"/>
              <a:buChar char="Ø"/>
            </a:pPr>
            <a:r>
              <a:rPr lang="en-US" sz="2200"/>
              <a:t>Celluloses acetate membrane.</a:t>
            </a:r>
          </a:p>
          <a:p>
            <a:pPr>
              <a:buFont typeface="Wingdings" pitchFamily="2" charset="2"/>
              <a:buChar char="Ø"/>
            </a:pPr>
            <a:r>
              <a:rPr lang="en-US" sz="2200"/>
              <a:t>Gel (</a:t>
            </a:r>
            <a:r>
              <a:rPr lang="en-US" sz="2200" err="1"/>
              <a:t>Agarose</a:t>
            </a:r>
            <a:r>
              <a:rPr lang="en-US" sz="2200"/>
              <a:t>, </a:t>
            </a:r>
            <a:r>
              <a:rPr lang="en-US" sz="2200" err="1"/>
              <a:t>polyacrylaminde</a:t>
            </a:r>
            <a:r>
              <a:rPr lang="en-US" sz="2200"/>
              <a:t>, …).  </a:t>
            </a:r>
          </a:p>
          <a:p>
            <a:pPr>
              <a:buFont typeface="Wingdings" pitchFamily="2" charset="2"/>
              <a:buChar char="Ø"/>
            </a:pPr>
            <a:r>
              <a:rPr lang="en-US" sz="2200"/>
              <a:t>Capillary.</a:t>
            </a:r>
          </a:p>
          <a:p>
            <a:pPr>
              <a:buNone/>
            </a:pPr>
            <a:r>
              <a:rPr lang="en-US" sz="2200" b="1">
                <a:solidFill>
                  <a:srgbClr val="FF0000"/>
                </a:solidFill>
              </a:rPr>
              <a:t>Protein electrophoresis: Principle</a:t>
            </a:r>
          </a:p>
          <a:p>
            <a:pPr>
              <a:buNone/>
            </a:pPr>
            <a:r>
              <a:rPr lang="en-US" sz="2200">
                <a:ea typeface="+mn-lt"/>
                <a:cs typeface="+mn-lt"/>
              </a:rPr>
              <a:t>Protein is a molecule that can be either positively or negatively charged (Zwitterion).</a:t>
            </a:r>
            <a:endParaRPr lang="en-US"/>
          </a:p>
          <a:p>
            <a:pPr>
              <a:buNone/>
            </a:pPr>
            <a:r>
              <a:rPr lang="en-US" sz="2200"/>
              <a:t>In a solution more acidic than the </a:t>
            </a:r>
            <a:r>
              <a:rPr lang="en-US" sz="2200" err="1"/>
              <a:t>iso</a:t>
            </a:r>
            <a:r>
              <a:rPr lang="en-US" sz="2200"/>
              <a:t>-electric point of the solute, the </a:t>
            </a:r>
            <a:r>
              <a:rPr lang="en-US" sz="2200" err="1"/>
              <a:t>ampholyte</a:t>
            </a:r>
            <a:r>
              <a:rPr lang="en-US" sz="2200"/>
              <a:t> takes a positive charge and migrates toward the cathode.</a:t>
            </a:r>
          </a:p>
          <a:p>
            <a:pPr>
              <a:buNone/>
            </a:pPr>
            <a:r>
              <a:rPr lang="en-US" sz="2200"/>
              <a:t>In the reverse situation, the </a:t>
            </a:r>
            <a:r>
              <a:rPr lang="en-US" sz="2200" err="1"/>
              <a:t>ampholyte</a:t>
            </a:r>
            <a:r>
              <a:rPr lang="en-US" sz="2200"/>
              <a:t> is in the anionic form and migrates toward the anode.</a:t>
            </a:r>
          </a:p>
          <a:p>
            <a:pPr>
              <a:buNone/>
            </a:pPr>
            <a:endParaRPr lang="en-US" sz="2200"/>
          </a:p>
          <a:p>
            <a:pPr>
              <a:buNone/>
            </a:pPr>
            <a:endParaRPr lang="en-US" sz="2200" dirty="0">
              <a:cs typeface="Calibri"/>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61860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a:solidFill>
                  <a:srgbClr val="222222"/>
                </a:solidFill>
                <a:latin typeface="Noto Naskh Arabic UI"/>
              </a:rPr>
              <a:t>In a galvanic (voltaic) cell, the anode is considered </a:t>
            </a:r>
            <a:r>
              <a:rPr lang="en-US" b="1">
                <a:solidFill>
                  <a:srgbClr val="222222"/>
                </a:solidFill>
                <a:latin typeface="Noto Naskh Arabic UI"/>
              </a:rPr>
              <a:t>negative</a:t>
            </a:r>
            <a:r>
              <a:rPr lang="en-US">
                <a:solidFill>
                  <a:srgbClr val="222222"/>
                </a:solidFill>
                <a:latin typeface="Noto Naskh Arabic UI"/>
              </a:rPr>
              <a:t> and the </a:t>
            </a:r>
            <a:r>
              <a:rPr lang="en-US" b="1">
                <a:solidFill>
                  <a:srgbClr val="222222"/>
                </a:solidFill>
                <a:latin typeface="Noto Naskh Arabic UI"/>
              </a:rPr>
              <a:t>cathode</a:t>
            </a:r>
            <a:r>
              <a:rPr lang="en-US">
                <a:solidFill>
                  <a:srgbClr val="222222"/>
                </a:solidFill>
                <a:latin typeface="Noto Naskh Arabic UI"/>
              </a:rPr>
              <a:t> is considered </a:t>
            </a:r>
            <a:r>
              <a:rPr lang="en-US" b="1">
                <a:solidFill>
                  <a:srgbClr val="222222"/>
                </a:solidFill>
                <a:latin typeface="Noto Naskh Arabic UI"/>
              </a:rPr>
              <a:t>positive</a:t>
            </a:r>
            <a:r>
              <a:rPr lang="en-US">
                <a:solidFill>
                  <a:srgbClr val="222222"/>
                </a:solidFill>
                <a:latin typeface="Noto Naskh Arabic UI"/>
              </a:rPr>
              <a:t>. This seems reasonable as the anode is the source of electrons and </a:t>
            </a:r>
            <a:r>
              <a:rPr lang="en-US" b="1">
                <a:solidFill>
                  <a:srgbClr val="222222"/>
                </a:solidFill>
                <a:latin typeface="Noto Naskh Arabic UI"/>
              </a:rPr>
              <a:t>cathode</a:t>
            </a:r>
            <a:r>
              <a:rPr lang="en-US">
                <a:solidFill>
                  <a:srgbClr val="222222"/>
                </a:solidFill>
                <a:latin typeface="Noto Naskh Arabic UI"/>
              </a:rPr>
              <a:t> is where the electrons flow. However, in an electrolytic cell, the anode is taken to be </a:t>
            </a:r>
            <a:r>
              <a:rPr lang="en-US" b="1">
                <a:solidFill>
                  <a:srgbClr val="222222"/>
                </a:solidFill>
                <a:latin typeface="Noto Naskh Arabic UI"/>
              </a:rPr>
              <a:t>positive</a:t>
            </a:r>
            <a:r>
              <a:rPr lang="en-US">
                <a:solidFill>
                  <a:srgbClr val="222222"/>
                </a:solidFill>
                <a:latin typeface="Noto Naskh Arabic UI"/>
              </a:rPr>
              <a:t> while the </a:t>
            </a:r>
            <a:r>
              <a:rPr lang="en-US" b="1">
                <a:solidFill>
                  <a:srgbClr val="222222"/>
                </a:solidFill>
                <a:latin typeface="Noto Naskh Arabic UI"/>
              </a:rPr>
              <a:t>cathode</a:t>
            </a:r>
            <a:r>
              <a:rPr lang="en-US">
                <a:solidFill>
                  <a:srgbClr val="222222"/>
                </a:solidFill>
                <a:latin typeface="Noto Naskh Arabic UI"/>
              </a:rPr>
              <a:t> is now </a:t>
            </a:r>
            <a:r>
              <a:rPr lang="en-US" b="1">
                <a:solidFill>
                  <a:srgbClr val="222222"/>
                </a:solidFill>
                <a:latin typeface="Noto Naskh Arabic UI"/>
              </a:rPr>
              <a:t>negative</a:t>
            </a:r>
            <a:endParaRPr lang="ar-EG"/>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96743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715000"/>
          </a:xfrm>
        </p:spPr>
        <p:txBody>
          <a:bodyPr vert="horz" lIns="91440" tIns="45720" rIns="91440" bIns="45720" rtlCol="0" anchor="t">
            <a:noAutofit/>
          </a:bodyPr>
          <a:lstStyle/>
          <a:p>
            <a:pPr algn="just"/>
            <a:r>
              <a:rPr lang="en-US" sz="2400" b="1" i="1">
                <a:solidFill>
                  <a:srgbClr val="0070C0"/>
                </a:solidFill>
                <a:ea typeface="+mn-lt"/>
                <a:cs typeface="+mn-lt"/>
              </a:rPr>
              <a:t>Proteins are separated by both electrical forces . The net charge on a protein is based on the sum charge of its amino acids, and the pH of the buffer. Proteins are applied to a solid matrix such as an </a:t>
            </a:r>
            <a:r>
              <a:rPr lang="en-US" sz="2400" b="1" i="1" err="1">
                <a:solidFill>
                  <a:srgbClr val="0070C0"/>
                </a:solidFill>
                <a:ea typeface="+mn-lt"/>
                <a:cs typeface="+mn-lt"/>
              </a:rPr>
              <a:t>agarose</a:t>
            </a:r>
            <a:r>
              <a:rPr lang="en-US" sz="2400" b="1" i="1">
                <a:solidFill>
                  <a:srgbClr val="0070C0"/>
                </a:solidFill>
                <a:ea typeface="+mn-lt"/>
                <a:cs typeface="+mn-lt"/>
              </a:rPr>
              <a:t> gel, or a cellulose acetate membrane in a liquid buffer, and electric current is applied. Proteins with a negative charge will migrate towards the positively charged anode. Albumin has the most negative charge, and will migrate furthest towards the anode</a:t>
            </a:r>
            <a:endParaRPr lang="en-US"/>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19</a:t>
            </a:fld>
            <a:endParaRPr lang="en-US">
              <a:solidFill>
                <a:prstClr val="black">
                  <a:tint val="75000"/>
                </a:prstClr>
              </a:solidFill>
            </a:endParaRPr>
          </a:p>
        </p:txBody>
      </p:sp>
      <p:pic>
        <p:nvPicPr>
          <p:cNvPr id="1026" name="Picture 2" descr="Image result for protein electrophoresis cath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149080"/>
            <a:ext cx="2476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8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4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1"/>
            <a:ext cx="8534400" cy="2895600"/>
          </a:xfrm>
        </p:spPr>
        <p:txBody>
          <a:bodyPr>
            <a:normAutofit/>
          </a:bodyPr>
          <a:lstStyle/>
          <a:p>
            <a:pPr>
              <a:buNone/>
            </a:pPr>
            <a:r>
              <a:rPr lang="en-US" sz="2000" b="1"/>
              <a:t>By electrophoresis, plasma proteins will be fractionated into:</a:t>
            </a:r>
            <a:endParaRPr lang="en-US" sz="2000"/>
          </a:p>
          <a:p>
            <a:pPr lvl="0"/>
            <a:r>
              <a:rPr lang="en-US" sz="1800"/>
              <a:t>Albumin 	  54-60%.</a:t>
            </a:r>
          </a:p>
          <a:p>
            <a:pPr lvl="0"/>
            <a:r>
              <a:rPr lang="el-GR" sz="1800" baseline="-25000"/>
              <a:t>α</a:t>
            </a:r>
            <a:r>
              <a:rPr lang="en-US" sz="1800" baseline="-25000"/>
              <a:t>1</a:t>
            </a:r>
            <a:r>
              <a:rPr lang="en-US" sz="1800"/>
              <a:t>-globulins   3-4%.</a:t>
            </a:r>
          </a:p>
          <a:p>
            <a:pPr lvl="0"/>
            <a:r>
              <a:rPr lang="el-GR" sz="1800" baseline="-25000"/>
              <a:t>α</a:t>
            </a:r>
            <a:r>
              <a:rPr lang="en-US" sz="1800" baseline="-25000"/>
              <a:t>2</a:t>
            </a:r>
            <a:r>
              <a:rPr lang="en-US" sz="1800"/>
              <a:t>-globulins   6-8%.</a:t>
            </a:r>
          </a:p>
          <a:p>
            <a:pPr lvl="0"/>
            <a:r>
              <a:rPr lang="el-GR" sz="1800"/>
              <a:t>β</a:t>
            </a:r>
            <a:r>
              <a:rPr lang="en-US" sz="1800"/>
              <a:t>-globulins    6-9%.</a:t>
            </a:r>
          </a:p>
          <a:p>
            <a:pPr lvl="0"/>
            <a:r>
              <a:rPr lang="el-GR" sz="1800"/>
              <a:t>γ</a:t>
            </a:r>
            <a:r>
              <a:rPr lang="en-US" sz="1800"/>
              <a:t>-globulins    16-20%</a:t>
            </a:r>
          </a:p>
          <a:p>
            <a:r>
              <a:rPr lang="en-US" sz="2000"/>
              <a:t>Each of the albumin and globulin fractions consists of mixture of several proteins.  </a:t>
            </a:r>
          </a:p>
          <a:p>
            <a:endParaRPr lang="ar-JO" sz="2000"/>
          </a:p>
        </p:txBody>
      </p:sp>
      <p:sp>
        <p:nvSpPr>
          <p:cNvPr id="4" name="Title 1"/>
          <p:cNvSpPr>
            <a:spLocks noGrp="1"/>
          </p:cNvSpPr>
          <p:nvPr>
            <p:ph type="title"/>
          </p:nvPr>
        </p:nvSpPr>
        <p:spPr>
          <a:xfrm>
            <a:off x="381000" y="0"/>
            <a:ext cx="8229600" cy="1143000"/>
          </a:xfrm>
        </p:spPr>
        <p:txBody>
          <a:bodyPr>
            <a:normAutofit/>
          </a:bodyPr>
          <a:lstStyle/>
          <a:p>
            <a:pPr algn="l"/>
            <a:r>
              <a:rPr lang="en-US" sz="3200">
                <a:solidFill>
                  <a:srgbClr val="C00000"/>
                </a:solidFill>
              </a:rPr>
              <a:t>Electrophoresis: plasma proteins</a:t>
            </a:r>
            <a:endParaRPr lang="ar-JO" sz="3200"/>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20</a:t>
            </a:fld>
            <a:endParaRPr lang="en-US">
              <a:solidFill>
                <a:prstClr val="black">
                  <a:tint val="75000"/>
                </a:prstClr>
              </a:solidFill>
            </a:endParaRPr>
          </a:p>
        </p:txBody>
      </p:sp>
      <p:pic>
        <p:nvPicPr>
          <p:cNvPr id="6" name="Picture 2" descr="Image-01"/>
          <p:cNvPicPr>
            <a:picLocks noChangeAspect="1" noChangeArrowheads="1"/>
          </p:cNvPicPr>
          <p:nvPr/>
        </p:nvPicPr>
        <p:blipFill>
          <a:blip r:embed="rId2" cstate="print">
            <a:lum bright="12000" contrast="-12000"/>
            <a:grayscl/>
          </a:blip>
          <a:srcRect/>
          <a:stretch>
            <a:fillRect/>
          </a:stretch>
        </p:blipFill>
        <p:spPr bwMode="auto">
          <a:xfrm>
            <a:off x="685800" y="3974657"/>
            <a:ext cx="7467600" cy="2590800"/>
          </a:xfrm>
          <a:prstGeom prst="rect">
            <a:avLst/>
          </a:prstGeom>
          <a:noFill/>
          <a:ln w="12700">
            <a:solidFill>
              <a:schemeClr val="tx2"/>
            </a:solidFill>
            <a:miter lim="800000"/>
            <a:headEnd/>
            <a:tailEnd/>
          </a:ln>
        </p:spPr>
      </p:pic>
    </p:spTree>
    <p:extLst>
      <p:ext uri="{BB962C8B-B14F-4D97-AF65-F5344CB8AC3E}">
        <p14:creationId xmlns:p14="http://schemas.microsoft.com/office/powerpoint/2010/main" val="152590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99588"/>
            <a:ext cx="4800600" cy="4525963"/>
          </a:xfrm>
        </p:spPr>
        <p:txBody>
          <a:bodyPr>
            <a:noAutofit/>
          </a:bodyPr>
          <a:lstStyle/>
          <a:p>
            <a:r>
              <a:rPr lang="en-US" sz="2200"/>
              <a:t>Changes in the </a:t>
            </a:r>
            <a:r>
              <a:rPr lang="en-US" sz="2200" err="1"/>
              <a:t>electrophoretic</a:t>
            </a:r>
            <a:r>
              <a:rPr lang="en-US" sz="2200"/>
              <a:t> pattern of plasma proteins occur in some diseases and may be value in their diagnosis e.g.:</a:t>
            </a:r>
          </a:p>
          <a:p>
            <a:pPr lvl="0">
              <a:buFont typeface="Wingdings" pitchFamily="2" charset="2"/>
              <a:buChar char="Ø"/>
            </a:pPr>
            <a:r>
              <a:rPr lang="en-US" sz="2200" b="1">
                <a:solidFill>
                  <a:srgbClr val="C00000"/>
                </a:solidFill>
              </a:rPr>
              <a:t>Myelomas and lymphoma (malignancy):</a:t>
            </a:r>
            <a:endParaRPr lang="en-US" sz="2200">
              <a:solidFill>
                <a:srgbClr val="C00000"/>
              </a:solidFill>
            </a:endParaRPr>
          </a:p>
          <a:p>
            <a:pPr lvl="1"/>
            <a:r>
              <a:rPr lang="en-US" sz="2200"/>
              <a:t>The pattern shows diffuse increase in </a:t>
            </a:r>
            <a:r>
              <a:rPr lang="en-US" sz="2200" err="1"/>
              <a:t>immunoglobulins</a:t>
            </a:r>
            <a:r>
              <a:rPr lang="en-US" sz="2200"/>
              <a:t>, including the beta and gamma regions.</a:t>
            </a:r>
          </a:p>
          <a:p>
            <a:pPr>
              <a:buFont typeface="Wingdings" pitchFamily="2" charset="2"/>
              <a:buChar char="Ø"/>
            </a:pPr>
            <a:r>
              <a:rPr lang="en-US" sz="2200" b="1" err="1">
                <a:solidFill>
                  <a:srgbClr val="C00000"/>
                </a:solidFill>
              </a:rPr>
              <a:t>Nephrotic</a:t>
            </a:r>
            <a:r>
              <a:rPr lang="en-US" sz="2200" b="1">
                <a:solidFill>
                  <a:srgbClr val="C00000"/>
                </a:solidFill>
              </a:rPr>
              <a:t> syndrome:</a:t>
            </a:r>
          </a:p>
          <a:p>
            <a:pPr lvl="1"/>
            <a:r>
              <a:rPr lang="en-US" sz="2200"/>
              <a:t>There is decrease in albumin.</a:t>
            </a:r>
          </a:p>
          <a:p>
            <a:pPr lvl="1"/>
            <a:r>
              <a:rPr lang="en-US" sz="2200"/>
              <a:t>Increase in α2-globulins.</a:t>
            </a:r>
          </a:p>
          <a:p>
            <a:pPr lvl="1"/>
            <a:endParaRPr lang="en-US" sz="2200"/>
          </a:p>
          <a:p>
            <a:endParaRPr lang="ar-JO" sz="2200"/>
          </a:p>
        </p:txBody>
      </p:sp>
      <p:sp>
        <p:nvSpPr>
          <p:cNvPr id="4" name="Title 1"/>
          <p:cNvSpPr>
            <a:spLocks noGrp="1"/>
          </p:cNvSpPr>
          <p:nvPr>
            <p:ph type="title"/>
          </p:nvPr>
        </p:nvSpPr>
        <p:spPr>
          <a:xfrm>
            <a:off x="381000" y="76200"/>
            <a:ext cx="8229600" cy="1143000"/>
          </a:xfrm>
        </p:spPr>
        <p:txBody>
          <a:bodyPr>
            <a:normAutofit/>
          </a:bodyPr>
          <a:lstStyle/>
          <a:p>
            <a:pPr algn="l"/>
            <a:r>
              <a:rPr lang="en-US" sz="3200">
                <a:solidFill>
                  <a:srgbClr val="C00000"/>
                </a:solidFill>
              </a:rPr>
              <a:t>Plasma protein electrophoresis: clinical application </a:t>
            </a:r>
            <a:endParaRPr lang="ar-JO" sz="3200"/>
          </a:p>
        </p:txBody>
      </p:sp>
      <p:pic>
        <p:nvPicPr>
          <p:cNvPr id="5" name="Picture 2" descr="mso2172C"/>
          <p:cNvPicPr>
            <a:picLocks noChangeAspect="1" noChangeArrowheads="1"/>
          </p:cNvPicPr>
          <p:nvPr/>
        </p:nvPicPr>
        <p:blipFill>
          <a:blip r:embed="rId2" cstate="print"/>
          <a:srcRect l="3824"/>
          <a:stretch>
            <a:fillRect/>
          </a:stretch>
        </p:blipFill>
        <p:spPr bwMode="auto">
          <a:xfrm>
            <a:off x="5181600" y="2057400"/>
            <a:ext cx="3810000" cy="1905000"/>
          </a:xfrm>
          <a:prstGeom prst="rect">
            <a:avLst/>
          </a:prstGeom>
          <a:noFill/>
          <a:ln w="9525">
            <a:solidFill>
              <a:schemeClr val="tx2"/>
            </a:solidFill>
            <a:miter lim="800000"/>
            <a:headEnd/>
            <a:tailEnd/>
          </a:ln>
        </p:spPr>
      </p:pic>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21</a:t>
            </a:fld>
            <a:endParaRPr lang="en-US">
              <a:solidFill>
                <a:prstClr val="black">
                  <a:tint val="75000"/>
                </a:prstClr>
              </a:solidFill>
            </a:endParaRPr>
          </a:p>
        </p:txBody>
      </p:sp>
      <p:pic>
        <p:nvPicPr>
          <p:cNvPr id="7" name="Picture 2" descr="msoF5B23"/>
          <p:cNvPicPr>
            <a:picLocks noChangeAspect="1" noChangeArrowheads="1"/>
          </p:cNvPicPr>
          <p:nvPr/>
        </p:nvPicPr>
        <p:blipFill>
          <a:blip r:embed="rId3" cstate="print"/>
          <a:srcRect l="1768" b="3358"/>
          <a:stretch>
            <a:fillRect/>
          </a:stretch>
        </p:blipFill>
        <p:spPr bwMode="auto">
          <a:xfrm>
            <a:off x="5181600" y="4191000"/>
            <a:ext cx="3810000" cy="2057400"/>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291353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lvl="0">
              <a:buFont typeface="Wingdings" pitchFamily="2" charset="2"/>
              <a:buChar char="Ø"/>
            </a:pPr>
            <a:r>
              <a:rPr lang="en-US" sz="2400" b="1"/>
              <a:t>AIDS:</a:t>
            </a:r>
            <a:endParaRPr lang="en-US" sz="2400"/>
          </a:p>
          <a:p>
            <a:pPr lvl="1"/>
            <a:r>
              <a:rPr lang="en-US" sz="2400"/>
              <a:t>The pattern shows decrease or loss of γ-globulins.</a:t>
            </a:r>
          </a:p>
          <a:p>
            <a:pPr lvl="1"/>
            <a:endParaRPr lang="en-US" sz="2400"/>
          </a:p>
          <a:p>
            <a:pPr lvl="1"/>
            <a:endParaRPr lang="en-US" sz="2400"/>
          </a:p>
          <a:p>
            <a:pPr lvl="1"/>
            <a:endParaRPr lang="en-US" sz="2400"/>
          </a:p>
          <a:p>
            <a:pPr lvl="1"/>
            <a:endParaRPr lang="en-US" sz="2400"/>
          </a:p>
          <a:p>
            <a:pPr lvl="1" algn="r">
              <a:buNone/>
            </a:pPr>
            <a:endParaRPr lang="en-US" sz="3500">
              <a:solidFill>
                <a:srgbClr val="C00000"/>
              </a:solidFill>
              <a:latin typeface="Brush Script MT" pitchFamily="66" charset="0"/>
            </a:endParaRPr>
          </a:p>
          <a:p>
            <a:pPr lvl="1"/>
            <a:endParaRPr lang="en-US" sz="2400"/>
          </a:p>
          <a:p>
            <a:endParaRPr lang="ar-JO" sz="2400"/>
          </a:p>
        </p:txBody>
      </p:sp>
      <p:pic>
        <p:nvPicPr>
          <p:cNvPr id="3075" name="Picture 3" descr="msoA78CF"/>
          <p:cNvPicPr>
            <a:picLocks noChangeAspect="1" noChangeArrowheads="1"/>
          </p:cNvPicPr>
          <p:nvPr/>
        </p:nvPicPr>
        <p:blipFill>
          <a:blip r:embed="rId2" cstate="print"/>
          <a:srcRect/>
          <a:stretch>
            <a:fillRect/>
          </a:stretch>
        </p:blipFill>
        <p:spPr bwMode="auto">
          <a:xfrm>
            <a:off x="1619672" y="2762541"/>
            <a:ext cx="5832648" cy="3096344"/>
          </a:xfrm>
          <a:prstGeom prst="rect">
            <a:avLst/>
          </a:prstGeom>
          <a:noFill/>
          <a:ln w="9525">
            <a:solidFill>
              <a:schemeClr val="accent1"/>
            </a:solidFill>
            <a:miter lim="800000"/>
            <a:headEnd/>
            <a:tailEnd/>
          </a:ln>
        </p:spPr>
      </p:pic>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78392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79512" y="404664"/>
            <a:ext cx="8568952" cy="369332"/>
          </a:xfrm>
          <a:prstGeom prst="rect">
            <a:avLst/>
          </a:prstGeom>
        </p:spPr>
        <p:txBody>
          <a:bodyPr wrap="square">
            <a:spAutoFit/>
          </a:bodyPr>
          <a:lstStyle/>
          <a:p>
            <a:pPr algn="l"/>
            <a:r>
              <a:rPr lang="en-US" b="1">
                <a:solidFill>
                  <a:schemeClr val="accent5">
                    <a:lumMod val="60000"/>
                    <a:lumOff val="40000"/>
                  </a:schemeClr>
                </a:solidFill>
              </a:rPr>
              <a:t> </a:t>
            </a:r>
            <a:endParaRPr lang="ar-EG" b="1">
              <a:solidFill>
                <a:schemeClr val="accent5">
                  <a:lumMod val="60000"/>
                  <a:lumOff val="40000"/>
                </a:schemeClr>
              </a:solidFill>
            </a:endParaRPr>
          </a:p>
        </p:txBody>
      </p:sp>
      <p:sp>
        <p:nvSpPr>
          <p:cNvPr id="3" name="Rectangle 2"/>
          <p:cNvSpPr/>
          <p:nvPr/>
        </p:nvSpPr>
        <p:spPr>
          <a:xfrm>
            <a:off x="175219" y="116632"/>
            <a:ext cx="8928992" cy="6001643"/>
          </a:xfrm>
          <a:prstGeom prst="rect">
            <a:avLst/>
          </a:prstGeom>
        </p:spPr>
        <p:txBody>
          <a:bodyPr wrap="square">
            <a:spAutoFit/>
          </a:bodyPr>
          <a:lstStyle/>
          <a:p>
            <a:pPr algn="ctr"/>
            <a:r>
              <a:rPr lang="en-US" sz="2400"/>
              <a:t> </a:t>
            </a:r>
            <a:r>
              <a:rPr lang="en-US" sz="3600" b="1"/>
              <a:t>Chromatography</a:t>
            </a:r>
            <a:endParaRPr lang="en-US" sz="4000" b="1"/>
          </a:p>
          <a:p>
            <a:pPr algn="l"/>
            <a:endParaRPr lang="en-US" sz="2000"/>
          </a:p>
          <a:p>
            <a:pPr algn="justLow" rtl="0"/>
            <a:r>
              <a:rPr lang="en-US" sz="2800"/>
              <a:t>Chromatography is a laboratory technique for the separation of a mixture. The mixture is dissolved in a fluid called </a:t>
            </a:r>
            <a:r>
              <a:rPr lang="en-US" sz="2800">
                <a:solidFill>
                  <a:srgbClr val="FF0000"/>
                </a:solidFill>
              </a:rPr>
              <a:t>the mobile phase</a:t>
            </a:r>
            <a:r>
              <a:rPr lang="en-US" sz="2800"/>
              <a:t>, which carries it through a structure holding another material called </a:t>
            </a:r>
            <a:r>
              <a:rPr lang="en-US" sz="2800">
                <a:solidFill>
                  <a:srgbClr val="FF0000"/>
                </a:solidFill>
              </a:rPr>
              <a:t>the stationary phase</a:t>
            </a:r>
            <a:r>
              <a:rPr lang="en-US" sz="2800"/>
              <a:t>.</a:t>
            </a:r>
          </a:p>
          <a:p>
            <a:pPr algn="justLow" rtl="0"/>
            <a:endParaRPr lang="en-US" sz="2800"/>
          </a:p>
          <a:p>
            <a:pPr algn="justLow" rtl="0"/>
            <a:r>
              <a:rPr lang="en-US" sz="2800"/>
              <a:t>Principle :</a:t>
            </a:r>
          </a:p>
          <a:p>
            <a:pPr algn="justLow" rtl="0"/>
            <a:r>
              <a:rPr lang="en-US" sz="2800"/>
              <a:t>The various constituents of the mixture travel at different speeds, causing them to separate. The separation is based on differential partitioning between the mobile and stationary phases.</a:t>
            </a:r>
            <a:r>
              <a:rPr lang="en-US" sz="2400"/>
              <a:t> </a:t>
            </a:r>
          </a:p>
          <a:p>
            <a:pPr algn="l"/>
            <a:endParaRPr lang="en-US" sz="2000"/>
          </a:p>
        </p:txBody>
      </p:sp>
    </p:spTree>
    <p:extLst>
      <p:ext uri="{BB962C8B-B14F-4D97-AF65-F5344CB8AC3E}">
        <p14:creationId xmlns:p14="http://schemas.microsoft.com/office/powerpoint/2010/main" val="11771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5000"/>
                <a:satMod val="135000"/>
              </a:schemeClr>
              <a:prstClr val="white"/>
            </a:duotone>
          </a:blip>
          <a:tile tx="0" ty="0" sx="60000" sy="6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7504" y="188640"/>
            <a:ext cx="8964488" cy="6370975"/>
          </a:xfrm>
          <a:prstGeom prst="rect">
            <a:avLst/>
          </a:prstGeom>
        </p:spPr>
        <p:txBody>
          <a:bodyPr wrap="square">
            <a:spAutoFit/>
          </a:bodyPr>
          <a:lstStyle/>
          <a:p>
            <a:pPr algn="justLow" rtl="0"/>
            <a:r>
              <a:rPr lang="en-US" sz="2400" b="1"/>
              <a:t>It involves passing a mixture dissolved in a "mobile phase" through a stationary phase, which separates the </a:t>
            </a:r>
            <a:r>
              <a:rPr lang="en-US" sz="2400" b="1" err="1"/>
              <a:t>analyte</a:t>
            </a:r>
            <a:r>
              <a:rPr lang="en-US" sz="2400" b="1"/>
              <a:t> to be measured from other molecules in the mixture based on differential partitioning between the mobile and stationary phases.</a:t>
            </a:r>
          </a:p>
          <a:p>
            <a:pPr algn="justLow" rtl="0"/>
            <a:endParaRPr lang="en-US" sz="2400" b="1"/>
          </a:p>
          <a:p>
            <a:pPr algn="justLow" rtl="0"/>
            <a:r>
              <a:rPr lang="en-US" sz="2400" b="1" u="sng"/>
              <a:t>The mobile phase:</a:t>
            </a:r>
          </a:p>
          <a:p>
            <a:pPr algn="justLow" rtl="0"/>
            <a:r>
              <a:rPr lang="en-US" sz="2400" b="1"/>
              <a:t> is the phase which moves in a definite direction.</a:t>
            </a:r>
          </a:p>
          <a:p>
            <a:pPr algn="justLow" rtl="0"/>
            <a:r>
              <a:rPr lang="en-US" sz="2400" b="1"/>
              <a:t> It may be a liquid or a gas.</a:t>
            </a:r>
          </a:p>
          <a:p>
            <a:pPr algn="justLow" rtl="0"/>
            <a:r>
              <a:rPr lang="en-US" sz="2400" b="1"/>
              <a:t> it consists of the sample being separated / analyzed and the solvent that moves the sample through the column. </a:t>
            </a:r>
          </a:p>
          <a:p>
            <a:pPr algn="justLow" rtl="0"/>
            <a:endParaRPr lang="en-US" sz="2400" b="1"/>
          </a:p>
          <a:p>
            <a:pPr algn="justLow" rtl="0"/>
            <a:r>
              <a:rPr lang="en-US" sz="2400" b="1" u="sng"/>
              <a:t>The stationary phase</a:t>
            </a:r>
          </a:p>
          <a:p>
            <a:pPr algn="justLow" rtl="0"/>
            <a:r>
              <a:rPr lang="en-US" sz="2400" b="1"/>
              <a:t> is the substance which is fixed in place for the chromatography procedure. Examples include the silica layer in thin layer chromatography.</a:t>
            </a:r>
          </a:p>
          <a:p>
            <a:pPr algn="justLow" rtl="0"/>
            <a:endParaRPr lang="en-US" sz="2400" b="1"/>
          </a:p>
        </p:txBody>
      </p:sp>
    </p:spTree>
    <p:extLst>
      <p:ext uri="{BB962C8B-B14F-4D97-AF65-F5344CB8AC3E}">
        <p14:creationId xmlns:p14="http://schemas.microsoft.com/office/powerpoint/2010/main" val="228163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ÙØªÙØ¬Ø© Ø¨Ø­Ø« Ø§ÙØµÙØ± Ø¹Ù âªchromatograph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08" y="291944"/>
            <a:ext cx="828092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7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ÙØªÙØ¬Ø© Ø¨Ø­Ø« Ø§ÙØµÙØ± Ø¹Ù âªchromatograph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42493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3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algn="l"/>
            <a:r>
              <a:rPr lang="en-US" sz="3200"/>
              <a:t> Function of Chromatography:</a:t>
            </a:r>
          </a:p>
        </p:txBody>
      </p:sp>
      <p:sp>
        <p:nvSpPr>
          <p:cNvPr id="3" name="Content Placeholder 2"/>
          <p:cNvSpPr>
            <a:spLocks noGrp="1"/>
          </p:cNvSpPr>
          <p:nvPr>
            <p:ph idx="1"/>
          </p:nvPr>
        </p:nvSpPr>
        <p:spPr>
          <a:xfrm>
            <a:off x="457200" y="914400"/>
            <a:ext cx="8229600" cy="4876800"/>
          </a:xfrm>
        </p:spPr>
        <p:txBody>
          <a:bodyPr>
            <a:noAutofit/>
          </a:bodyPr>
          <a:lstStyle/>
          <a:p>
            <a:pPr lvl="0">
              <a:buNone/>
            </a:pPr>
            <a:r>
              <a:rPr lang="en-US" sz="2200"/>
              <a:t>   </a:t>
            </a:r>
            <a:r>
              <a:rPr lang="en-US" sz="2200" b="1"/>
              <a:t>Chromatography may be preparative or analytical: </a:t>
            </a:r>
          </a:p>
          <a:p>
            <a:pPr lvl="0">
              <a:buFont typeface="Wingdings" pitchFamily="2" charset="2"/>
              <a:buChar char="v"/>
            </a:pPr>
            <a:r>
              <a:rPr lang="en-US" sz="2200"/>
              <a:t>The purpose of </a:t>
            </a:r>
            <a:r>
              <a:rPr lang="en-US" sz="2200" b="1">
                <a:solidFill>
                  <a:srgbClr val="C00000"/>
                </a:solidFill>
              </a:rPr>
              <a:t>preparative chromatography </a:t>
            </a:r>
            <a:r>
              <a:rPr lang="en-US" sz="2200"/>
              <a:t>is </a:t>
            </a:r>
            <a:r>
              <a:rPr lang="en-US" sz="2200" b="1">
                <a:solidFill>
                  <a:srgbClr val="002060"/>
                </a:solidFill>
                <a:effectLst>
                  <a:outerShdw blurRad="38100" dist="38100" dir="2700000" algn="tl">
                    <a:srgbClr val="000000">
                      <a:alpha val="43137"/>
                    </a:srgbClr>
                  </a:outerShdw>
                </a:effectLst>
              </a:rPr>
              <a:t>to separate </a:t>
            </a:r>
            <a:r>
              <a:rPr lang="en-US" sz="2200"/>
              <a:t>the components of a mixture for further use (and is thus a form of </a:t>
            </a:r>
            <a:r>
              <a:rPr lang="en-US" sz="2200" b="1">
                <a:effectLst>
                  <a:outerShdw blurRad="38100" dist="38100" dir="2700000" algn="tl">
                    <a:srgbClr val="000000">
                      <a:alpha val="43137"/>
                    </a:srgbClr>
                  </a:outerShdw>
                </a:effectLst>
              </a:rPr>
              <a:t>purification</a:t>
            </a:r>
            <a:r>
              <a:rPr lang="en-US" sz="2200"/>
              <a:t>). </a:t>
            </a:r>
          </a:p>
          <a:p>
            <a:pPr lvl="0">
              <a:buFont typeface="Wingdings" pitchFamily="2" charset="2"/>
              <a:buChar char="v"/>
            </a:pPr>
            <a:r>
              <a:rPr lang="en-US" sz="2200" b="1">
                <a:solidFill>
                  <a:srgbClr val="C00000"/>
                </a:solidFill>
              </a:rPr>
              <a:t>Analytical chromatography </a:t>
            </a:r>
            <a:r>
              <a:rPr lang="en-US" sz="2200"/>
              <a:t>is done normally with smaller amounts of material </a:t>
            </a:r>
            <a:r>
              <a:rPr lang="en-US" sz="2200" b="1">
                <a:solidFill>
                  <a:srgbClr val="002060"/>
                </a:solidFill>
                <a:effectLst>
                  <a:outerShdw blurRad="38100" dist="38100" dir="2700000" algn="tl">
                    <a:srgbClr val="000000">
                      <a:alpha val="43137"/>
                    </a:srgbClr>
                  </a:outerShdw>
                </a:effectLst>
              </a:rPr>
              <a:t>to measure </a:t>
            </a:r>
            <a:r>
              <a:rPr lang="en-US" sz="2200"/>
              <a:t>the relative proportions of </a:t>
            </a:r>
            <a:r>
              <a:rPr lang="en-US" sz="2200" err="1"/>
              <a:t>analytes</a:t>
            </a:r>
            <a:r>
              <a:rPr lang="en-US" sz="2200"/>
              <a:t> in a mixture.</a:t>
            </a:r>
          </a:p>
          <a:p>
            <a:pPr lvl="0">
              <a:buNone/>
            </a:pPr>
            <a:r>
              <a:rPr lang="en-US" sz="2400"/>
              <a:t>………………………………………………………………………………….. </a:t>
            </a:r>
          </a:p>
          <a:p>
            <a:pPr>
              <a:lnSpc>
                <a:spcPct val="80000"/>
              </a:lnSpc>
              <a:defRPr/>
            </a:pPr>
            <a:r>
              <a:rPr lang="en-US" sz="2200" b="1">
                <a:solidFill>
                  <a:srgbClr val="0070C0"/>
                </a:solidFill>
              </a:rPr>
              <a:t>Separation of mixtures of:</a:t>
            </a:r>
          </a:p>
          <a:p>
            <a:pPr>
              <a:lnSpc>
                <a:spcPct val="80000"/>
              </a:lnSpc>
              <a:buFont typeface="Wingdings" pitchFamily="2" charset="2"/>
              <a:buChar char="Ø"/>
              <a:defRPr/>
            </a:pPr>
            <a:r>
              <a:rPr lang="en-US" sz="2200"/>
              <a:t>  Mono- &amp; polysaccharides.</a:t>
            </a:r>
          </a:p>
          <a:p>
            <a:pPr>
              <a:lnSpc>
                <a:spcPct val="80000"/>
              </a:lnSpc>
              <a:buFont typeface="Wingdings" pitchFamily="2" charset="2"/>
              <a:buChar char="Ø"/>
              <a:defRPr/>
            </a:pPr>
            <a:r>
              <a:rPr lang="en-US" sz="2200"/>
              <a:t> Amino acids from peptides &amp; proteins.</a:t>
            </a:r>
          </a:p>
          <a:p>
            <a:pPr>
              <a:lnSpc>
                <a:spcPct val="80000"/>
              </a:lnSpc>
              <a:buFont typeface="Wingdings" pitchFamily="2" charset="2"/>
              <a:buChar char="Ø"/>
              <a:defRPr/>
            </a:pPr>
            <a:r>
              <a:rPr lang="en-US" sz="2200"/>
              <a:t>Proteins of different molecular weights.</a:t>
            </a:r>
          </a:p>
          <a:p>
            <a:pPr>
              <a:lnSpc>
                <a:spcPct val="80000"/>
              </a:lnSpc>
              <a:buFont typeface="Wingdings" pitchFamily="2" charset="2"/>
              <a:buChar char="Ø"/>
              <a:defRPr/>
            </a:pPr>
            <a:r>
              <a:rPr lang="en-US" sz="2200"/>
              <a:t>Purification of enzymes.</a:t>
            </a:r>
          </a:p>
          <a:p>
            <a:pPr marL="0" lvl="1" indent="0">
              <a:lnSpc>
                <a:spcPct val="80000"/>
              </a:lnSpc>
              <a:buNone/>
              <a:defRPr/>
            </a:pPr>
            <a:endParaRPr lang="en-US" altLang="ja-JP" sz="2200"/>
          </a:p>
          <a:p>
            <a:pPr lvl="0"/>
            <a:endParaRPr lang="en-US" sz="2000"/>
          </a:p>
          <a:p>
            <a:endParaRPr lang="en-US" sz="240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420998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500332" y="1143000"/>
            <a:ext cx="8186468" cy="4813510"/>
          </a:xfrm>
        </p:spPr>
        <p:txBody>
          <a:bodyPr>
            <a:noAutofit/>
          </a:bodyPr>
          <a:lstStyle/>
          <a:p>
            <a:pPr algn="l" eaLnBrk="1" hangingPunct="1">
              <a:buFont typeface="Wingdings" pitchFamily="2" charset="2"/>
              <a:buNone/>
              <a:defRPr/>
            </a:pPr>
            <a:r>
              <a:rPr lang="en-US" sz="2400" b="1">
                <a:solidFill>
                  <a:srgbClr val="C00000"/>
                </a:solidFill>
              </a:rPr>
              <a:t>I. Classification of chromatography according to mobile phase:</a:t>
            </a:r>
          </a:p>
          <a:p>
            <a:pPr>
              <a:buNone/>
              <a:defRPr/>
            </a:pPr>
            <a:r>
              <a:rPr lang="en-US" sz="2400" b="1" u="sng"/>
              <a:t>1- Liquid chromatography (LC):  </a:t>
            </a:r>
          </a:p>
          <a:p>
            <a:pPr>
              <a:buFont typeface="Wingdings" pitchFamily="2" charset="2"/>
              <a:buChar char="Ø"/>
              <a:defRPr/>
            </a:pPr>
            <a:r>
              <a:rPr lang="en-US" sz="2400" b="1">
                <a:solidFill>
                  <a:schemeClr val="accent1">
                    <a:lumMod val="50000"/>
                  </a:schemeClr>
                </a:solidFill>
                <a:effectLst>
                  <a:outerShdw blurRad="38100" dist="38100" dir="2700000" algn="tl">
                    <a:srgbClr val="000000">
                      <a:alpha val="43137"/>
                    </a:srgbClr>
                  </a:outerShdw>
                </a:effectLst>
              </a:rPr>
              <a:t>Mobile phase is a liquid</a:t>
            </a:r>
            <a:r>
              <a:rPr lang="en-US" sz="2400"/>
              <a:t>. </a:t>
            </a:r>
          </a:p>
          <a:p>
            <a:pPr>
              <a:buFont typeface="Wingdings" pitchFamily="2" charset="2"/>
              <a:buChar char="Ø"/>
              <a:defRPr/>
            </a:pPr>
            <a:r>
              <a:rPr lang="en-US" sz="2400"/>
              <a:t>It can be carried out either in a </a:t>
            </a:r>
            <a:r>
              <a:rPr lang="en-US" sz="2400" b="1">
                <a:solidFill>
                  <a:srgbClr val="0070C0"/>
                </a:solidFill>
              </a:rPr>
              <a:t>column </a:t>
            </a:r>
            <a:r>
              <a:rPr lang="en-US" sz="2400"/>
              <a:t>or a </a:t>
            </a:r>
            <a:r>
              <a:rPr lang="en-US" sz="2400" b="1">
                <a:solidFill>
                  <a:srgbClr val="0070C0"/>
                </a:solidFill>
              </a:rPr>
              <a:t>plane (paper &amp; thin LC)</a:t>
            </a:r>
            <a:r>
              <a:rPr lang="en-US" sz="2400"/>
              <a:t>. </a:t>
            </a:r>
          </a:p>
          <a:p>
            <a:pPr>
              <a:buFont typeface="Wingdings" pitchFamily="2" charset="2"/>
              <a:buChar char="Ø"/>
              <a:defRPr/>
            </a:pPr>
            <a:r>
              <a:rPr lang="en-US" sz="2400"/>
              <a:t>LC that generally utilizes very </a:t>
            </a:r>
            <a:r>
              <a:rPr lang="en-US" sz="2400" b="1" i="1">
                <a:effectLst>
                  <a:outerShdw blurRad="38100" dist="38100" dir="2700000" algn="tl">
                    <a:srgbClr val="000000">
                      <a:alpha val="43137"/>
                    </a:srgbClr>
                  </a:outerShdw>
                </a:effectLst>
              </a:rPr>
              <a:t>small packing particles </a:t>
            </a:r>
            <a:r>
              <a:rPr lang="en-US" sz="2400"/>
              <a:t>and a relatively </a:t>
            </a:r>
            <a:r>
              <a:rPr lang="en-US" sz="2400" b="1" i="1">
                <a:effectLst>
                  <a:outerShdw blurRad="38100" dist="38100" dir="2700000" algn="tl">
                    <a:srgbClr val="000000">
                      <a:alpha val="43137"/>
                    </a:srgbClr>
                  </a:outerShdw>
                </a:effectLst>
              </a:rPr>
              <a:t>high pressure </a:t>
            </a:r>
            <a:r>
              <a:rPr lang="en-US" sz="2400"/>
              <a:t>is referred as high performance liquid chromatography </a:t>
            </a:r>
            <a:r>
              <a:rPr lang="en-US" sz="2400" b="1">
                <a:solidFill>
                  <a:srgbClr val="0070C0"/>
                </a:solidFill>
              </a:rPr>
              <a:t>(HPLC).</a:t>
            </a:r>
            <a:endParaRPr lang="en-US" sz="2400" b="1"/>
          </a:p>
          <a:p>
            <a:pPr>
              <a:buNone/>
              <a:defRPr/>
            </a:pPr>
            <a:r>
              <a:rPr lang="en-US" sz="2400" b="1" u="sng"/>
              <a:t>2- Gas chromatography (GC) :</a:t>
            </a:r>
          </a:p>
          <a:p>
            <a:pPr>
              <a:buFont typeface="Wingdings" pitchFamily="2" charset="2"/>
              <a:buChar char="Ø"/>
              <a:defRPr/>
            </a:pPr>
            <a:r>
              <a:rPr lang="en-US" sz="2400" b="1"/>
              <a:t> </a:t>
            </a:r>
            <a:r>
              <a:rPr lang="en-US" sz="2400" b="1">
                <a:solidFill>
                  <a:schemeClr val="accent1">
                    <a:lumMod val="50000"/>
                  </a:schemeClr>
                </a:solidFill>
                <a:effectLst>
                  <a:outerShdw blurRad="38100" dist="38100" dir="2700000" algn="tl">
                    <a:srgbClr val="000000">
                      <a:alpha val="43137"/>
                    </a:srgbClr>
                  </a:outerShdw>
                </a:effectLst>
              </a:rPr>
              <a:t>Mobile phase is a gas. </a:t>
            </a:r>
            <a:r>
              <a:rPr lang="en-US" sz="2400"/>
              <a:t>It is based on a partition equilibrium of </a:t>
            </a:r>
            <a:r>
              <a:rPr lang="en-US" sz="2400" err="1"/>
              <a:t>analyte</a:t>
            </a:r>
            <a:r>
              <a:rPr lang="en-US" sz="2400"/>
              <a:t> between a solid stationary phase (often a liquid silicone-based material) and a mobile gas (most often Helium).</a:t>
            </a:r>
            <a:endParaRPr lang="en-US" sz="2400" b="1"/>
          </a:p>
        </p:txBody>
      </p:sp>
      <p:sp>
        <p:nvSpPr>
          <p:cNvPr id="3" name="Title 1"/>
          <p:cNvSpPr>
            <a:spLocks noGrp="1"/>
          </p:cNvSpPr>
          <p:nvPr>
            <p:ph type="title"/>
          </p:nvPr>
        </p:nvSpPr>
        <p:spPr>
          <a:xfrm>
            <a:off x="304800" y="76200"/>
            <a:ext cx="8229600" cy="1143000"/>
          </a:xfrm>
        </p:spPr>
        <p:txBody>
          <a:bodyPr>
            <a:normAutofit/>
          </a:bodyPr>
          <a:lstStyle/>
          <a:p>
            <a:pPr algn="l"/>
            <a:r>
              <a:rPr lang="en-US" sz="3200"/>
              <a:t>Chromatography: classification </a:t>
            </a: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8114244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78" y="882390"/>
            <a:ext cx="9144000" cy="1569660"/>
          </a:xfrm>
          <a:prstGeom prst="rect">
            <a:avLst/>
          </a:prstGeom>
        </p:spPr>
        <p:txBody>
          <a:bodyPr wrap="square" lIns="91440" tIns="45720" rIns="91440" bIns="45720" anchor="t">
            <a:spAutoFit/>
          </a:bodyPr>
          <a:lstStyle/>
          <a:p>
            <a:pPr marL="342900" indent="-342900" algn="justLow" rtl="0">
              <a:buFont typeface="Arial" pitchFamily="34" charset="0"/>
              <a:buChar char="•"/>
            </a:pPr>
            <a:r>
              <a:rPr lang="en-US" sz="2400" dirty="0"/>
              <a:t>It is an analytical technique for separating and identifying mixtures that are or can be </a:t>
            </a:r>
            <a:r>
              <a:rPr lang="en-US" sz="2400" dirty="0" err="1"/>
              <a:t>coloured</a:t>
            </a:r>
            <a:r>
              <a:rPr lang="en-US" sz="2400" dirty="0"/>
              <a:t>, especially pigments. </a:t>
            </a:r>
            <a:endParaRPr lang="en-US" sz="2400"/>
          </a:p>
          <a:p>
            <a:pPr marL="342900" indent="-342900" algn="justLow" rtl="0">
              <a:buFont typeface="Arial" pitchFamily="34" charset="0"/>
              <a:buChar char="•"/>
            </a:pPr>
            <a:r>
              <a:rPr lang="en-US" sz="2400" dirty="0"/>
              <a:t>This is useful for separating </a:t>
            </a:r>
            <a:r>
              <a:rPr lang="en-US" sz="2400" u="sng" dirty="0"/>
              <a:t>complex mixtures of similar compounds</a:t>
            </a:r>
            <a:r>
              <a:rPr lang="en-US" sz="2400" dirty="0"/>
              <a:t>, for example, </a:t>
            </a:r>
            <a:r>
              <a:rPr lang="en-US" sz="2400" dirty="0">
                <a:highlight>
                  <a:srgbClr val="00FF00"/>
                </a:highlight>
              </a:rPr>
              <a:t>amino acids</a:t>
            </a:r>
            <a:r>
              <a:rPr lang="en-US" sz="2400" dirty="0"/>
              <a:t>.</a:t>
            </a:r>
            <a:endParaRPr lang="ar-EG" sz="2400" dirty="0"/>
          </a:p>
        </p:txBody>
      </p:sp>
      <p:sp>
        <p:nvSpPr>
          <p:cNvPr id="3" name="Rectangle 2"/>
          <p:cNvSpPr/>
          <p:nvPr/>
        </p:nvSpPr>
        <p:spPr>
          <a:xfrm>
            <a:off x="71279" y="2452050"/>
            <a:ext cx="6228913" cy="4524315"/>
          </a:xfrm>
          <a:prstGeom prst="rect">
            <a:avLst/>
          </a:prstGeom>
        </p:spPr>
        <p:txBody>
          <a:bodyPr wrap="square" lIns="91440" tIns="45720" rIns="91440" bIns="45720" anchor="t">
            <a:spAutoFit/>
          </a:bodyPr>
          <a:lstStyle/>
          <a:p>
            <a:pPr marL="342900" indent="-342900" algn="justLow" rtl="0">
              <a:buFont typeface="Arial" pitchFamily="34" charset="0"/>
              <a:buChar char="•"/>
            </a:pPr>
            <a:r>
              <a:rPr lang="en-US" sz="2400" dirty="0">
                <a:highlight>
                  <a:srgbClr val="FFFF00"/>
                </a:highlight>
              </a:rPr>
              <a:t>A small spot of the sample is applied to a strip of chromatography paper about 1 cm from the base, usually using a capillary tube for maximum precision</a:t>
            </a:r>
            <a:r>
              <a:rPr lang="en-US" sz="2400" dirty="0"/>
              <a:t>.</a:t>
            </a:r>
          </a:p>
          <a:p>
            <a:pPr marL="342900" indent="-342900" algn="justLow" rtl="0">
              <a:buFont typeface="Arial" pitchFamily="34" charset="0"/>
              <a:buChar char="•"/>
            </a:pPr>
            <a:r>
              <a:rPr lang="en-US" sz="2400" dirty="0"/>
              <a:t> This sample is absorbed onto the paper and may form interactions with it. </a:t>
            </a:r>
          </a:p>
          <a:p>
            <a:pPr marL="342900" indent="-342900" algn="justLow" rtl="0">
              <a:buFont typeface="Arial" pitchFamily="34" charset="0"/>
              <a:buChar char="•"/>
            </a:pPr>
            <a:r>
              <a:rPr lang="en-US" sz="2400" dirty="0"/>
              <a:t>The paper is then dipped into a suit­able solvent, such as ethanol or water, taking care that the spot is above the surface of the solvent, and placed in a sealed container.</a:t>
            </a:r>
          </a:p>
          <a:p>
            <a:endParaRPr lang="en-US" sz="2400"/>
          </a:p>
        </p:txBody>
      </p:sp>
      <p:sp>
        <p:nvSpPr>
          <p:cNvPr id="4" name="AutoShape 2" descr="ÙØªÙØ¬Ø© Ø¨Ø­Ø« Ø§ÙØµÙØ± Ø¹Ù âªchromatography diagramâ¬â"/>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7" y="2132856"/>
            <a:ext cx="237626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42898" y="284583"/>
            <a:ext cx="4548040" cy="584775"/>
          </a:xfrm>
          <a:prstGeom prst="rect">
            <a:avLst/>
          </a:prstGeom>
        </p:spPr>
        <p:txBody>
          <a:bodyPr wrap="none">
            <a:spAutoFit/>
          </a:bodyPr>
          <a:lstStyle/>
          <a:p>
            <a:pPr algn="ctr"/>
            <a:r>
              <a:rPr lang="en-US" sz="3200" b="1"/>
              <a:t>Paper Chromatography</a:t>
            </a:r>
            <a:endParaRPr lang="ar-EG" sz="3200" b="1"/>
          </a:p>
        </p:txBody>
      </p:sp>
    </p:spTree>
    <p:extLst>
      <p:ext uri="{BB962C8B-B14F-4D97-AF65-F5344CB8AC3E}">
        <p14:creationId xmlns:p14="http://schemas.microsoft.com/office/powerpoint/2010/main" val="683554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A4CE2C4C7B96C94992FCDCD516328081" ma:contentTypeVersion="3" ma:contentTypeDescription="إنشاء مستند جديد." ma:contentTypeScope="" ma:versionID="c4e0787a1e96115fbf53b6550aba7f31">
  <xsd:schema xmlns:xsd="http://www.w3.org/2001/XMLSchema" xmlns:xs="http://www.w3.org/2001/XMLSchema" xmlns:p="http://schemas.microsoft.com/office/2006/metadata/properties" xmlns:ns2="e0585ad6-e60d-4dbf-9f0f-7ca5398387e1" targetNamespace="http://schemas.microsoft.com/office/2006/metadata/properties" ma:root="true" ma:fieldsID="a3bd1af75b3c913f6b27a2ecaeb47709"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0A6D4B-6528-4BEB-9BCB-C5196BD3430F}">
  <ds:schemaRefs>
    <ds:schemaRef ds:uri="e0585ad6-e60d-4dbf-9f0f-7ca5398387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B78821-5184-4A03-A2E4-7E17FAC4461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D08EC91-840B-45B7-9B8B-6A40D075F3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Hardcover</Template>
  <Application>Microsoft Office PowerPoint</Application>
  <PresentationFormat>On-screen Show (4:3)</PresentationFormat>
  <Slides>22</Slides>
  <Notes>0</Notes>
  <HiddenSlides>0</HiddenSlide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Hardcover</vt:lpstr>
      <vt:lpstr>Office Theme</vt:lpstr>
      <vt:lpstr>1_Office Theme</vt:lpstr>
      <vt:lpstr>2_Office Theme</vt:lpstr>
      <vt:lpstr>3_Office Theme</vt:lpstr>
      <vt:lpstr>4_Office Theme</vt:lpstr>
      <vt:lpstr>5_Office Theme</vt:lpstr>
      <vt:lpstr>6_Office Theme</vt:lpstr>
      <vt:lpstr>Chromatography </vt:lpstr>
      <vt:lpstr>PowerPoint Presentation</vt:lpstr>
      <vt:lpstr>PowerPoint Presentation</vt:lpstr>
      <vt:lpstr>PowerPoint Presentation</vt:lpstr>
      <vt:lpstr>PowerPoint Presentation</vt:lpstr>
      <vt:lpstr>PowerPoint Presentation</vt:lpstr>
      <vt:lpstr> Function of Chromatography:</vt:lpstr>
      <vt:lpstr>Chromatography: classification </vt:lpstr>
      <vt:lpstr>PowerPoint Presentation</vt:lpstr>
      <vt:lpstr>PowerPoint Presentation</vt:lpstr>
      <vt:lpstr>PowerPoint Presentation</vt:lpstr>
      <vt:lpstr>PowerPoint Presentation</vt:lpstr>
      <vt:lpstr> Application of Chromatography</vt:lpstr>
      <vt:lpstr>Electrophoresis </vt:lpstr>
      <vt:lpstr>Electrophoresis: definition</vt:lpstr>
      <vt:lpstr>Electrophoresis </vt:lpstr>
      <vt:lpstr>Electrophoresis: Types</vt:lpstr>
      <vt:lpstr>PowerPoint Presentation</vt:lpstr>
      <vt:lpstr>PowerPoint Presentation</vt:lpstr>
      <vt:lpstr>Electrophoresis: plasma proteins</vt:lpstr>
      <vt:lpstr>Plasma protein electrophoresis: clinical application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Chromatography</dc:title>
  <dc:creator>hp</dc:creator>
  <cp:revision>18</cp:revision>
  <dcterms:created xsi:type="dcterms:W3CDTF">2018-09-28T12:56:59Z</dcterms:created>
  <dcterms:modified xsi:type="dcterms:W3CDTF">2020-11-15T20:58:47Z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