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272" r:id="rId4"/>
    <p:sldId id="259" r:id="rId5"/>
    <p:sldId id="275" r:id="rId6"/>
    <p:sldId id="274" r:id="rId7"/>
    <p:sldId id="261" r:id="rId8"/>
    <p:sldId id="260" r:id="rId9"/>
    <p:sldId id="267" r:id="rId10"/>
    <p:sldId id="268" r:id="rId11"/>
    <p:sldId id="270" r:id="rId12"/>
    <p:sldId id="266" r:id="rId13"/>
    <p:sldId id="262" r:id="rId14"/>
    <p:sldId id="269" r:id="rId15"/>
    <p:sldId id="276" r:id="rId16"/>
    <p:sldId id="263" r:id="rId17"/>
    <p:sldId id="264" r:id="rId18"/>
    <p:sldId id="277"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p:scale>
          <a:sx n="66" d="100"/>
          <a:sy n="66"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8T18:29:41.46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2324 4549,'0'0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8T18:31:30.234"/>
    </inkml:context>
    <inkml:brush xml:id="br0">
      <inkml:brushProperty name="width" value="0.1" units="cm"/>
      <inkml:brushProperty name="height" value="0.1" units="cm"/>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8T18:35:56.664"/>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1,'0'4332,"0"-4329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8T18:36:07.001"/>
    </inkml:context>
    <inkml:brush xml:id="br0">
      <inkml:brushProperty name="width" value="0.1" units="cm"/>
      <inkml:brushProperty name="height" value="0.1" units="cm"/>
      <inkml:brushProperty name="color" value="#FFFFFF"/>
      <inkml:brushProperty name="ignorePressure" value="1"/>
    </inkml:brush>
  </inkml:definitions>
  <inkml:trace contextRef="#ctx0" brushRef="#br0">0 1,'5644'0,"-5637"0</inkml:trace>
  <inkml:trace contextRef="#ctx0" brushRef="#br0" timeOffset="1759.35">5554 1,'5270'0,"-5263"0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8T18:36:12.828"/>
    </inkml:context>
    <inkml:brush xml:id="br0">
      <inkml:brushProperty name="width" value="0.1" units="cm"/>
      <inkml:brushProperty name="height" value="0.1" units="cm"/>
      <inkml:brushProperty name="color" value="#FFFFFF"/>
      <inkml:brushProperty name="ignorePressure" value="1"/>
    </inkml:brush>
  </inkml:definitions>
  <inkml:trace contextRef="#ctx0" brushRef="#br0">11983 1,'-11983'0,"12001"0,1868 0,-1887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8T18:36:23.089"/>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1,'0'3770,"0"-3770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8T18:36:29.860"/>
    </inkml:context>
    <inkml:brush xml:id="br0">
      <inkml:brushProperty name="width" value="0.1" units="cm"/>
      <inkml:brushProperty name="height" value="0.1" units="cm"/>
      <inkml:brushProperty name="color" value="#FFFFFF"/>
      <inkml:brushProperty name="ignorePressure" value="1"/>
    </inkml:brush>
  </inkml:definitions>
  <inkml:trace contextRef="#ctx0" brushRef="#br0">0 168,'0'3575,"0"-3568</inkml:trace>
  <inkml:trace contextRef="#ctx0" brushRef="#br0" timeOffset="1729.659">0 0,'0'4017,"0"-4007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D74F2-C9FF-4145-B6F5-1EE556E37EE1}"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A421F-B5B9-4A4B-89A0-26E8376F800F}" type="slidenum">
              <a:rPr lang="en-US" smtClean="0"/>
              <a:t>‹#›</a:t>
            </a:fld>
            <a:endParaRPr lang="en-US"/>
          </a:p>
        </p:txBody>
      </p:sp>
    </p:spTree>
    <p:extLst>
      <p:ext uri="{BB962C8B-B14F-4D97-AF65-F5344CB8AC3E}">
        <p14:creationId xmlns:p14="http://schemas.microsoft.com/office/powerpoint/2010/main" val="67525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FEC89-CCA1-4C5A-AB7B-408024CF16DA}" type="slidenum">
              <a:rPr lang="en-US" smtClean="0"/>
              <a:t>4</a:t>
            </a:fld>
            <a:endParaRPr lang="en-US"/>
          </a:p>
        </p:txBody>
      </p:sp>
    </p:spTree>
    <p:extLst>
      <p:ext uri="{BB962C8B-B14F-4D97-AF65-F5344CB8AC3E}">
        <p14:creationId xmlns:p14="http://schemas.microsoft.com/office/powerpoint/2010/main" val="341478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A332-655E-4AF1-8025-D808810BF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2CDB0-1ABC-4EFA-A56D-BC091CA0B5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E2DC2C-E661-48B4-AFBF-0EFFA8B64787}"/>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5" name="Footer Placeholder 4">
            <a:extLst>
              <a:ext uri="{FF2B5EF4-FFF2-40B4-BE49-F238E27FC236}">
                <a16:creationId xmlns:a16="http://schemas.microsoft.com/office/drawing/2014/main" id="{0A84D230-E886-482F-A94C-CA82C0336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7AD48-60EE-42C7-B564-B5D7D1FEC567}"/>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288671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9258-AE01-4037-9443-4874707BB1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A9B2CD-228B-4DBC-B6C7-CC96AFBD1F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9E428-5028-476C-A70F-3CE5D749D9D3}"/>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5" name="Footer Placeholder 4">
            <a:extLst>
              <a:ext uri="{FF2B5EF4-FFF2-40B4-BE49-F238E27FC236}">
                <a16:creationId xmlns:a16="http://schemas.microsoft.com/office/drawing/2014/main" id="{0D7433F9-8392-4578-8ACF-174C4B973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39FB3-00F6-420A-A107-A7AD30D1C1A4}"/>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265576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853CC-A18D-4448-AFA6-1961D98E2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0B2C7D-A83C-4C68-BA42-D90E35C04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2EBC3-7330-47B1-99AB-71C08FD0CF86}"/>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5" name="Footer Placeholder 4">
            <a:extLst>
              <a:ext uri="{FF2B5EF4-FFF2-40B4-BE49-F238E27FC236}">
                <a16:creationId xmlns:a16="http://schemas.microsoft.com/office/drawing/2014/main" id="{79D1BF6C-AFC2-474A-89FC-342E4A2E7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7156F-791F-4F30-8CDB-BD42CD9D8258}"/>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122041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56E7-5A56-4B66-8C94-465E37157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B6BDE-0107-4134-BA6F-B65998F881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48A25-1E7D-46DE-8EEA-B5F6FAB75FBD}"/>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5" name="Footer Placeholder 4">
            <a:extLst>
              <a:ext uri="{FF2B5EF4-FFF2-40B4-BE49-F238E27FC236}">
                <a16:creationId xmlns:a16="http://schemas.microsoft.com/office/drawing/2014/main" id="{9525F124-F868-4BDA-A1CD-AD2E5BC18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6562D-49ED-438F-8F23-B338EE12171E}"/>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300749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662F-0A89-46CB-B5EF-13FA5C523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AE4C05-608D-42D5-B6E2-C3AC4BFE5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80CEB7-F1A6-400E-8E52-2CEA151E17AB}"/>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5" name="Footer Placeholder 4">
            <a:extLst>
              <a:ext uri="{FF2B5EF4-FFF2-40B4-BE49-F238E27FC236}">
                <a16:creationId xmlns:a16="http://schemas.microsoft.com/office/drawing/2014/main" id="{AE7FA5C4-7B7F-4C24-B930-FA11E5036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1E06D-8AA3-4C59-A714-18841FA0EA41}"/>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76213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1576-E534-4A46-970C-E9FA8A2D7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23623-A884-451F-8E3B-76AA5CA503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F737EA-6AE6-4294-80E6-3B28D4EAF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B6624-711A-4209-98B5-B86F16FC0F4F}"/>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6" name="Footer Placeholder 5">
            <a:extLst>
              <a:ext uri="{FF2B5EF4-FFF2-40B4-BE49-F238E27FC236}">
                <a16:creationId xmlns:a16="http://schemas.microsoft.com/office/drawing/2014/main" id="{A476F033-1283-463A-853C-234041431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30551-4A97-4490-86B7-BD99EBF66576}"/>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397447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F997-2CDD-4A2A-90C9-FEF35AD910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F6E53C-434F-4B9D-A6ED-5C67921EB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C4B8E-378A-4350-B24C-0E2935357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12189A-1A77-47A7-ABDC-C47882EA56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83328-3CC7-4639-8DEE-D9952B3B87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3E0C60-54B6-4AEE-A5F3-AF2821484157}"/>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8" name="Footer Placeholder 7">
            <a:extLst>
              <a:ext uri="{FF2B5EF4-FFF2-40B4-BE49-F238E27FC236}">
                <a16:creationId xmlns:a16="http://schemas.microsoft.com/office/drawing/2014/main" id="{D4D1A264-7381-4F94-9EC0-44CBEBEE1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581E34-1B0B-4E7D-8234-80BF6E45EAF3}"/>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288276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DD76-2360-4081-9BB5-9555D0C612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914F09-F9F2-44A7-BB6A-E34E63B50964}"/>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4" name="Footer Placeholder 3">
            <a:extLst>
              <a:ext uri="{FF2B5EF4-FFF2-40B4-BE49-F238E27FC236}">
                <a16:creationId xmlns:a16="http://schemas.microsoft.com/office/drawing/2014/main" id="{DF2E747D-D1E3-4BEA-90D8-5DC0854AF6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96B83-3584-4282-814A-E701A85204AC}"/>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269728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7F50A-1D1E-4A65-A637-987EC69E8424}"/>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3" name="Footer Placeholder 2">
            <a:extLst>
              <a:ext uri="{FF2B5EF4-FFF2-40B4-BE49-F238E27FC236}">
                <a16:creationId xmlns:a16="http://schemas.microsoft.com/office/drawing/2014/main" id="{C97D1211-4892-4F65-9D37-11D24C8C71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B1658-90F0-4B63-B571-EF751CB4CB47}"/>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299135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25EE-184B-42E3-B522-BCDBE72C4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20F590-D042-4C8F-AED5-5344755E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9D439-9CC6-4443-BF5A-BE3B94AD7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867B6-7AE9-43E9-8B3B-3448277AEC23}"/>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6" name="Footer Placeholder 5">
            <a:extLst>
              <a:ext uri="{FF2B5EF4-FFF2-40B4-BE49-F238E27FC236}">
                <a16:creationId xmlns:a16="http://schemas.microsoft.com/office/drawing/2014/main" id="{A53256C5-EAB6-4294-A5C2-0715BAF40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3F300-C82E-4FEC-BE02-989372D6F6F4}"/>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803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349B3-C445-4201-8B1D-F3B1363DE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332172-9821-4E8F-9B01-3E8101AF6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151624-3AC9-417D-AE75-3EAD79DF7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EC627-ABED-4C44-8A3C-E80D943F05F7}"/>
              </a:ext>
            </a:extLst>
          </p:cNvPr>
          <p:cNvSpPr>
            <a:spLocks noGrp="1"/>
          </p:cNvSpPr>
          <p:nvPr>
            <p:ph type="dt" sz="half" idx="10"/>
          </p:nvPr>
        </p:nvSpPr>
        <p:spPr/>
        <p:txBody>
          <a:bodyPr/>
          <a:lstStyle/>
          <a:p>
            <a:fld id="{100D7E90-E9E5-4E58-8355-B1F3D83F3528}" type="datetimeFigureOut">
              <a:rPr lang="en-US" smtClean="0"/>
              <a:t>11/1/2022</a:t>
            </a:fld>
            <a:endParaRPr lang="en-US"/>
          </a:p>
        </p:txBody>
      </p:sp>
      <p:sp>
        <p:nvSpPr>
          <p:cNvPr id="6" name="Footer Placeholder 5">
            <a:extLst>
              <a:ext uri="{FF2B5EF4-FFF2-40B4-BE49-F238E27FC236}">
                <a16:creationId xmlns:a16="http://schemas.microsoft.com/office/drawing/2014/main" id="{B4F684C1-E36A-41A9-A127-466171F35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8BA63-CD74-468D-9565-31BFD1F4C217}"/>
              </a:ext>
            </a:extLst>
          </p:cNvPr>
          <p:cNvSpPr>
            <a:spLocks noGrp="1"/>
          </p:cNvSpPr>
          <p:nvPr>
            <p:ph type="sldNum" sz="quarter" idx="12"/>
          </p:nvPr>
        </p:nvSpPr>
        <p:spPr/>
        <p:txBody>
          <a:bodyPr/>
          <a:lstStyle/>
          <a:p>
            <a:fld id="{3DC9202D-E189-4FCE-A74B-12719FFA4D34}" type="slidenum">
              <a:rPr lang="en-US" smtClean="0"/>
              <a:t>‹#›</a:t>
            </a:fld>
            <a:endParaRPr lang="en-US"/>
          </a:p>
        </p:txBody>
      </p:sp>
    </p:spTree>
    <p:extLst>
      <p:ext uri="{BB962C8B-B14F-4D97-AF65-F5344CB8AC3E}">
        <p14:creationId xmlns:p14="http://schemas.microsoft.com/office/powerpoint/2010/main" val="160710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extLst>
              <a:ext uri="{BEBA8EAE-BF5A-486C-A8C5-ECC9F3942E4B}">
                <a14:imgProps xmlns:a14="http://schemas.microsoft.com/office/drawing/2010/main">
                  <a14:imgLayer r:embed="rId14">
                    <a14:imgEffect>
                      <a14:artisticBlur radius="2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0D47C-7FB0-46E4-875B-64F071382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B60D3-8202-4496-91C8-FDDBDA515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457A3-3AA3-45BB-8CC3-ADFD65CC2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D7E90-E9E5-4E58-8355-B1F3D83F3528}" type="datetimeFigureOut">
              <a:rPr lang="en-US" smtClean="0"/>
              <a:t>11/1/2022</a:t>
            </a:fld>
            <a:endParaRPr lang="en-US"/>
          </a:p>
        </p:txBody>
      </p:sp>
      <p:sp>
        <p:nvSpPr>
          <p:cNvPr id="5" name="Footer Placeholder 4">
            <a:extLst>
              <a:ext uri="{FF2B5EF4-FFF2-40B4-BE49-F238E27FC236}">
                <a16:creationId xmlns:a16="http://schemas.microsoft.com/office/drawing/2014/main" id="{0A67DE42-55F1-4DA8-94CF-A16CAA7E0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21D11C-CC0B-4827-BCF1-B3BC1908C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9202D-E189-4FCE-A74B-12719FFA4D34}" type="slidenum">
              <a:rPr lang="en-US" smtClean="0"/>
              <a:t>‹#›</a:t>
            </a:fld>
            <a:endParaRPr lang="en-US"/>
          </a:p>
        </p:txBody>
      </p:sp>
    </p:spTree>
    <p:extLst>
      <p:ext uri="{BB962C8B-B14F-4D97-AF65-F5344CB8AC3E}">
        <p14:creationId xmlns:p14="http://schemas.microsoft.com/office/powerpoint/2010/main" val="513797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0.png"/><Relationship Id="rId3" Type="http://schemas.openxmlformats.org/officeDocument/2006/relationships/image" Target="../media/image12.png"/><Relationship Id="rId7" Type="http://schemas.openxmlformats.org/officeDocument/2006/relationships/image" Target="../media/image60.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80.png"/><Relationship Id="rId5" Type="http://schemas.openxmlformats.org/officeDocument/2006/relationships/image" Target="../media/image50.png"/><Relationship Id="rId15" Type="http://schemas.openxmlformats.org/officeDocument/2006/relationships/image" Target="../media/image10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0.png"/><Relationship Id="rId14" Type="http://schemas.openxmlformats.org/officeDocument/2006/relationships/customXml" Target="../ink/ink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B591-DB08-4F8E-87F4-C9B9DD375B5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D9C1487-1444-4B5D-86B8-49C64D5E89C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4303742-12A7-497E-B18D-7AA41BD4E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92291437-2746-4FFB-AD83-F546DB6F2805}"/>
              </a:ext>
            </a:extLst>
          </p:cNvPr>
          <p:cNvSpPr txBox="1"/>
          <p:nvPr/>
        </p:nvSpPr>
        <p:spPr>
          <a:xfrm>
            <a:off x="198120" y="93515"/>
            <a:ext cx="4267200" cy="2308324"/>
          </a:xfrm>
          <a:prstGeom prst="rect">
            <a:avLst/>
          </a:prstGeom>
          <a:noFill/>
        </p:spPr>
        <p:txBody>
          <a:bodyPr wrap="square" rtlCol="0">
            <a:spAutoFit/>
          </a:bodyPr>
          <a:lstStyle/>
          <a:p>
            <a:r>
              <a:rPr lang="en-US" sz="3600" b="1" i="1" dirty="0">
                <a:latin typeface="Curlz MT" panose="04040404050702020202" pitchFamily="82" charset="0"/>
              </a:rPr>
              <a:t>Done by:</a:t>
            </a:r>
          </a:p>
          <a:p>
            <a:r>
              <a:rPr lang="en-US" sz="3600" b="1" i="1" dirty="0">
                <a:latin typeface="Curlz MT" panose="04040404050702020202" pitchFamily="82" charset="0"/>
              </a:rPr>
              <a:t>Adan Mohammad</a:t>
            </a:r>
          </a:p>
          <a:p>
            <a:r>
              <a:rPr lang="en-US" sz="3600" b="1" i="1" dirty="0">
                <a:latin typeface="Curlz MT" panose="04040404050702020202" pitchFamily="82" charset="0"/>
              </a:rPr>
              <a:t>Nebal Ali</a:t>
            </a:r>
          </a:p>
          <a:p>
            <a:r>
              <a:rPr lang="en-US" sz="3600" b="1" i="1" dirty="0">
                <a:latin typeface="Curlz MT" panose="04040404050702020202" pitchFamily="82" charset="0"/>
              </a:rPr>
              <a:t>Sanabil Naeem </a:t>
            </a:r>
          </a:p>
        </p:txBody>
      </p:sp>
    </p:spTree>
    <p:extLst>
      <p:ext uri="{BB962C8B-B14F-4D97-AF65-F5344CB8AC3E}">
        <p14:creationId xmlns:p14="http://schemas.microsoft.com/office/powerpoint/2010/main" val="14921127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017712-A1DB-4880-9EC9-ABA12B112FAA}"/>
              </a:ext>
            </a:extLst>
          </p:cNvPr>
          <p:cNvSpPr txBox="1"/>
          <p:nvPr/>
        </p:nvSpPr>
        <p:spPr>
          <a:xfrm>
            <a:off x="308009" y="467012"/>
            <a:ext cx="11059427" cy="4093428"/>
          </a:xfrm>
          <a:prstGeom prst="rect">
            <a:avLst/>
          </a:prstGeom>
          <a:noFill/>
        </p:spPr>
        <p:txBody>
          <a:bodyPr wrap="square" rtlCol="0">
            <a:spAutoFit/>
          </a:bodyPr>
          <a:lstStyle/>
          <a:p>
            <a:pPr>
              <a:buNone/>
            </a:pPr>
            <a:r>
              <a:rPr lang="en-US" sz="3200" b="1" dirty="0">
                <a:latin typeface="Arial Rounded MT Bold" panose="020F0704030504030204" pitchFamily="34" charset="0"/>
              </a:rPr>
              <a:t>C-An overnight (low-dose) dexamethasone suppression test</a:t>
            </a:r>
            <a:r>
              <a:rPr lang="en-US" sz="2800" b="1" dirty="0">
                <a:latin typeface="Arial Rounded MT Bold" panose="020F0704030504030204" pitchFamily="34" charset="0"/>
              </a:rPr>
              <a:t>: </a:t>
            </a:r>
            <a:r>
              <a:rPr lang="en-US" sz="2800" dirty="0"/>
              <a:t>is the initial screening test(to confirm if patient has a </a:t>
            </a:r>
            <a:r>
              <a:rPr lang="en-US" sz="2800" dirty="0" err="1"/>
              <a:t>cushing</a:t>
            </a:r>
            <a:r>
              <a:rPr lang="en-US" sz="2800" dirty="0"/>
              <a:t> syndrome) .</a:t>
            </a:r>
          </a:p>
          <a:p>
            <a:pPr>
              <a:buNone/>
            </a:pPr>
            <a:r>
              <a:rPr lang="en-US" sz="2800" dirty="0"/>
              <a:t>Give the patient 1 mg of dexamethasone at 11 pm, Measure the serum cortisol level at 8 am.  </a:t>
            </a:r>
          </a:p>
          <a:p>
            <a:pPr>
              <a:buNone/>
            </a:pPr>
            <a:endParaRPr lang="en-US" sz="2800" dirty="0"/>
          </a:p>
          <a:p>
            <a:pPr>
              <a:buNone/>
            </a:pPr>
            <a:r>
              <a:rPr lang="en-US" sz="2800" b="1" dirty="0">
                <a:solidFill>
                  <a:schemeClr val="bg1"/>
                </a:solidFill>
              </a:rPr>
              <a:t>-In normal person: the finding is low cortisol  level .</a:t>
            </a:r>
          </a:p>
          <a:p>
            <a:pPr>
              <a:buNone/>
            </a:pPr>
            <a:r>
              <a:rPr lang="en-US" sz="2800" b="1" dirty="0">
                <a:solidFill>
                  <a:schemeClr val="bg1"/>
                </a:solidFill>
              </a:rPr>
              <a:t>-In </a:t>
            </a:r>
            <a:r>
              <a:rPr lang="en-US" sz="2800" b="1" dirty="0" err="1">
                <a:solidFill>
                  <a:schemeClr val="bg1"/>
                </a:solidFill>
              </a:rPr>
              <a:t>cushing</a:t>
            </a:r>
            <a:r>
              <a:rPr lang="en-US" sz="2800" b="1" dirty="0">
                <a:solidFill>
                  <a:schemeClr val="bg1"/>
                </a:solidFill>
              </a:rPr>
              <a:t> syndrome :the finding is high or normal cortisol level </a:t>
            </a:r>
            <a:r>
              <a:rPr lang="en-US" sz="2800" b="1" u="sng" dirty="0"/>
              <a:t>5 OR often&gt;10 </a:t>
            </a:r>
            <a:r>
              <a:rPr lang="en-US" sz="2800" b="1" dirty="0">
                <a:solidFill>
                  <a:schemeClr val="bg1"/>
                </a:solidFill>
              </a:rPr>
              <a:t>(this is the +</a:t>
            </a:r>
            <a:r>
              <a:rPr lang="en-US" sz="2800" b="1" dirty="0" err="1">
                <a:solidFill>
                  <a:schemeClr val="bg1"/>
                </a:solidFill>
              </a:rPr>
              <a:t>ve</a:t>
            </a:r>
            <a:r>
              <a:rPr lang="en-US" sz="2800" b="1" dirty="0">
                <a:solidFill>
                  <a:schemeClr val="bg1"/>
                </a:solidFill>
              </a:rPr>
              <a:t> test ) .    </a:t>
            </a:r>
          </a:p>
        </p:txBody>
      </p:sp>
      <p:sp>
        <p:nvSpPr>
          <p:cNvPr id="6" name="Arrow: Right 5">
            <a:extLst>
              <a:ext uri="{FF2B5EF4-FFF2-40B4-BE49-F238E27FC236}">
                <a16:creationId xmlns:a16="http://schemas.microsoft.com/office/drawing/2014/main" id="{78C70900-F730-484E-BFB7-D28108F408B9}"/>
              </a:ext>
            </a:extLst>
          </p:cNvPr>
          <p:cNvSpPr/>
          <p:nvPr/>
        </p:nvSpPr>
        <p:spPr>
          <a:xfrm>
            <a:off x="4437280" y="5193830"/>
            <a:ext cx="1140593" cy="48726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526FF8-41E6-4F7E-B05D-5461F37A5DB3}"/>
              </a:ext>
            </a:extLst>
          </p:cNvPr>
          <p:cNvSpPr txBox="1"/>
          <p:nvPr/>
        </p:nvSpPr>
        <p:spPr>
          <a:xfrm>
            <a:off x="5837722" y="4966635"/>
            <a:ext cx="5959671" cy="1077218"/>
          </a:xfrm>
          <a:prstGeom prst="rect">
            <a:avLst/>
          </a:prstGeom>
          <a:noFill/>
        </p:spPr>
        <p:txBody>
          <a:bodyPr wrap="square" rtlCol="0">
            <a:spAutoFit/>
          </a:bodyPr>
          <a:lstStyle/>
          <a:p>
            <a:r>
              <a:rPr lang="en-US" sz="3200" b="1" dirty="0">
                <a:latin typeface="Agency FB" panose="020B0503020202020204" pitchFamily="34" charset="0"/>
              </a:rPr>
              <a:t>DO HIGH DOSE DEXAMETHASONE SUPPRESSION TEST AND ACTH LEVEL.</a:t>
            </a:r>
          </a:p>
        </p:txBody>
      </p:sp>
      <p:sp>
        <p:nvSpPr>
          <p:cNvPr id="8" name="Rectangle 7">
            <a:extLst>
              <a:ext uri="{FF2B5EF4-FFF2-40B4-BE49-F238E27FC236}">
                <a16:creationId xmlns:a16="http://schemas.microsoft.com/office/drawing/2014/main" id="{80FE964D-DC5D-497D-9C46-8E01FEA800C6}"/>
              </a:ext>
            </a:extLst>
          </p:cNvPr>
          <p:cNvSpPr/>
          <p:nvPr/>
        </p:nvSpPr>
        <p:spPr>
          <a:xfrm>
            <a:off x="1035387" y="5145073"/>
            <a:ext cx="3401893" cy="584775"/>
          </a:xfrm>
          <a:prstGeom prst="rect">
            <a:avLst/>
          </a:prstGeom>
        </p:spPr>
        <p:txBody>
          <a:bodyPr wrap="none">
            <a:spAutoFit/>
          </a:bodyPr>
          <a:lstStyle/>
          <a:p>
            <a:r>
              <a:rPr lang="en-US" sz="3200" b="1" dirty="0">
                <a:latin typeface="Agency FB" panose="020B0503020202020204" pitchFamily="34" charset="0"/>
              </a:rPr>
              <a:t>IF +VE LOW DOSE TEST </a:t>
            </a:r>
          </a:p>
        </p:txBody>
      </p:sp>
    </p:spTree>
    <p:extLst>
      <p:ext uri="{BB962C8B-B14F-4D97-AF65-F5344CB8AC3E}">
        <p14:creationId xmlns:p14="http://schemas.microsoft.com/office/powerpoint/2010/main" val="3633211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D0B44-BE3F-4849-9E44-05B1C6594405}"/>
              </a:ext>
            </a:extLst>
          </p:cNvPr>
          <p:cNvSpPr txBox="1"/>
          <p:nvPr/>
        </p:nvSpPr>
        <p:spPr>
          <a:xfrm>
            <a:off x="2450544" y="380624"/>
            <a:ext cx="11531065" cy="1015663"/>
          </a:xfrm>
          <a:prstGeom prst="rect">
            <a:avLst/>
          </a:prstGeom>
          <a:noFill/>
        </p:spPr>
        <p:txBody>
          <a:bodyPr wrap="square" rtlCol="0">
            <a:spAutoFit/>
          </a:bodyPr>
          <a:lstStyle/>
          <a:p>
            <a:r>
              <a:rPr lang="en-US" sz="6000" dirty="0">
                <a:solidFill>
                  <a:schemeClr val="bg1"/>
                </a:solidFill>
                <a:latin typeface="Algerian" panose="04020705040A02060702" pitchFamily="82" charset="0"/>
              </a:rPr>
              <a:t>2-ACTH SERUM LEVEL: </a:t>
            </a:r>
            <a:endParaRPr lang="en-US" sz="6000" dirty="0">
              <a:solidFill>
                <a:schemeClr val="bg1"/>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F055AC5E-6923-4401-B38F-1925E9CD1A2A}"/>
                  </a:ext>
                </a:extLst>
              </p14:cNvPr>
              <p14:cNvContentPartPr/>
              <p14:nvPr/>
            </p14:nvContentPartPr>
            <p14:xfrm>
              <a:off x="3252329" y="3193141"/>
              <a:ext cx="360" cy="360"/>
            </p14:xfrm>
          </p:contentPart>
        </mc:Choice>
        <mc:Fallback xmlns="">
          <p:pic>
            <p:nvPicPr>
              <p:cNvPr id="7" name="Ink 6">
                <a:extLst>
                  <a:ext uri="{FF2B5EF4-FFF2-40B4-BE49-F238E27FC236}">
                    <a16:creationId xmlns:a16="http://schemas.microsoft.com/office/drawing/2014/main" id="{F055AC5E-6923-4401-B38F-1925E9CD1A2A}"/>
                  </a:ext>
                </a:extLst>
              </p:cNvPr>
              <p:cNvPicPr/>
              <p:nvPr/>
            </p:nvPicPr>
            <p:blipFill>
              <a:blip r:embed="rId3"/>
              <a:stretch>
                <a:fillRect/>
              </a:stretch>
            </p:blipFill>
            <p:spPr>
              <a:xfrm>
                <a:off x="3234689" y="3085501"/>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7170D154-50A9-415A-AF68-812AF33BE540}"/>
                  </a:ext>
                </a:extLst>
              </p14:cNvPr>
              <p14:cNvContentPartPr/>
              <p14:nvPr/>
            </p14:nvContentPartPr>
            <p14:xfrm>
              <a:off x="-1435584" y="1052968"/>
              <a:ext cx="360" cy="360"/>
            </p14:xfrm>
          </p:contentPart>
        </mc:Choice>
        <mc:Fallback xmlns="">
          <p:pic>
            <p:nvPicPr>
              <p:cNvPr id="12" name="Ink 11">
                <a:extLst>
                  <a:ext uri="{FF2B5EF4-FFF2-40B4-BE49-F238E27FC236}">
                    <a16:creationId xmlns:a16="http://schemas.microsoft.com/office/drawing/2014/main" id="{7170D154-50A9-415A-AF68-812AF33BE540}"/>
                  </a:ext>
                </a:extLst>
              </p:cNvPr>
              <p:cNvPicPr/>
              <p:nvPr/>
            </p:nvPicPr>
            <p:blipFill>
              <a:blip r:embed="rId5"/>
              <a:stretch>
                <a:fillRect/>
              </a:stretch>
            </p:blipFill>
            <p:spPr>
              <a:xfrm>
                <a:off x="-1453224" y="10349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 name="Ink 46">
                <a:extLst>
                  <a:ext uri="{FF2B5EF4-FFF2-40B4-BE49-F238E27FC236}">
                    <a16:creationId xmlns:a16="http://schemas.microsoft.com/office/drawing/2014/main" id="{E888D27F-3ADC-4914-BC23-7D4721FCA221}"/>
                  </a:ext>
                </a:extLst>
              </p14:cNvPr>
              <p14:cNvContentPartPr/>
              <p14:nvPr/>
            </p14:nvContentPartPr>
            <p14:xfrm>
              <a:off x="6365976" y="1317928"/>
              <a:ext cx="360" cy="1560960"/>
            </p14:xfrm>
          </p:contentPart>
        </mc:Choice>
        <mc:Fallback xmlns="">
          <p:pic>
            <p:nvPicPr>
              <p:cNvPr id="47" name="Ink 46">
                <a:extLst>
                  <a:ext uri="{FF2B5EF4-FFF2-40B4-BE49-F238E27FC236}">
                    <a16:creationId xmlns:a16="http://schemas.microsoft.com/office/drawing/2014/main" id="{E888D27F-3ADC-4914-BC23-7D4721FCA221}"/>
                  </a:ext>
                </a:extLst>
              </p:cNvPr>
              <p:cNvPicPr/>
              <p:nvPr/>
            </p:nvPicPr>
            <p:blipFill>
              <a:blip r:embed="rId7"/>
              <a:stretch>
                <a:fillRect/>
              </a:stretch>
            </p:blipFill>
            <p:spPr>
              <a:xfrm>
                <a:off x="6348336" y="1300288"/>
                <a:ext cx="36000" cy="159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14E9FABE-8987-4878-B38B-856A83D3CDE4}"/>
                  </a:ext>
                </a:extLst>
              </p14:cNvPr>
              <p14:cNvContentPartPr/>
              <p14:nvPr/>
            </p14:nvContentPartPr>
            <p14:xfrm>
              <a:off x="6393336" y="2843248"/>
              <a:ext cx="3899160" cy="360"/>
            </p14:xfrm>
          </p:contentPart>
        </mc:Choice>
        <mc:Fallback xmlns="">
          <p:pic>
            <p:nvPicPr>
              <p:cNvPr id="50" name="Ink 49">
                <a:extLst>
                  <a:ext uri="{FF2B5EF4-FFF2-40B4-BE49-F238E27FC236}">
                    <a16:creationId xmlns:a16="http://schemas.microsoft.com/office/drawing/2014/main" id="{14E9FABE-8987-4878-B38B-856A83D3CDE4}"/>
                  </a:ext>
                </a:extLst>
              </p:cNvPr>
              <p:cNvPicPr/>
              <p:nvPr/>
            </p:nvPicPr>
            <p:blipFill>
              <a:blip r:embed="rId9"/>
              <a:stretch>
                <a:fillRect/>
              </a:stretch>
            </p:blipFill>
            <p:spPr>
              <a:xfrm>
                <a:off x="6375338" y="2825608"/>
                <a:ext cx="3934797"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Ink 50">
                <a:extLst>
                  <a:ext uri="{FF2B5EF4-FFF2-40B4-BE49-F238E27FC236}">
                    <a16:creationId xmlns:a16="http://schemas.microsoft.com/office/drawing/2014/main" id="{D6791D8B-68E2-47AF-BC18-6B2CDB51BD74}"/>
                  </a:ext>
                </a:extLst>
              </p14:cNvPr>
              <p14:cNvContentPartPr/>
              <p14:nvPr/>
            </p14:nvContentPartPr>
            <p14:xfrm>
              <a:off x="2178096" y="2843248"/>
              <a:ext cx="4313880" cy="360"/>
            </p14:xfrm>
          </p:contentPart>
        </mc:Choice>
        <mc:Fallback xmlns="">
          <p:pic>
            <p:nvPicPr>
              <p:cNvPr id="51" name="Ink 50">
                <a:extLst>
                  <a:ext uri="{FF2B5EF4-FFF2-40B4-BE49-F238E27FC236}">
                    <a16:creationId xmlns:a16="http://schemas.microsoft.com/office/drawing/2014/main" id="{D6791D8B-68E2-47AF-BC18-6B2CDB51BD74}"/>
                  </a:ext>
                </a:extLst>
              </p:cNvPr>
              <p:cNvPicPr/>
              <p:nvPr/>
            </p:nvPicPr>
            <p:blipFill>
              <a:blip r:embed="rId11"/>
              <a:stretch>
                <a:fillRect/>
              </a:stretch>
            </p:blipFill>
            <p:spPr>
              <a:xfrm>
                <a:off x="2160096" y="2825608"/>
                <a:ext cx="4349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 name="Ink 52">
                <a:extLst>
                  <a:ext uri="{FF2B5EF4-FFF2-40B4-BE49-F238E27FC236}">
                    <a16:creationId xmlns:a16="http://schemas.microsoft.com/office/drawing/2014/main" id="{408160E9-5003-4D3D-A4F7-C7CBCD80D0BC}"/>
                  </a:ext>
                </a:extLst>
              </p14:cNvPr>
              <p14:cNvContentPartPr/>
              <p14:nvPr/>
            </p14:nvContentPartPr>
            <p14:xfrm>
              <a:off x="2194296" y="2897608"/>
              <a:ext cx="360" cy="1357560"/>
            </p14:xfrm>
          </p:contentPart>
        </mc:Choice>
        <mc:Fallback xmlns="">
          <p:pic>
            <p:nvPicPr>
              <p:cNvPr id="53" name="Ink 52">
                <a:extLst>
                  <a:ext uri="{FF2B5EF4-FFF2-40B4-BE49-F238E27FC236}">
                    <a16:creationId xmlns:a16="http://schemas.microsoft.com/office/drawing/2014/main" id="{408160E9-5003-4D3D-A4F7-C7CBCD80D0BC}"/>
                  </a:ext>
                </a:extLst>
              </p:cNvPr>
              <p:cNvPicPr/>
              <p:nvPr/>
            </p:nvPicPr>
            <p:blipFill>
              <a:blip r:embed="rId13"/>
              <a:stretch>
                <a:fillRect/>
              </a:stretch>
            </p:blipFill>
            <p:spPr>
              <a:xfrm>
                <a:off x="2176296" y="2879968"/>
                <a:ext cx="36000" cy="139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6" name="Ink 55">
                <a:extLst>
                  <a:ext uri="{FF2B5EF4-FFF2-40B4-BE49-F238E27FC236}">
                    <a16:creationId xmlns:a16="http://schemas.microsoft.com/office/drawing/2014/main" id="{54D44E29-7BB5-4D80-9C68-8D92AF999D98}"/>
                  </a:ext>
                </a:extLst>
              </p14:cNvPr>
              <p14:cNvContentPartPr/>
              <p14:nvPr/>
            </p14:nvContentPartPr>
            <p14:xfrm>
              <a:off x="10294296" y="2874208"/>
              <a:ext cx="360" cy="1449720"/>
            </p14:xfrm>
          </p:contentPart>
        </mc:Choice>
        <mc:Fallback xmlns="">
          <p:pic>
            <p:nvPicPr>
              <p:cNvPr id="56" name="Ink 55">
                <a:extLst>
                  <a:ext uri="{FF2B5EF4-FFF2-40B4-BE49-F238E27FC236}">
                    <a16:creationId xmlns:a16="http://schemas.microsoft.com/office/drawing/2014/main" id="{54D44E29-7BB5-4D80-9C68-8D92AF999D98}"/>
                  </a:ext>
                </a:extLst>
              </p:cNvPr>
              <p:cNvPicPr/>
              <p:nvPr/>
            </p:nvPicPr>
            <p:blipFill>
              <a:blip r:embed="rId15"/>
              <a:stretch>
                <a:fillRect/>
              </a:stretch>
            </p:blipFill>
            <p:spPr>
              <a:xfrm>
                <a:off x="10276296" y="2856208"/>
                <a:ext cx="36000" cy="1485360"/>
              </a:xfrm>
              <a:prstGeom prst="rect">
                <a:avLst/>
              </a:prstGeom>
            </p:spPr>
          </p:pic>
        </mc:Fallback>
      </mc:AlternateContent>
      <p:sp>
        <p:nvSpPr>
          <p:cNvPr id="57" name="TextBox 56">
            <a:extLst>
              <a:ext uri="{FF2B5EF4-FFF2-40B4-BE49-F238E27FC236}">
                <a16:creationId xmlns:a16="http://schemas.microsoft.com/office/drawing/2014/main" id="{8231CD73-D8D8-4CB4-BBE2-A790D5658986}"/>
              </a:ext>
            </a:extLst>
          </p:cNvPr>
          <p:cNvSpPr txBox="1"/>
          <p:nvPr/>
        </p:nvSpPr>
        <p:spPr>
          <a:xfrm>
            <a:off x="949257" y="3872930"/>
            <a:ext cx="2801489" cy="954107"/>
          </a:xfrm>
          <a:prstGeom prst="rect">
            <a:avLst/>
          </a:prstGeom>
          <a:noFill/>
        </p:spPr>
        <p:txBody>
          <a:bodyPr wrap="square" rtlCol="0">
            <a:spAutoFit/>
          </a:bodyPr>
          <a:lstStyle/>
          <a:p>
            <a:r>
              <a:rPr lang="en-US" sz="2800" dirty="0">
                <a:highlight>
                  <a:srgbClr val="808080"/>
                </a:highlight>
              </a:rPr>
              <a:t>Adrenal Tumor OR Hyperplasia</a:t>
            </a:r>
          </a:p>
        </p:txBody>
      </p:sp>
      <p:sp>
        <p:nvSpPr>
          <p:cNvPr id="58" name="TextBox 57">
            <a:extLst>
              <a:ext uri="{FF2B5EF4-FFF2-40B4-BE49-F238E27FC236}">
                <a16:creationId xmlns:a16="http://schemas.microsoft.com/office/drawing/2014/main" id="{B3F43980-E7B5-43AF-9E91-65EC3F884561}"/>
              </a:ext>
            </a:extLst>
          </p:cNvPr>
          <p:cNvSpPr txBox="1"/>
          <p:nvPr/>
        </p:nvSpPr>
        <p:spPr>
          <a:xfrm>
            <a:off x="1861055" y="1861686"/>
            <a:ext cx="2547205" cy="646331"/>
          </a:xfrm>
          <a:prstGeom prst="rect">
            <a:avLst/>
          </a:prstGeom>
          <a:noFill/>
        </p:spPr>
        <p:txBody>
          <a:bodyPr wrap="square" rtlCol="0">
            <a:spAutoFit/>
          </a:bodyPr>
          <a:lstStyle/>
          <a:p>
            <a:r>
              <a:rPr lang="en-US" sz="3600" b="1" dirty="0"/>
              <a:t>IF LOW :</a:t>
            </a:r>
          </a:p>
        </p:txBody>
      </p:sp>
      <p:sp>
        <p:nvSpPr>
          <p:cNvPr id="59" name="TextBox 58">
            <a:extLst>
              <a:ext uri="{FF2B5EF4-FFF2-40B4-BE49-F238E27FC236}">
                <a16:creationId xmlns:a16="http://schemas.microsoft.com/office/drawing/2014/main" id="{3E19DE9B-88B2-4235-8AF3-57BA6B8E6B19}"/>
              </a:ext>
            </a:extLst>
          </p:cNvPr>
          <p:cNvSpPr txBox="1"/>
          <p:nvPr/>
        </p:nvSpPr>
        <p:spPr>
          <a:xfrm>
            <a:off x="8905433" y="1858452"/>
            <a:ext cx="1870984" cy="646331"/>
          </a:xfrm>
          <a:prstGeom prst="rect">
            <a:avLst/>
          </a:prstGeom>
          <a:noFill/>
        </p:spPr>
        <p:txBody>
          <a:bodyPr wrap="square" rtlCol="0">
            <a:spAutoFit/>
          </a:bodyPr>
          <a:lstStyle/>
          <a:p>
            <a:r>
              <a:rPr lang="en-US" sz="3600" b="1" dirty="0"/>
              <a:t>IF HIGH:</a:t>
            </a:r>
          </a:p>
        </p:txBody>
      </p:sp>
      <p:sp>
        <p:nvSpPr>
          <p:cNvPr id="60" name="TextBox 59">
            <a:extLst>
              <a:ext uri="{FF2B5EF4-FFF2-40B4-BE49-F238E27FC236}">
                <a16:creationId xmlns:a16="http://schemas.microsoft.com/office/drawing/2014/main" id="{07DCE653-7C85-4348-8A97-E636BEDF64F3}"/>
              </a:ext>
            </a:extLst>
          </p:cNvPr>
          <p:cNvSpPr txBox="1"/>
          <p:nvPr/>
        </p:nvSpPr>
        <p:spPr>
          <a:xfrm>
            <a:off x="8640039" y="3788050"/>
            <a:ext cx="4272755" cy="1384995"/>
          </a:xfrm>
          <a:prstGeom prst="rect">
            <a:avLst/>
          </a:prstGeom>
          <a:noFill/>
        </p:spPr>
        <p:txBody>
          <a:bodyPr wrap="square" rtlCol="0">
            <a:spAutoFit/>
          </a:bodyPr>
          <a:lstStyle/>
          <a:p>
            <a:r>
              <a:rPr lang="en-US" sz="2800" dirty="0">
                <a:highlight>
                  <a:srgbClr val="808080"/>
                </a:highlight>
              </a:rPr>
              <a:t>Either pituitary cause (</a:t>
            </a:r>
            <a:r>
              <a:rPr lang="en-US" sz="2800" dirty="0" err="1">
                <a:highlight>
                  <a:srgbClr val="808080"/>
                </a:highlight>
              </a:rPr>
              <a:t>cushing</a:t>
            </a:r>
            <a:r>
              <a:rPr lang="en-US" sz="2800" dirty="0">
                <a:highlight>
                  <a:srgbClr val="808080"/>
                </a:highlight>
              </a:rPr>
              <a:t> disease) OR Ectopic tumors.</a:t>
            </a:r>
          </a:p>
        </p:txBody>
      </p:sp>
      <p:sp>
        <p:nvSpPr>
          <p:cNvPr id="61" name="Arrow: Left-Up 60">
            <a:extLst>
              <a:ext uri="{FF2B5EF4-FFF2-40B4-BE49-F238E27FC236}">
                <a16:creationId xmlns:a16="http://schemas.microsoft.com/office/drawing/2014/main" id="{24E4BD26-E4D6-45B8-ADD0-8A3D5099BEBC}"/>
              </a:ext>
            </a:extLst>
          </p:cNvPr>
          <p:cNvSpPr/>
          <p:nvPr/>
        </p:nvSpPr>
        <p:spPr>
          <a:xfrm>
            <a:off x="8161750" y="5173045"/>
            <a:ext cx="2130746" cy="1300977"/>
          </a:xfrm>
          <a:prstGeom prst="lef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69641E82-7EEA-409F-91D4-3CCFB73673D5}"/>
              </a:ext>
            </a:extLst>
          </p:cNvPr>
          <p:cNvSpPr txBox="1"/>
          <p:nvPr/>
        </p:nvSpPr>
        <p:spPr>
          <a:xfrm>
            <a:off x="3350544" y="5840248"/>
            <a:ext cx="5159610" cy="830997"/>
          </a:xfrm>
          <a:prstGeom prst="rect">
            <a:avLst/>
          </a:prstGeom>
          <a:noFill/>
        </p:spPr>
        <p:txBody>
          <a:bodyPr wrap="square" rtlCol="0">
            <a:spAutoFit/>
          </a:bodyPr>
          <a:lstStyle/>
          <a:p>
            <a:r>
              <a:rPr lang="en-US" sz="2400" b="1" dirty="0">
                <a:latin typeface="Bahnschrift SemiBold Condensed" panose="020B0502040204020203" pitchFamily="34" charset="0"/>
              </a:rPr>
              <a:t>DO HIGH DOSE DEXAMETHASONE SUPPRESSION TEST </a:t>
            </a:r>
            <a:r>
              <a:rPr lang="en-US" sz="2400" b="1" dirty="0"/>
              <a:t>.</a:t>
            </a:r>
          </a:p>
        </p:txBody>
      </p:sp>
    </p:spTree>
    <p:extLst>
      <p:ext uri="{BB962C8B-B14F-4D97-AF65-F5344CB8AC3E}">
        <p14:creationId xmlns:p14="http://schemas.microsoft.com/office/powerpoint/2010/main" val="357468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E9D03-3C44-4755-959E-860264588F56}"/>
              </a:ext>
            </a:extLst>
          </p:cNvPr>
          <p:cNvSpPr>
            <a:spLocks noGrp="1"/>
          </p:cNvSpPr>
          <p:nvPr>
            <p:ph idx="1"/>
          </p:nvPr>
        </p:nvSpPr>
        <p:spPr>
          <a:xfrm>
            <a:off x="462814" y="1594618"/>
            <a:ext cx="10515600" cy="4351338"/>
          </a:xfrm>
        </p:spPr>
        <p:txBody>
          <a:bodyPr/>
          <a:lstStyle/>
          <a:p>
            <a:r>
              <a:rPr lang="en-US" dirty="0"/>
              <a:t>This test used to know the cause of </a:t>
            </a:r>
            <a:r>
              <a:rPr lang="en-US" dirty="0" err="1"/>
              <a:t>cushing</a:t>
            </a:r>
            <a:r>
              <a:rPr lang="en-US" dirty="0"/>
              <a:t> syndrome(If it from pituitary gland OR from ectopic tumors).</a:t>
            </a:r>
          </a:p>
          <a:p>
            <a:r>
              <a:rPr lang="en-US" dirty="0"/>
              <a:t>Give 8mg of dexamethasone .</a:t>
            </a:r>
          </a:p>
          <a:p>
            <a:endParaRPr lang="en-US" dirty="0"/>
          </a:p>
          <a:p>
            <a:r>
              <a:rPr lang="en-US" dirty="0"/>
              <a:t>IF CORTISOL Level is high</a:t>
            </a:r>
          </a:p>
          <a:p>
            <a:pPr marL="0" indent="0">
              <a:buNone/>
            </a:pPr>
            <a:r>
              <a:rPr lang="en-US" dirty="0"/>
              <a:t> </a:t>
            </a:r>
          </a:p>
          <a:p>
            <a:r>
              <a:rPr lang="en-US" dirty="0"/>
              <a:t>IF CORTISOL Level is low </a:t>
            </a:r>
          </a:p>
        </p:txBody>
      </p:sp>
      <p:sp>
        <p:nvSpPr>
          <p:cNvPr id="4" name="Title 3">
            <a:extLst>
              <a:ext uri="{FF2B5EF4-FFF2-40B4-BE49-F238E27FC236}">
                <a16:creationId xmlns:a16="http://schemas.microsoft.com/office/drawing/2014/main" id="{A1D0B0C8-6870-4194-8663-076A348744DA}"/>
              </a:ext>
            </a:extLst>
          </p:cNvPr>
          <p:cNvSpPr txBox="1">
            <a:spLocks noGrp="1"/>
          </p:cNvSpPr>
          <p:nvPr>
            <p:ph type="title"/>
          </p:nvPr>
        </p:nvSpPr>
        <p:spPr>
          <a:xfrm>
            <a:off x="183682" y="85937"/>
            <a:ext cx="10515600" cy="1421928"/>
          </a:xfrm>
          <a:prstGeom prst="rect">
            <a:avLst/>
          </a:prstGeom>
          <a:noFill/>
        </p:spPr>
        <p:txBody>
          <a:bodyPr wrap="square" rtlCol="0">
            <a:spAutoFit/>
          </a:bodyPr>
          <a:lstStyle/>
          <a:p>
            <a:r>
              <a:rPr lang="en-US" sz="4800" b="1" dirty="0">
                <a:highlight>
                  <a:srgbClr val="C0C0C0"/>
                </a:highlight>
                <a:latin typeface="Agency FB" panose="020B0503020202020204" pitchFamily="34" charset="0"/>
              </a:rPr>
              <a:t>3- HIGH DOSE DEXAMETHASONE SUPPRESSION TEST.</a:t>
            </a:r>
          </a:p>
        </p:txBody>
      </p:sp>
      <p:sp>
        <p:nvSpPr>
          <p:cNvPr id="6" name="Arrow: Right 5">
            <a:extLst>
              <a:ext uri="{FF2B5EF4-FFF2-40B4-BE49-F238E27FC236}">
                <a16:creationId xmlns:a16="http://schemas.microsoft.com/office/drawing/2014/main" id="{6398215F-C6ED-4C5C-8E3C-C9939AEC9C0F}"/>
              </a:ext>
            </a:extLst>
          </p:cNvPr>
          <p:cNvSpPr/>
          <p:nvPr/>
        </p:nvSpPr>
        <p:spPr>
          <a:xfrm>
            <a:off x="4499523" y="4607557"/>
            <a:ext cx="891251" cy="358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0322AB-E7F2-4736-8CA8-AA7108D555C5}"/>
              </a:ext>
            </a:extLst>
          </p:cNvPr>
          <p:cNvSpPr txBox="1"/>
          <p:nvPr/>
        </p:nvSpPr>
        <p:spPr>
          <a:xfrm>
            <a:off x="5525549" y="3449741"/>
            <a:ext cx="5387843" cy="954107"/>
          </a:xfrm>
          <a:prstGeom prst="rect">
            <a:avLst/>
          </a:prstGeom>
          <a:noFill/>
        </p:spPr>
        <p:txBody>
          <a:bodyPr wrap="square" rtlCol="0">
            <a:spAutoFit/>
          </a:bodyPr>
          <a:lstStyle/>
          <a:p>
            <a:r>
              <a:rPr lang="en-US" sz="2800" b="1" dirty="0"/>
              <a:t>Ectopic tumors (lung carcinoma)</a:t>
            </a:r>
          </a:p>
          <a:p>
            <a:endParaRPr lang="en-US" sz="2800" b="1" dirty="0"/>
          </a:p>
        </p:txBody>
      </p:sp>
      <p:sp>
        <p:nvSpPr>
          <p:cNvPr id="9" name="Arrow: Right 8">
            <a:extLst>
              <a:ext uri="{FF2B5EF4-FFF2-40B4-BE49-F238E27FC236}">
                <a16:creationId xmlns:a16="http://schemas.microsoft.com/office/drawing/2014/main" id="{56DF5A08-0FE1-47D3-8507-9CE3A34B3908}"/>
              </a:ext>
            </a:extLst>
          </p:cNvPr>
          <p:cNvSpPr/>
          <p:nvPr/>
        </p:nvSpPr>
        <p:spPr>
          <a:xfrm>
            <a:off x="4550230" y="3567980"/>
            <a:ext cx="891251" cy="358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F240E80-7AF2-4F61-9742-D00E15150B33}"/>
              </a:ext>
            </a:extLst>
          </p:cNvPr>
          <p:cNvSpPr txBox="1"/>
          <p:nvPr/>
        </p:nvSpPr>
        <p:spPr>
          <a:xfrm>
            <a:off x="5590571" y="4550409"/>
            <a:ext cx="5257801" cy="523220"/>
          </a:xfrm>
          <a:prstGeom prst="rect">
            <a:avLst/>
          </a:prstGeom>
          <a:noFill/>
        </p:spPr>
        <p:txBody>
          <a:bodyPr wrap="square" rtlCol="0">
            <a:spAutoFit/>
          </a:bodyPr>
          <a:lstStyle/>
          <a:p>
            <a:r>
              <a:rPr lang="en-US" sz="2800" b="1" dirty="0"/>
              <a:t>Pituitary tumor or hyperplasia</a:t>
            </a:r>
          </a:p>
        </p:txBody>
      </p:sp>
    </p:spTree>
    <p:extLst>
      <p:ext uri="{BB962C8B-B14F-4D97-AF65-F5344CB8AC3E}">
        <p14:creationId xmlns:p14="http://schemas.microsoft.com/office/powerpoint/2010/main" val="4223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0A11D0-C15B-4DFE-94EE-41D90852F8C0}"/>
              </a:ext>
            </a:extLst>
          </p:cNvPr>
          <p:cNvSpPr txBox="1"/>
          <p:nvPr/>
        </p:nvSpPr>
        <p:spPr>
          <a:xfrm>
            <a:off x="428263" y="300941"/>
            <a:ext cx="11667281" cy="5755422"/>
          </a:xfrm>
          <a:prstGeom prst="rect">
            <a:avLst/>
          </a:prstGeom>
          <a:noFill/>
        </p:spPr>
        <p:txBody>
          <a:bodyPr wrap="square" rtlCol="0">
            <a:spAutoFit/>
          </a:bodyPr>
          <a:lstStyle/>
          <a:p>
            <a:r>
              <a:rPr lang="en-US" sz="3600" b="1" dirty="0">
                <a:latin typeface="Agency FB" pitchFamily="34" charset="0"/>
              </a:rPr>
              <a:t>4- CRH stimulation test:</a:t>
            </a:r>
          </a:p>
          <a:p>
            <a:pPr>
              <a:buNone/>
            </a:pPr>
            <a:r>
              <a:rPr lang="en-US" sz="3600" b="1" dirty="0">
                <a:latin typeface="Agency FB" pitchFamily="34" charset="0"/>
              </a:rPr>
              <a:t> </a:t>
            </a:r>
            <a:r>
              <a:rPr lang="en-US" sz="3200" dirty="0"/>
              <a:t>CRH is administered intravenously.  </a:t>
            </a:r>
          </a:p>
          <a:p>
            <a:pPr>
              <a:buNone/>
            </a:pPr>
            <a:r>
              <a:rPr lang="en-US" sz="3200" b="1" i="1" dirty="0"/>
              <a:t>        a. </a:t>
            </a:r>
            <a:r>
              <a:rPr lang="en-US" sz="3200" dirty="0"/>
              <a:t>If ACTH/cortisol levels increase (response), then Cushing disease is the diagnosis. </a:t>
            </a:r>
          </a:p>
          <a:p>
            <a:pPr>
              <a:buNone/>
            </a:pPr>
            <a:r>
              <a:rPr lang="en-US" sz="3200" b="1" i="1" dirty="0"/>
              <a:t>        b.</a:t>
            </a:r>
            <a:r>
              <a:rPr lang="en-US" sz="3200" dirty="0"/>
              <a:t> If ACTH/cortisol levels do not increase (no response), then the patient has either ectopic ACTH secretion or an adrenal</a:t>
            </a:r>
          </a:p>
          <a:p>
            <a:pPr>
              <a:buNone/>
            </a:pPr>
            <a:endParaRPr lang="en-US" sz="3200" b="1" dirty="0">
              <a:latin typeface="Agency FB" pitchFamily="34" charset="0"/>
            </a:endParaRPr>
          </a:p>
          <a:p>
            <a:r>
              <a:rPr lang="en-US" sz="3600" b="1" dirty="0">
                <a:latin typeface="Agency FB" pitchFamily="34" charset="0"/>
              </a:rPr>
              <a:t>5- Imaging tests : </a:t>
            </a:r>
          </a:p>
          <a:p>
            <a:r>
              <a:rPr lang="en-US" sz="3600" dirty="0"/>
              <a:t> </a:t>
            </a:r>
            <a:r>
              <a:rPr lang="en-US" sz="3200" dirty="0"/>
              <a:t>Once hormonal studies have established the site of disease, e.g., pituitary or adrenal , CT scan or MRI of the appropriate area.</a:t>
            </a:r>
            <a:endParaRPr lang="en-US" sz="3200" b="1" dirty="0">
              <a:latin typeface="Agency FB" pitchFamily="34" charset="0"/>
            </a:endParaRPr>
          </a:p>
          <a:p>
            <a:pPr>
              <a:buNone/>
            </a:pPr>
            <a:endParaRPr lang="en-US" sz="3200" b="1" dirty="0">
              <a:latin typeface="Agency FB" pitchFamily="34" charset="0"/>
            </a:endParaRPr>
          </a:p>
        </p:txBody>
      </p:sp>
    </p:spTree>
    <p:extLst>
      <p:ext uri="{BB962C8B-B14F-4D97-AF65-F5344CB8AC3E}">
        <p14:creationId xmlns:p14="http://schemas.microsoft.com/office/powerpoint/2010/main" val="324612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hing 2.PNG"/>
          <p:cNvPicPr>
            <a:picLocks noGrp="1" noChangeAspect="1"/>
          </p:cNvPicPr>
          <p:nvPr>
            <p:ph sz="quarter" idx="1"/>
          </p:nvPr>
        </p:nvPicPr>
        <p:blipFill>
          <a:blip r:embed="rId2" cstate="print"/>
          <a:stretch>
            <a:fillRect/>
          </a:stretch>
        </p:blipFill>
        <p:spPr>
          <a:xfrm>
            <a:off x="0" y="1"/>
            <a:ext cx="12192000" cy="6865887"/>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522A995-C6DB-426B-E7BF-91A16CC6AB10}"/>
              </a:ext>
            </a:extLst>
          </p:cNvPr>
          <p:cNvSpPr txBox="1"/>
          <p:nvPr/>
        </p:nvSpPr>
        <p:spPr>
          <a:xfrm>
            <a:off x="1063811" y="566677"/>
            <a:ext cx="10136095" cy="5632311"/>
          </a:xfrm>
          <a:prstGeom prst="rect">
            <a:avLst/>
          </a:prstGeom>
          <a:noFill/>
        </p:spPr>
        <p:txBody>
          <a:bodyPr wrap="square">
            <a:spAutoFit/>
          </a:bodyPr>
          <a:lstStyle/>
          <a:p>
            <a:r>
              <a:rPr lang="ar-AE" sz="3600" dirty="0" err="1">
                <a:solidFill>
                  <a:schemeClr val="accent4"/>
                </a:solidFill>
              </a:rPr>
              <a:t>Differential</a:t>
            </a:r>
            <a:r>
              <a:rPr lang="ar-AE" sz="3600" dirty="0">
                <a:solidFill>
                  <a:schemeClr val="accent4"/>
                </a:solidFill>
              </a:rPr>
              <a:t> </a:t>
            </a:r>
            <a:r>
              <a:rPr lang="ar-AE" sz="3600" dirty="0" err="1">
                <a:solidFill>
                  <a:schemeClr val="accent4"/>
                </a:solidFill>
              </a:rPr>
              <a:t>diagnosis</a:t>
            </a:r>
            <a:r>
              <a:rPr lang="ar-AE" sz="3600" dirty="0">
                <a:solidFill>
                  <a:schemeClr val="accent4"/>
                </a:solidFill>
              </a:rPr>
              <a:t>: </a:t>
            </a:r>
          </a:p>
          <a:p>
            <a:endParaRPr lang="ar-AE" sz="3600" dirty="0">
              <a:solidFill>
                <a:schemeClr val="accent4"/>
              </a:solidFill>
            </a:endParaRPr>
          </a:p>
          <a:p>
            <a:r>
              <a:rPr lang="ar-AE" sz="3600" dirty="0">
                <a:solidFill>
                  <a:schemeClr val="accent4"/>
                </a:solidFill>
              </a:rPr>
              <a:t>1.DD </a:t>
            </a:r>
            <a:r>
              <a:rPr lang="ar-AE" sz="3600" dirty="0" err="1">
                <a:solidFill>
                  <a:schemeClr val="accent4"/>
                </a:solidFill>
              </a:rPr>
              <a:t>of</a:t>
            </a:r>
            <a:r>
              <a:rPr lang="ar-AE" sz="3600" dirty="0">
                <a:solidFill>
                  <a:schemeClr val="accent4"/>
                </a:solidFill>
              </a:rPr>
              <a:t> </a:t>
            </a:r>
            <a:r>
              <a:rPr lang="ar-AE" sz="3600" dirty="0" err="1">
                <a:solidFill>
                  <a:schemeClr val="accent4"/>
                </a:solidFill>
              </a:rPr>
              <a:t>the</a:t>
            </a:r>
            <a:r>
              <a:rPr lang="ar-AE" sz="3600" dirty="0">
                <a:solidFill>
                  <a:schemeClr val="accent4"/>
                </a:solidFill>
              </a:rPr>
              <a:t> </a:t>
            </a:r>
            <a:r>
              <a:rPr lang="ar-AE" sz="3600" dirty="0" err="1">
                <a:solidFill>
                  <a:schemeClr val="accent4"/>
                </a:solidFill>
              </a:rPr>
              <a:t>cause</a:t>
            </a:r>
            <a:r>
              <a:rPr lang="ar-AE" sz="3600" dirty="0">
                <a:solidFill>
                  <a:schemeClr val="accent4"/>
                </a:solidFill>
              </a:rPr>
              <a:t>: ACTH </a:t>
            </a:r>
            <a:r>
              <a:rPr lang="ar-AE" sz="3600" dirty="0" err="1">
                <a:solidFill>
                  <a:schemeClr val="accent4"/>
                </a:solidFill>
              </a:rPr>
              <a:t>dependent</a:t>
            </a:r>
            <a:r>
              <a:rPr lang="ar-AE" sz="3600" dirty="0">
                <a:solidFill>
                  <a:schemeClr val="accent4"/>
                </a:solidFill>
              </a:rPr>
              <a:t> </a:t>
            </a:r>
            <a:r>
              <a:rPr lang="ar-AE" sz="3600" dirty="0" err="1">
                <a:solidFill>
                  <a:schemeClr val="accent4"/>
                </a:solidFill>
              </a:rPr>
              <a:t>or</a:t>
            </a:r>
            <a:r>
              <a:rPr lang="ar-AE" sz="3600" dirty="0">
                <a:solidFill>
                  <a:schemeClr val="accent4"/>
                </a:solidFill>
              </a:rPr>
              <a:t> </a:t>
            </a:r>
            <a:r>
              <a:rPr lang="ar-AE" sz="3600" dirty="0" err="1">
                <a:solidFill>
                  <a:schemeClr val="accent4"/>
                </a:solidFill>
              </a:rPr>
              <a:t>independent</a:t>
            </a:r>
            <a:endParaRPr lang="ar-AE" sz="3600" dirty="0">
              <a:solidFill>
                <a:schemeClr val="accent4"/>
              </a:solidFill>
            </a:endParaRPr>
          </a:p>
          <a:p>
            <a:endParaRPr lang="ar-AE" sz="3600" dirty="0">
              <a:solidFill>
                <a:schemeClr val="accent4"/>
              </a:solidFill>
            </a:endParaRPr>
          </a:p>
          <a:p>
            <a:r>
              <a:rPr lang="ar-AE" sz="3600" dirty="0">
                <a:solidFill>
                  <a:schemeClr val="accent4"/>
                </a:solidFill>
              </a:rPr>
              <a:t>2. </a:t>
            </a:r>
            <a:r>
              <a:rPr lang="ar-AE" sz="3600" dirty="0" err="1">
                <a:solidFill>
                  <a:schemeClr val="accent4"/>
                </a:solidFill>
              </a:rPr>
              <a:t>pseudo</a:t>
            </a:r>
            <a:r>
              <a:rPr lang="ar-AE" sz="3600" dirty="0">
                <a:solidFill>
                  <a:schemeClr val="accent4"/>
                </a:solidFill>
              </a:rPr>
              <a:t> </a:t>
            </a:r>
            <a:r>
              <a:rPr lang="ar-AE" sz="3600" dirty="0" err="1">
                <a:solidFill>
                  <a:schemeClr val="accent4"/>
                </a:solidFill>
              </a:rPr>
              <a:t>cushing</a:t>
            </a:r>
            <a:r>
              <a:rPr lang="ar-AE" sz="3600" dirty="0">
                <a:solidFill>
                  <a:schemeClr val="accent4"/>
                </a:solidFill>
              </a:rPr>
              <a:t>: </a:t>
            </a:r>
          </a:p>
          <a:p>
            <a:pPr marL="457200" indent="-457200">
              <a:buAutoNum type="alphaLcPeriod"/>
            </a:pPr>
            <a:r>
              <a:rPr lang="af-ZA" sz="3600" dirty="0">
                <a:solidFill>
                  <a:schemeClr val="accent4"/>
                </a:solidFill>
              </a:rPr>
              <a:t>O</a:t>
            </a:r>
            <a:r>
              <a:rPr lang="ar-AE" sz="3600" dirty="0" err="1">
                <a:solidFill>
                  <a:schemeClr val="accent4"/>
                </a:solidFill>
              </a:rPr>
              <a:t>bese</a:t>
            </a:r>
            <a:r>
              <a:rPr lang="ar-AE" sz="3600" dirty="0">
                <a:solidFill>
                  <a:schemeClr val="accent4"/>
                </a:solidFill>
              </a:rPr>
              <a:t> </a:t>
            </a:r>
            <a:r>
              <a:rPr lang="ar-AE" sz="3600" dirty="0" err="1">
                <a:solidFill>
                  <a:schemeClr val="accent4"/>
                </a:solidFill>
              </a:rPr>
              <a:t>hypertensive</a:t>
            </a:r>
            <a:r>
              <a:rPr lang="ar-AE" sz="3600" dirty="0">
                <a:solidFill>
                  <a:schemeClr val="accent4"/>
                </a:solidFill>
              </a:rPr>
              <a:t> </a:t>
            </a:r>
            <a:r>
              <a:rPr lang="ar-AE" sz="3600" dirty="0" err="1">
                <a:solidFill>
                  <a:schemeClr val="accent4"/>
                </a:solidFill>
              </a:rPr>
              <a:t>diabetic</a:t>
            </a:r>
            <a:r>
              <a:rPr lang="ar-AE" sz="3600" dirty="0">
                <a:solidFill>
                  <a:schemeClr val="accent4"/>
                </a:solidFill>
              </a:rPr>
              <a:t> </a:t>
            </a:r>
            <a:r>
              <a:rPr lang="ar-AE" sz="3600" dirty="0" err="1">
                <a:solidFill>
                  <a:schemeClr val="accent4"/>
                </a:solidFill>
              </a:rPr>
              <a:t>patients</a:t>
            </a:r>
            <a:endParaRPr lang="ar-AE" sz="3600" dirty="0">
              <a:solidFill>
                <a:schemeClr val="accent4"/>
              </a:solidFill>
            </a:endParaRPr>
          </a:p>
          <a:p>
            <a:pPr marL="457200" indent="-457200">
              <a:buAutoNum type="alphaLcPeriod"/>
            </a:pPr>
            <a:r>
              <a:rPr lang="af-ZA" sz="3600" dirty="0">
                <a:solidFill>
                  <a:schemeClr val="accent4"/>
                </a:solidFill>
              </a:rPr>
              <a:t>F</a:t>
            </a:r>
            <a:r>
              <a:rPr lang="ar-AE" sz="3600" dirty="0" err="1">
                <a:solidFill>
                  <a:schemeClr val="accent4"/>
                </a:solidFill>
              </a:rPr>
              <a:t>emale</a:t>
            </a:r>
            <a:r>
              <a:rPr lang="ar-AE" sz="3600" dirty="0">
                <a:solidFill>
                  <a:schemeClr val="accent4"/>
                </a:solidFill>
              </a:rPr>
              <a:t> </a:t>
            </a:r>
            <a:r>
              <a:rPr lang="ar-AE" sz="3600" dirty="0" err="1">
                <a:solidFill>
                  <a:schemeClr val="accent4"/>
                </a:solidFill>
              </a:rPr>
              <a:t>taking</a:t>
            </a:r>
            <a:r>
              <a:rPr lang="ar-AE" sz="3600" dirty="0">
                <a:solidFill>
                  <a:schemeClr val="accent4"/>
                </a:solidFill>
              </a:rPr>
              <a:t> </a:t>
            </a:r>
            <a:r>
              <a:rPr lang="ar-AE" sz="3600" dirty="0" err="1">
                <a:solidFill>
                  <a:schemeClr val="accent4"/>
                </a:solidFill>
              </a:rPr>
              <a:t>oral</a:t>
            </a:r>
            <a:r>
              <a:rPr lang="ar-AE" sz="3600" dirty="0">
                <a:solidFill>
                  <a:schemeClr val="accent4"/>
                </a:solidFill>
              </a:rPr>
              <a:t> </a:t>
            </a:r>
            <a:r>
              <a:rPr lang="ar-AE" sz="3600" dirty="0" err="1">
                <a:solidFill>
                  <a:schemeClr val="accent4"/>
                </a:solidFill>
              </a:rPr>
              <a:t>contraceptive</a:t>
            </a:r>
            <a:r>
              <a:rPr lang="ar-AE" sz="3600" dirty="0">
                <a:solidFill>
                  <a:schemeClr val="accent4"/>
                </a:solidFill>
              </a:rPr>
              <a:t> </a:t>
            </a:r>
            <a:r>
              <a:rPr lang="ar-AE" sz="3600" dirty="0" err="1">
                <a:solidFill>
                  <a:schemeClr val="accent4"/>
                </a:solidFill>
              </a:rPr>
              <a:t>pills</a:t>
            </a:r>
            <a:endParaRPr lang="ar-AE" sz="3600" dirty="0">
              <a:solidFill>
                <a:schemeClr val="accent4"/>
              </a:solidFill>
            </a:endParaRPr>
          </a:p>
          <a:p>
            <a:pPr marL="457200" indent="-457200">
              <a:buAutoNum type="alphaLcPeriod"/>
            </a:pPr>
            <a:r>
              <a:rPr lang="af-ZA" sz="3600" dirty="0">
                <a:solidFill>
                  <a:schemeClr val="accent4"/>
                </a:solidFill>
              </a:rPr>
              <a:t>C</a:t>
            </a:r>
            <a:r>
              <a:rPr lang="ar-AE" sz="3600" dirty="0" err="1">
                <a:solidFill>
                  <a:schemeClr val="accent4"/>
                </a:solidFill>
              </a:rPr>
              <a:t>hronic</a:t>
            </a:r>
            <a:r>
              <a:rPr lang="ar-AE" sz="3600" dirty="0">
                <a:solidFill>
                  <a:schemeClr val="accent4"/>
                </a:solidFill>
              </a:rPr>
              <a:t> </a:t>
            </a:r>
            <a:r>
              <a:rPr lang="ar-AE" sz="3600" dirty="0" err="1">
                <a:solidFill>
                  <a:schemeClr val="accent4"/>
                </a:solidFill>
              </a:rPr>
              <a:t>alcoholism</a:t>
            </a:r>
            <a:r>
              <a:rPr lang="ar-AE" sz="3600" dirty="0">
                <a:solidFill>
                  <a:schemeClr val="accent4"/>
                </a:solidFill>
              </a:rPr>
              <a:t>&lt;</a:t>
            </a:r>
            <a:r>
              <a:rPr lang="ar-AE" sz="3600" dirty="0" err="1">
                <a:solidFill>
                  <a:schemeClr val="accent4"/>
                </a:solidFill>
              </a:rPr>
              <a:t>impaired</a:t>
            </a:r>
            <a:r>
              <a:rPr lang="ar-AE" sz="3600" dirty="0">
                <a:solidFill>
                  <a:schemeClr val="accent4"/>
                </a:solidFill>
              </a:rPr>
              <a:t> </a:t>
            </a:r>
            <a:r>
              <a:rPr lang="ar-AE" sz="3600" dirty="0" err="1">
                <a:solidFill>
                  <a:schemeClr val="accent4"/>
                </a:solidFill>
              </a:rPr>
              <a:t>liver</a:t>
            </a:r>
            <a:r>
              <a:rPr lang="ar-AE" sz="3600" dirty="0">
                <a:solidFill>
                  <a:schemeClr val="accent4"/>
                </a:solidFill>
              </a:rPr>
              <a:t> </a:t>
            </a:r>
            <a:r>
              <a:rPr lang="ar-AE" sz="3600" dirty="0" err="1">
                <a:solidFill>
                  <a:schemeClr val="accent4"/>
                </a:solidFill>
              </a:rPr>
              <a:t>function</a:t>
            </a:r>
            <a:r>
              <a:rPr lang="ar-AE" sz="3600" dirty="0">
                <a:solidFill>
                  <a:schemeClr val="accent4"/>
                </a:solidFill>
              </a:rPr>
              <a:t>&lt;</a:t>
            </a:r>
            <a:r>
              <a:rPr lang="ar-AE" sz="3600" dirty="0" err="1">
                <a:solidFill>
                  <a:schemeClr val="accent4"/>
                </a:solidFill>
              </a:rPr>
              <a:t>impaired</a:t>
            </a:r>
            <a:r>
              <a:rPr lang="ar-AE" sz="3600" dirty="0">
                <a:solidFill>
                  <a:schemeClr val="accent4"/>
                </a:solidFill>
              </a:rPr>
              <a:t> </a:t>
            </a:r>
            <a:r>
              <a:rPr lang="ar-AE" sz="3600" dirty="0" err="1">
                <a:solidFill>
                  <a:schemeClr val="accent4"/>
                </a:solidFill>
              </a:rPr>
              <a:t>metabolism</a:t>
            </a:r>
            <a:r>
              <a:rPr lang="ar-AE" sz="3600" dirty="0">
                <a:solidFill>
                  <a:schemeClr val="accent4"/>
                </a:solidFill>
              </a:rPr>
              <a:t> </a:t>
            </a:r>
            <a:r>
              <a:rPr lang="ar-AE" sz="3600" dirty="0" err="1">
                <a:solidFill>
                  <a:schemeClr val="accent4"/>
                </a:solidFill>
              </a:rPr>
              <a:t>of</a:t>
            </a:r>
            <a:r>
              <a:rPr lang="ar-AE" sz="3600" dirty="0">
                <a:solidFill>
                  <a:schemeClr val="accent4"/>
                </a:solidFill>
              </a:rPr>
              <a:t> </a:t>
            </a:r>
            <a:r>
              <a:rPr lang="ar-AE" sz="3600" dirty="0" err="1">
                <a:solidFill>
                  <a:schemeClr val="accent4"/>
                </a:solidFill>
              </a:rPr>
              <a:t>corticosteroid</a:t>
            </a:r>
            <a:endParaRPr lang="ar-AE" sz="3600" dirty="0">
              <a:solidFill>
                <a:schemeClr val="accent4"/>
              </a:solidFill>
            </a:endParaRPr>
          </a:p>
          <a:p>
            <a:pPr marL="457200" indent="-457200">
              <a:buAutoNum type="alphaLcPeriod"/>
            </a:pPr>
            <a:r>
              <a:rPr lang="ar-AE" sz="3600" dirty="0" err="1">
                <a:solidFill>
                  <a:schemeClr val="accent4"/>
                </a:solidFill>
              </a:rPr>
              <a:t>Depression</a:t>
            </a:r>
            <a:endParaRPr lang="ar-AE" sz="3600" dirty="0">
              <a:solidFill>
                <a:schemeClr val="accent4"/>
              </a:solidFill>
            </a:endParaRPr>
          </a:p>
        </p:txBody>
      </p:sp>
    </p:spTree>
    <p:extLst>
      <p:ext uri="{BB962C8B-B14F-4D97-AF65-F5344CB8AC3E}">
        <p14:creationId xmlns:p14="http://schemas.microsoft.com/office/powerpoint/2010/main" val="668678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6488F-89E9-4FF2-8370-98BCE157CBBA}"/>
              </a:ext>
            </a:extLst>
          </p:cNvPr>
          <p:cNvSpPr/>
          <p:nvPr/>
        </p:nvSpPr>
        <p:spPr>
          <a:xfrm>
            <a:off x="3242481" y="219919"/>
            <a:ext cx="6086923" cy="1323439"/>
          </a:xfrm>
          <a:prstGeom prst="rect">
            <a:avLst/>
          </a:prstGeom>
        </p:spPr>
        <p:txBody>
          <a:bodyPr wrap="none">
            <a:spAutoFit/>
          </a:bodyPr>
          <a:lstStyle/>
          <a:p>
            <a:r>
              <a:rPr lang="en-GB" sz="8000" b="1" dirty="0">
                <a:latin typeface="Algerian" panose="04020705040A02060702" pitchFamily="82" charset="0"/>
              </a:rPr>
              <a:t>Treatment</a:t>
            </a:r>
            <a:r>
              <a:rPr lang="en-GB" dirty="0">
                <a:latin typeface="Agency FB" pitchFamily="34" charset="0"/>
              </a:rPr>
              <a:t> </a:t>
            </a:r>
            <a:endParaRPr lang="en-US" dirty="0"/>
          </a:p>
        </p:txBody>
      </p:sp>
      <p:sp>
        <p:nvSpPr>
          <p:cNvPr id="3" name="Rectangle 2">
            <a:extLst>
              <a:ext uri="{FF2B5EF4-FFF2-40B4-BE49-F238E27FC236}">
                <a16:creationId xmlns:a16="http://schemas.microsoft.com/office/drawing/2014/main" id="{2EC26E36-D96A-46C5-B1B9-44EE35F59E34}"/>
              </a:ext>
            </a:extLst>
          </p:cNvPr>
          <p:cNvSpPr/>
          <p:nvPr/>
        </p:nvSpPr>
        <p:spPr>
          <a:xfrm>
            <a:off x="0" y="1543358"/>
            <a:ext cx="12373338" cy="5632311"/>
          </a:xfrm>
          <a:prstGeom prst="rect">
            <a:avLst/>
          </a:prstGeom>
        </p:spPr>
        <p:txBody>
          <a:bodyPr wrap="square">
            <a:spAutoFit/>
          </a:bodyPr>
          <a:lstStyle/>
          <a:p>
            <a:r>
              <a:rPr lang="en-US" sz="2800" dirty="0"/>
              <a:t>Treatment depends on the cause and may </a:t>
            </a:r>
            <a:r>
              <a:rPr lang="en-US" sz="2800" u="sng" dirty="0"/>
              <a:t>include surgery, radiation, chemotherapy  or cortisol-reducing medicines.</a:t>
            </a:r>
          </a:p>
          <a:p>
            <a:endParaRPr lang="en-US" sz="2800" u="sng" dirty="0"/>
          </a:p>
          <a:p>
            <a:r>
              <a:rPr lang="en-US" sz="3600" b="1" i="1" dirty="0">
                <a:solidFill>
                  <a:schemeClr val="bg2"/>
                </a:solidFill>
              </a:rPr>
              <a:t>1. Iatrogenic Cushing syndrome </a:t>
            </a:r>
            <a:r>
              <a:rPr lang="en-US" sz="3600" b="1" dirty="0">
                <a:solidFill>
                  <a:schemeClr val="bg2"/>
                </a:solidFill>
              </a:rPr>
              <a:t>: </a:t>
            </a:r>
            <a:r>
              <a:rPr lang="en-US" sz="2800" dirty="0"/>
              <a:t>should gradually deceased .</a:t>
            </a:r>
          </a:p>
          <a:p>
            <a:r>
              <a:rPr lang="en-US" sz="3600" b="1" i="1" dirty="0">
                <a:solidFill>
                  <a:schemeClr val="bg2"/>
                </a:solidFill>
              </a:rPr>
              <a:t>2.</a:t>
            </a:r>
            <a:r>
              <a:rPr lang="en-US" sz="3600" b="1" dirty="0">
                <a:solidFill>
                  <a:schemeClr val="bg2"/>
                </a:solidFill>
              </a:rPr>
              <a:t> </a:t>
            </a:r>
            <a:r>
              <a:rPr lang="en-US" sz="3600" b="1" i="1" dirty="0">
                <a:solidFill>
                  <a:schemeClr val="bg2"/>
                </a:solidFill>
              </a:rPr>
              <a:t>Pituitary tumors : </a:t>
            </a:r>
            <a:r>
              <a:rPr lang="en-US" sz="2800" dirty="0"/>
              <a:t>The most common treatment for pituitary tumors is surgery to remove the tumor. If surgery fails or isn’t possible, radiation therapy is an option.</a:t>
            </a:r>
          </a:p>
          <a:p>
            <a:r>
              <a:rPr lang="en-US" sz="3600" b="1" i="1" dirty="0">
                <a:solidFill>
                  <a:schemeClr val="bg1"/>
                </a:solidFill>
              </a:rPr>
              <a:t>3. Ectopic ACTH-producing tumors : </a:t>
            </a:r>
            <a:r>
              <a:rPr lang="en-US" sz="2800" dirty="0"/>
              <a:t>The first choice of treatment for ectopic tumors is to remove them surgically. If the tumor is cancerous and has spread, you may need chemotherapy, radiation therapy, or other cancer treatments. </a:t>
            </a:r>
          </a:p>
          <a:p>
            <a:endParaRPr lang="en-US" sz="2800" dirty="0"/>
          </a:p>
          <a:p>
            <a:pPr marL="514350" indent="-514350">
              <a:buAutoNum type="arabicPeriod"/>
            </a:pPr>
            <a:endParaRPr lang="en-US" sz="2800" u="sng" dirty="0"/>
          </a:p>
        </p:txBody>
      </p:sp>
    </p:spTree>
    <p:extLst>
      <p:ext uri="{BB962C8B-B14F-4D97-AF65-F5344CB8AC3E}">
        <p14:creationId xmlns:p14="http://schemas.microsoft.com/office/powerpoint/2010/main" val="3857238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96CB9-0012-43D3-B68D-31609BF216D5}"/>
              </a:ext>
            </a:extLst>
          </p:cNvPr>
          <p:cNvSpPr/>
          <p:nvPr/>
        </p:nvSpPr>
        <p:spPr>
          <a:xfrm>
            <a:off x="204486" y="318320"/>
            <a:ext cx="11783028" cy="4770537"/>
          </a:xfrm>
          <a:prstGeom prst="rect">
            <a:avLst/>
          </a:prstGeom>
        </p:spPr>
        <p:txBody>
          <a:bodyPr wrap="square">
            <a:spAutoFit/>
          </a:bodyPr>
          <a:lstStyle/>
          <a:p>
            <a:r>
              <a:rPr lang="en-US" sz="3600" b="1" i="1" dirty="0">
                <a:solidFill>
                  <a:schemeClr val="bg1"/>
                </a:solidFill>
              </a:rPr>
              <a:t>4.Adrenal tumors :</a:t>
            </a:r>
          </a:p>
          <a:p>
            <a:pPr>
              <a:buNone/>
            </a:pPr>
            <a:r>
              <a:rPr lang="en-US" dirty="0"/>
              <a:t>    </a:t>
            </a:r>
            <a:r>
              <a:rPr lang="en-US" sz="2800" dirty="0"/>
              <a:t>Surgery to remove the adrenal gland with the tumor is the most common treatment. Some rare diseases cause many nodules in both adrenal glands and require surgery to remove both glands. If you have both adrenal glands removed, you will need to take medicine for life to replace cortisol and other hormones the adrenal glands make.</a:t>
            </a:r>
            <a:endParaRPr lang="ar-AE" sz="2800" dirty="0"/>
          </a:p>
          <a:p>
            <a:pPr>
              <a:buNone/>
            </a:pPr>
            <a:endParaRPr lang="en-US" sz="2800" dirty="0"/>
          </a:p>
          <a:p>
            <a:pPr>
              <a:buNone/>
            </a:pPr>
            <a:endParaRPr lang="en-US" sz="2800" dirty="0"/>
          </a:p>
          <a:p>
            <a:pPr>
              <a:buNone/>
            </a:pPr>
            <a:r>
              <a:rPr lang="en-US" sz="3600" dirty="0"/>
              <a:t>*If surgery is contraindication or unsuccessful ,medical therapies(</a:t>
            </a:r>
            <a:r>
              <a:rPr lang="en-US" sz="3600" u="sng" dirty="0">
                <a:solidFill>
                  <a:schemeClr val="accent4"/>
                </a:solidFill>
              </a:rPr>
              <a:t>Adrenal Steroid Inhibitors</a:t>
            </a:r>
            <a:r>
              <a:rPr lang="en-US" sz="3600" dirty="0"/>
              <a:t>) are </a:t>
            </a:r>
            <a:r>
              <a:rPr lang="ar-AE" sz="3600" dirty="0" err="1"/>
              <a:t>appropriate</a:t>
            </a:r>
            <a:r>
              <a:rPr lang="ar-AE" sz="3600" dirty="0"/>
              <a:t> </a:t>
            </a:r>
            <a:endParaRPr lang="en-US" sz="3600" dirty="0"/>
          </a:p>
        </p:txBody>
      </p:sp>
    </p:spTree>
    <p:extLst>
      <p:ext uri="{BB962C8B-B14F-4D97-AF65-F5344CB8AC3E}">
        <p14:creationId xmlns:p14="http://schemas.microsoft.com/office/powerpoint/2010/main" val="3945862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2D17360-317C-9372-A1D2-B4752474D784}"/>
              </a:ext>
            </a:extLst>
          </p:cNvPr>
          <p:cNvSpPr txBox="1"/>
          <p:nvPr/>
        </p:nvSpPr>
        <p:spPr>
          <a:xfrm>
            <a:off x="1241329" y="263852"/>
            <a:ext cx="8665883" cy="5632311"/>
          </a:xfrm>
          <a:prstGeom prst="rect">
            <a:avLst/>
          </a:prstGeom>
          <a:noFill/>
        </p:spPr>
        <p:txBody>
          <a:bodyPr wrap="square">
            <a:spAutoFit/>
          </a:bodyPr>
          <a:lstStyle/>
          <a:p>
            <a:pPr marL="342900" indent="-342900">
              <a:buFont typeface="Arial" panose="020B0604020202020204" pitchFamily="34" charset="0"/>
              <a:buChar char="•"/>
            </a:pPr>
            <a:r>
              <a:rPr lang="ar-AE" sz="3600" b="1" dirty="0" err="1">
                <a:solidFill>
                  <a:schemeClr val="accent4"/>
                </a:solidFill>
              </a:rPr>
              <a:t>Medical</a:t>
            </a:r>
            <a:r>
              <a:rPr lang="ar-AE" sz="3600" b="1" dirty="0">
                <a:solidFill>
                  <a:schemeClr val="accent4"/>
                </a:solidFill>
              </a:rPr>
              <a:t>) </a:t>
            </a:r>
            <a:r>
              <a:rPr lang="ar-AE" sz="3600" b="1" dirty="0" err="1">
                <a:solidFill>
                  <a:schemeClr val="accent4"/>
                </a:solidFill>
              </a:rPr>
              <a:t>steroid</a:t>
            </a:r>
            <a:r>
              <a:rPr lang="ar-AE" sz="3600" b="1" dirty="0">
                <a:solidFill>
                  <a:schemeClr val="accent4"/>
                </a:solidFill>
              </a:rPr>
              <a:t> </a:t>
            </a:r>
            <a:r>
              <a:rPr lang="ar-AE" sz="3600" b="1" dirty="0" err="1">
                <a:solidFill>
                  <a:schemeClr val="accent4"/>
                </a:solidFill>
              </a:rPr>
              <a:t>antagonists</a:t>
            </a:r>
            <a:r>
              <a:rPr lang="ar-AE" sz="3600" b="1" dirty="0">
                <a:solidFill>
                  <a:schemeClr val="accent4"/>
                </a:solidFill>
              </a:rPr>
              <a:t>(</a:t>
            </a:r>
          </a:p>
          <a:p>
            <a:pPr marL="342900" indent="-342900">
              <a:buFont typeface="Arial" panose="020B0604020202020204" pitchFamily="34" charset="0"/>
              <a:buChar char="•"/>
            </a:pPr>
            <a:endParaRPr lang="ar-AE" sz="3600" b="1" dirty="0">
              <a:solidFill>
                <a:schemeClr val="accent4"/>
              </a:solidFill>
            </a:endParaRPr>
          </a:p>
          <a:p>
            <a:pPr marL="342900" indent="-342900">
              <a:buFont typeface="+mj-lt"/>
              <a:buAutoNum type="arabicPeriod"/>
            </a:pPr>
            <a:r>
              <a:rPr lang="ar-AE" sz="3600" b="1" dirty="0" err="1">
                <a:solidFill>
                  <a:schemeClr val="accent4"/>
                </a:solidFill>
              </a:rPr>
              <a:t>Aminoglutethimide</a:t>
            </a:r>
            <a:r>
              <a:rPr lang="ar-AE" sz="3600" b="1" dirty="0"/>
              <a:t>: </a:t>
            </a:r>
            <a:r>
              <a:rPr lang="ar-AE" sz="3600" b="1" dirty="0" err="1"/>
              <a:t>antisteroid</a:t>
            </a:r>
            <a:r>
              <a:rPr lang="ar-AE" sz="3600" b="1" dirty="0"/>
              <a:t> </a:t>
            </a:r>
            <a:r>
              <a:rPr lang="ar-AE" sz="3600" b="1" dirty="0" err="1"/>
              <a:t>drug</a:t>
            </a:r>
            <a:endParaRPr lang="ar-AE" sz="3600" b="1" dirty="0"/>
          </a:p>
          <a:p>
            <a:pPr marL="342900" indent="-342900">
              <a:buFont typeface="+mj-lt"/>
              <a:buAutoNum type="arabicPeriod"/>
            </a:pPr>
            <a:r>
              <a:rPr lang="ar-AE" sz="3600" b="1" dirty="0" err="1">
                <a:solidFill>
                  <a:schemeClr val="accent4"/>
                </a:solidFill>
              </a:rPr>
              <a:t>Mitotane</a:t>
            </a:r>
            <a:r>
              <a:rPr lang="ar-AE" sz="3600" b="1" dirty="0"/>
              <a:t>: </a:t>
            </a:r>
            <a:r>
              <a:rPr lang="ar-AE" sz="3600" b="1" dirty="0" err="1"/>
              <a:t>anti-neoplastic</a:t>
            </a:r>
            <a:r>
              <a:rPr lang="ar-AE" sz="3600" b="1" dirty="0"/>
              <a:t> </a:t>
            </a:r>
            <a:r>
              <a:rPr lang="ar-AE" sz="3600" b="1" dirty="0" err="1"/>
              <a:t>drug</a:t>
            </a:r>
            <a:r>
              <a:rPr lang="ar-AE" sz="3600" b="1" dirty="0"/>
              <a:t> </a:t>
            </a:r>
            <a:r>
              <a:rPr lang="ar-AE" sz="3600" b="1" dirty="0" err="1"/>
              <a:t>used</a:t>
            </a:r>
            <a:r>
              <a:rPr lang="ar-AE" sz="3600" b="1" dirty="0"/>
              <a:t> </a:t>
            </a:r>
            <a:r>
              <a:rPr lang="ar-AE" sz="3600" b="1" dirty="0" err="1"/>
              <a:t>in</a:t>
            </a:r>
            <a:r>
              <a:rPr lang="ar-AE" sz="3600" b="1" dirty="0"/>
              <a:t> </a:t>
            </a:r>
            <a:r>
              <a:rPr lang="ar-AE" sz="3600" b="1" dirty="0" err="1"/>
              <a:t>the</a:t>
            </a:r>
            <a:r>
              <a:rPr lang="ar-AE" sz="3600" b="1" dirty="0"/>
              <a:t> </a:t>
            </a:r>
            <a:r>
              <a:rPr lang="ar-AE" sz="3600" b="1" dirty="0" err="1"/>
              <a:t>treatment</a:t>
            </a:r>
            <a:r>
              <a:rPr lang="ar-AE" sz="3600" b="1" dirty="0"/>
              <a:t> </a:t>
            </a:r>
            <a:r>
              <a:rPr lang="ar-AE" sz="3600" b="1" dirty="0" err="1"/>
              <a:t>of</a:t>
            </a:r>
            <a:r>
              <a:rPr lang="ar-AE" sz="3600" b="1" dirty="0"/>
              <a:t> </a:t>
            </a:r>
            <a:r>
              <a:rPr lang="ar-AE" sz="3600" b="1" dirty="0" err="1"/>
              <a:t>adrenocortical</a:t>
            </a:r>
            <a:r>
              <a:rPr lang="ar-AE" sz="3600" b="1" dirty="0"/>
              <a:t> </a:t>
            </a:r>
            <a:r>
              <a:rPr lang="ar-AE" sz="3600" b="1" dirty="0" err="1"/>
              <a:t>carcinoma</a:t>
            </a:r>
            <a:endParaRPr lang="ar-AE" sz="3600" b="1" dirty="0"/>
          </a:p>
          <a:p>
            <a:pPr marL="342900" indent="-342900">
              <a:buFont typeface="+mj-lt"/>
              <a:buAutoNum type="arabicPeriod"/>
            </a:pPr>
            <a:r>
              <a:rPr lang="ar-AE" sz="3600" b="1" dirty="0" err="1">
                <a:solidFill>
                  <a:schemeClr val="accent4"/>
                </a:solidFill>
              </a:rPr>
              <a:t>Metyrapone</a:t>
            </a:r>
            <a:r>
              <a:rPr lang="ar-AE" sz="3600" b="1" dirty="0"/>
              <a:t>: </a:t>
            </a:r>
            <a:r>
              <a:rPr lang="ar-AE" sz="3600" b="1" dirty="0" err="1"/>
              <a:t>block</a:t>
            </a:r>
            <a:r>
              <a:rPr lang="ar-AE" sz="3600" b="1" dirty="0"/>
              <a:t> </a:t>
            </a:r>
            <a:r>
              <a:rPr lang="ar-AE" sz="3600" b="1" dirty="0" err="1"/>
              <a:t>cortisol</a:t>
            </a:r>
            <a:r>
              <a:rPr lang="ar-AE" sz="3600" b="1" dirty="0"/>
              <a:t> </a:t>
            </a:r>
            <a:r>
              <a:rPr lang="ar-AE" sz="3600" b="1" dirty="0" err="1"/>
              <a:t>synthesis</a:t>
            </a:r>
            <a:r>
              <a:rPr lang="ar-AE" sz="3600" b="1" dirty="0"/>
              <a:t> </a:t>
            </a:r>
            <a:r>
              <a:rPr lang="ar-AE" sz="3600" b="1" dirty="0" err="1"/>
              <a:t>by</a:t>
            </a:r>
            <a:r>
              <a:rPr lang="ar-AE" sz="3600" b="1" dirty="0"/>
              <a:t> </a:t>
            </a:r>
            <a:r>
              <a:rPr lang="ar-AE" sz="3600" b="1" dirty="0" err="1"/>
              <a:t>inhibiting</a:t>
            </a:r>
            <a:r>
              <a:rPr lang="ar-AE" sz="3600" b="1" dirty="0"/>
              <a:t> </a:t>
            </a:r>
            <a:r>
              <a:rPr lang="ar-AE" sz="3600" b="1" dirty="0" err="1"/>
              <a:t>steroid</a:t>
            </a:r>
            <a:r>
              <a:rPr lang="ar-AE" sz="3600" b="1" dirty="0"/>
              <a:t> 11B-hydroxylase</a:t>
            </a:r>
          </a:p>
          <a:p>
            <a:pPr marL="342900" indent="-342900">
              <a:buFont typeface="+mj-lt"/>
              <a:buAutoNum type="arabicPeriod"/>
            </a:pPr>
            <a:r>
              <a:rPr lang="ar-AE" sz="3600" b="1" dirty="0" err="1">
                <a:solidFill>
                  <a:schemeClr val="accent4"/>
                </a:solidFill>
              </a:rPr>
              <a:t>Ketoconazole</a:t>
            </a:r>
            <a:r>
              <a:rPr lang="ar-AE" sz="3600" b="1" dirty="0"/>
              <a:t>: </a:t>
            </a:r>
            <a:r>
              <a:rPr lang="ar-AE" sz="3600" b="1" dirty="0" err="1"/>
              <a:t>anti</a:t>
            </a:r>
            <a:r>
              <a:rPr lang="ar-AE" sz="3600" b="1" dirty="0"/>
              <a:t> </a:t>
            </a:r>
            <a:r>
              <a:rPr lang="ar-AE" sz="3600" b="1" dirty="0" err="1"/>
              <a:t>fungal</a:t>
            </a:r>
            <a:r>
              <a:rPr lang="ar-AE" sz="3600" b="1" dirty="0"/>
              <a:t> </a:t>
            </a:r>
            <a:r>
              <a:rPr lang="ar-AE" sz="3600" b="1" dirty="0" err="1"/>
              <a:t>and</a:t>
            </a:r>
            <a:r>
              <a:rPr lang="ar-AE" sz="3600" b="1" dirty="0"/>
              <a:t> </a:t>
            </a:r>
            <a:r>
              <a:rPr lang="ar-AE" sz="3600" b="1" dirty="0" err="1"/>
              <a:t>has</a:t>
            </a:r>
            <a:r>
              <a:rPr lang="ar-AE" sz="3600" b="1" dirty="0"/>
              <a:t> </a:t>
            </a:r>
            <a:r>
              <a:rPr lang="ar-AE" sz="3600" b="1" dirty="0" err="1"/>
              <a:t>antiglucocorticoid</a:t>
            </a:r>
            <a:r>
              <a:rPr lang="ar-AE" sz="3600" b="1" dirty="0"/>
              <a:t> </a:t>
            </a:r>
            <a:r>
              <a:rPr lang="ar-AE" sz="3600" b="1" dirty="0" err="1"/>
              <a:t>effects</a:t>
            </a:r>
            <a:r>
              <a:rPr lang="ar-AE" sz="3600" b="1" dirty="0"/>
              <a:t>. </a:t>
            </a:r>
          </a:p>
        </p:txBody>
      </p:sp>
    </p:spTree>
    <p:extLst>
      <p:ext uri="{BB962C8B-B14F-4D97-AF65-F5344CB8AC3E}">
        <p14:creationId xmlns:p14="http://schemas.microsoft.com/office/powerpoint/2010/main" val="3948918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565949"/>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6EE37-DDE2-4500-88FF-2F038AE34DFF}"/>
              </a:ext>
            </a:extLst>
          </p:cNvPr>
          <p:cNvSpPr txBox="1">
            <a:spLocks noGrp="1"/>
          </p:cNvSpPr>
          <p:nvPr>
            <p:ph type="title"/>
          </p:nvPr>
        </p:nvSpPr>
        <p:spPr>
          <a:xfrm>
            <a:off x="222183" y="644810"/>
            <a:ext cx="10515600" cy="5078313"/>
          </a:xfrm>
          <a:prstGeom prst="rect">
            <a:avLst/>
          </a:prstGeom>
          <a:noFill/>
        </p:spPr>
        <p:txBody>
          <a:bodyPr wrap="square" rtlCol="0">
            <a:spAutoFit/>
          </a:bodyPr>
          <a:lstStyle/>
          <a:p>
            <a:pPr algn="l"/>
            <a:r>
              <a:rPr lang="en-US" sz="4000" dirty="0">
                <a:solidFill>
                  <a:srgbClr val="FFFF00"/>
                </a:solidFill>
                <a:latin typeface="Berlin Sans FB Demi" panose="020E0802020502020306" pitchFamily="34" charset="0"/>
              </a:rPr>
              <a:t>Cushing Syndrome</a:t>
            </a:r>
            <a:r>
              <a:rPr lang="en-US" sz="4000" dirty="0">
                <a:solidFill>
                  <a:srgbClr val="FFFF00"/>
                </a:solidFill>
              </a:rPr>
              <a:t> </a:t>
            </a:r>
            <a:r>
              <a:rPr lang="en-US" sz="4000" b="1" dirty="0"/>
              <a:t>(Hypercortisolism): ↑↑↑ glucocorticoid levels. </a:t>
            </a:r>
          </a:p>
          <a:p>
            <a:pPr algn="l"/>
            <a:endParaRPr lang="en-US" sz="4000" dirty="0"/>
          </a:p>
          <a:p>
            <a:r>
              <a:rPr lang="en-US" sz="4000" b="1" dirty="0"/>
              <a:t>* One of the diseases of the Adrenal Gland characterized by group of symptoms and clinical features due to increase secretion of glucocorticoids, mainly Cortisol . </a:t>
            </a:r>
          </a:p>
          <a:p>
            <a:pPr algn="l"/>
            <a:r>
              <a:rPr lang="en-US" sz="4000" dirty="0"/>
              <a:t>  </a:t>
            </a:r>
          </a:p>
          <a:p>
            <a:r>
              <a:rPr lang="en-US" sz="4000" dirty="0"/>
              <a:t> </a:t>
            </a:r>
          </a:p>
        </p:txBody>
      </p:sp>
      <p:pic>
        <p:nvPicPr>
          <p:cNvPr id="5" name="Picture 4">
            <a:extLst>
              <a:ext uri="{FF2B5EF4-FFF2-40B4-BE49-F238E27FC236}">
                <a16:creationId xmlns:a16="http://schemas.microsoft.com/office/drawing/2014/main" id="{C091CE4C-04AD-47BA-8FA7-6AA42660B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093" y="3946358"/>
            <a:ext cx="4009724" cy="2622967"/>
          </a:xfrm>
          <a:prstGeom prst="rect">
            <a:avLst/>
          </a:prstGeom>
        </p:spPr>
      </p:pic>
    </p:spTree>
    <p:extLst>
      <p:ext uri="{BB962C8B-B14F-4D97-AF65-F5344CB8AC3E}">
        <p14:creationId xmlns:p14="http://schemas.microsoft.com/office/powerpoint/2010/main" val="22896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67A2-13EC-41D6-9FFE-8A3E6757177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6263CBE-327B-448D-BD70-65079ADC5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411701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A4760-3687-4667-8D92-E3845CC625A9}"/>
              </a:ext>
            </a:extLst>
          </p:cNvPr>
          <p:cNvSpPr txBox="1"/>
          <p:nvPr/>
        </p:nvSpPr>
        <p:spPr>
          <a:xfrm>
            <a:off x="154745" y="0"/>
            <a:ext cx="11690252" cy="646331"/>
          </a:xfrm>
          <a:prstGeom prst="rect">
            <a:avLst/>
          </a:prstGeom>
          <a:noFill/>
        </p:spPr>
        <p:txBody>
          <a:bodyPr wrap="square" rtlCol="0">
            <a:spAutoFit/>
          </a:bodyPr>
          <a:lstStyle/>
          <a:p>
            <a:pPr algn="ctr"/>
            <a:r>
              <a:rPr lang="en-US" sz="3600" b="1" i="1" dirty="0">
                <a:latin typeface="Berlin Sans FB Demi" panose="020E0802020502020306" pitchFamily="34" charset="0"/>
              </a:rPr>
              <a:t>Physiological Function Of Cortisol </a:t>
            </a:r>
          </a:p>
        </p:txBody>
      </p:sp>
      <p:sp>
        <p:nvSpPr>
          <p:cNvPr id="4" name="TextBox 3">
            <a:extLst>
              <a:ext uri="{FF2B5EF4-FFF2-40B4-BE49-F238E27FC236}">
                <a16:creationId xmlns:a16="http://schemas.microsoft.com/office/drawing/2014/main" id="{F9D0322B-6B51-4637-A666-F71CD34B167E}"/>
              </a:ext>
            </a:extLst>
          </p:cNvPr>
          <p:cNvSpPr txBox="1"/>
          <p:nvPr/>
        </p:nvSpPr>
        <p:spPr>
          <a:xfrm>
            <a:off x="506437" y="521367"/>
            <a:ext cx="11338560" cy="6217058"/>
          </a:xfrm>
          <a:prstGeom prst="rect">
            <a:avLst/>
          </a:prstGeom>
          <a:noFill/>
        </p:spPr>
        <p:txBody>
          <a:bodyPr wrap="square" rtlCol="0">
            <a:spAutoFit/>
          </a:bodyPr>
          <a:lstStyle/>
          <a:p>
            <a:r>
              <a:rPr lang="en-US" sz="2800" b="1" i="1" dirty="0"/>
              <a:t>1. CHO: hyperglycemia. </a:t>
            </a:r>
          </a:p>
          <a:p>
            <a:r>
              <a:rPr lang="en-US" sz="2800" b="1" i="1" dirty="0"/>
              <a:t>2. Protein: catabolic. </a:t>
            </a:r>
          </a:p>
          <a:p>
            <a:r>
              <a:rPr lang="en-US" sz="2800" b="1" i="1" dirty="0"/>
              <a:t>3. Fat: </a:t>
            </a:r>
          </a:p>
          <a:p>
            <a:r>
              <a:rPr lang="en-US" sz="2800" b="1" i="1" dirty="0"/>
              <a:t>     1. lipolytic. </a:t>
            </a:r>
          </a:p>
          <a:p>
            <a:r>
              <a:rPr lang="en-US" sz="2800" b="1" i="1" dirty="0"/>
              <a:t>     2. Redistribution of fat in abnormal sites ( face, back of neck, trunk) </a:t>
            </a:r>
          </a:p>
          <a:p>
            <a:r>
              <a:rPr lang="en-US" sz="2800" b="1" i="1" dirty="0"/>
              <a:t>4. Water &amp; electrolyte: ( Aldosterone like ) </a:t>
            </a:r>
          </a:p>
          <a:p>
            <a:r>
              <a:rPr lang="en-US" sz="2800" b="1" i="1" dirty="0"/>
              <a:t>    1.   H20 &amp; Na. </a:t>
            </a:r>
          </a:p>
          <a:p>
            <a:r>
              <a:rPr lang="en-US" sz="2800" b="1" i="1" dirty="0"/>
              <a:t>    2.    K &amp; H+. </a:t>
            </a:r>
          </a:p>
          <a:p>
            <a:r>
              <a:rPr lang="en-US" sz="2800" b="1" i="1" dirty="0"/>
              <a:t>5. Stomach:   HCI </a:t>
            </a:r>
          </a:p>
          <a:p>
            <a:r>
              <a:rPr lang="en-US" sz="2800" b="1" i="1" dirty="0"/>
              <a:t>6. Bone: anti-vitamin D action. </a:t>
            </a:r>
          </a:p>
          <a:p>
            <a:r>
              <a:rPr lang="en-US" sz="2800" b="1" i="1" dirty="0"/>
              <a:t>7. Blood: - increase  (RBCs and Neutrophils) production</a:t>
            </a:r>
          </a:p>
          <a:p>
            <a:r>
              <a:rPr lang="en-US" sz="2800" b="1" i="1" dirty="0"/>
              <a:t>                 - decrease (Lymphocytes, basophils and Eosinophils) </a:t>
            </a:r>
          </a:p>
          <a:p>
            <a:r>
              <a:rPr lang="en-US" sz="2800" b="1" i="1" dirty="0"/>
              <a:t>ix. Androgenic action. </a:t>
            </a:r>
          </a:p>
          <a:p>
            <a:r>
              <a:rPr lang="en-US" sz="2800" b="1" i="1" dirty="0"/>
              <a:t>x. Anti-inflammatory &amp; anti-allergic.</a:t>
            </a:r>
          </a:p>
        </p:txBody>
      </p:sp>
      <p:sp>
        <p:nvSpPr>
          <p:cNvPr id="5" name="Arrow: Up 4">
            <a:extLst>
              <a:ext uri="{FF2B5EF4-FFF2-40B4-BE49-F238E27FC236}">
                <a16:creationId xmlns:a16="http://schemas.microsoft.com/office/drawing/2014/main" id="{59997EC4-8014-43C0-963A-4B8EB890CA91}"/>
              </a:ext>
            </a:extLst>
          </p:cNvPr>
          <p:cNvSpPr/>
          <p:nvPr/>
        </p:nvSpPr>
        <p:spPr>
          <a:xfrm>
            <a:off x="1263749" y="3198711"/>
            <a:ext cx="112541" cy="309489"/>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68B1A2A7-036A-4E20-AD08-AE2C712B1A9D}"/>
              </a:ext>
            </a:extLst>
          </p:cNvPr>
          <p:cNvSpPr/>
          <p:nvPr/>
        </p:nvSpPr>
        <p:spPr>
          <a:xfrm rot="10800000">
            <a:off x="1317675" y="3720078"/>
            <a:ext cx="112541" cy="309489"/>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59D261D3-C3F2-40AB-93EA-2DE645C8D997}"/>
              </a:ext>
            </a:extLst>
          </p:cNvPr>
          <p:cNvSpPr/>
          <p:nvPr/>
        </p:nvSpPr>
        <p:spPr>
          <a:xfrm>
            <a:off x="2402059" y="4084837"/>
            <a:ext cx="112541" cy="309489"/>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259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FE3403-6390-46FD-8E45-CF04FE7E9E1B}"/>
              </a:ext>
            </a:extLst>
          </p:cNvPr>
          <p:cNvSpPr txBox="1"/>
          <p:nvPr/>
        </p:nvSpPr>
        <p:spPr>
          <a:xfrm>
            <a:off x="393895" y="365760"/>
            <a:ext cx="11366696" cy="1846659"/>
          </a:xfrm>
          <a:prstGeom prst="rect">
            <a:avLst/>
          </a:prstGeom>
          <a:noFill/>
        </p:spPr>
        <p:txBody>
          <a:bodyPr wrap="square" rtlCol="0">
            <a:spAutoFit/>
          </a:bodyPr>
          <a:lstStyle/>
          <a:p>
            <a:endParaRPr lang="en-US" sz="2400" b="1" i="1" dirty="0"/>
          </a:p>
          <a:p>
            <a:endParaRPr lang="en-US" sz="2400" b="1" i="1" dirty="0"/>
          </a:p>
          <a:p>
            <a:endParaRPr lang="en-US" sz="2400" b="1" i="1" dirty="0"/>
          </a:p>
          <a:p>
            <a:r>
              <a:rPr lang="en-US" sz="2400" b="1" i="1" dirty="0"/>
              <a:t>   </a:t>
            </a:r>
          </a:p>
          <a:p>
            <a:endParaRPr lang="en-US" dirty="0"/>
          </a:p>
        </p:txBody>
      </p:sp>
      <p:sp>
        <p:nvSpPr>
          <p:cNvPr id="2" name="TextBox 1">
            <a:extLst>
              <a:ext uri="{FF2B5EF4-FFF2-40B4-BE49-F238E27FC236}">
                <a16:creationId xmlns:a16="http://schemas.microsoft.com/office/drawing/2014/main" id="{C1B16E51-7D2A-498A-9767-F4CED9E67478}"/>
              </a:ext>
            </a:extLst>
          </p:cNvPr>
          <p:cNvSpPr txBox="1"/>
          <p:nvPr/>
        </p:nvSpPr>
        <p:spPr>
          <a:xfrm>
            <a:off x="393895" y="2005195"/>
            <a:ext cx="11507373" cy="6147582"/>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86CC9890-B885-472B-BBA4-C92169BD284D}"/>
              </a:ext>
            </a:extLst>
          </p:cNvPr>
          <p:cNvPicPr>
            <a:picLocks noChangeAspect="1"/>
          </p:cNvPicPr>
          <p:nvPr/>
        </p:nvPicPr>
        <p:blipFill>
          <a:blip r:embed="rId2"/>
          <a:stretch>
            <a:fillRect/>
          </a:stretch>
        </p:blipFill>
        <p:spPr>
          <a:xfrm>
            <a:off x="104486" y="1289089"/>
            <a:ext cx="11796782" cy="4487045"/>
          </a:xfrm>
          <a:prstGeom prst="rect">
            <a:avLst/>
          </a:prstGeom>
        </p:spPr>
      </p:pic>
      <p:sp>
        <p:nvSpPr>
          <p:cNvPr id="6" name="TextBox 5">
            <a:extLst>
              <a:ext uri="{FF2B5EF4-FFF2-40B4-BE49-F238E27FC236}">
                <a16:creationId xmlns:a16="http://schemas.microsoft.com/office/drawing/2014/main" id="{4E7A1A95-1857-4AB3-B309-6004296BC474}"/>
              </a:ext>
            </a:extLst>
          </p:cNvPr>
          <p:cNvSpPr txBox="1"/>
          <p:nvPr/>
        </p:nvSpPr>
        <p:spPr>
          <a:xfrm>
            <a:off x="853440" y="287713"/>
            <a:ext cx="9594167" cy="923330"/>
          </a:xfrm>
          <a:prstGeom prst="rect">
            <a:avLst/>
          </a:prstGeom>
          <a:noFill/>
        </p:spPr>
        <p:txBody>
          <a:bodyPr wrap="square" rtlCol="0">
            <a:spAutoFit/>
          </a:bodyPr>
          <a:lstStyle/>
          <a:p>
            <a:pPr algn="ctr"/>
            <a:r>
              <a:rPr lang="en-US" sz="5400" b="1" i="1" dirty="0">
                <a:solidFill>
                  <a:srgbClr val="002060"/>
                </a:solidFill>
                <a:latin typeface="Arial Rounded MT Bold" panose="020F0704030504030204" pitchFamily="34" charset="0"/>
              </a:rPr>
              <a:t>Causes</a:t>
            </a:r>
          </a:p>
        </p:txBody>
      </p:sp>
      <p:pic>
        <p:nvPicPr>
          <p:cNvPr id="8" name="Picture 7">
            <a:extLst>
              <a:ext uri="{FF2B5EF4-FFF2-40B4-BE49-F238E27FC236}">
                <a16:creationId xmlns:a16="http://schemas.microsoft.com/office/drawing/2014/main" id="{C0C65361-FD15-47D9-B258-018EE926D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203" y="287713"/>
            <a:ext cx="3187065" cy="2195146"/>
          </a:xfrm>
          <a:prstGeom prst="rect">
            <a:avLst/>
          </a:prstGeom>
        </p:spPr>
      </p:pic>
      <p:pic>
        <p:nvPicPr>
          <p:cNvPr id="10" name="Picture 9">
            <a:extLst>
              <a:ext uri="{FF2B5EF4-FFF2-40B4-BE49-F238E27FC236}">
                <a16:creationId xmlns:a16="http://schemas.microsoft.com/office/drawing/2014/main" id="{5F0724EE-3753-4DA9-83B3-0DE16CF04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202" y="3745486"/>
            <a:ext cx="3187065" cy="2599043"/>
          </a:xfrm>
          <a:prstGeom prst="rect">
            <a:avLst/>
          </a:prstGeom>
        </p:spPr>
      </p:pic>
      <p:pic>
        <p:nvPicPr>
          <p:cNvPr id="12" name="Picture 11">
            <a:extLst>
              <a:ext uri="{FF2B5EF4-FFF2-40B4-BE49-F238E27FC236}">
                <a16:creationId xmlns:a16="http://schemas.microsoft.com/office/drawing/2014/main" id="{E744FB4B-9F72-43C8-88A4-7F9CE2528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486" y="5129227"/>
            <a:ext cx="1878037" cy="1293814"/>
          </a:xfrm>
          <a:prstGeom prst="rect">
            <a:avLst/>
          </a:prstGeom>
        </p:spPr>
      </p:pic>
    </p:spTree>
    <p:extLst>
      <p:ext uri="{BB962C8B-B14F-4D97-AF65-F5344CB8AC3E}">
        <p14:creationId xmlns:p14="http://schemas.microsoft.com/office/powerpoint/2010/main" val="12967989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0373-F4B0-40D5-80C5-7C6FD73AC4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E217BB-819E-4749-BDE3-B60F25BE5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4" name="Picture 3">
            <a:extLst>
              <a:ext uri="{FF2B5EF4-FFF2-40B4-BE49-F238E27FC236}">
                <a16:creationId xmlns:a16="http://schemas.microsoft.com/office/drawing/2014/main" id="{C52AFC64-6DEC-4A37-953E-55EA0B211E39}"/>
              </a:ext>
            </a:extLst>
          </p:cNvPr>
          <p:cNvPicPr>
            <a:picLocks noChangeAspect="1"/>
          </p:cNvPicPr>
          <p:nvPr/>
        </p:nvPicPr>
        <p:blipFill>
          <a:blip r:embed="rId3"/>
          <a:stretch>
            <a:fillRect/>
          </a:stretch>
        </p:blipFill>
        <p:spPr>
          <a:xfrm>
            <a:off x="8431304" y="67064"/>
            <a:ext cx="2922496" cy="2839765"/>
          </a:xfrm>
          <a:prstGeom prst="rect">
            <a:avLst/>
          </a:prstGeom>
        </p:spPr>
      </p:pic>
      <p:pic>
        <p:nvPicPr>
          <p:cNvPr id="6" name="Picture 5">
            <a:extLst>
              <a:ext uri="{FF2B5EF4-FFF2-40B4-BE49-F238E27FC236}">
                <a16:creationId xmlns:a16="http://schemas.microsoft.com/office/drawing/2014/main" id="{6B08FE8E-BE4B-40F6-B3AB-A5FA542AC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079" y="3089396"/>
            <a:ext cx="2894984" cy="33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41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88E570-EF61-48AA-B040-45EFD777DEE1}"/>
              </a:ext>
            </a:extLst>
          </p:cNvPr>
          <p:cNvSpPr txBox="1"/>
          <p:nvPr/>
        </p:nvSpPr>
        <p:spPr>
          <a:xfrm>
            <a:off x="1659987" y="85366"/>
            <a:ext cx="9242474" cy="1015663"/>
          </a:xfrm>
          <a:prstGeom prst="rect">
            <a:avLst/>
          </a:prstGeom>
          <a:noFill/>
        </p:spPr>
        <p:txBody>
          <a:bodyPr wrap="square" rtlCol="0">
            <a:spAutoFit/>
          </a:bodyPr>
          <a:lstStyle/>
          <a:p>
            <a:pPr algn="ctr"/>
            <a:r>
              <a:rPr lang="en-US" sz="6000" b="1" i="1" dirty="0">
                <a:solidFill>
                  <a:srgbClr val="FFFF00"/>
                </a:solidFill>
                <a:latin typeface="Arial Rounded MT Bold" panose="020F0704030504030204" pitchFamily="34" charset="0"/>
              </a:rPr>
              <a:t>Clinical picture</a:t>
            </a:r>
          </a:p>
        </p:txBody>
      </p:sp>
      <p:sp>
        <p:nvSpPr>
          <p:cNvPr id="6" name="TextBox 5">
            <a:extLst>
              <a:ext uri="{FF2B5EF4-FFF2-40B4-BE49-F238E27FC236}">
                <a16:creationId xmlns:a16="http://schemas.microsoft.com/office/drawing/2014/main" id="{7C418E7D-C0D5-40D3-A34D-157003F7DDB2}"/>
              </a:ext>
            </a:extLst>
          </p:cNvPr>
          <p:cNvSpPr txBox="1"/>
          <p:nvPr/>
        </p:nvSpPr>
        <p:spPr>
          <a:xfrm>
            <a:off x="405741" y="1559469"/>
            <a:ext cx="11577711"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4">
                    <a:lumMod val="60000"/>
                    <a:lumOff val="40000"/>
                  </a:schemeClr>
                </a:solidFill>
                <a:latin typeface="Space Mono"/>
                <a:ea typeface="Space Mono"/>
                <a:cs typeface="Space Mono"/>
                <a:sym typeface="Space Mono"/>
              </a:rPr>
              <a:t>    A</a:t>
            </a:r>
            <a:r>
              <a:rPr kumimoji="0" lang="en-US" sz="3600" b="1" i="0" u="none" strike="noStrike" kern="1200" cap="none" spc="0" normalizeH="0" baseline="0" noProof="0" dirty="0">
                <a:ln>
                  <a:noFill/>
                </a:ln>
                <a:solidFill>
                  <a:schemeClr val="accent4">
                    <a:lumMod val="60000"/>
                    <a:lumOff val="40000"/>
                  </a:schemeClr>
                </a:solidFill>
                <a:effectLst/>
                <a:uLnTx/>
                <a:uFillTx/>
                <a:latin typeface="Space Mono"/>
                <a:ea typeface="Space Mono"/>
                <a:cs typeface="Space Mono"/>
                <a:sym typeface="Space Mono"/>
              </a:rPr>
              <a:t>n exaggeration of glucocorticoids known actions: </a:t>
            </a:r>
            <a:endParaRPr lang="en-US" sz="3600" b="1" i="1" dirty="0">
              <a:solidFill>
                <a:schemeClr val="accent4">
                  <a:lumMod val="60000"/>
                  <a:lumOff val="40000"/>
                </a:schemeClr>
              </a:solidFill>
            </a:endParaRPr>
          </a:p>
          <a:p>
            <a:r>
              <a:rPr lang="en-US" sz="2400" b="1" i="1" dirty="0"/>
              <a:t>   </a:t>
            </a:r>
            <a:r>
              <a:rPr lang="en-US" sz="2800" b="1" i="1" dirty="0"/>
              <a:t>*Protein : catabolic </a:t>
            </a:r>
          </a:p>
          <a:p>
            <a:r>
              <a:rPr lang="en-US" sz="2800" b="1" i="1" dirty="0"/>
              <a:t>1. Muscle wasting &amp; weakness. </a:t>
            </a:r>
          </a:p>
          <a:p>
            <a:r>
              <a:rPr lang="en-US" sz="2800" b="1" i="1" dirty="0"/>
              <a:t>2. Capillary fragility: purpura. </a:t>
            </a:r>
          </a:p>
          <a:p>
            <a:r>
              <a:rPr lang="en-US" sz="2800" b="1" i="1" dirty="0"/>
              <a:t>3. Osteoporosis. </a:t>
            </a:r>
          </a:p>
          <a:p>
            <a:r>
              <a:rPr lang="en-US" sz="2800" b="1" i="1" dirty="0"/>
              <a:t>4. Thinning of skin, stria rubra, delayed wound healing.</a:t>
            </a:r>
          </a:p>
          <a:p>
            <a:endParaRPr lang="en-US" sz="2800" b="1" i="1" dirty="0"/>
          </a:p>
          <a:p>
            <a:r>
              <a:rPr lang="en-US" sz="2800" b="1" i="1" dirty="0"/>
              <a:t>   *Fat : abnormal deposition of:</a:t>
            </a:r>
          </a:p>
          <a:p>
            <a:r>
              <a:rPr lang="en-US" sz="2800" b="1" i="1" dirty="0"/>
              <a:t>1. Face: moon face with acne. </a:t>
            </a:r>
          </a:p>
          <a:p>
            <a:r>
              <a:rPr lang="en-US" sz="2800" b="1" i="1" dirty="0"/>
              <a:t>2. Inter-scapular area : buffalo hump. </a:t>
            </a:r>
          </a:p>
          <a:p>
            <a:r>
              <a:rPr lang="en-US" sz="2800" b="1" i="1" dirty="0"/>
              <a:t>3. Truncal obesity with thin limbs  </a:t>
            </a:r>
          </a:p>
          <a:p>
            <a:endParaRPr lang="en-US" dirty="0"/>
          </a:p>
        </p:txBody>
      </p:sp>
      <p:sp>
        <p:nvSpPr>
          <p:cNvPr id="7" name="Heart 6">
            <a:extLst>
              <a:ext uri="{FF2B5EF4-FFF2-40B4-BE49-F238E27FC236}">
                <a16:creationId xmlns:a16="http://schemas.microsoft.com/office/drawing/2014/main" id="{08522F62-264F-4418-8965-A72C026FD521}"/>
              </a:ext>
            </a:extLst>
          </p:cNvPr>
          <p:cNvSpPr/>
          <p:nvPr/>
        </p:nvSpPr>
        <p:spPr>
          <a:xfrm>
            <a:off x="419806" y="1832308"/>
            <a:ext cx="309489" cy="182880"/>
          </a:xfrm>
          <a:prstGeom prst="hear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35B535CC-B227-49B4-B55A-686CC08381F6}"/>
              </a:ext>
            </a:extLst>
          </p:cNvPr>
          <p:cNvPicPr>
            <a:picLocks noChangeAspect="1"/>
          </p:cNvPicPr>
          <p:nvPr/>
        </p:nvPicPr>
        <p:blipFill>
          <a:blip r:embed="rId2"/>
          <a:stretch>
            <a:fillRect/>
          </a:stretch>
        </p:blipFill>
        <p:spPr>
          <a:xfrm>
            <a:off x="9586759" y="2026445"/>
            <a:ext cx="2281187" cy="2149125"/>
          </a:xfrm>
          <a:prstGeom prst="rect">
            <a:avLst/>
          </a:prstGeom>
        </p:spPr>
      </p:pic>
      <p:pic>
        <p:nvPicPr>
          <p:cNvPr id="12" name="Picture 11">
            <a:extLst>
              <a:ext uri="{FF2B5EF4-FFF2-40B4-BE49-F238E27FC236}">
                <a16:creationId xmlns:a16="http://schemas.microsoft.com/office/drawing/2014/main" id="{9FCE129E-7A57-4D7D-9CC6-CE4A478F7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760" y="4285275"/>
            <a:ext cx="2281187" cy="239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665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FE3403-6390-46FD-8E45-CF04FE7E9E1B}"/>
              </a:ext>
            </a:extLst>
          </p:cNvPr>
          <p:cNvSpPr txBox="1"/>
          <p:nvPr/>
        </p:nvSpPr>
        <p:spPr>
          <a:xfrm>
            <a:off x="393895" y="365760"/>
            <a:ext cx="11366696" cy="7632859"/>
          </a:xfrm>
          <a:prstGeom prst="rect">
            <a:avLst/>
          </a:prstGeom>
          <a:noFill/>
        </p:spPr>
        <p:txBody>
          <a:bodyPr wrap="square" rtlCol="0">
            <a:spAutoFit/>
          </a:bodyPr>
          <a:lstStyle/>
          <a:p>
            <a:pPr marL="342900" indent="-342900">
              <a:buFont typeface="Arial" panose="020B0604020202020204" pitchFamily="34" charset="0"/>
              <a:buChar char="•"/>
            </a:pPr>
            <a:r>
              <a:rPr lang="en-US" sz="3200" b="1" i="1" dirty="0"/>
              <a:t> HTN.</a:t>
            </a:r>
          </a:p>
          <a:p>
            <a:pPr marL="342900" indent="-342900">
              <a:buFont typeface="Arial" panose="020B0604020202020204" pitchFamily="34" charset="0"/>
              <a:buChar char="•"/>
            </a:pPr>
            <a:r>
              <a:rPr lang="en-US" sz="3200" b="1" i="1" dirty="0"/>
              <a:t> Insulin Resistance, may lead to DM2.    </a:t>
            </a:r>
          </a:p>
          <a:p>
            <a:pPr marL="342900" indent="-342900">
              <a:buFont typeface="Arial" panose="020B0604020202020204" pitchFamily="34" charset="0"/>
              <a:buChar char="•"/>
            </a:pPr>
            <a:r>
              <a:rPr lang="en-US" sz="3200" b="1" i="1" dirty="0"/>
              <a:t> Hypokalemia. </a:t>
            </a:r>
          </a:p>
          <a:p>
            <a:pPr marL="342900" indent="-342900">
              <a:buFont typeface="Arial" panose="020B0604020202020204" pitchFamily="34" charset="0"/>
              <a:buChar char="•"/>
            </a:pPr>
            <a:r>
              <a:rPr lang="en-US" sz="3200" b="1" i="1" dirty="0"/>
              <a:t>Alkalosis.</a:t>
            </a:r>
          </a:p>
          <a:p>
            <a:pPr marL="342900" indent="-342900">
              <a:buFont typeface="Arial" panose="020B0604020202020204" pitchFamily="34" charset="0"/>
              <a:buChar char="•"/>
            </a:pPr>
            <a:r>
              <a:rPr lang="en-US" sz="3200" b="1" i="1" dirty="0"/>
              <a:t>Peptic Ulcer. </a:t>
            </a:r>
          </a:p>
          <a:p>
            <a:pPr marL="342900" indent="-342900">
              <a:buFont typeface="Arial" panose="020B0604020202020204" pitchFamily="34" charset="0"/>
              <a:buChar char="•"/>
            </a:pPr>
            <a:r>
              <a:rPr lang="en-US" sz="3200" b="1" i="1" dirty="0"/>
              <a:t>Polycythemia (Red Face)</a:t>
            </a:r>
          </a:p>
          <a:p>
            <a:pPr marL="342900" indent="-342900">
              <a:buFont typeface="Arial" panose="020B0604020202020204" pitchFamily="34" charset="0"/>
              <a:buChar char="•"/>
            </a:pPr>
            <a:r>
              <a:rPr lang="en-US" sz="3200" b="1" i="1" dirty="0"/>
              <a:t>Recurrent infection; impaired immunity. </a:t>
            </a:r>
          </a:p>
          <a:p>
            <a:pPr marL="342900" indent="-342900">
              <a:buFont typeface="Arial" panose="020B0604020202020204" pitchFamily="34" charset="0"/>
              <a:buChar char="•"/>
            </a:pPr>
            <a:r>
              <a:rPr lang="en-US" sz="3200" b="1" i="1" dirty="0"/>
              <a:t>Psychosis (depression, suicidal tendency)</a:t>
            </a:r>
          </a:p>
          <a:p>
            <a:pPr marL="342900" indent="-342900">
              <a:buFont typeface="Arial" panose="020B0604020202020204" pitchFamily="34" charset="0"/>
              <a:buChar char="•"/>
            </a:pPr>
            <a:r>
              <a:rPr lang="en-US" sz="3200" b="1" i="1" dirty="0"/>
              <a:t>Androgenic action:</a:t>
            </a:r>
          </a:p>
          <a:p>
            <a:r>
              <a:rPr lang="en-US" sz="3200" b="1" i="1" dirty="0"/>
              <a:t>- Female: amenorrhea, hirsutism and </a:t>
            </a:r>
            <a:r>
              <a:rPr lang="en-US" sz="3200" b="1" i="1" dirty="0" err="1"/>
              <a:t>musculinization</a:t>
            </a:r>
            <a:r>
              <a:rPr lang="en-US" sz="3200" b="1" i="1" dirty="0"/>
              <a:t>. </a:t>
            </a:r>
          </a:p>
          <a:p>
            <a:r>
              <a:rPr lang="en-US" sz="3200" b="1" i="1" dirty="0"/>
              <a:t>- Male: decrease libido, impotence.  </a:t>
            </a:r>
          </a:p>
          <a:p>
            <a:endParaRPr lang="en-US" sz="3200" b="1" i="1" dirty="0"/>
          </a:p>
          <a:p>
            <a:endParaRPr lang="en-US" sz="3200" b="1" i="1" dirty="0"/>
          </a:p>
          <a:p>
            <a:endParaRPr lang="en-US" sz="3200" b="1" i="1" dirty="0"/>
          </a:p>
          <a:p>
            <a:r>
              <a:rPr lang="en-US" sz="2400" b="1" i="1" dirty="0"/>
              <a:t>   </a:t>
            </a:r>
          </a:p>
          <a:p>
            <a:endParaRPr lang="en-US" dirty="0"/>
          </a:p>
        </p:txBody>
      </p:sp>
    </p:spTree>
    <p:extLst>
      <p:ext uri="{BB962C8B-B14F-4D97-AF65-F5344CB8AC3E}">
        <p14:creationId xmlns:p14="http://schemas.microsoft.com/office/powerpoint/2010/main" val="354032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772F-F2D4-4F86-B7F4-D14FBF696BE8}"/>
              </a:ext>
            </a:extLst>
          </p:cNvPr>
          <p:cNvSpPr>
            <a:spLocks noGrp="1"/>
          </p:cNvSpPr>
          <p:nvPr>
            <p:ph type="title"/>
          </p:nvPr>
        </p:nvSpPr>
        <p:spPr>
          <a:xfrm>
            <a:off x="1183640" y="222885"/>
            <a:ext cx="10515600" cy="1325563"/>
          </a:xfrm>
        </p:spPr>
        <p:txBody>
          <a:bodyPr/>
          <a:lstStyle/>
          <a:p>
            <a:pPr algn="ctr"/>
            <a:r>
              <a:rPr lang="en-US" sz="8000" b="1" dirty="0">
                <a:latin typeface="Algerian" panose="04020705040A02060702" pitchFamily="82" charset="0"/>
              </a:rPr>
              <a:t>Diagnosis</a:t>
            </a:r>
            <a:endParaRPr lang="en-US" dirty="0"/>
          </a:p>
        </p:txBody>
      </p:sp>
      <p:sp>
        <p:nvSpPr>
          <p:cNvPr id="3" name="Content Placeholder 2">
            <a:extLst>
              <a:ext uri="{FF2B5EF4-FFF2-40B4-BE49-F238E27FC236}">
                <a16:creationId xmlns:a16="http://schemas.microsoft.com/office/drawing/2014/main" id="{CE470C12-E37E-4D61-A291-8D6DF6637627}"/>
              </a:ext>
            </a:extLst>
          </p:cNvPr>
          <p:cNvSpPr>
            <a:spLocks noGrp="1"/>
          </p:cNvSpPr>
          <p:nvPr>
            <p:ph idx="1"/>
          </p:nvPr>
        </p:nvSpPr>
        <p:spPr/>
        <p:txBody>
          <a:bodyPr/>
          <a:lstStyle/>
          <a:p>
            <a:r>
              <a:rPr lang="en-US" sz="3600" b="1" u="sng" dirty="0">
                <a:solidFill>
                  <a:schemeClr val="bg1"/>
                </a:solidFill>
                <a:latin typeface="Agency FB" pitchFamily="34" charset="0"/>
              </a:rPr>
              <a:t>1. Initial screening : to measuring free cortisol level.</a:t>
            </a:r>
          </a:p>
          <a:p>
            <a:pPr marL="0" indent="0">
              <a:buNone/>
            </a:pPr>
            <a:r>
              <a:rPr lang="en-US" sz="3200" b="1" dirty="0">
                <a:latin typeface="Agency FB" panose="020B0503020202020204" pitchFamily="34" charset="0"/>
              </a:rPr>
              <a:t>A- The 24-hour urinary free cortisol level: </a:t>
            </a:r>
            <a:r>
              <a:rPr lang="en-US" dirty="0"/>
              <a:t>values greater than </a:t>
            </a:r>
            <a:r>
              <a:rPr lang="en-US" sz="3600" b="1" dirty="0"/>
              <a:t>4 times </a:t>
            </a:r>
            <a:r>
              <a:rPr lang="en-US" dirty="0"/>
              <a:t>normal are rare except in Cushing syndrome.</a:t>
            </a:r>
          </a:p>
          <a:p>
            <a:pPr marL="0" indent="0">
              <a:buNone/>
            </a:pPr>
            <a:r>
              <a:rPr lang="en-US" sz="3200" b="1" dirty="0"/>
              <a:t>B-</a:t>
            </a:r>
            <a:r>
              <a:rPr lang="en-US" sz="3200" b="1" dirty="0">
                <a:latin typeface="Agency FB" pitchFamily="34" charset="0"/>
              </a:rPr>
              <a:t>Late-night salivary cortisol test:</a:t>
            </a:r>
            <a:r>
              <a:rPr lang="en-US" sz="3200" dirty="0"/>
              <a:t> </a:t>
            </a:r>
            <a:r>
              <a:rPr lang="en-US" dirty="0"/>
              <a:t>This test measures the amount of cortisol in your saliva in the late evening. Normally, cortisol production drops just after we fall asleep. In Cushing’s syndrome, cortisol levels don’t drop.</a:t>
            </a:r>
            <a:endParaRPr lang="en-US" b="1" dirty="0">
              <a:latin typeface="Agency FB" pitchFamily="34" charset="0"/>
            </a:endParaRPr>
          </a:p>
          <a:p>
            <a:pPr marL="0" indent="0">
              <a:buNone/>
            </a:pPr>
            <a:endParaRPr lang="en-US" dirty="0"/>
          </a:p>
        </p:txBody>
      </p:sp>
    </p:spTree>
    <p:extLst>
      <p:ext uri="{BB962C8B-B14F-4D97-AF65-F5344CB8AC3E}">
        <p14:creationId xmlns:p14="http://schemas.microsoft.com/office/powerpoint/2010/main" val="2606577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913</Words>
  <Application>Microsoft Office PowerPoint</Application>
  <PresentationFormat>Widescreen</PresentationFormat>
  <Paragraphs>116</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Agency FB</vt:lpstr>
      <vt:lpstr>Algerian</vt:lpstr>
      <vt:lpstr>Arial</vt:lpstr>
      <vt:lpstr>Arial Rounded MT Bold</vt:lpstr>
      <vt:lpstr>Bahnschrift SemiBold Condensed</vt:lpstr>
      <vt:lpstr>Berlin Sans FB Demi</vt:lpstr>
      <vt:lpstr>Calibri</vt:lpstr>
      <vt:lpstr>Calibri Light</vt:lpstr>
      <vt:lpstr>Curlz MT</vt:lpstr>
      <vt:lpstr>Space Mono</vt:lpstr>
      <vt:lpstr>Office Theme</vt:lpstr>
      <vt:lpstr>PowerPoint Presentation</vt:lpstr>
      <vt:lpstr>Cushing Syndrome (Hypercortisolism): ↑↑↑ glucocorticoid levels.   * One of the diseases of the Adrenal Gland characterized by group of symptoms and clinical features due to increase secretion of glucocorticoids, mainly Cortisol .      </vt:lpstr>
      <vt:lpstr>PowerPoint Presentation</vt:lpstr>
      <vt:lpstr>PowerPoint Presentation</vt:lpstr>
      <vt:lpstr>PowerPoint Presentation</vt:lpstr>
      <vt:lpstr>PowerPoint Presentation</vt:lpstr>
      <vt:lpstr>PowerPoint Presentation</vt:lpstr>
      <vt:lpstr>PowerPoint Presentation</vt:lpstr>
      <vt:lpstr>Diagnosis</vt:lpstr>
      <vt:lpstr>PowerPoint Presentation</vt:lpstr>
      <vt:lpstr>PowerPoint Presentation</vt:lpstr>
      <vt:lpstr>3- HIGH DOSE DEXAMETHASONE SUPPRESSION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39</cp:revision>
  <dcterms:created xsi:type="dcterms:W3CDTF">2022-10-24T06:56:58Z</dcterms:created>
  <dcterms:modified xsi:type="dcterms:W3CDTF">2022-11-01T17:20:01Z</dcterms:modified>
</cp:coreProperties>
</file>