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61" r:id="rId5"/>
    <p:sldId id="262" r:id="rId6"/>
    <p:sldId id="260" r:id="rId7"/>
    <p:sldId id="312" r:id="rId8"/>
    <p:sldId id="315" r:id="rId9"/>
    <p:sldId id="266" r:id="rId10"/>
    <p:sldId id="268" r:id="rId11"/>
    <p:sldId id="269" r:id="rId12"/>
    <p:sldId id="272" r:id="rId13"/>
    <p:sldId id="271" r:id="rId14"/>
    <p:sldId id="274" r:id="rId15"/>
    <p:sldId id="270" r:id="rId16"/>
    <p:sldId id="273" r:id="rId17"/>
    <p:sldId id="275" r:id="rId18"/>
    <p:sldId id="276" r:id="rId19"/>
    <p:sldId id="310" r:id="rId20"/>
    <p:sldId id="278" r:id="rId21"/>
    <p:sldId id="311" r:id="rId22"/>
    <p:sldId id="279" r:id="rId23"/>
    <p:sldId id="280" r:id="rId24"/>
    <p:sldId id="281" r:id="rId25"/>
    <p:sldId id="316" r:id="rId26"/>
    <p:sldId id="282" r:id="rId27"/>
    <p:sldId id="31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60"/>
  </p:normalViewPr>
  <p:slideViewPr>
    <p:cSldViewPr>
      <p:cViewPr varScale="1">
        <p:scale>
          <a:sx n="87" d="100"/>
          <a:sy n="87" d="100"/>
        </p:scale>
        <p:origin x="150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DC4629-2F80-4C0A-97DF-005550F203D2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C8F0BB-9810-47DE-B3D0-0AE47507ABD1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2800" b="1" dirty="0" smtClean="0">
              <a:solidFill>
                <a:schemeClr val="tx1"/>
              </a:solidFill>
            </a:rPr>
            <a:t>1- Cell Adhesion Molecules         (CAMs)</a:t>
          </a:r>
          <a:endParaRPr lang="en-US" sz="2800" b="1" dirty="0">
            <a:solidFill>
              <a:schemeClr val="tx1"/>
            </a:solidFill>
          </a:endParaRPr>
        </a:p>
      </dgm:t>
    </dgm:pt>
    <dgm:pt modelId="{EA53148F-1E25-4173-91DC-34A28F68246E}" type="parTrans" cxnId="{DF6BDC67-05D6-4AAF-9030-149F9ACD3C57}">
      <dgm:prSet/>
      <dgm:spPr/>
      <dgm:t>
        <a:bodyPr/>
        <a:lstStyle/>
        <a:p>
          <a:endParaRPr lang="en-US"/>
        </a:p>
      </dgm:t>
    </dgm:pt>
    <dgm:pt modelId="{71B7C855-84D9-49B3-8C90-F96EA21CA7B4}" type="sibTrans" cxnId="{DF6BDC67-05D6-4AAF-9030-149F9ACD3C57}">
      <dgm:prSet/>
      <dgm:spPr/>
      <dgm:t>
        <a:bodyPr/>
        <a:lstStyle/>
        <a:p>
          <a:endParaRPr lang="en-US"/>
        </a:p>
      </dgm:t>
    </dgm:pt>
    <dgm:pt modelId="{44AEEF0E-7AED-493C-890A-95721B622DFD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2800" b="1" dirty="0" smtClean="0">
              <a:solidFill>
                <a:schemeClr val="tx1"/>
              </a:solidFill>
            </a:rPr>
            <a:t>2- Intercellular junctions</a:t>
          </a:r>
          <a:endParaRPr lang="en-US" sz="2800" b="1" dirty="0">
            <a:solidFill>
              <a:schemeClr val="tx1"/>
            </a:solidFill>
          </a:endParaRPr>
        </a:p>
      </dgm:t>
    </dgm:pt>
    <dgm:pt modelId="{BB6B28E3-116E-4B2E-A57E-91C8C860BD8F}" type="parTrans" cxnId="{DC062A51-66A9-49FD-8E43-D9E8EF365404}">
      <dgm:prSet/>
      <dgm:spPr/>
      <dgm:t>
        <a:bodyPr/>
        <a:lstStyle/>
        <a:p>
          <a:endParaRPr lang="en-US"/>
        </a:p>
      </dgm:t>
    </dgm:pt>
    <dgm:pt modelId="{5ECA2D6D-AA2E-4A9F-B70C-43988761F9B3}" type="sibTrans" cxnId="{DC062A51-66A9-49FD-8E43-D9E8EF365404}">
      <dgm:prSet/>
      <dgm:spPr/>
      <dgm:t>
        <a:bodyPr/>
        <a:lstStyle/>
        <a:p>
          <a:endParaRPr lang="en-US"/>
        </a:p>
      </dgm:t>
    </dgm:pt>
    <dgm:pt modelId="{8E9E95D7-316D-4956-9F44-1E22E98FA073}" type="pres">
      <dgm:prSet presAssocID="{61DC4629-2F80-4C0A-97DF-005550F203D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58EF2E-8F2B-4E0C-AE6B-89142C6282EC}" type="pres">
      <dgm:prSet presAssocID="{88C8F0BB-9810-47DE-B3D0-0AE47507ABD1}" presName="node" presStyleLbl="node1" presStyleIdx="0" presStyleCnt="2" custLinFactNeighborX="-26" custLinFactNeighborY="-27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6C095B-50B7-411A-84D5-7661A8BCF950}" type="pres">
      <dgm:prSet presAssocID="{71B7C855-84D9-49B3-8C90-F96EA21CA7B4}" presName="sibTrans" presStyleCnt="0"/>
      <dgm:spPr/>
    </dgm:pt>
    <dgm:pt modelId="{770B9EAE-7A32-4F8A-B946-68B4375C2CC8}" type="pres">
      <dgm:prSet presAssocID="{44AEEF0E-7AED-493C-890A-95721B622DFD}" presName="node" presStyleLbl="node1" presStyleIdx="1" presStyleCnt="2" custLinFactNeighborX="26" custLinFactNeighborY="-27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490BA2-FA76-452D-BE2C-6A6282252311}" type="presOf" srcId="{44AEEF0E-7AED-493C-890A-95721B622DFD}" destId="{770B9EAE-7A32-4F8A-B946-68B4375C2CC8}" srcOrd="0" destOrd="0" presId="urn:microsoft.com/office/officeart/2005/8/layout/default#1"/>
    <dgm:cxn modelId="{DA39B8A4-B320-4C9E-91E2-CDEBFB16E037}" type="presOf" srcId="{88C8F0BB-9810-47DE-B3D0-0AE47507ABD1}" destId="{C158EF2E-8F2B-4E0C-AE6B-89142C6282EC}" srcOrd="0" destOrd="0" presId="urn:microsoft.com/office/officeart/2005/8/layout/default#1"/>
    <dgm:cxn modelId="{483DA1DC-86BB-4BFF-A7E8-DC88F55A56C8}" type="presOf" srcId="{61DC4629-2F80-4C0A-97DF-005550F203D2}" destId="{8E9E95D7-316D-4956-9F44-1E22E98FA073}" srcOrd="0" destOrd="0" presId="urn:microsoft.com/office/officeart/2005/8/layout/default#1"/>
    <dgm:cxn modelId="{DC062A51-66A9-49FD-8E43-D9E8EF365404}" srcId="{61DC4629-2F80-4C0A-97DF-005550F203D2}" destId="{44AEEF0E-7AED-493C-890A-95721B622DFD}" srcOrd="1" destOrd="0" parTransId="{BB6B28E3-116E-4B2E-A57E-91C8C860BD8F}" sibTransId="{5ECA2D6D-AA2E-4A9F-B70C-43988761F9B3}"/>
    <dgm:cxn modelId="{DF6BDC67-05D6-4AAF-9030-149F9ACD3C57}" srcId="{61DC4629-2F80-4C0A-97DF-005550F203D2}" destId="{88C8F0BB-9810-47DE-B3D0-0AE47507ABD1}" srcOrd="0" destOrd="0" parTransId="{EA53148F-1E25-4173-91DC-34A28F68246E}" sibTransId="{71B7C855-84D9-49B3-8C90-F96EA21CA7B4}"/>
    <dgm:cxn modelId="{E692A908-2BEA-4CC5-A3D5-1084927D055C}" type="presParOf" srcId="{8E9E95D7-316D-4956-9F44-1E22E98FA073}" destId="{C158EF2E-8F2B-4E0C-AE6B-89142C6282EC}" srcOrd="0" destOrd="0" presId="urn:microsoft.com/office/officeart/2005/8/layout/default#1"/>
    <dgm:cxn modelId="{84ABE9AB-CDA3-4A6B-9ADB-1210BFFC2B5F}" type="presParOf" srcId="{8E9E95D7-316D-4956-9F44-1E22E98FA073}" destId="{6A6C095B-50B7-411A-84D5-7661A8BCF950}" srcOrd="1" destOrd="0" presId="urn:microsoft.com/office/officeart/2005/8/layout/default#1"/>
    <dgm:cxn modelId="{772727E2-E2B0-410E-958B-670C3E7BB262}" type="presParOf" srcId="{8E9E95D7-316D-4956-9F44-1E22E98FA073}" destId="{770B9EAE-7A32-4F8A-B946-68B4375C2CC8}" srcOrd="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FB3E07-FCA7-453C-A27D-BCA61AA37443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135896-699F-45F4-86C9-B30F6BFA2E2D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6500" smtClean="0"/>
            <a:t> </a:t>
          </a:r>
          <a:r>
            <a:rPr lang="en-US" sz="3200" b="1" smtClean="0"/>
            <a:t>selectins</a:t>
          </a:r>
          <a:endParaRPr lang="en-US" sz="3200" b="1" dirty="0"/>
        </a:p>
      </dgm:t>
    </dgm:pt>
    <dgm:pt modelId="{5BBB93D5-714D-4639-99A3-05DD41578393}" type="parTrans" cxnId="{45B71457-1F54-4F43-A0E9-76BC8261903C}">
      <dgm:prSet/>
      <dgm:spPr/>
      <dgm:t>
        <a:bodyPr/>
        <a:lstStyle/>
        <a:p>
          <a:endParaRPr lang="en-US"/>
        </a:p>
      </dgm:t>
    </dgm:pt>
    <dgm:pt modelId="{64D7436B-C2C9-452E-A338-6D8FDFCD9ABD}" type="sibTrans" cxnId="{45B71457-1F54-4F43-A0E9-76BC8261903C}">
      <dgm:prSet/>
      <dgm:spPr/>
      <dgm:t>
        <a:bodyPr/>
        <a:lstStyle/>
        <a:p>
          <a:endParaRPr lang="en-US"/>
        </a:p>
      </dgm:t>
    </dgm:pt>
    <dgm:pt modelId="{0482451D-C6D3-4580-98D1-290D28F8E36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3200" b="1" dirty="0" smtClean="0"/>
            <a:t>Immunoglobulin superfamily</a:t>
          </a:r>
          <a:endParaRPr lang="en-US" sz="3200" b="1" dirty="0"/>
        </a:p>
      </dgm:t>
    </dgm:pt>
    <dgm:pt modelId="{E0161654-020A-47B1-86FE-E30B8AF3C4C3}" type="parTrans" cxnId="{84631F95-3E03-4C47-8379-E4ECF599552D}">
      <dgm:prSet/>
      <dgm:spPr/>
      <dgm:t>
        <a:bodyPr/>
        <a:lstStyle/>
        <a:p>
          <a:endParaRPr lang="en-US"/>
        </a:p>
      </dgm:t>
    </dgm:pt>
    <dgm:pt modelId="{7C110742-B87F-46C9-84B3-898A089302C8}" type="sibTrans" cxnId="{84631F95-3E03-4C47-8379-E4ECF599552D}">
      <dgm:prSet/>
      <dgm:spPr/>
      <dgm:t>
        <a:bodyPr/>
        <a:lstStyle/>
        <a:p>
          <a:endParaRPr lang="en-US"/>
        </a:p>
      </dgm:t>
    </dgm:pt>
    <dgm:pt modelId="{F8E5C34B-EC74-4AC4-BB70-43089665BF75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3200" b="1" dirty="0" smtClean="0"/>
            <a:t>Integrins</a:t>
          </a:r>
          <a:endParaRPr lang="en-US" sz="3200" b="1" dirty="0"/>
        </a:p>
      </dgm:t>
    </dgm:pt>
    <dgm:pt modelId="{435A5DDE-BAA5-49D9-A469-951367EF694F}" type="parTrans" cxnId="{9C696B71-1DB0-42E4-B334-F2117A0615EA}">
      <dgm:prSet/>
      <dgm:spPr/>
      <dgm:t>
        <a:bodyPr/>
        <a:lstStyle/>
        <a:p>
          <a:endParaRPr lang="en-US"/>
        </a:p>
      </dgm:t>
    </dgm:pt>
    <dgm:pt modelId="{28D5D22D-E58D-4F92-8552-032B2A0850EB}" type="sibTrans" cxnId="{9C696B71-1DB0-42E4-B334-F2117A0615EA}">
      <dgm:prSet/>
      <dgm:spPr/>
      <dgm:t>
        <a:bodyPr/>
        <a:lstStyle/>
        <a:p>
          <a:endParaRPr lang="en-US"/>
        </a:p>
      </dgm:t>
    </dgm:pt>
    <dgm:pt modelId="{3E601D62-20B1-42AA-B85B-557B1124269B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altLang="zh-CN" sz="3900" dirty="0" smtClean="0"/>
            <a:t> </a:t>
          </a:r>
          <a:r>
            <a:rPr lang="en-US" altLang="zh-CN" sz="3200" b="1" dirty="0" smtClean="0"/>
            <a:t>cadherin</a:t>
          </a:r>
          <a:r>
            <a:rPr lang="en-US" altLang="zh-CN" sz="3900" dirty="0" smtClean="0"/>
            <a:t> </a:t>
          </a:r>
        </a:p>
      </dgm:t>
    </dgm:pt>
    <dgm:pt modelId="{8A84831B-EA20-4E5D-AB6C-725FB3740231}" type="parTrans" cxnId="{A420BE9D-A4F2-44FC-BF25-732ADAF06502}">
      <dgm:prSet/>
      <dgm:spPr/>
      <dgm:t>
        <a:bodyPr/>
        <a:lstStyle/>
        <a:p>
          <a:endParaRPr lang="en-US"/>
        </a:p>
      </dgm:t>
    </dgm:pt>
    <dgm:pt modelId="{E3B21B94-9A34-4D86-84F9-2CFEDC0E467A}" type="sibTrans" cxnId="{A420BE9D-A4F2-44FC-BF25-732ADAF06502}">
      <dgm:prSet/>
      <dgm:spPr/>
      <dgm:t>
        <a:bodyPr/>
        <a:lstStyle/>
        <a:p>
          <a:endParaRPr lang="en-US"/>
        </a:p>
      </dgm:t>
    </dgm:pt>
    <dgm:pt modelId="{BF18980B-2BF1-4346-8C55-D258C4D413CF}" type="pres">
      <dgm:prSet presAssocID="{24FB3E07-FCA7-453C-A27D-BCA61AA3744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43A468-95B1-4B68-A18E-94A6FC40E291}" type="pres">
      <dgm:prSet presAssocID="{3E601D62-20B1-42AA-B85B-557B1124269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97EDC8-165E-40C5-A1C3-06D2CB6F390B}" type="pres">
      <dgm:prSet presAssocID="{E3B21B94-9A34-4D86-84F9-2CFEDC0E467A}" presName="sibTrans" presStyleCnt="0"/>
      <dgm:spPr/>
    </dgm:pt>
    <dgm:pt modelId="{3223EE33-9F93-41AA-A270-E786ABAEB895}" type="pres">
      <dgm:prSet presAssocID="{B9135896-699F-45F4-86C9-B30F6BFA2E2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CA8366-956A-43E3-9EB5-5ADDD795830A}" type="pres">
      <dgm:prSet presAssocID="{64D7436B-C2C9-452E-A338-6D8FDFCD9ABD}" presName="sibTrans" presStyleCnt="0"/>
      <dgm:spPr/>
    </dgm:pt>
    <dgm:pt modelId="{1527268C-1A73-47F7-AC87-45C0BBA47C7A}" type="pres">
      <dgm:prSet presAssocID="{0482451D-C6D3-4580-98D1-290D28F8E36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E358D-D476-4691-B579-D6D1B9F2A77D}" type="pres">
      <dgm:prSet presAssocID="{7C110742-B87F-46C9-84B3-898A089302C8}" presName="sibTrans" presStyleCnt="0"/>
      <dgm:spPr/>
    </dgm:pt>
    <dgm:pt modelId="{271BD8F7-ADCB-4251-BC2A-258B21643870}" type="pres">
      <dgm:prSet presAssocID="{F8E5C34B-EC74-4AC4-BB70-43089665BF7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DF299B-C85D-4826-B35B-852CE7D15AD2}" type="presOf" srcId="{3E601D62-20B1-42AA-B85B-557B1124269B}" destId="{C743A468-95B1-4B68-A18E-94A6FC40E291}" srcOrd="0" destOrd="0" presId="urn:microsoft.com/office/officeart/2005/8/layout/default#2"/>
    <dgm:cxn modelId="{7C0C2803-599F-43D3-AABC-6E48BDFB4BA2}" type="presOf" srcId="{0482451D-C6D3-4580-98D1-290D28F8E366}" destId="{1527268C-1A73-47F7-AC87-45C0BBA47C7A}" srcOrd="0" destOrd="0" presId="urn:microsoft.com/office/officeart/2005/8/layout/default#2"/>
    <dgm:cxn modelId="{45B71457-1F54-4F43-A0E9-76BC8261903C}" srcId="{24FB3E07-FCA7-453C-A27D-BCA61AA37443}" destId="{B9135896-699F-45F4-86C9-B30F6BFA2E2D}" srcOrd="1" destOrd="0" parTransId="{5BBB93D5-714D-4639-99A3-05DD41578393}" sibTransId="{64D7436B-C2C9-452E-A338-6D8FDFCD9ABD}"/>
    <dgm:cxn modelId="{A420BE9D-A4F2-44FC-BF25-732ADAF06502}" srcId="{24FB3E07-FCA7-453C-A27D-BCA61AA37443}" destId="{3E601D62-20B1-42AA-B85B-557B1124269B}" srcOrd="0" destOrd="0" parTransId="{8A84831B-EA20-4E5D-AB6C-725FB3740231}" sibTransId="{E3B21B94-9A34-4D86-84F9-2CFEDC0E467A}"/>
    <dgm:cxn modelId="{9C696B71-1DB0-42E4-B334-F2117A0615EA}" srcId="{24FB3E07-FCA7-453C-A27D-BCA61AA37443}" destId="{F8E5C34B-EC74-4AC4-BB70-43089665BF75}" srcOrd="3" destOrd="0" parTransId="{435A5DDE-BAA5-49D9-A469-951367EF694F}" sibTransId="{28D5D22D-E58D-4F92-8552-032B2A0850EB}"/>
    <dgm:cxn modelId="{FB91BBC2-D198-4EF2-9E98-AF8FEB2008EB}" type="presOf" srcId="{F8E5C34B-EC74-4AC4-BB70-43089665BF75}" destId="{271BD8F7-ADCB-4251-BC2A-258B21643870}" srcOrd="0" destOrd="0" presId="urn:microsoft.com/office/officeart/2005/8/layout/default#2"/>
    <dgm:cxn modelId="{84631F95-3E03-4C47-8379-E4ECF599552D}" srcId="{24FB3E07-FCA7-453C-A27D-BCA61AA37443}" destId="{0482451D-C6D3-4580-98D1-290D28F8E366}" srcOrd="2" destOrd="0" parTransId="{E0161654-020A-47B1-86FE-E30B8AF3C4C3}" sibTransId="{7C110742-B87F-46C9-84B3-898A089302C8}"/>
    <dgm:cxn modelId="{C505E547-9B8C-4CB5-BB88-FFB6FC1BE95E}" type="presOf" srcId="{24FB3E07-FCA7-453C-A27D-BCA61AA37443}" destId="{BF18980B-2BF1-4346-8C55-D258C4D413CF}" srcOrd="0" destOrd="0" presId="urn:microsoft.com/office/officeart/2005/8/layout/default#2"/>
    <dgm:cxn modelId="{C59D070F-F882-44B0-A001-98488F95C4A4}" type="presOf" srcId="{B9135896-699F-45F4-86C9-B30F6BFA2E2D}" destId="{3223EE33-9F93-41AA-A270-E786ABAEB895}" srcOrd="0" destOrd="0" presId="urn:microsoft.com/office/officeart/2005/8/layout/default#2"/>
    <dgm:cxn modelId="{A22000A3-1D93-4C73-A22C-540859C74E96}" type="presParOf" srcId="{BF18980B-2BF1-4346-8C55-D258C4D413CF}" destId="{C743A468-95B1-4B68-A18E-94A6FC40E291}" srcOrd="0" destOrd="0" presId="urn:microsoft.com/office/officeart/2005/8/layout/default#2"/>
    <dgm:cxn modelId="{C408F799-2820-4C15-9F03-95D88DDF5379}" type="presParOf" srcId="{BF18980B-2BF1-4346-8C55-D258C4D413CF}" destId="{6897EDC8-165E-40C5-A1C3-06D2CB6F390B}" srcOrd="1" destOrd="0" presId="urn:microsoft.com/office/officeart/2005/8/layout/default#2"/>
    <dgm:cxn modelId="{1D44B0A7-803C-49C6-8AB5-FD922F4500A9}" type="presParOf" srcId="{BF18980B-2BF1-4346-8C55-D258C4D413CF}" destId="{3223EE33-9F93-41AA-A270-E786ABAEB895}" srcOrd="2" destOrd="0" presId="urn:microsoft.com/office/officeart/2005/8/layout/default#2"/>
    <dgm:cxn modelId="{33C516EB-BED0-4C63-A73A-19233C18A806}" type="presParOf" srcId="{BF18980B-2BF1-4346-8C55-D258C4D413CF}" destId="{5BCA8366-956A-43E3-9EB5-5ADDD795830A}" srcOrd="3" destOrd="0" presId="urn:microsoft.com/office/officeart/2005/8/layout/default#2"/>
    <dgm:cxn modelId="{742EECC8-BF48-4BF9-A6A5-08871FAA60ED}" type="presParOf" srcId="{BF18980B-2BF1-4346-8C55-D258C4D413CF}" destId="{1527268C-1A73-47F7-AC87-45C0BBA47C7A}" srcOrd="4" destOrd="0" presId="urn:microsoft.com/office/officeart/2005/8/layout/default#2"/>
    <dgm:cxn modelId="{5B907478-FD06-4791-9BAE-8EE092209812}" type="presParOf" srcId="{BF18980B-2BF1-4346-8C55-D258C4D413CF}" destId="{267E358D-D476-4691-B579-D6D1B9F2A77D}" srcOrd="5" destOrd="0" presId="urn:microsoft.com/office/officeart/2005/8/layout/default#2"/>
    <dgm:cxn modelId="{3374451F-B71F-4340-BEA1-5EF045210241}" type="presParOf" srcId="{BF18980B-2BF1-4346-8C55-D258C4D413CF}" destId="{271BD8F7-ADCB-4251-BC2A-258B21643870}" srcOrd="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8EF2E-8F2B-4E0C-AE6B-89142C6282EC}">
      <dsp:nvSpPr>
        <dsp:cNvPr id="0" name=""/>
        <dsp:cNvSpPr/>
      </dsp:nvSpPr>
      <dsp:spPr>
        <a:xfrm>
          <a:off x="0" y="420661"/>
          <a:ext cx="3446301" cy="206778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</a:rPr>
            <a:t>1- Cell Adhesion Molecules         (CAMs)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0" y="420661"/>
        <a:ext cx="3446301" cy="2067780"/>
      </dsp:txXfrm>
    </dsp:sp>
    <dsp:sp modelId="{770B9EAE-7A32-4F8A-B946-68B4375C2CC8}">
      <dsp:nvSpPr>
        <dsp:cNvPr id="0" name=""/>
        <dsp:cNvSpPr/>
      </dsp:nvSpPr>
      <dsp:spPr>
        <a:xfrm>
          <a:off x="3792698" y="420661"/>
          <a:ext cx="3446301" cy="206778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</a:rPr>
            <a:t>2- Intercellular junctions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3792698" y="420661"/>
        <a:ext cx="3446301" cy="2067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13A28-6045-4475-8FD2-9DF6B2B0AD35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FE049-A63D-404F-A152-18A7503ABF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5C333-181B-4260-87EF-A0739140A653}" type="datetime1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15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CEC2-997A-4248-95EC-863F9CB0E0FE}" type="datetime1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0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0ADB-BFC4-4F60-A70B-2E924D523223}" type="datetime1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22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B047DD37-CDA8-49D3-B21F-5A91A5098888}" type="datetime1">
              <a:rPr lang="en-US" altLang="en-US" smtClean="0"/>
              <a:pPr/>
              <a:t>10/14/2019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fld id="{2FDC5605-8371-4D57-BD65-02DDC5717006}" type="slidenum">
              <a:rPr lang="en-US" altLang="en-US"/>
              <a:pPr/>
              <a:t>‹#›</a:t>
            </a:fld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2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E30A-6507-4507-8887-7FFEE9F68DF9}" type="datetime1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0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6C16-4F8C-438D-A837-20197A30F8FD}" type="datetime1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9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F0DE1-0F06-4C2B-A288-6707300042BF}" type="datetime1">
              <a:rPr lang="en-US" smtClean="0"/>
              <a:pPr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6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8729-A2C7-423C-B6FA-F4FF1E4ADE5A}" type="datetime1">
              <a:rPr lang="en-US" smtClean="0"/>
              <a:pPr/>
              <a:t>10/14/2019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7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638E2-C069-49FA-8A2A-9D484B80B56C}" type="datetime1">
              <a:rPr lang="en-US" smtClean="0"/>
              <a:pPr/>
              <a:t>10/14/2019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8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86DE-BC1E-4DB5-A3D0-49331ABB460D}" type="datetime1">
              <a:rPr lang="en-US" smtClean="0"/>
              <a:pPr/>
              <a:t>10/14/2019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3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F35A-5AAD-4814-825A-720A8C7EC709}" type="datetime1">
              <a:rPr lang="en-US" smtClean="0"/>
              <a:pPr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79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6DF86-95B2-4381-8F76-30F0B608D16F}" type="datetime1">
              <a:rPr lang="en-US" smtClean="0"/>
              <a:pPr/>
              <a:t>10/14/2019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1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E380D-47DF-4453-93B4-775C569B606A}" type="datetime1">
              <a:rPr lang="en-US" smtClean="0"/>
              <a:pPr/>
              <a:t>10/14/2019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94298-E0C2-4F23-8443-5B113B0AD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5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23.wdp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6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8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7" Type="http://schemas.microsoft.com/office/2007/relationships/hdphoto" Target="../media/hdphoto30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3.wdp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6.wdp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microsoft.com/office/2007/relationships/hdphoto" Target="../media/hdphoto38.wdp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2928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Cell junctions &amp; Cell communication</a:t>
            </a:r>
            <a:endParaRPr lang="en-US" sz="4000" b="1" u="sng" dirty="0"/>
          </a:p>
        </p:txBody>
      </p:sp>
      <p:sp>
        <p:nvSpPr>
          <p:cNvPr id="7" name="AutoShape 2" descr="نتيجة بحث الصور عن ‪cell junction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4" descr="http://www.bio.miami.edu/dana/pix/signal_transductio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654896"/>
            <a:ext cx="3312367" cy="25104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upload.wikimedia.org/wikipedia/commons/7/7b/Desmosome_Cell_Junc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77208"/>
            <a:ext cx="3526160" cy="25880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comps.canstockphoto.com/can-stock-photo_csp26023011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8" b="52728"/>
          <a:stretch/>
        </p:blipFill>
        <p:spPr bwMode="auto">
          <a:xfrm>
            <a:off x="4790364" y="1196752"/>
            <a:ext cx="3310027" cy="23084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http://thumbs.dreamstime.com/z/traffic-cop-28718671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" t="5195" r="5486" b="13767"/>
          <a:stretch/>
        </p:blipFill>
        <p:spPr bwMode="auto">
          <a:xfrm>
            <a:off x="685800" y="1196752"/>
            <a:ext cx="3526160" cy="2232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671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514350"/>
          </a:xfrm>
          <a:ln/>
        </p:spPr>
        <p:txBody>
          <a:bodyPr>
            <a:no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+mn-lt"/>
                <a:sym typeface="Times New Roman" pitchFamily="18" charset="0"/>
              </a:rPr>
              <a:t>  </a:t>
            </a:r>
            <a:r>
              <a:rPr lang="en-US" altLang="zh-CN" sz="3200" dirty="0" smtClean="0">
                <a:solidFill>
                  <a:schemeClr val="tx1"/>
                </a:solidFill>
                <a:latin typeface="+mn-lt"/>
                <a:sym typeface="Times New Roman" pitchFamily="18" charset="0"/>
              </a:rPr>
              <a:t> </a:t>
            </a:r>
            <a:r>
              <a:rPr lang="en-US" altLang="zh-CN" sz="3200" b="1" u="sng" dirty="0">
                <a:solidFill>
                  <a:schemeClr val="tx1"/>
                </a:solidFill>
                <a:latin typeface="+mn-lt"/>
                <a:sym typeface="Times New Roman" pitchFamily="18" charset="0"/>
              </a:rPr>
              <a:t>Types of cell junction in animal tissue</a:t>
            </a:r>
          </a:p>
        </p:txBody>
      </p:sp>
      <p:pic>
        <p:nvPicPr>
          <p:cNvPr id="14339" name="Picture 4" descr="figure 19-0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29600" cy="39604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5605-8371-4D57-BD65-02DDC5717006}" type="slidenum">
              <a:rPr lang="en-US" altLang="en-US" smtClean="0"/>
              <a:pPr/>
              <a:t>10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3808" y="5374957"/>
            <a:ext cx="202740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b="1" dirty="0" smtClean="0"/>
              <a:t>Tight </a:t>
            </a:r>
            <a:r>
              <a:rPr lang="en-US" b="1" dirty="0"/>
              <a:t>junctions (</a:t>
            </a:r>
            <a:r>
              <a:rPr lang="en-US" b="1" dirty="0" err="1" smtClean="0"/>
              <a:t>zonula</a:t>
            </a:r>
            <a:r>
              <a:rPr lang="en-US" b="1" dirty="0" smtClean="0"/>
              <a:t> </a:t>
            </a:r>
            <a:r>
              <a:rPr lang="en-US" b="1" dirty="0" err="1" smtClean="0"/>
              <a:t>occludens</a:t>
            </a:r>
            <a:r>
              <a:rPr lang="en-US" b="1" dirty="0"/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5169966"/>
            <a:ext cx="2376264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b="1" dirty="0" smtClean="0"/>
              <a:t>1- </a:t>
            </a:r>
            <a:r>
              <a:rPr lang="en-US" b="1" dirty="0" err="1" smtClean="0"/>
              <a:t>Adherens</a:t>
            </a:r>
            <a:r>
              <a:rPr lang="en-US" b="1" dirty="0" smtClean="0"/>
              <a:t> junction, 2- Desmosome</a:t>
            </a:r>
            <a:r>
              <a:rPr lang="en-US" b="1" dirty="0"/>
              <a:t>, </a:t>
            </a:r>
            <a:endParaRPr lang="en-US" b="1" dirty="0" smtClean="0"/>
          </a:p>
          <a:p>
            <a:pPr lvl="0"/>
            <a:r>
              <a:rPr lang="en-US" b="1" dirty="0" smtClean="0"/>
              <a:t>3- </a:t>
            </a:r>
            <a:r>
              <a:rPr lang="en-US" b="1" dirty="0" err="1" smtClean="0"/>
              <a:t>Hemidesmosome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 flipH="1">
            <a:off x="1475656" y="1547861"/>
            <a:ext cx="51724" cy="440979"/>
          </a:xfrm>
          <a:prstGeom prst="ellipse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1279916" y="1547861"/>
            <a:ext cx="51724" cy="440979"/>
          </a:xfrm>
          <a:prstGeom prst="ellipse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514901" y="1637731"/>
            <a:ext cx="518724" cy="81887"/>
          </a:xfrm>
          <a:custGeom>
            <a:avLst/>
            <a:gdLst>
              <a:gd name="connsiteX0" fmla="*/ 0 w 518724"/>
              <a:gd name="connsiteY0" fmla="*/ 27296 h 81887"/>
              <a:gd name="connsiteX1" fmla="*/ 150126 w 518724"/>
              <a:gd name="connsiteY1" fmla="*/ 40944 h 81887"/>
              <a:gd name="connsiteX2" fmla="*/ 232012 w 518724"/>
              <a:gd name="connsiteY2" fmla="*/ 13648 h 81887"/>
              <a:gd name="connsiteX3" fmla="*/ 272956 w 518724"/>
              <a:gd name="connsiteY3" fmla="*/ 0 h 81887"/>
              <a:gd name="connsiteX4" fmla="*/ 341195 w 518724"/>
              <a:gd name="connsiteY4" fmla="*/ 13648 h 81887"/>
              <a:gd name="connsiteX5" fmla="*/ 423081 w 518724"/>
              <a:gd name="connsiteY5" fmla="*/ 81887 h 81887"/>
              <a:gd name="connsiteX6" fmla="*/ 491320 w 518724"/>
              <a:gd name="connsiteY6" fmla="*/ 68239 h 81887"/>
              <a:gd name="connsiteX7" fmla="*/ 518615 w 518724"/>
              <a:gd name="connsiteY7" fmla="*/ 27296 h 8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724" h="81887">
                <a:moveTo>
                  <a:pt x="0" y="27296"/>
                </a:moveTo>
                <a:cubicBezTo>
                  <a:pt x="81893" y="60053"/>
                  <a:pt x="57672" y="64057"/>
                  <a:pt x="150126" y="40944"/>
                </a:cubicBezTo>
                <a:cubicBezTo>
                  <a:pt x="178039" y="33966"/>
                  <a:pt x="204717" y="22747"/>
                  <a:pt x="232012" y="13648"/>
                </a:cubicBezTo>
                <a:lnTo>
                  <a:pt x="272956" y="0"/>
                </a:lnTo>
                <a:cubicBezTo>
                  <a:pt x="295702" y="4549"/>
                  <a:pt x="319475" y="5503"/>
                  <a:pt x="341195" y="13648"/>
                </a:cubicBezTo>
                <a:cubicBezTo>
                  <a:pt x="371595" y="25048"/>
                  <a:pt x="401842" y="60648"/>
                  <a:pt x="423081" y="81887"/>
                </a:cubicBezTo>
                <a:cubicBezTo>
                  <a:pt x="445827" y="77338"/>
                  <a:pt x="472019" y="81106"/>
                  <a:pt x="491320" y="68239"/>
                </a:cubicBezTo>
                <a:cubicBezTo>
                  <a:pt x="559208" y="22980"/>
                  <a:pt x="473886" y="27296"/>
                  <a:pt x="518615" y="27296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09684" y="1651379"/>
            <a:ext cx="573206" cy="81887"/>
          </a:xfrm>
          <a:custGeom>
            <a:avLst/>
            <a:gdLst>
              <a:gd name="connsiteX0" fmla="*/ 573206 w 573206"/>
              <a:gd name="connsiteY0" fmla="*/ 40943 h 81887"/>
              <a:gd name="connsiteX1" fmla="*/ 504967 w 573206"/>
              <a:gd name="connsiteY1" fmla="*/ 27296 h 81887"/>
              <a:gd name="connsiteX2" fmla="*/ 423080 w 573206"/>
              <a:gd name="connsiteY2" fmla="*/ 81887 h 81887"/>
              <a:gd name="connsiteX3" fmla="*/ 341194 w 573206"/>
              <a:gd name="connsiteY3" fmla="*/ 68239 h 81887"/>
              <a:gd name="connsiteX4" fmla="*/ 313898 w 573206"/>
              <a:gd name="connsiteY4" fmla="*/ 27296 h 81887"/>
              <a:gd name="connsiteX5" fmla="*/ 272955 w 573206"/>
              <a:gd name="connsiteY5" fmla="*/ 0 h 81887"/>
              <a:gd name="connsiteX6" fmla="*/ 232012 w 573206"/>
              <a:gd name="connsiteY6" fmla="*/ 40943 h 81887"/>
              <a:gd name="connsiteX7" fmla="*/ 95534 w 573206"/>
              <a:gd name="connsiteY7" fmla="*/ 81887 h 81887"/>
              <a:gd name="connsiteX8" fmla="*/ 0 w 573206"/>
              <a:gd name="connsiteY8" fmla="*/ 54591 h 8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206" h="81887">
                <a:moveTo>
                  <a:pt x="573206" y="40943"/>
                </a:moveTo>
                <a:cubicBezTo>
                  <a:pt x="550460" y="36394"/>
                  <a:pt x="527346" y="21192"/>
                  <a:pt x="504967" y="27296"/>
                </a:cubicBezTo>
                <a:cubicBezTo>
                  <a:pt x="473318" y="35928"/>
                  <a:pt x="423080" y="81887"/>
                  <a:pt x="423080" y="81887"/>
                </a:cubicBezTo>
                <a:cubicBezTo>
                  <a:pt x="395785" y="77338"/>
                  <a:pt x="365944" y="80614"/>
                  <a:pt x="341194" y="68239"/>
                </a:cubicBezTo>
                <a:cubicBezTo>
                  <a:pt x="326523" y="60904"/>
                  <a:pt x="325496" y="38894"/>
                  <a:pt x="313898" y="27296"/>
                </a:cubicBezTo>
                <a:cubicBezTo>
                  <a:pt x="302300" y="15698"/>
                  <a:pt x="286603" y="9099"/>
                  <a:pt x="272955" y="0"/>
                </a:cubicBezTo>
                <a:cubicBezTo>
                  <a:pt x="259307" y="13648"/>
                  <a:pt x="248884" y="31570"/>
                  <a:pt x="232012" y="40943"/>
                </a:cubicBezTo>
                <a:cubicBezTo>
                  <a:pt x="204826" y="56046"/>
                  <a:pt x="130777" y="73076"/>
                  <a:pt x="95534" y="81887"/>
                </a:cubicBezTo>
                <a:cubicBezTo>
                  <a:pt x="7301" y="67181"/>
                  <a:pt x="33213" y="87807"/>
                  <a:pt x="0" y="54591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55576" y="1772816"/>
            <a:ext cx="573206" cy="81887"/>
          </a:xfrm>
          <a:custGeom>
            <a:avLst/>
            <a:gdLst>
              <a:gd name="connsiteX0" fmla="*/ 573206 w 573206"/>
              <a:gd name="connsiteY0" fmla="*/ 40943 h 81887"/>
              <a:gd name="connsiteX1" fmla="*/ 504967 w 573206"/>
              <a:gd name="connsiteY1" fmla="*/ 27296 h 81887"/>
              <a:gd name="connsiteX2" fmla="*/ 423080 w 573206"/>
              <a:gd name="connsiteY2" fmla="*/ 81887 h 81887"/>
              <a:gd name="connsiteX3" fmla="*/ 341194 w 573206"/>
              <a:gd name="connsiteY3" fmla="*/ 68239 h 81887"/>
              <a:gd name="connsiteX4" fmla="*/ 313898 w 573206"/>
              <a:gd name="connsiteY4" fmla="*/ 27296 h 81887"/>
              <a:gd name="connsiteX5" fmla="*/ 272955 w 573206"/>
              <a:gd name="connsiteY5" fmla="*/ 0 h 81887"/>
              <a:gd name="connsiteX6" fmla="*/ 232012 w 573206"/>
              <a:gd name="connsiteY6" fmla="*/ 40943 h 81887"/>
              <a:gd name="connsiteX7" fmla="*/ 95534 w 573206"/>
              <a:gd name="connsiteY7" fmla="*/ 81887 h 81887"/>
              <a:gd name="connsiteX8" fmla="*/ 0 w 573206"/>
              <a:gd name="connsiteY8" fmla="*/ 54591 h 8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206" h="81887">
                <a:moveTo>
                  <a:pt x="573206" y="40943"/>
                </a:moveTo>
                <a:cubicBezTo>
                  <a:pt x="550460" y="36394"/>
                  <a:pt x="527346" y="21192"/>
                  <a:pt x="504967" y="27296"/>
                </a:cubicBezTo>
                <a:cubicBezTo>
                  <a:pt x="473318" y="35928"/>
                  <a:pt x="423080" y="81887"/>
                  <a:pt x="423080" y="81887"/>
                </a:cubicBezTo>
                <a:cubicBezTo>
                  <a:pt x="395785" y="77338"/>
                  <a:pt x="365944" y="80614"/>
                  <a:pt x="341194" y="68239"/>
                </a:cubicBezTo>
                <a:cubicBezTo>
                  <a:pt x="326523" y="60904"/>
                  <a:pt x="325496" y="38894"/>
                  <a:pt x="313898" y="27296"/>
                </a:cubicBezTo>
                <a:cubicBezTo>
                  <a:pt x="302300" y="15698"/>
                  <a:pt x="286603" y="9099"/>
                  <a:pt x="272955" y="0"/>
                </a:cubicBezTo>
                <a:cubicBezTo>
                  <a:pt x="259307" y="13648"/>
                  <a:pt x="248884" y="31570"/>
                  <a:pt x="232012" y="40943"/>
                </a:cubicBezTo>
                <a:cubicBezTo>
                  <a:pt x="204826" y="56046"/>
                  <a:pt x="130777" y="73076"/>
                  <a:pt x="95534" y="81887"/>
                </a:cubicBezTo>
                <a:cubicBezTo>
                  <a:pt x="7301" y="67181"/>
                  <a:pt x="33213" y="87807"/>
                  <a:pt x="0" y="54591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475656" y="1790131"/>
            <a:ext cx="518724" cy="81887"/>
          </a:xfrm>
          <a:custGeom>
            <a:avLst/>
            <a:gdLst>
              <a:gd name="connsiteX0" fmla="*/ 0 w 518724"/>
              <a:gd name="connsiteY0" fmla="*/ 27296 h 81887"/>
              <a:gd name="connsiteX1" fmla="*/ 150126 w 518724"/>
              <a:gd name="connsiteY1" fmla="*/ 40944 h 81887"/>
              <a:gd name="connsiteX2" fmla="*/ 232012 w 518724"/>
              <a:gd name="connsiteY2" fmla="*/ 13648 h 81887"/>
              <a:gd name="connsiteX3" fmla="*/ 272956 w 518724"/>
              <a:gd name="connsiteY3" fmla="*/ 0 h 81887"/>
              <a:gd name="connsiteX4" fmla="*/ 341195 w 518724"/>
              <a:gd name="connsiteY4" fmla="*/ 13648 h 81887"/>
              <a:gd name="connsiteX5" fmla="*/ 423081 w 518724"/>
              <a:gd name="connsiteY5" fmla="*/ 81887 h 81887"/>
              <a:gd name="connsiteX6" fmla="*/ 491320 w 518724"/>
              <a:gd name="connsiteY6" fmla="*/ 68239 h 81887"/>
              <a:gd name="connsiteX7" fmla="*/ 518615 w 518724"/>
              <a:gd name="connsiteY7" fmla="*/ 27296 h 8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724" h="81887">
                <a:moveTo>
                  <a:pt x="0" y="27296"/>
                </a:moveTo>
                <a:cubicBezTo>
                  <a:pt x="81893" y="60053"/>
                  <a:pt x="57672" y="64057"/>
                  <a:pt x="150126" y="40944"/>
                </a:cubicBezTo>
                <a:cubicBezTo>
                  <a:pt x="178039" y="33966"/>
                  <a:pt x="204717" y="22747"/>
                  <a:pt x="232012" y="13648"/>
                </a:cubicBezTo>
                <a:lnTo>
                  <a:pt x="272956" y="0"/>
                </a:lnTo>
                <a:cubicBezTo>
                  <a:pt x="295702" y="4549"/>
                  <a:pt x="319475" y="5503"/>
                  <a:pt x="341195" y="13648"/>
                </a:cubicBezTo>
                <a:cubicBezTo>
                  <a:pt x="371595" y="25048"/>
                  <a:pt x="401842" y="60648"/>
                  <a:pt x="423081" y="81887"/>
                </a:cubicBezTo>
                <a:cubicBezTo>
                  <a:pt x="445827" y="77338"/>
                  <a:pt x="472019" y="81106"/>
                  <a:pt x="491320" y="68239"/>
                </a:cubicBezTo>
                <a:cubicBezTo>
                  <a:pt x="559208" y="22980"/>
                  <a:pt x="473886" y="27296"/>
                  <a:pt x="518615" y="27296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48064" y="5579948"/>
            <a:ext cx="149912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b="1" dirty="0"/>
              <a:t>Gap junctions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4288" y="5517232"/>
            <a:ext cx="9657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Synapse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7504" y="1124744"/>
            <a:ext cx="648072" cy="5129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59904" y="2123925"/>
            <a:ext cx="648072" cy="5129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496" y="3132037"/>
            <a:ext cx="648072" cy="5129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30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1- Occluding junctions</a:t>
            </a:r>
            <a:endParaRPr lang="en-US" sz="3200" b="1" u="sng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762000"/>
            <a:ext cx="8610600" cy="5943600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3000" dirty="0" smtClean="0">
                <a:sym typeface="Times New Roman" pitchFamily="18" charset="0"/>
              </a:rPr>
              <a:t>Also called </a:t>
            </a:r>
            <a:r>
              <a:rPr lang="en-US" altLang="zh-CN" sz="3000" b="1" u="sng" dirty="0" smtClean="0">
                <a:solidFill>
                  <a:srgbClr val="FF0000"/>
                </a:solidFill>
                <a:sym typeface="Times New Roman" pitchFamily="18" charset="0"/>
              </a:rPr>
              <a:t>tight</a:t>
            </a:r>
            <a:r>
              <a:rPr lang="en-US" altLang="zh-CN" sz="3000" dirty="0" smtClean="0">
                <a:sym typeface="Times New Roman" pitchFamily="18" charset="0"/>
              </a:rPr>
              <a:t> Junctions</a:t>
            </a:r>
            <a:r>
              <a:rPr lang="en-US" altLang="zh-CN" sz="3000" dirty="0">
                <a:sym typeface="Times New Roman" pitchFamily="18" charset="0"/>
              </a:rPr>
              <a:t> / </a:t>
            </a:r>
            <a:r>
              <a:rPr lang="en-US" altLang="zh-CN" sz="3000" u="sng" dirty="0" err="1" smtClean="0">
                <a:solidFill>
                  <a:srgbClr val="FF0000"/>
                </a:solidFill>
                <a:sym typeface="Times New Roman" pitchFamily="18" charset="0"/>
              </a:rPr>
              <a:t>zonula</a:t>
            </a:r>
            <a:r>
              <a:rPr lang="en-US" altLang="zh-CN" sz="3000" u="sng" dirty="0" smtClean="0">
                <a:solidFill>
                  <a:srgbClr val="FF0000"/>
                </a:solidFill>
                <a:sym typeface="Times New Roman" pitchFamily="18" charset="0"/>
              </a:rPr>
              <a:t> </a:t>
            </a:r>
            <a:r>
              <a:rPr lang="en-US" altLang="zh-CN" sz="3000" u="sng" dirty="0" err="1" smtClean="0">
                <a:solidFill>
                  <a:srgbClr val="FF0000"/>
                </a:solidFill>
                <a:sym typeface="Times New Roman" pitchFamily="18" charset="0"/>
              </a:rPr>
              <a:t>occludens</a:t>
            </a:r>
            <a:endParaRPr lang="en-US" altLang="zh-CN" sz="3000" u="sng" dirty="0" smtClean="0">
              <a:solidFill>
                <a:srgbClr val="FF0000"/>
              </a:solidFill>
              <a:sym typeface="Times New Roman" pitchFamily="18" charset="0"/>
            </a:endParaRPr>
          </a:p>
          <a:p>
            <a:endParaRPr lang="en-US" sz="3000" dirty="0" smtClean="0"/>
          </a:p>
          <a:p>
            <a:r>
              <a:rPr lang="en-US" sz="3000" dirty="0" smtClean="0"/>
              <a:t>The </a:t>
            </a:r>
            <a:r>
              <a:rPr lang="en-US" sz="3000" dirty="0"/>
              <a:t>most apical of the </a:t>
            </a:r>
            <a:r>
              <a:rPr lang="en-US" sz="3000" dirty="0" smtClean="0"/>
              <a:t>junctions</a:t>
            </a:r>
          </a:p>
          <a:p>
            <a:pPr>
              <a:buNone/>
            </a:pPr>
            <a:r>
              <a:rPr lang="en-US" sz="3000" dirty="0" smtClean="0"/>
              <a:t>     ( epithelial cells)</a:t>
            </a:r>
            <a:endParaRPr lang="en-US" sz="3000" dirty="0"/>
          </a:p>
          <a:p>
            <a:endParaRPr lang="en-US" sz="3000" dirty="0" smtClean="0"/>
          </a:p>
          <a:p>
            <a:r>
              <a:rPr lang="en-US" sz="3000" dirty="0" smtClean="0"/>
              <a:t>Belt-like structure encircle </a:t>
            </a:r>
            <a:r>
              <a:rPr lang="en-US" sz="3000" dirty="0"/>
              <a:t>each </a:t>
            </a:r>
            <a:r>
              <a:rPr lang="en-US" sz="3000" dirty="0" smtClean="0"/>
              <a:t>cell  </a:t>
            </a:r>
          </a:p>
          <a:p>
            <a:pPr>
              <a:buNone/>
            </a:pPr>
            <a:r>
              <a:rPr lang="en-US" sz="3000" dirty="0" smtClean="0"/>
              <a:t>     completely just </a:t>
            </a:r>
            <a:r>
              <a:rPr lang="en-US" sz="3000" dirty="0"/>
              <a:t>below the free surface</a:t>
            </a:r>
          </a:p>
          <a:p>
            <a:pPr marL="0" indent="0">
              <a:buNone/>
            </a:pPr>
            <a:endParaRPr lang="en-US" sz="3000" dirty="0" smtClean="0"/>
          </a:p>
          <a:p>
            <a:r>
              <a:rPr lang="en-US" sz="3000" dirty="0" smtClean="0"/>
              <a:t>The membranes of adjacent cells </a:t>
            </a:r>
            <a:r>
              <a:rPr lang="en-US" sz="3000" b="1" dirty="0" smtClean="0">
                <a:solidFill>
                  <a:srgbClr val="FF0000"/>
                </a:solidFill>
              </a:rPr>
              <a:t>fuse</a:t>
            </a:r>
            <a:r>
              <a:rPr lang="en-US" sz="3000" dirty="0" smtClean="0"/>
              <a:t> at the tight junction completely</a:t>
            </a:r>
            <a:r>
              <a:rPr lang="en-US" altLang="zh-CN" sz="3000" dirty="0" smtClean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3000" dirty="0" smtClean="0">
                <a:sym typeface="Times New Roman" pitchFamily="18" charset="0"/>
              </a:rPr>
              <a:t>forming </a:t>
            </a:r>
            <a:r>
              <a:rPr lang="en-US" altLang="zh-CN" sz="3000" b="1" dirty="0" smtClean="0">
                <a:solidFill>
                  <a:srgbClr val="FF0000"/>
                </a:solidFill>
                <a:sym typeface="Times New Roman" pitchFamily="18" charset="0"/>
              </a:rPr>
              <a:t>impermeable barrier </a:t>
            </a:r>
          </a:p>
          <a:p>
            <a:endParaRPr lang="en-US" altLang="zh-CN" sz="3000" dirty="0" smtClean="0">
              <a:latin typeface="Times New Roman" pitchFamily="18" charset="0"/>
              <a:sym typeface="Times New Roman" pitchFamily="18" charset="0"/>
            </a:endParaRPr>
          </a:p>
          <a:p>
            <a:r>
              <a:rPr lang="en-US" altLang="zh-CN" sz="3000" dirty="0" smtClean="0">
                <a:sym typeface="Times New Roman" pitchFamily="18" charset="0"/>
              </a:rPr>
              <a:t>Proteins forming this junction are </a:t>
            </a:r>
            <a:r>
              <a:rPr lang="en-US" altLang="zh-CN" sz="3000" b="1" dirty="0" err="1" smtClean="0">
                <a:solidFill>
                  <a:srgbClr val="FF0000"/>
                </a:solidFill>
                <a:sym typeface="Times New Roman" pitchFamily="18" charset="0"/>
              </a:rPr>
              <a:t>occludins</a:t>
            </a:r>
            <a:r>
              <a:rPr lang="en-US" altLang="zh-CN" sz="3000" dirty="0" smtClean="0">
                <a:sym typeface="Times New Roman" pitchFamily="18" charset="0"/>
              </a:rPr>
              <a:t> </a:t>
            </a:r>
            <a:r>
              <a:rPr lang="en-US" altLang="zh-CN" sz="3000" dirty="0">
                <a:sym typeface="Times New Roman" pitchFamily="18" charset="0"/>
              </a:rPr>
              <a:t>and </a:t>
            </a:r>
            <a:r>
              <a:rPr lang="en-US" altLang="zh-CN" sz="3000" b="1" dirty="0" err="1">
                <a:solidFill>
                  <a:srgbClr val="FF0000"/>
                </a:solidFill>
                <a:sym typeface="Times New Roman" pitchFamily="18" charset="0"/>
              </a:rPr>
              <a:t>claudins</a:t>
            </a:r>
            <a:r>
              <a:rPr lang="en-US" altLang="zh-CN" sz="3000" dirty="0">
                <a:sym typeface="Times New Roman" pitchFamily="18" charset="0"/>
              </a:rPr>
              <a:t> </a:t>
            </a:r>
            <a:r>
              <a:rPr lang="en-US" altLang="zh-CN" sz="3000" dirty="0" smtClean="0">
                <a:sym typeface="Times New Roman" pitchFamily="18" charset="0"/>
              </a:rPr>
              <a:t>&amp; </a:t>
            </a:r>
            <a:r>
              <a:rPr lang="en-US" altLang="zh-CN" sz="3000" dirty="0">
                <a:sym typeface="Times New Roman" pitchFamily="18" charset="0"/>
              </a:rPr>
              <a:t>members of IG </a:t>
            </a:r>
            <a:r>
              <a:rPr lang="en-US" altLang="zh-CN" sz="3000" dirty="0" smtClean="0">
                <a:sym typeface="Times New Roman" pitchFamily="18" charset="0"/>
              </a:rPr>
              <a:t>superfamily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5605-8371-4D57-BD65-02DDC5717006}" type="slidenum">
              <a:rPr lang="en-US" altLang="en-US" smtClean="0"/>
              <a:pPr/>
              <a:t>11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39938" name="Picture 2" descr="http://3.bp.blogspot.com/-qwMtYI_VBfM/ThYrEpp1-7I/AAAAAAAAACo/MXbY3S1I_b8/s1600/tight+junction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206" y="740274"/>
            <a:ext cx="1785950" cy="3552822"/>
          </a:xfrm>
          <a:prstGeom prst="rect">
            <a:avLst/>
          </a:prstGeom>
          <a:noFill/>
        </p:spPr>
      </p:pic>
      <p:pic>
        <p:nvPicPr>
          <p:cNvPr id="39940" name="Picture 4" descr="https://classconnection.s3.amazonaws.com/999/flashcards/386999/jpg/tightjunction113163918289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49832"/>
          <a:stretch>
            <a:fillRect/>
          </a:stretch>
        </p:blipFill>
        <p:spPr bwMode="auto">
          <a:xfrm>
            <a:off x="5429256" y="1285860"/>
            <a:ext cx="1428760" cy="1714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288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146" name="Picture 2" descr="https://cellbiology.med.unsw.edu.au/cellbiology/images/0/00/Cell_adhesion_summary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8530"/>
            <a:ext cx="5334001" cy="47387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652582" y="1609716"/>
            <a:ext cx="2133600" cy="533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9" name="Picture 8" descr="http://classes.midlandstech.edu/carterp/Courses/bio110/chap04/Slide22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955"/>
          <a:stretch/>
        </p:blipFill>
        <p:spPr bwMode="auto">
          <a:xfrm>
            <a:off x="5796136" y="384056"/>
            <a:ext cx="2834640" cy="2194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Picture 6" descr="Image result for occludin and claudin of tight junc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0928"/>
            <a:ext cx="3168352" cy="27197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92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5496" y="30138"/>
            <a:ext cx="8229600" cy="590550"/>
          </a:xfrm>
          <a:ln/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</a:rPr>
              <a:t>              </a:t>
            </a:r>
            <a:r>
              <a:rPr lang="en-US" altLang="zh-CN" sz="3200" b="1" u="sng" dirty="0" smtClean="0">
                <a:solidFill>
                  <a:schemeClr val="tx1"/>
                </a:solidFill>
              </a:rPr>
              <a:t>Functions </a:t>
            </a:r>
            <a:r>
              <a:rPr lang="en-US" altLang="zh-CN" sz="3200" b="1" u="sng" dirty="0">
                <a:solidFill>
                  <a:schemeClr val="tx1"/>
                </a:solidFill>
              </a:rPr>
              <a:t>of Tight Junction</a:t>
            </a:r>
          </a:p>
        </p:txBody>
      </p:sp>
      <p:sp>
        <p:nvSpPr>
          <p:cNvPr id="16387" name="Content Placeholder 2"/>
          <p:cNvSpPr>
            <a:spLocks noGrp="1" noChangeArrowheads="1"/>
          </p:cNvSpPr>
          <p:nvPr>
            <p:ph idx="4294967295"/>
          </p:nvPr>
        </p:nvSpPr>
        <p:spPr bwMode="auto">
          <a:xfrm>
            <a:off x="152400" y="641176"/>
            <a:ext cx="8839200" cy="6172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r>
              <a:rPr lang="en-US" altLang="zh-CN" sz="2800" dirty="0" smtClean="0"/>
              <a:t>Seals cells thus it creates barriers to prevent leaks</a:t>
            </a:r>
          </a:p>
          <a:p>
            <a:pPr marL="0" indent="0">
              <a:buNone/>
            </a:pPr>
            <a:endParaRPr lang="en-US" altLang="zh-CN" sz="2800" dirty="0"/>
          </a:p>
          <a:p>
            <a:r>
              <a:rPr lang="en-US" altLang="zh-CN" sz="2800" dirty="0"/>
              <a:t>Blood-brain </a:t>
            </a:r>
            <a:r>
              <a:rPr lang="en-US" altLang="zh-CN" sz="2800" dirty="0" smtClean="0"/>
              <a:t>barrier &amp; </a:t>
            </a:r>
          </a:p>
          <a:p>
            <a:pPr marL="0" indent="0">
              <a:buNone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other barriers in the body </a:t>
            </a:r>
          </a:p>
          <a:p>
            <a:pPr marL="0" indent="0">
              <a:buNone/>
            </a:pPr>
            <a:endParaRPr lang="en-US" altLang="zh-CN" sz="2800" dirty="0" smtClean="0"/>
          </a:p>
          <a:p>
            <a:r>
              <a:rPr lang="en-US" altLang="zh-CN" sz="2800" dirty="0" smtClean="0"/>
              <a:t>Selective permeable for ions</a:t>
            </a:r>
            <a:endParaRPr lang="en-US" altLang="zh-CN" sz="2800" dirty="0"/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Prevent lateral movements  of </a:t>
            </a:r>
          </a:p>
          <a:p>
            <a:pPr marL="0" indent="0">
              <a:buNone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  molecules  around cells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Prevent membrane </a:t>
            </a:r>
            <a:r>
              <a:rPr lang="en-US" sz="2800" dirty="0"/>
              <a:t>proteins of apical surface from being </a:t>
            </a:r>
            <a:r>
              <a:rPr lang="en-US" sz="2800" dirty="0" smtClean="0"/>
              <a:t>moved  </a:t>
            </a:r>
            <a:r>
              <a:rPr lang="en-US" sz="2800" dirty="0"/>
              <a:t>to</a:t>
            </a:r>
            <a:r>
              <a:rPr lang="en-US" sz="2800" b="1" u="sng" dirty="0"/>
              <a:t> </a:t>
            </a:r>
            <a:r>
              <a:rPr lang="en-US" sz="2800" b="1" u="sng" dirty="0" err="1" smtClean="0"/>
              <a:t>basolateral</a:t>
            </a:r>
            <a:r>
              <a:rPr lang="en-US" sz="2800" b="1" u="sng" dirty="0" smtClean="0"/>
              <a:t> </a:t>
            </a:r>
            <a:r>
              <a:rPr lang="en-US" sz="2800" dirty="0"/>
              <a:t>surface to maintain receptors and </a:t>
            </a:r>
            <a:r>
              <a:rPr lang="en-US" sz="2800" dirty="0" smtClean="0"/>
              <a:t>function. Thus  m</a:t>
            </a:r>
            <a:r>
              <a:rPr lang="en-US" altLang="zh-CN" sz="2800" dirty="0" smtClean="0"/>
              <a:t>aintain </a:t>
            </a:r>
            <a:r>
              <a:rPr lang="en-US" altLang="zh-CN" sz="2800" dirty="0"/>
              <a:t>cell polarity</a:t>
            </a:r>
          </a:p>
          <a:p>
            <a:endParaRPr lang="en-US" altLang="zh-CN" sz="2800" dirty="0"/>
          </a:p>
        </p:txBody>
      </p:sp>
      <p:sp>
        <p:nvSpPr>
          <p:cNvPr id="37890" name="AutoShape 2" descr="https://cellbiology.med.unsw.edu.au/cellbiology/images/thumb/9/9b/Tight_junction_membrane_polarity.jpg/400px-Tight_junction_membrane_polarity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7892" name="AutoShape 4" descr="https://cellbiology.med.unsw.edu.au/cellbiology/images/thumb/9/9b/Tight_junction_membrane_polarity.jpg/400px-Tight_junction_membrane_polarity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026" name="Picture 2" descr="https://cellbiology.med.unsw.edu.au/cellbiology/images/thumb/9/9b/Tight_junction_membrane_polarity.jpg/400px-Tight_junction_membrane_polarit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68960"/>
            <a:ext cx="3168352" cy="22344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://www.clipartbest.com/cliparts/LTK/dd8/LTKdd8X5c.sv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7894" name="AutoShape 6" descr="http://www.clipartbest.com/cliparts/LTK/dd8/LTKdd8X5c.sv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5605-8371-4D57-BD65-02DDC5717006}" type="slidenum">
              <a:rPr lang="en-US" altLang="en-US" smtClean="0"/>
              <a:pPr/>
              <a:t>13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39938" name="AutoShape 2" descr="Related image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9940" name="AutoShape 4" descr="Related image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9942" name="AutoShape 6" descr="Related image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1165" r="66191" b="29489"/>
          <a:stretch/>
        </p:blipFill>
        <p:spPr bwMode="auto">
          <a:xfrm>
            <a:off x="4439602" y="1550845"/>
            <a:ext cx="1428542" cy="12300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40160"/>
            <a:ext cx="2889864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24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5605-8371-4D57-BD65-02DDC5717006}" type="slidenum">
              <a:rPr lang="en-US" altLang="en-US" smtClean="0"/>
              <a:pPr/>
              <a:t>14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5" y="4941168"/>
            <a:ext cx="7479312" cy="954107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Leaky gut syndrome :</a:t>
            </a:r>
            <a:r>
              <a:rPr lang="en-US" dirty="0"/>
              <a:t> </a:t>
            </a:r>
            <a:r>
              <a:rPr lang="en-US" dirty="0" smtClean="0"/>
              <a:t>   </a:t>
            </a:r>
            <a:r>
              <a:rPr lang="en-US" b="1" dirty="0" smtClean="0"/>
              <a:t>When </a:t>
            </a:r>
            <a:r>
              <a:rPr lang="en-US" b="1" dirty="0"/>
              <a:t>this filter, or tight junction, is </a:t>
            </a:r>
            <a:r>
              <a:rPr lang="en-US" b="1" dirty="0" smtClean="0"/>
              <a:t>abnormal intestinal </a:t>
            </a:r>
            <a:r>
              <a:rPr lang="en-US" b="1" dirty="0"/>
              <a:t>permeability increases, releasing a large number of molecules from the lumen into the bloodstream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592" y="404664"/>
            <a:ext cx="7315200" cy="4320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99592" y="404664"/>
            <a:ext cx="12961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2- Anchoring junctions</a:t>
            </a:r>
            <a:endParaRPr lang="en-US" sz="3200" b="1" u="sng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Cell – cell:         </a:t>
            </a:r>
            <a:r>
              <a:rPr lang="en-US" sz="2800" dirty="0" err="1" smtClean="0"/>
              <a:t>Adherens</a:t>
            </a:r>
            <a:r>
              <a:rPr lang="en-US" sz="2800" dirty="0" smtClean="0"/>
              <a:t> junction</a:t>
            </a:r>
          </a:p>
          <a:p>
            <a:pPr marL="0" indent="0">
              <a:buNone/>
            </a:pPr>
            <a:r>
              <a:rPr lang="en-US" sz="2800" dirty="0" smtClean="0"/>
              <a:t>                                Desmosome</a:t>
            </a:r>
          </a:p>
          <a:p>
            <a:r>
              <a:rPr lang="en-US" sz="2800" dirty="0" smtClean="0"/>
              <a:t>Cell – matrix:    Hemi-</a:t>
            </a:r>
            <a:r>
              <a:rPr lang="en-US" sz="2800" dirty="0" err="1" smtClean="0"/>
              <a:t>desmosome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3" name="Left Brace 12"/>
          <p:cNvSpPr/>
          <p:nvPr/>
        </p:nvSpPr>
        <p:spPr>
          <a:xfrm>
            <a:off x="2895600" y="1219200"/>
            <a:ext cx="152400" cy="6858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>
            <a:off x="2933131" y="2133600"/>
            <a:ext cx="114869" cy="5334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ttps://cellbiology.med.unsw.edu.au/cellbiology/images/0/00/Cell_adhesion_summary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3" r="17808" b="6250"/>
          <a:stretch>
            <a:fillRect/>
          </a:stretch>
        </p:blipFill>
        <p:spPr bwMode="auto">
          <a:xfrm>
            <a:off x="396214" y="2786058"/>
            <a:ext cx="4461537" cy="36672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99592" y="3857628"/>
            <a:ext cx="3672408" cy="85725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6" name="Oval 15"/>
          <p:cNvSpPr/>
          <p:nvPr/>
        </p:nvSpPr>
        <p:spPr>
          <a:xfrm>
            <a:off x="539552" y="5319885"/>
            <a:ext cx="1656184" cy="1133451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08585"/>
            <a:ext cx="3960440" cy="3644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63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2- A-  </a:t>
            </a:r>
            <a:r>
              <a:rPr lang="en-US" sz="3200" b="1" u="sng" dirty="0" err="1" smtClean="0"/>
              <a:t>Adherens</a:t>
            </a:r>
            <a:r>
              <a:rPr lang="en-US" sz="3200" b="1" u="sng" dirty="0" smtClean="0"/>
              <a:t> junction/</a:t>
            </a:r>
            <a:r>
              <a:rPr lang="en-US" sz="3200" b="1" u="sng" dirty="0" err="1" smtClean="0"/>
              <a:t>Zonula</a:t>
            </a:r>
            <a:r>
              <a:rPr lang="en-US" sz="3200" b="1" u="sng" dirty="0" smtClean="0"/>
              <a:t> </a:t>
            </a:r>
            <a:r>
              <a:rPr lang="en-US" sz="3200" b="1" u="sng" dirty="0" err="1" smtClean="0"/>
              <a:t>adherens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990600"/>
            <a:ext cx="9120634" cy="5867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Integral membrane proteins, connect the cells cytoskeleton to another cell or ECM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/>
              <a:t>E</a:t>
            </a:r>
            <a:r>
              <a:rPr lang="en-US" sz="2800" dirty="0" smtClean="0"/>
              <a:t>ncircle </a:t>
            </a:r>
            <a:r>
              <a:rPr lang="en-US" sz="2800" dirty="0"/>
              <a:t>the </a:t>
            </a:r>
            <a:r>
              <a:rPr lang="en-US" sz="2800" dirty="0" smtClean="0"/>
              <a:t>cell, just  </a:t>
            </a:r>
            <a:r>
              <a:rPr lang="en-US" sz="2800" b="1" u="sng" dirty="0" smtClean="0"/>
              <a:t>below ZO</a:t>
            </a:r>
            <a:r>
              <a:rPr lang="en-US" sz="2800" b="1" dirty="0" smtClean="0"/>
              <a:t>,</a:t>
            </a:r>
            <a:r>
              <a:rPr lang="en-US" sz="2800" dirty="0"/>
              <a:t> but don’t seal</a:t>
            </a:r>
            <a:r>
              <a:rPr lang="en-US" sz="2800" b="1" dirty="0" smtClean="0"/>
              <a:t> </a:t>
            </a:r>
            <a:endParaRPr lang="en-US" sz="2800" b="1" dirty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Found in tissues subject to </a:t>
            </a:r>
            <a:r>
              <a:rPr lang="en-US" sz="2800" b="1" dirty="0" smtClean="0"/>
              <a:t>Stretch </a:t>
            </a:r>
            <a:r>
              <a:rPr lang="en-US" sz="2800" dirty="0" smtClean="0"/>
              <a:t>(</a:t>
            </a:r>
            <a:r>
              <a:rPr lang="en-US" sz="2800" dirty="0" smtClean="0">
                <a:solidFill>
                  <a:srgbClr val="FF0000"/>
                </a:solidFill>
              </a:rPr>
              <a:t>bladder, uterus</a:t>
            </a:r>
            <a:r>
              <a:rPr lang="en-US" sz="2800" dirty="0" smtClean="0"/>
              <a:t>, skin)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/>
              <a:t>The opposing plasma membranes </a:t>
            </a:r>
            <a:r>
              <a:rPr lang="en-US" sz="2800" dirty="0" smtClean="0"/>
              <a:t>has a narrow space in-between 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cytoplasmic </a:t>
            </a:r>
            <a:r>
              <a:rPr lang="en-US" sz="2800" dirty="0" smtClean="0"/>
              <a:t>surfaces of adjacent cell membranes at the junction have electron </a:t>
            </a:r>
            <a:r>
              <a:rPr lang="en-US" sz="2800" dirty="0"/>
              <a:t>dense plaques (</a:t>
            </a:r>
            <a:r>
              <a:rPr lang="en-US" sz="2800" dirty="0" smtClean="0"/>
              <a:t>glycoprotein)</a:t>
            </a:r>
            <a:endParaRPr lang="en-US" sz="2800" dirty="0"/>
          </a:p>
          <a:p>
            <a:pPr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5848" name="AutoShape 8" descr="نتيجة بحث الصور عن ‪The cytoplasmic surfaces of the membranes at the adherens junction have electron dense plaque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5850" name="AutoShape 10" descr="نتيجة بحث الصور عن ‪The cytoplasmic surfaces of the membranes at the adherens junction have electron dense plaque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5852" name="AutoShape 12" descr="نتيجة بحث الصور عن ‪The cytoplasmic surfaces of the membranes at the adherens junction have electron dense plaque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5854" name="AutoShape 14" descr="نتيجة بحث الصور عن ‪The cytoplasmic surfaces of the membranes at the adherens junction have electron dense plaque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5856" name="AutoShape 16" descr="نتيجة بحث الصور عن ‪The cytoplasmic surfaces of the membranes at the adherens junction have electron dense plaque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5858" name="AutoShape 18" descr="نتيجة بحث الصور عن ‪The cytoplasmic surfaces of the membranes at the adherens junction have electron dense plaque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9" name="TextBox 8"/>
          <p:cNvSpPr txBox="1"/>
          <p:nvPr/>
        </p:nvSpPr>
        <p:spPr>
          <a:xfrm>
            <a:off x="5652120" y="2996952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(Smooth muscles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6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3528" y="116632"/>
            <a:ext cx="8640960" cy="66247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Proteins </a:t>
            </a:r>
            <a:r>
              <a:rPr lang="en-US" sz="2800" dirty="0"/>
              <a:t>forming </a:t>
            </a:r>
            <a:r>
              <a:rPr lang="en-US" sz="2800" dirty="0" smtClean="0"/>
              <a:t>the Junction  are </a:t>
            </a:r>
            <a:r>
              <a:rPr lang="en-US" sz="2800" b="1" dirty="0" err="1">
                <a:solidFill>
                  <a:srgbClr val="FF0000"/>
                </a:solidFill>
              </a:rPr>
              <a:t>Cadherins</a:t>
            </a:r>
            <a:r>
              <a:rPr lang="en-US" sz="2800" dirty="0"/>
              <a:t>, </a:t>
            </a:r>
            <a:r>
              <a:rPr lang="en-US" sz="2800" b="1" dirty="0" smtClean="0">
                <a:solidFill>
                  <a:srgbClr val="FF0000"/>
                </a:solidFill>
              </a:rPr>
              <a:t>Catenin 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plaques provide </a:t>
            </a:r>
            <a:r>
              <a:rPr lang="en-US" sz="2800" dirty="0" smtClean="0"/>
              <a:t>attachment </a:t>
            </a:r>
            <a:r>
              <a:rPr lang="en-US" sz="2800" dirty="0"/>
              <a:t>for fine </a:t>
            </a:r>
            <a:r>
              <a:rPr lang="en-US" sz="2800" dirty="0" smtClean="0"/>
              <a:t>filaments </a:t>
            </a:r>
            <a:r>
              <a:rPr lang="en-US" sz="2800" b="1" dirty="0" smtClean="0">
                <a:solidFill>
                  <a:srgbClr val="FF0000"/>
                </a:solidFill>
              </a:rPr>
              <a:t>actin filaments</a:t>
            </a:r>
            <a:r>
              <a:rPr lang="en-US" sz="2800" dirty="0" smtClean="0"/>
              <a:t> (cytoskeleton ) making </a:t>
            </a:r>
            <a:r>
              <a:rPr lang="en-US" sz="2800" dirty="0"/>
              <a:t>up the </a:t>
            </a:r>
            <a:r>
              <a:rPr lang="en-US" sz="2800" b="1" dirty="0"/>
              <a:t>Terminal Web </a:t>
            </a:r>
            <a:r>
              <a:rPr lang="en-US" sz="2800" dirty="0"/>
              <a:t>at the apical part of epithelial cells </a:t>
            </a:r>
            <a:r>
              <a:rPr lang="en-US" sz="2800" dirty="0" smtClean="0"/>
              <a:t>having microvilli</a:t>
            </a:r>
            <a:endParaRPr lang="en-US" sz="2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3796" name="Picture 4" descr="http://histonano.com/books/Junqueira's%20Basic%20Histology%20PDF%20WHOLE%20BOOK/New%20folder%204/loadBinary_015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8333"/>
          <a:stretch>
            <a:fillRect/>
          </a:stretch>
        </p:blipFill>
        <p:spPr bwMode="auto">
          <a:xfrm>
            <a:off x="4572570" y="4077072"/>
            <a:ext cx="4031878" cy="2664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3798" name="Picture 6" descr="http://classes.midlandstech.edu/carterp/Courses/bio210/chap03/210_figure_03_28_labele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552" y="4141080"/>
            <a:ext cx="3600400" cy="2600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4211960" y="6021288"/>
            <a:ext cx="1008112" cy="2846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1909_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" r="27680" b="18738"/>
          <a:stretch/>
        </p:blipFill>
        <p:spPr bwMode="auto">
          <a:xfrm>
            <a:off x="2195736" y="620688"/>
            <a:ext cx="4392488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04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2- B-  Desmosomes/Macula </a:t>
            </a:r>
            <a:r>
              <a:rPr lang="en-US" sz="3200" b="1" u="sng" dirty="0" err="1" smtClean="0"/>
              <a:t>adherens</a:t>
            </a:r>
            <a:endParaRPr lang="en-US" sz="3200" b="1" u="sng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" y="764704"/>
            <a:ext cx="8915400" cy="5976664"/>
          </a:xfrm>
        </p:spPr>
        <p:txBody>
          <a:bodyPr>
            <a:normAutofit/>
          </a:bodyPr>
          <a:lstStyle/>
          <a:p>
            <a:r>
              <a:rPr lang="en-US" sz="2800" dirty="0"/>
              <a:t>Scattered disc- shaped structures, </a:t>
            </a:r>
            <a:r>
              <a:rPr lang="en-US" sz="2800" b="1" dirty="0">
                <a:solidFill>
                  <a:srgbClr val="FF0000"/>
                </a:solidFill>
              </a:rPr>
              <a:t>do not form belt </a:t>
            </a:r>
            <a:r>
              <a:rPr lang="en-US" sz="2800" b="1" dirty="0" smtClean="0">
                <a:solidFill>
                  <a:srgbClr val="FF0000"/>
                </a:solidFill>
              </a:rPr>
              <a:t>(spot- like) </a:t>
            </a:r>
            <a:r>
              <a:rPr lang="en-US" sz="2800" dirty="0" smtClean="0"/>
              <a:t>randomly arranged on lateral sides of  cells</a:t>
            </a:r>
          </a:p>
          <a:p>
            <a:endParaRPr lang="en-US" sz="2800" dirty="0"/>
          </a:p>
          <a:p>
            <a:r>
              <a:rPr lang="en-US" sz="2800" dirty="0"/>
              <a:t>Disc plaque at </a:t>
            </a:r>
            <a:r>
              <a:rPr lang="en-US" sz="2800" dirty="0" smtClean="0"/>
              <a:t> the surface </a:t>
            </a:r>
            <a:r>
              <a:rPr lang="en-US" sz="2800" dirty="0"/>
              <a:t>of one cell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    connects with </a:t>
            </a:r>
            <a:r>
              <a:rPr lang="en-US" sz="2800" dirty="0"/>
              <a:t>an identical one at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     the surface of the adjacent </a:t>
            </a:r>
            <a:r>
              <a:rPr lang="en-US" sz="2800" dirty="0"/>
              <a:t>cell</a:t>
            </a:r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endParaRPr lang="en-US" altLang="zh-CN" sz="2800" dirty="0" smtClean="0"/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Proteins forming the junction of </a:t>
            </a:r>
            <a:r>
              <a:rPr lang="en-US" altLang="zh-CN" sz="2800" dirty="0"/>
              <a:t>the </a:t>
            </a:r>
            <a:r>
              <a:rPr lang="en-US" altLang="zh-CN" sz="2800" dirty="0" smtClean="0"/>
              <a:t>desmosome are </a:t>
            </a:r>
            <a:r>
              <a:rPr lang="en-US" altLang="zh-CN" sz="2800" dirty="0" err="1" smtClean="0"/>
              <a:t>desmoglein</a:t>
            </a:r>
            <a:r>
              <a:rPr lang="en-US" altLang="zh-CN" sz="2800" dirty="0" smtClean="0"/>
              <a:t> </a:t>
            </a:r>
            <a:r>
              <a:rPr lang="en-US" altLang="zh-CN" sz="2800" dirty="0"/>
              <a:t>and </a:t>
            </a:r>
            <a:r>
              <a:rPr lang="en-US" altLang="zh-CN" sz="2800" dirty="0" err="1" smtClean="0"/>
              <a:t>desmoplakin</a:t>
            </a:r>
            <a:r>
              <a:rPr lang="en-US" altLang="zh-CN" sz="2800" dirty="0" smtClean="0"/>
              <a:t> (members </a:t>
            </a:r>
            <a:r>
              <a:rPr lang="en-US" altLang="zh-CN" sz="2800" dirty="0"/>
              <a:t>of the cadherin </a:t>
            </a:r>
            <a:r>
              <a:rPr lang="en-US" altLang="zh-CN" sz="2800" dirty="0" smtClean="0"/>
              <a:t>family)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122" name="Picture 2" descr="http://163.178.103.176/Fisiologia/general/celulas/Membrane%20Structure%20and%20Function_archivos/celljunction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5" t="9759"/>
          <a:stretch/>
        </p:blipFill>
        <p:spPr bwMode="auto">
          <a:xfrm>
            <a:off x="6084168" y="1740496"/>
            <a:ext cx="2880320" cy="25131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biology.arizona.edu/cell_bio/problem_sets/membranes/graphics/desmosomes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3048055" cy="15841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94" r="53593" b="11787"/>
          <a:stretch/>
        </p:blipFill>
        <p:spPr bwMode="auto">
          <a:xfrm>
            <a:off x="3779912" y="3717032"/>
            <a:ext cx="2304256" cy="158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2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en-US" sz="2800" dirty="0"/>
              <a:t>Within the cell, the plaque of the desmosome provide insertion to intermediate </a:t>
            </a:r>
            <a:r>
              <a:rPr lang="en-US" sz="2800" dirty="0" smtClean="0"/>
              <a:t>filaments </a:t>
            </a:r>
            <a:r>
              <a:rPr lang="en-US" sz="2800" b="1" dirty="0" smtClean="0"/>
              <a:t>(keratin)</a:t>
            </a:r>
            <a:endParaRPr lang="en-US" sz="2800" b="1" dirty="0"/>
          </a:p>
          <a:p>
            <a:endParaRPr lang="en-US" sz="2800" dirty="0" smtClean="0"/>
          </a:p>
          <a:p>
            <a:r>
              <a:rPr lang="en-US" sz="2800" dirty="0" smtClean="0"/>
              <a:t>Found in tissues of constant state of stretching  and stress e.g. skin, intestine , lung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96025"/>
            <a:ext cx="3474720" cy="380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24944"/>
            <a:ext cx="4320480" cy="352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Cell junctions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5344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Definition &amp; classification:</a:t>
            </a:r>
          </a:p>
          <a:p>
            <a:r>
              <a:rPr lang="en-US" altLang="zh-CN" sz="2800" dirty="0" smtClean="0">
                <a:sym typeface="Times New Roman" pitchFamily="18" charset="0"/>
              </a:rPr>
              <a:t>Cell junction is the connection between </a:t>
            </a:r>
            <a:r>
              <a:rPr lang="en-US" altLang="zh-CN" sz="2800" u="sng" dirty="0" smtClean="0">
                <a:sym typeface="Times New Roman" pitchFamily="18" charset="0"/>
              </a:rPr>
              <a:t>adjacent cells</a:t>
            </a:r>
            <a:r>
              <a:rPr lang="en-US" altLang="zh-CN" sz="2800" dirty="0" smtClean="0">
                <a:sym typeface="Times New Roman" pitchFamily="18" charset="0"/>
              </a:rPr>
              <a:t> or between </a:t>
            </a:r>
            <a:r>
              <a:rPr lang="en-US" altLang="zh-CN" sz="2800" u="sng" dirty="0" smtClean="0">
                <a:sym typeface="Times New Roman" pitchFamily="18" charset="0"/>
              </a:rPr>
              <a:t>the cell and extracellular matrix           </a:t>
            </a:r>
          </a:p>
          <a:p>
            <a:endParaRPr lang="en-US" altLang="zh-CN" sz="2800" b="1" dirty="0" smtClean="0">
              <a:solidFill>
                <a:srgbClr val="C00000"/>
              </a:solidFill>
              <a:sym typeface="Times New Roman" pitchFamily="18" charset="0"/>
            </a:endParaRPr>
          </a:p>
          <a:p>
            <a:pPr marL="0" indent="0">
              <a:buNone/>
            </a:pPr>
            <a:endParaRPr lang="en-US" altLang="zh-CN" sz="2800" b="1" dirty="0">
              <a:solidFill>
                <a:srgbClr val="C00000"/>
              </a:solidFill>
              <a:sym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b="1" dirty="0" smtClean="0">
                <a:solidFill>
                  <a:srgbClr val="C00000"/>
                </a:solidFill>
                <a:sym typeface="Times New Roman" pitchFamily="18" charset="0"/>
              </a:rPr>
              <a:t>1-</a:t>
            </a:r>
            <a:r>
              <a:rPr lang="en-US" altLang="zh-CN" sz="2800" b="1" dirty="0" smtClean="0">
                <a:sym typeface="Times New Roman" pitchFamily="18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sym typeface="Times New Roman" pitchFamily="18" charset="0"/>
              </a:rPr>
              <a:t>cell- cell adhesion</a:t>
            </a:r>
            <a:endParaRPr lang="en-US" altLang="zh-CN" sz="2800" b="1" dirty="0" smtClean="0">
              <a:sym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sym typeface="Times New Roman" pitchFamily="18" charset="0"/>
              </a:rPr>
              <a:t>2- cell- matrix adhesion</a:t>
            </a:r>
            <a:endParaRPr lang="en-US" altLang="zh-CN" sz="2800" b="1" dirty="0" smtClean="0">
              <a:sym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endParaRPr lang="en-US" altLang="zh-CN" sz="2800" dirty="0" smtClean="0">
              <a:sym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 descr="http://163.178.103.176/Fisiologia/general/celulas/Membrane%20Structure%20and%20Function_archivos/adhesion.gif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" r="38351" b="4126"/>
          <a:stretch/>
        </p:blipFill>
        <p:spPr bwMode="auto">
          <a:xfrm>
            <a:off x="3857620" y="2666999"/>
            <a:ext cx="5210180" cy="36195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4876800" y="3124200"/>
            <a:ext cx="1295400" cy="2590800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19800" y="5572140"/>
            <a:ext cx="3048000" cy="1209660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ohhaitrish.files.wordpress.com/2012/02/junction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01" r="65901" b="56920"/>
          <a:stretch/>
        </p:blipFill>
        <p:spPr bwMode="auto">
          <a:xfrm>
            <a:off x="6956178" y="127547"/>
            <a:ext cx="1864294" cy="150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4" name="AutoShape 2" descr="نتيجة بحث الصور عن ‪connection between the cell and extracellular matrix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9156" name="AutoShape 4" descr="نتيجة بحث الصور عن ‪connection between the cell and extracellular matrix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6686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152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2- </a:t>
            </a:r>
            <a:r>
              <a:rPr lang="en-US" sz="3200" b="1" u="sng" dirty="0" err="1" smtClean="0"/>
              <a:t>Hemidesmosomes</a:t>
            </a:r>
            <a:endParaRPr lang="en-US" sz="3200" b="1" u="sng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791200"/>
          </a:xfrm>
        </p:spPr>
        <p:txBody>
          <a:bodyPr>
            <a:normAutofit/>
          </a:bodyPr>
          <a:lstStyle/>
          <a:p>
            <a:r>
              <a:rPr lang="en-US" sz="2800" dirty="0"/>
              <a:t>Half </a:t>
            </a:r>
            <a:r>
              <a:rPr lang="en-US" sz="2800" dirty="0" smtClean="0"/>
              <a:t>desmosome (</a:t>
            </a:r>
            <a:r>
              <a:rPr lang="en-US" sz="2800" dirty="0" smtClean="0">
                <a:solidFill>
                  <a:srgbClr val="FF0000"/>
                </a:solidFill>
              </a:rPr>
              <a:t>cell – basal lamina ECM  </a:t>
            </a:r>
          </a:p>
          <a:p>
            <a:r>
              <a:rPr lang="en-US" sz="2800" dirty="0" smtClean="0"/>
              <a:t>At </a:t>
            </a:r>
            <a:r>
              <a:rPr lang="en-US" sz="2800" dirty="0"/>
              <a:t>the base of epithelial cells</a:t>
            </a:r>
          </a:p>
          <a:p>
            <a:r>
              <a:rPr lang="en-US" sz="2800" dirty="0" smtClean="0"/>
              <a:t>Bind  </a:t>
            </a:r>
            <a:r>
              <a:rPr lang="en-US" sz="2800" dirty="0"/>
              <a:t>epithelial cells to </a:t>
            </a:r>
            <a:r>
              <a:rPr lang="en-US" sz="2800" dirty="0" smtClean="0"/>
              <a:t>basal lamina</a:t>
            </a:r>
          </a:p>
          <a:p>
            <a:r>
              <a:rPr lang="en-US" sz="2800" dirty="0" smtClean="0"/>
              <a:t>The </a:t>
            </a:r>
            <a:r>
              <a:rPr lang="en-US" sz="2800" dirty="0"/>
              <a:t>attachment plaques contain </a:t>
            </a:r>
            <a:r>
              <a:rPr lang="en-US" sz="2800" b="1" dirty="0" err="1">
                <a:solidFill>
                  <a:srgbClr val="FF0000"/>
                </a:solidFill>
              </a:rPr>
              <a:t>integrins</a:t>
            </a:r>
            <a:r>
              <a:rPr lang="en-US" sz="2800" dirty="0"/>
              <a:t> </a:t>
            </a:r>
            <a:r>
              <a:rPr lang="en-US" sz="2800" dirty="0" smtClean="0"/>
              <a:t>protein</a:t>
            </a:r>
          </a:p>
          <a:p>
            <a:r>
              <a:rPr lang="en-US" sz="2800" dirty="0" smtClean="0"/>
              <a:t>Plaques provide attachment for </a:t>
            </a:r>
            <a:r>
              <a:rPr lang="en-US" sz="2800" b="1" dirty="0" smtClean="0"/>
              <a:t>keratin</a:t>
            </a:r>
            <a:r>
              <a:rPr lang="en-US" sz="2800" b="1" dirty="0"/>
              <a:t> </a:t>
            </a:r>
            <a:r>
              <a:rPr lang="en-US" sz="2800" b="1" dirty="0" smtClean="0"/>
              <a:t>filaments</a:t>
            </a:r>
          </a:p>
          <a:p>
            <a:r>
              <a:rPr lang="en-US" altLang="zh-CN" sz="2800" dirty="0"/>
              <a:t>integrin </a:t>
            </a:r>
            <a:r>
              <a:rPr lang="en-US" altLang="zh-CN" sz="2800" dirty="0" smtClean="0"/>
              <a:t>molecules </a:t>
            </a:r>
            <a:r>
              <a:rPr lang="en-US" altLang="zh-CN" sz="2800" dirty="0"/>
              <a:t>attach to </a:t>
            </a:r>
            <a:r>
              <a:rPr lang="en-US" altLang="zh-CN" sz="2800" b="1" dirty="0" err="1" smtClean="0"/>
              <a:t>laminin</a:t>
            </a:r>
            <a:r>
              <a:rPr lang="en-US" altLang="zh-CN" sz="2800" dirty="0" smtClean="0"/>
              <a:t> of ECM → cell-matrix adhesion</a:t>
            </a:r>
            <a:endParaRPr lang="en-US" sz="2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5362" name="Picture 2" descr="http://202.20.99.17/~jjkim/Lecture/Cellbiol/Note/ch21/21_27_Hemidesmoso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97" b="13191"/>
          <a:stretch/>
        </p:blipFill>
        <p:spPr bwMode="auto">
          <a:xfrm>
            <a:off x="228600" y="4495801"/>
            <a:ext cx="5029200" cy="2209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ellbiology.med.unsw.edu.au/cellbiology/images/0/00/Cell_adhesion_summar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5" r="14163"/>
          <a:stretch/>
        </p:blipFill>
        <p:spPr bwMode="auto">
          <a:xfrm>
            <a:off x="6876256" y="152400"/>
            <a:ext cx="2187352" cy="2362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studydroid.com/imageCards/0n/oa/card-24914386-back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6" t="16259" r="16228" b="10666"/>
          <a:stretch/>
        </p:blipFill>
        <p:spPr bwMode="auto">
          <a:xfrm>
            <a:off x="5581650" y="4343400"/>
            <a:ext cx="3409950" cy="23622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5257800" y="5867400"/>
            <a:ext cx="7620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6722050" y="1676400"/>
            <a:ext cx="1090310" cy="8382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3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Function of anchoring junctions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Stabilize cells against mechanical stress</a:t>
            </a:r>
          </a:p>
          <a:p>
            <a:endParaRPr lang="en-US" sz="2800" dirty="0" smtClean="0"/>
          </a:p>
          <a:p>
            <a:r>
              <a:rPr lang="en-US" sz="2800" dirty="0" smtClean="0"/>
              <a:t>Mechanically attach cells &amp; their </a:t>
            </a:r>
            <a:r>
              <a:rPr lang="en-US" sz="2800" b="1" dirty="0" smtClean="0"/>
              <a:t>cytoskeleton</a:t>
            </a:r>
            <a:r>
              <a:rPr lang="en-US" sz="2800" dirty="0" smtClean="0"/>
              <a:t> to their </a:t>
            </a:r>
            <a:r>
              <a:rPr lang="en-US" sz="2800" b="1" dirty="0" smtClean="0"/>
              <a:t>neighbor cells  </a:t>
            </a:r>
            <a:r>
              <a:rPr lang="en-US" sz="2800" dirty="0" smtClean="0"/>
              <a:t>or to the </a:t>
            </a:r>
            <a:r>
              <a:rPr lang="en-US" sz="2800" b="1" dirty="0" smtClean="0"/>
              <a:t>extra cellular matrix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2" descr="https://classconnection.s3.amazonaws.com/479/flashcards/788479/png/cytoskeleton132305538761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43"/>
          <a:stretch/>
        </p:blipFill>
        <p:spPr bwMode="auto">
          <a:xfrm>
            <a:off x="1403648" y="3140968"/>
            <a:ext cx="6192688" cy="32152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9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3- Gap junction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66800"/>
            <a:ext cx="8507288" cy="5410200"/>
          </a:xfrm>
        </p:spPr>
        <p:txBody>
          <a:bodyPr>
            <a:normAutofit fontScale="92500"/>
          </a:bodyPr>
          <a:lstStyle/>
          <a:p>
            <a:r>
              <a:rPr lang="en-US" altLang="zh-CN" sz="2800" dirty="0" smtClean="0"/>
              <a:t> proteins form intercellular </a:t>
            </a:r>
            <a:r>
              <a:rPr lang="en-US" altLang="zh-CN" sz="2800" dirty="0"/>
              <a:t>channels that </a:t>
            </a:r>
            <a:endParaRPr lang="en-US" altLang="zh-CN" sz="2800" dirty="0" smtClean="0"/>
          </a:p>
          <a:p>
            <a:pPr marL="0" indent="0">
              <a:buNone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  allow </a:t>
            </a:r>
            <a:r>
              <a:rPr lang="en-US" altLang="zh-CN" sz="2800" dirty="0"/>
              <a:t>direct </a:t>
            </a:r>
            <a:r>
              <a:rPr lang="en-US" altLang="zh-CN" sz="2800" dirty="0" smtClean="0"/>
              <a:t>diffusion </a:t>
            </a:r>
            <a:r>
              <a:rPr lang="en-US" altLang="zh-CN" sz="2800" dirty="0"/>
              <a:t>of </a:t>
            </a:r>
            <a:r>
              <a:rPr lang="en-US" altLang="zh-CN" sz="2800" dirty="0" smtClean="0"/>
              <a:t>ions, molecules, electric impulses      </a:t>
            </a:r>
          </a:p>
          <a:p>
            <a:pPr marL="0" indent="0">
              <a:buNone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  between cytoplasm of  </a:t>
            </a:r>
            <a:r>
              <a:rPr lang="en-US" altLang="zh-CN" sz="2800" dirty="0"/>
              <a:t>adjacent cells</a:t>
            </a:r>
            <a:r>
              <a:rPr lang="en-US" altLang="zh-CN" sz="2800" dirty="0" smtClean="0"/>
              <a:t>.</a:t>
            </a:r>
          </a:p>
          <a:p>
            <a:endParaRPr lang="en-US" altLang="zh-CN" sz="2800" dirty="0"/>
          </a:p>
          <a:p>
            <a:endParaRPr lang="en-US" altLang="zh-CN" sz="2800" dirty="0"/>
          </a:p>
          <a:p>
            <a:r>
              <a:rPr lang="en-US" altLang="zh-CN" sz="2800" dirty="0" smtClean="0"/>
              <a:t>Adjacent cells are separated by narrow</a:t>
            </a:r>
          </a:p>
          <a:p>
            <a:pPr marL="0" indent="0">
              <a:buNone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  intercellular </a:t>
            </a:r>
            <a:r>
              <a:rPr lang="en-US" altLang="zh-CN" sz="2800" dirty="0"/>
              <a:t>space </a:t>
            </a:r>
            <a:endParaRPr lang="en-US" altLang="zh-CN" sz="2800" dirty="0" smtClean="0"/>
          </a:p>
          <a:p>
            <a:pPr marL="0" indent="0">
              <a:buNone/>
            </a:pPr>
            <a:endParaRPr lang="en-US" altLang="zh-CN" sz="2800" dirty="0"/>
          </a:p>
          <a:p>
            <a:r>
              <a:rPr lang="en-US" altLang="zh-CN" sz="2800" dirty="0"/>
              <a:t>gap </a:t>
            </a:r>
            <a:r>
              <a:rPr lang="en-US" altLang="zh-CN" sz="2800" dirty="0" smtClean="0"/>
              <a:t>junctions are found between </a:t>
            </a:r>
          </a:p>
          <a:p>
            <a:pPr marL="0" indent="0">
              <a:buNone/>
            </a:pPr>
            <a:r>
              <a:rPr lang="en-US" altLang="zh-CN" sz="2800" dirty="0" smtClean="0"/>
              <a:t>    muscles of  the heart  </a:t>
            </a:r>
            <a:r>
              <a:rPr lang="en-US" altLang="zh-CN" sz="2800" dirty="0"/>
              <a:t>because of their </a:t>
            </a:r>
            <a:endParaRPr lang="en-US" altLang="zh-CN" sz="2800" dirty="0" smtClean="0"/>
          </a:p>
          <a:p>
            <a:pPr marL="0" indent="0">
              <a:buNone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properties </a:t>
            </a:r>
            <a:r>
              <a:rPr lang="en-US" altLang="zh-CN" sz="2800" dirty="0"/>
              <a:t>of electrical </a:t>
            </a:r>
            <a:r>
              <a:rPr lang="en-US" altLang="zh-CN" sz="2800" dirty="0" smtClean="0"/>
              <a:t>transmission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8" name="Picture 4" descr="http://users.rcn.com/jkimball.ma.ultranet/BiologyPages/C/CellJunction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616"/>
          <a:stretch/>
        </p:blipFill>
        <p:spPr bwMode="auto">
          <a:xfrm>
            <a:off x="6553201" y="2425824"/>
            <a:ext cx="2222310" cy="40995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ccftp.scu.edu.cn:8090/Download/uploadfile/20120810155150524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74" t="56419"/>
          <a:stretch/>
        </p:blipFill>
        <p:spPr bwMode="auto">
          <a:xfrm>
            <a:off x="6705600" y="152400"/>
            <a:ext cx="2286000" cy="13696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6804248" y="3933056"/>
            <a:ext cx="1800200" cy="7920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1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04800"/>
            <a:ext cx="8435280" cy="6324600"/>
          </a:xfrm>
        </p:spPr>
        <p:txBody>
          <a:bodyPr/>
          <a:lstStyle/>
          <a:p>
            <a:r>
              <a:rPr lang="en-US" sz="2800" dirty="0" smtClean="0"/>
              <a:t>The protein subunit forming the  </a:t>
            </a:r>
          </a:p>
          <a:p>
            <a:pPr marL="0" indent="0">
              <a:buNone/>
            </a:pPr>
            <a:r>
              <a:rPr lang="en-US" sz="2800" dirty="0" smtClean="0"/>
              <a:t>   junction is called </a:t>
            </a:r>
            <a:r>
              <a:rPr lang="en-US" sz="2800" u="sng" dirty="0" err="1" smtClean="0"/>
              <a:t>Connexin</a:t>
            </a:r>
            <a:endParaRPr lang="en-US" sz="2800" u="sng" dirty="0"/>
          </a:p>
          <a:p>
            <a:pPr marL="0" indent="0">
              <a:buNone/>
            </a:pPr>
            <a:endParaRPr lang="en-US" altLang="zh-CN" sz="2800" dirty="0" smtClean="0">
              <a:sym typeface="Times New Roman" pitchFamily="18" charset="0"/>
            </a:endParaRPr>
          </a:p>
          <a:p>
            <a:r>
              <a:rPr lang="en-US" altLang="zh-CN" sz="2800" dirty="0" smtClean="0">
                <a:sym typeface="Times New Roman" pitchFamily="18" charset="0"/>
              </a:rPr>
              <a:t>Each channel called </a:t>
            </a:r>
            <a:r>
              <a:rPr lang="en-US" altLang="zh-CN" sz="2800" b="1" dirty="0" err="1" smtClean="0">
                <a:sym typeface="Times New Roman" pitchFamily="18" charset="0"/>
              </a:rPr>
              <a:t>Connexon</a:t>
            </a:r>
            <a:endParaRPr lang="en-US" altLang="zh-CN" sz="2800" b="1" dirty="0" smtClean="0">
              <a:sym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 smtClean="0">
                <a:sym typeface="Times New Roman" pitchFamily="18" charset="0"/>
              </a:rPr>
              <a:t>    is formed of  </a:t>
            </a:r>
            <a:r>
              <a:rPr lang="en-US" altLang="zh-CN" sz="2800" b="1" dirty="0">
                <a:solidFill>
                  <a:srgbClr val="FF0000"/>
                </a:solidFill>
                <a:sym typeface="Times New Roman" pitchFamily="18" charset="0"/>
              </a:rPr>
              <a:t>6 </a:t>
            </a:r>
            <a:r>
              <a:rPr lang="en-US" altLang="zh-CN" sz="2800" b="1" dirty="0" err="1">
                <a:solidFill>
                  <a:srgbClr val="FF0000"/>
                </a:solidFill>
                <a:sym typeface="Times New Roman" pitchFamily="18" charset="0"/>
              </a:rPr>
              <a:t>C</a:t>
            </a:r>
            <a:r>
              <a:rPr lang="en-US" altLang="zh-CN" sz="2800" b="1" dirty="0" err="1" smtClean="0">
                <a:solidFill>
                  <a:srgbClr val="FF0000"/>
                </a:solidFill>
                <a:sym typeface="Times New Roman" pitchFamily="18" charset="0"/>
              </a:rPr>
              <a:t>onnexins</a:t>
            </a:r>
            <a:endParaRPr lang="en-US" altLang="zh-CN" sz="2800" b="1" dirty="0" smtClean="0">
              <a:solidFill>
                <a:srgbClr val="FF0000"/>
              </a:solidFill>
              <a:sym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 smtClean="0">
                <a:sym typeface="Times New Roman" pitchFamily="18" charset="0"/>
              </a:rPr>
              <a:t>    sub-units </a:t>
            </a:r>
            <a:r>
              <a:rPr lang="en-US" sz="2800" dirty="0" smtClean="0"/>
              <a:t>which </a:t>
            </a:r>
            <a:r>
              <a:rPr lang="en-US" sz="2800" dirty="0"/>
              <a:t>span the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    lipid bilayer of the cell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membrane( hydrophilic)  </a:t>
            </a:r>
            <a:endParaRPr lang="en-US" sz="2800" dirty="0"/>
          </a:p>
          <a:p>
            <a:endParaRPr lang="en-US" sz="2800" dirty="0" smtClean="0"/>
          </a:p>
          <a:p>
            <a:r>
              <a:rPr lang="en-US" altLang="en-US" sz="2800" dirty="0"/>
              <a:t>The </a:t>
            </a:r>
            <a:r>
              <a:rPr lang="en-US" altLang="en-US" sz="2800" dirty="0" err="1"/>
              <a:t>connexons</a:t>
            </a:r>
            <a:r>
              <a:rPr lang="en-US" altLang="en-US" sz="2800" dirty="0"/>
              <a:t> from 2 cells </a:t>
            </a:r>
            <a:r>
              <a:rPr lang="en-US" altLang="en-US" sz="2800" dirty="0" smtClean="0"/>
              <a:t>join</a:t>
            </a:r>
          </a:p>
          <a:p>
            <a:pPr marL="0" indent="0">
              <a:buNone/>
            </a:pPr>
            <a:r>
              <a:rPr lang="en-US" altLang="en-US" sz="2800" dirty="0"/>
              <a:t> </a:t>
            </a:r>
            <a:r>
              <a:rPr lang="en-US" altLang="en-US" sz="2800" dirty="0" smtClean="0"/>
              <a:t>  </a:t>
            </a:r>
            <a:r>
              <a:rPr lang="en-US" altLang="en-US" sz="2800" dirty="0"/>
              <a:t>together to make a gap </a:t>
            </a:r>
            <a:r>
              <a:rPr lang="en-US" altLang="en-US" sz="2800" dirty="0" smtClean="0"/>
              <a:t>junction</a:t>
            </a:r>
            <a:endParaRPr lang="en-US" alt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050" name="Picture 2" descr="http://www.mun.ca/biology/desmid/brian/BIOL2060/BIOL2060-17/17_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263" b="6038"/>
          <a:stretch/>
        </p:blipFill>
        <p:spPr bwMode="auto">
          <a:xfrm>
            <a:off x="5364088" y="228600"/>
            <a:ext cx="3627512" cy="37764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516216" y="2060848"/>
            <a:ext cx="792088" cy="8640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580112" y="2564904"/>
            <a:ext cx="1332148" cy="77822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19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67" r="-212" b="9454"/>
          <a:stretch/>
        </p:blipFill>
        <p:spPr bwMode="auto">
          <a:xfrm>
            <a:off x="5370929" y="4077072"/>
            <a:ext cx="3627512" cy="23965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22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04800"/>
            <a:ext cx="8579296" cy="636456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altLang="zh-CN" sz="2800" b="1" u="sng" dirty="0">
                <a:sym typeface="Times New Roman" pitchFamily="18" charset="0"/>
              </a:rPr>
              <a:t>Function of gap </a:t>
            </a:r>
            <a:r>
              <a:rPr lang="en-US" altLang="zh-CN" sz="2800" b="1" u="sng" dirty="0" smtClean="0">
                <a:sym typeface="Times New Roman" pitchFamily="18" charset="0"/>
              </a:rPr>
              <a:t>junction:</a:t>
            </a:r>
            <a:endParaRPr lang="en-US" altLang="zh-CN" sz="2800" b="1" u="sng" dirty="0">
              <a:sym typeface="Times New Roman" pitchFamily="18" charset="0"/>
            </a:endParaRPr>
          </a:p>
          <a:p>
            <a:pPr algn="just"/>
            <a:r>
              <a:rPr lang="en-US" altLang="zh-CN" sz="2800" dirty="0">
                <a:sym typeface="Times New Roman" pitchFamily="18" charset="0"/>
              </a:rPr>
              <a:t>Low resistance intercellular junction that allows passage of ions and smaller </a:t>
            </a:r>
            <a:r>
              <a:rPr lang="en-US" altLang="zh-CN" sz="2800" dirty="0" smtClean="0">
                <a:sym typeface="Times New Roman" pitchFamily="18" charset="0"/>
              </a:rPr>
              <a:t>molecules, and electrical impulses between </a:t>
            </a:r>
            <a:r>
              <a:rPr lang="en-US" altLang="zh-CN" sz="2800" dirty="0">
                <a:sym typeface="Times New Roman" pitchFamily="18" charset="0"/>
              </a:rPr>
              <a:t>the cells</a:t>
            </a:r>
            <a:r>
              <a:rPr lang="en-US" altLang="zh-CN" sz="2800" dirty="0">
                <a:latin typeface="Times New Roman" pitchFamily="18" charset="0"/>
                <a:sym typeface="Times New Roman" pitchFamily="18" charset="0"/>
              </a:rPr>
              <a:t>. </a:t>
            </a:r>
            <a:endParaRPr lang="en-US" altLang="zh-CN" sz="2800" dirty="0" smtClean="0">
              <a:latin typeface="Times New Roman" pitchFamily="18" charset="0"/>
              <a:sym typeface="Times New Roman" pitchFamily="18" charset="0"/>
            </a:endParaRPr>
          </a:p>
          <a:p>
            <a:pPr algn="just"/>
            <a:endParaRPr lang="en-US" altLang="zh-CN" sz="2800" dirty="0" smtClean="0">
              <a:sym typeface="Times New Roman" pitchFamily="18" charset="0"/>
            </a:endParaRPr>
          </a:p>
          <a:p>
            <a:pPr algn="just"/>
            <a:r>
              <a:rPr lang="en-US" altLang="zh-CN" sz="2800" dirty="0" smtClean="0">
                <a:sym typeface="Times New Roman" pitchFamily="18" charset="0"/>
              </a:rPr>
              <a:t> Also allow exchange </a:t>
            </a:r>
            <a:r>
              <a:rPr lang="en-US" altLang="zh-CN" sz="2800" dirty="0">
                <a:sym typeface="Times New Roman" pitchFamily="18" charset="0"/>
              </a:rPr>
              <a:t>of </a:t>
            </a:r>
            <a:r>
              <a:rPr lang="en-US" altLang="zh-CN" sz="2800" dirty="0" smtClean="0">
                <a:sym typeface="Times New Roman" pitchFamily="18" charset="0"/>
              </a:rPr>
              <a:t>chemical </a:t>
            </a:r>
          </a:p>
          <a:p>
            <a:pPr marL="0" indent="0" algn="just">
              <a:buNone/>
            </a:pPr>
            <a:r>
              <a:rPr lang="en-US" altLang="zh-CN" sz="2800" dirty="0" smtClean="0">
                <a:sym typeface="Times New Roman" pitchFamily="18" charset="0"/>
              </a:rPr>
              <a:t>      messages between cells </a:t>
            </a:r>
          </a:p>
          <a:p>
            <a:pPr marL="0" indent="0" algn="just">
              <a:buNone/>
            </a:pPr>
            <a:r>
              <a:rPr lang="en-US" altLang="zh-CN" sz="2800" dirty="0">
                <a:sym typeface="Times New Roman" pitchFamily="18" charset="0"/>
              </a:rPr>
              <a:t> </a:t>
            </a:r>
            <a:r>
              <a:rPr lang="en-US" altLang="zh-CN" sz="2800" dirty="0" smtClean="0">
                <a:sym typeface="Times New Roman" pitchFamily="18" charset="0"/>
              </a:rPr>
              <a:t>    (</a:t>
            </a:r>
            <a:r>
              <a:rPr lang="en-US" altLang="zh-CN" sz="2800" b="1" u="sng" dirty="0" smtClean="0">
                <a:solidFill>
                  <a:srgbClr val="FF0000"/>
                </a:solidFill>
                <a:sym typeface="Times New Roman" pitchFamily="18" charset="0"/>
              </a:rPr>
              <a:t>Chemical synapse</a:t>
            </a:r>
            <a:r>
              <a:rPr lang="en-US" altLang="zh-CN" sz="2800" dirty="0" smtClean="0">
                <a:sym typeface="Times New Roman" pitchFamily="18" charset="0"/>
              </a:rPr>
              <a:t>)</a:t>
            </a:r>
          </a:p>
          <a:p>
            <a:pPr algn="just"/>
            <a:endParaRPr lang="en-US" altLang="zh-CN" sz="2800" dirty="0" smtClean="0">
              <a:sym typeface="Times New Roman" pitchFamily="18" charset="0"/>
            </a:endParaRPr>
          </a:p>
          <a:p>
            <a:pPr algn="just"/>
            <a:r>
              <a:rPr lang="en-US" altLang="zh-CN" sz="2800" dirty="0" smtClean="0">
                <a:sym typeface="Times New Roman" pitchFamily="18" charset="0"/>
              </a:rPr>
              <a:t>The only type allow </a:t>
            </a:r>
            <a:r>
              <a:rPr lang="en-US" altLang="zh-CN" sz="2800" b="1" dirty="0" smtClean="0">
                <a:solidFill>
                  <a:srgbClr val="FF0000"/>
                </a:solidFill>
                <a:sym typeface="Times New Roman" pitchFamily="18" charset="0"/>
              </a:rPr>
              <a:t>flow of current</a:t>
            </a:r>
            <a:r>
              <a:rPr lang="en-US" altLang="zh-CN" sz="2800" dirty="0" smtClean="0">
                <a:sym typeface="Times New Roman" pitchFamily="18" charset="0"/>
              </a:rPr>
              <a:t>( electrical impulse) </a:t>
            </a:r>
          </a:p>
          <a:p>
            <a:pPr marL="0" indent="0" algn="just">
              <a:buNone/>
            </a:pPr>
            <a:r>
              <a:rPr lang="en-US" altLang="zh-CN" sz="2800" dirty="0" smtClean="0">
                <a:sym typeface="Times New Roman" pitchFamily="18" charset="0"/>
              </a:rPr>
              <a:t>     from </a:t>
            </a:r>
            <a:r>
              <a:rPr lang="en-US" altLang="zh-CN" sz="2800" dirty="0">
                <a:sym typeface="Times New Roman" pitchFamily="18" charset="0"/>
              </a:rPr>
              <a:t>one cell </a:t>
            </a:r>
            <a:r>
              <a:rPr lang="en-US" altLang="zh-CN" sz="2800" dirty="0" smtClean="0">
                <a:sym typeface="Times New Roman" pitchFamily="18" charset="0"/>
              </a:rPr>
              <a:t>to another cell </a:t>
            </a:r>
          </a:p>
          <a:p>
            <a:pPr marL="0" indent="0" algn="just">
              <a:buNone/>
            </a:pPr>
            <a:r>
              <a:rPr lang="en-US" altLang="zh-CN" sz="2800" dirty="0">
                <a:sym typeface="Times New Roman" pitchFamily="18" charset="0"/>
              </a:rPr>
              <a:t> </a:t>
            </a:r>
            <a:r>
              <a:rPr lang="en-US" altLang="zh-CN" sz="2800" dirty="0" smtClean="0">
                <a:sym typeface="Times New Roman" pitchFamily="18" charset="0"/>
              </a:rPr>
              <a:t>    (heart  muscles ) . Where it is </a:t>
            </a:r>
          </a:p>
          <a:p>
            <a:pPr marL="0" indent="0" algn="just">
              <a:buNone/>
            </a:pPr>
            <a:r>
              <a:rPr lang="en-US" altLang="zh-CN" sz="2800" dirty="0" smtClean="0">
                <a:sym typeface="Times New Roman" pitchFamily="18" charset="0"/>
              </a:rPr>
              <a:t>     called </a:t>
            </a:r>
            <a:r>
              <a:rPr lang="en-US" altLang="zh-CN" sz="2800" b="1" dirty="0" smtClean="0">
                <a:sym typeface="Times New Roman" pitchFamily="18" charset="0"/>
              </a:rPr>
              <a:t>intercalated disc </a:t>
            </a:r>
            <a:endParaRPr lang="en-US" altLang="zh-CN" sz="2800" b="1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146" name="Picture 2" descr="http://media.tumblr.com/tumblr_lwu20rPtPa1qc9f5v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69342"/>
            <a:ext cx="2736304" cy="20893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78stepshealth.us/human-physiology/images/3204_454_645-gap-junctions-smooth-muscl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11350"/>
            <a:ext cx="3384376" cy="22860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42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1812"/>
            <a:ext cx="8229600" cy="580750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Gap junctions also found between many cells e.g. osteocytes, astrocytes, endocrine cells , smooth muscles</a:t>
            </a:r>
          </a:p>
          <a:p>
            <a:endParaRPr lang="en-US" sz="2800" dirty="0" smtClean="0"/>
          </a:p>
          <a:p>
            <a:r>
              <a:rPr lang="en-US" sz="2800" dirty="0" smtClean="0"/>
              <a:t>Cancer cells don’t have gap junctions so that they fail to transfer their mitotic activity to each other which may explain their uncontrolled growth </a:t>
            </a:r>
          </a:p>
          <a:p>
            <a:endParaRPr lang="en-US" sz="2800" dirty="0"/>
          </a:p>
          <a:p>
            <a:r>
              <a:rPr lang="en-US" sz="2800" dirty="0" smtClean="0"/>
              <a:t>Changes in the number and distribution of gap junctions has been reported </a:t>
            </a:r>
            <a:r>
              <a:rPr lang="en-US" sz="2800" dirty="0" smtClean="0">
                <a:solidFill>
                  <a:srgbClr val="FF0000"/>
                </a:solidFill>
              </a:rPr>
              <a:t>in many cardiac diseases </a:t>
            </a:r>
            <a:r>
              <a:rPr lang="en-US" sz="2800" dirty="0" smtClean="0"/>
              <a:t>e.g. arrhythmias 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66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12838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4- Signal relaying junction (chemical synapse)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534400" cy="5486400"/>
          </a:xfrm>
        </p:spPr>
        <p:txBody>
          <a:bodyPr/>
          <a:lstStyle/>
          <a:p>
            <a:r>
              <a:rPr lang="en-US" altLang="zh-CN" sz="2800" dirty="0">
                <a:sym typeface="Times New Roman" pitchFamily="18" charset="0"/>
              </a:rPr>
              <a:t>junction between a nerve </a:t>
            </a:r>
            <a:r>
              <a:rPr lang="en-US" altLang="zh-CN" sz="2800" dirty="0" smtClean="0">
                <a:sym typeface="Times New Roman" pitchFamily="18" charset="0"/>
              </a:rPr>
              <a:t>fiber </a:t>
            </a:r>
            <a:r>
              <a:rPr lang="en-US" altLang="zh-CN" sz="2800" dirty="0">
                <a:sym typeface="Times New Roman" pitchFamily="18" charset="0"/>
              </a:rPr>
              <a:t>and a muscle fiber or between two nerve </a:t>
            </a:r>
            <a:r>
              <a:rPr lang="en-US" altLang="zh-CN" sz="2800" dirty="0" smtClean="0">
                <a:sym typeface="Times New Roman" pitchFamily="18" charset="0"/>
              </a:rPr>
              <a:t>fibers </a:t>
            </a:r>
          </a:p>
          <a:p>
            <a:endParaRPr lang="en-US" altLang="zh-CN" sz="2800" dirty="0" smtClean="0">
              <a:sym typeface="Times New Roman" pitchFamily="18" charset="0"/>
            </a:endParaRPr>
          </a:p>
          <a:p>
            <a:r>
              <a:rPr lang="en-US" altLang="zh-CN" sz="2800" dirty="0" smtClean="0">
                <a:sym typeface="Times New Roman" pitchFamily="18" charset="0"/>
              </a:rPr>
              <a:t>Through </a:t>
            </a:r>
            <a:r>
              <a:rPr lang="en-US" altLang="zh-CN" sz="2800" dirty="0">
                <a:sym typeface="Times New Roman" pitchFamily="18" charset="0"/>
              </a:rPr>
              <a:t>which </a:t>
            </a:r>
            <a:r>
              <a:rPr lang="en-US" altLang="zh-CN" sz="2800" dirty="0" smtClean="0">
                <a:sym typeface="Times New Roman" pitchFamily="18" charset="0"/>
              </a:rPr>
              <a:t>signals</a:t>
            </a:r>
          </a:p>
          <a:p>
            <a:pPr marL="0" indent="0">
              <a:buNone/>
            </a:pPr>
            <a:r>
              <a:rPr lang="en-US" altLang="zh-CN" sz="2800" dirty="0" smtClean="0">
                <a:sym typeface="Times New Roman" pitchFamily="18" charset="0"/>
              </a:rPr>
              <a:t>   transmitted by the release</a:t>
            </a:r>
          </a:p>
          <a:p>
            <a:pPr marL="0" indent="0">
              <a:buNone/>
            </a:pPr>
            <a:r>
              <a:rPr lang="en-US" altLang="zh-CN" sz="2800" dirty="0">
                <a:sym typeface="Times New Roman" pitchFamily="18" charset="0"/>
              </a:rPr>
              <a:t> </a:t>
            </a:r>
            <a:r>
              <a:rPr lang="en-US" altLang="zh-CN" sz="2800" dirty="0" smtClean="0">
                <a:sym typeface="Times New Roman" pitchFamily="18" charset="0"/>
              </a:rPr>
              <a:t>  of </a:t>
            </a:r>
            <a:r>
              <a:rPr lang="en-US" altLang="zh-CN" sz="2800" dirty="0">
                <a:sym typeface="Times New Roman" pitchFamily="18" charset="0"/>
              </a:rPr>
              <a:t>chemical transmitter</a:t>
            </a:r>
            <a:r>
              <a:rPr lang="en-US" altLang="zh-CN" sz="2800" dirty="0" smtClean="0">
                <a:latin typeface="Times New Roman" pitchFamily="18" charset="0"/>
                <a:sym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098" name="Picture 2" descr="https://upload.wikimedia.org/wikipedia/en/a/a6/Chemical_synapse_schem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69060"/>
            <a:ext cx="4401481" cy="2400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thesalience.files.wordpress.com/2013/05/synapse-labeled1-300x27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3096"/>
            <a:ext cx="3744415" cy="23145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newhealthadvisor.com/images/1HT00142/neuromuscular%20junction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191000" cy="2667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200" dirty="0" smtClean="0"/>
          </a:p>
          <a:p>
            <a:pPr marL="0" indent="0">
              <a:buNone/>
            </a:pPr>
            <a:r>
              <a:rPr lang="en-US" sz="7200" b="1" dirty="0">
                <a:solidFill>
                  <a:srgbClr val="0070C0"/>
                </a:solidFill>
              </a:rPr>
              <a:t> </a:t>
            </a:r>
            <a:r>
              <a:rPr lang="en-US" sz="7200" b="1" dirty="0" smtClean="0">
                <a:solidFill>
                  <a:srgbClr val="0070C0"/>
                </a:solidFill>
              </a:rPr>
              <a:t>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052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50" y="2780928"/>
            <a:ext cx="371475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6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229600" cy="5897563"/>
          </a:xfrm>
        </p:spPr>
        <p:txBody>
          <a:bodyPr>
            <a:normAutofit/>
          </a:bodyPr>
          <a:lstStyle/>
          <a:p>
            <a:r>
              <a:rPr lang="en-US" sz="2800" b="1" u="sng" dirty="0" smtClean="0">
                <a:solidFill>
                  <a:srgbClr val="C00000"/>
                </a:solidFill>
              </a:rPr>
              <a:t>Function of cell </a:t>
            </a:r>
            <a:r>
              <a:rPr lang="en-US" sz="2800" b="1" u="sng" dirty="0" err="1" smtClean="0">
                <a:solidFill>
                  <a:srgbClr val="C00000"/>
                </a:solidFill>
              </a:rPr>
              <a:t>juctions</a:t>
            </a:r>
            <a:r>
              <a:rPr lang="en-US" sz="2800" b="1" u="sng" dirty="0" smtClean="0">
                <a:solidFill>
                  <a:srgbClr val="C00000"/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Communication between adjacent cells.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 Reducing stress placed upon cells.</a:t>
            </a:r>
            <a:endParaRPr lang="en-US" sz="2800" b="1" u="sng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b="1" u="sng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2800" b="1" u="sng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800" b="1" u="sng" dirty="0" smtClean="0">
                <a:solidFill>
                  <a:srgbClr val="FF0000"/>
                </a:solidFill>
              </a:rPr>
              <a:t>Cell </a:t>
            </a:r>
            <a:r>
              <a:rPr lang="en-US" sz="2800" b="1" u="sng" dirty="0" smtClean="0">
                <a:solidFill>
                  <a:srgbClr val="FF0000"/>
                </a:solidFill>
              </a:rPr>
              <a:t>adhesion (junction) </a:t>
            </a:r>
            <a:r>
              <a:rPr lang="en-US" sz="2800" b="1" u="sng" dirty="0" smtClean="0">
                <a:solidFill>
                  <a:srgbClr val="FF0000"/>
                </a:solidFill>
              </a:rPr>
              <a:t>is due to the action of :</a:t>
            </a:r>
            <a:endParaRPr lang="en-US" sz="2800" u="sng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2800" u="sng" dirty="0" smtClean="0">
              <a:solidFill>
                <a:srgbClr val="FF0000"/>
              </a:solidFill>
            </a:endParaRPr>
          </a:p>
          <a:p>
            <a:pPr>
              <a:buFont typeface="Wingdings 2" pitchFamily="18" charset="2"/>
              <a:buNone/>
            </a:pPr>
            <a:endParaRPr lang="en-US" altLang="zh-CN" sz="2800" dirty="0" smtClean="0">
              <a:sym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endParaRPr lang="en-US" altLang="zh-CN" sz="2800" dirty="0" smtClean="0">
              <a:sym typeface="Times New Roman" pitchFamily="18" charset="0"/>
            </a:endParaRPr>
          </a:p>
          <a:p>
            <a:pPr marL="0" indent="0">
              <a:buNone/>
            </a:pPr>
            <a:endParaRPr lang="en-US" b="1" u="sng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783443579"/>
              </p:ext>
            </p:extLst>
          </p:nvPr>
        </p:nvGraphicFramePr>
        <p:xfrm>
          <a:off x="838200" y="3722718"/>
          <a:ext cx="7239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130" name="Picture 2" descr="http://image.slidesharecdn.com/cellcommunication-140903233655-phpapp02/95/cell-communication-8-638.jpg?cb=140978749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9404" t="10333" r="50627" b="59917"/>
          <a:stretch>
            <a:fillRect/>
          </a:stretch>
        </p:blipFill>
        <p:spPr bwMode="auto">
          <a:xfrm>
            <a:off x="1065838" y="1882552"/>
            <a:ext cx="2786082" cy="1224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8429652" y="1214422"/>
            <a:ext cx="21431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030" name="Picture 6" descr="http://i.dailymail.co.uk/i/pix/2014/06/23/article-0-1E26886000000578-759_638x38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2552"/>
            <a:ext cx="2736304" cy="12241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3600" b="1" u="sng" dirty="0"/>
              <a:t>Cell </a:t>
            </a:r>
            <a:r>
              <a:rPr lang="en-US" sz="3600" b="1" u="sng" dirty="0" smtClean="0"/>
              <a:t>Adhesion Molecules </a:t>
            </a:r>
            <a:r>
              <a:rPr lang="en-US" sz="3600" b="1" u="sng" dirty="0"/>
              <a:t>(CAMs</a:t>
            </a:r>
            <a:r>
              <a:rPr lang="en-US" sz="3600" b="1" u="sng" dirty="0" smtClean="0"/>
              <a:t>)</a:t>
            </a:r>
            <a:r>
              <a:rPr lang="en-US" b="1" u="sng" dirty="0"/>
              <a:t/>
            </a:r>
            <a:br>
              <a:rPr lang="en-US" b="1" u="sng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799"/>
            <a:ext cx="9144000" cy="611078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Proteins</a:t>
            </a:r>
            <a:r>
              <a:rPr lang="en-US" sz="2800" dirty="0" smtClean="0"/>
              <a:t> </a:t>
            </a:r>
            <a:r>
              <a:rPr lang="en-US" sz="2800" dirty="0"/>
              <a:t>located on the cell </a:t>
            </a:r>
            <a:r>
              <a:rPr lang="en-US" sz="2800" dirty="0" smtClean="0"/>
              <a:t>surface</a:t>
            </a:r>
          </a:p>
          <a:p>
            <a:pPr>
              <a:buNone/>
            </a:pPr>
            <a:r>
              <a:rPr lang="en-US" sz="2800" i="1" dirty="0" smtClean="0">
                <a:solidFill>
                  <a:srgbClr val="7030A0"/>
                </a:solidFill>
              </a:rPr>
              <a:t>    (typically </a:t>
            </a:r>
            <a:r>
              <a:rPr lang="en-US" sz="2800" i="1" smtClean="0">
                <a:solidFill>
                  <a:srgbClr val="7030A0"/>
                </a:solidFill>
              </a:rPr>
              <a:t>trans-membrane </a:t>
            </a:r>
            <a:r>
              <a:rPr lang="en-US" sz="2800" i="1" smtClean="0">
                <a:solidFill>
                  <a:srgbClr val="7030A0"/>
                </a:solidFill>
              </a:rPr>
              <a:t>proteins)</a:t>
            </a:r>
            <a:endParaRPr lang="en-US" sz="2800" i="1" dirty="0">
              <a:solidFill>
                <a:srgbClr val="7030A0"/>
              </a:solidFill>
            </a:endParaRP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They</a:t>
            </a:r>
            <a:r>
              <a:rPr lang="en-US" sz="2800" dirty="0"/>
              <a:t> </a:t>
            </a:r>
            <a:r>
              <a:rPr lang="en-US" sz="2800" dirty="0" smtClean="0"/>
              <a:t>help in </a:t>
            </a:r>
            <a:r>
              <a:rPr lang="en-US" sz="2800" u="sng" dirty="0" smtClean="0">
                <a:solidFill>
                  <a:srgbClr val="FF0000"/>
                </a:solidFill>
              </a:rPr>
              <a:t>attaching cells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e </a:t>
            </a:r>
            <a:r>
              <a:rPr lang="en-US" sz="2800" dirty="0"/>
              <a:t>each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other &amp; e their EC matrix.</a:t>
            </a:r>
          </a:p>
          <a:p>
            <a:pPr marL="0" indent="0">
              <a:buNone/>
            </a:pPr>
            <a:r>
              <a:rPr lang="en-US" sz="2800" dirty="0" smtClean="0"/>
              <a:t>       </a:t>
            </a:r>
            <a:r>
              <a:rPr lang="en-US" sz="2800" u="sng" dirty="0" smtClean="0">
                <a:solidFill>
                  <a:srgbClr val="FF0000"/>
                </a:solidFill>
              </a:rPr>
              <a:t>Plays role </a:t>
            </a:r>
            <a:r>
              <a:rPr lang="en-US" sz="2800" dirty="0" smtClean="0"/>
              <a:t>in immunity </a:t>
            </a:r>
            <a:endParaRPr lang="en-US" altLang="zh-CN" sz="2800" dirty="0" smtClean="0"/>
          </a:p>
          <a:p>
            <a:r>
              <a:rPr lang="en-US" sz="2800" dirty="0" smtClean="0"/>
              <a:t> composed of </a:t>
            </a:r>
            <a:r>
              <a:rPr lang="en-US" sz="2800" b="1" u="sng" dirty="0">
                <a:solidFill>
                  <a:srgbClr val="FF0000"/>
                </a:solidFill>
              </a:rPr>
              <a:t>3</a:t>
            </a:r>
            <a:r>
              <a:rPr lang="en-US" sz="2800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domains</a:t>
            </a:r>
            <a:r>
              <a:rPr lang="en-US" sz="2800" dirty="0" smtClean="0"/>
              <a:t>: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en-US" sz="2800" dirty="0" smtClean="0"/>
              <a:t>    </a:t>
            </a:r>
            <a:r>
              <a:rPr lang="en-US" sz="2800" dirty="0" smtClean="0">
                <a:solidFill>
                  <a:srgbClr val="FF0000"/>
                </a:solidFill>
              </a:rPr>
              <a:t>Intracellular domain </a:t>
            </a:r>
            <a:r>
              <a:rPr lang="en-US" sz="2800" dirty="0" smtClean="0"/>
              <a:t>that interacts with the cytoskeleton            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en-US" sz="2800" dirty="0" smtClean="0"/>
              <a:t>    </a:t>
            </a:r>
            <a:r>
              <a:rPr lang="en-US" sz="2800" dirty="0" err="1" smtClean="0">
                <a:solidFill>
                  <a:srgbClr val="FF0000"/>
                </a:solidFill>
              </a:rPr>
              <a:t>Transmembrane</a:t>
            </a:r>
            <a:r>
              <a:rPr lang="en-US" sz="2800" dirty="0" smtClean="0">
                <a:solidFill>
                  <a:srgbClr val="FF0000"/>
                </a:solidFill>
              </a:rPr>
              <a:t> domain</a:t>
            </a:r>
            <a:r>
              <a:rPr lang="en-US" sz="2800" dirty="0" smtClean="0"/>
              <a:t>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en-US" sz="2800" dirty="0" smtClean="0"/>
              <a:t>    </a:t>
            </a:r>
            <a:r>
              <a:rPr lang="en-US" sz="2800" dirty="0" smtClean="0">
                <a:solidFill>
                  <a:srgbClr val="FF0000"/>
                </a:solidFill>
              </a:rPr>
              <a:t>Extracellular domain </a:t>
            </a:r>
            <a:r>
              <a:rPr lang="en-US" sz="2800" dirty="0" smtClean="0"/>
              <a:t>that interacts either with other: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</a:t>
            </a:r>
            <a:r>
              <a:rPr lang="en-US" sz="2800" dirty="0" smtClean="0"/>
              <a:t>   CAMs of the </a:t>
            </a:r>
            <a:r>
              <a:rPr lang="en-US" sz="2800" u="sng" dirty="0" smtClean="0"/>
              <a:t>same kind </a:t>
            </a:r>
            <a:r>
              <a:rPr lang="en-US" sz="2800" dirty="0" smtClean="0"/>
              <a:t>(</a:t>
            </a:r>
            <a:r>
              <a:rPr lang="en-US" sz="2800" b="1" i="1" dirty="0" err="1" smtClean="0"/>
              <a:t>homophilic</a:t>
            </a:r>
            <a:r>
              <a:rPr lang="en-US" sz="2800" i="1" dirty="0" smtClean="0"/>
              <a:t> </a:t>
            </a:r>
            <a:r>
              <a:rPr lang="en-US" sz="2800" b="1" i="1" dirty="0" smtClean="0"/>
              <a:t>binding</a:t>
            </a:r>
            <a:r>
              <a:rPr lang="en-US" sz="2800" dirty="0" smtClean="0"/>
              <a:t>) or e </a:t>
            </a:r>
            <a:r>
              <a:rPr lang="en-US" sz="2800" u="sng" dirty="0" smtClean="0"/>
              <a:t>different</a:t>
            </a:r>
            <a:r>
              <a:rPr lang="en-US" sz="2800" dirty="0" smtClean="0"/>
              <a:t>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</a:t>
            </a:r>
            <a:r>
              <a:rPr lang="en-US" sz="2800" dirty="0" smtClean="0"/>
              <a:t>   CAMs or the </a:t>
            </a:r>
            <a:r>
              <a:rPr lang="en-US" sz="2800" u="sng" dirty="0" smtClean="0"/>
              <a:t>extracellular</a:t>
            </a:r>
            <a:r>
              <a:rPr lang="en-US" sz="2800" dirty="0" smtClean="0"/>
              <a:t> matrix (</a:t>
            </a:r>
            <a:r>
              <a:rPr lang="en-US" sz="2800" b="1" i="1" dirty="0" smtClean="0"/>
              <a:t>heterophilic binding</a:t>
            </a:r>
            <a:r>
              <a:rPr lang="en-US" sz="2800" dirty="0" smtClean="0"/>
              <a:t>).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https://upload.wikimedia.org/wikipedia/commons/5/5d/Adhesion_diagra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45" y="730943"/>
            <a:ext cx="3070747" cy="29860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04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76300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b="1" u="sng" dirty="0" smtClean="0"/>
              <a:t>CAMs express </a:t>
            </a:r>
            <a:r>
              <a:rPr lang="en-US" altLang="zh-CN" sz="2800" b="1" u="sng" dirty="0"/>
              <a:t>3 major </a:t>
            </a:r>
            <a:r>
              <a:rPr lang="en-US" altLang="zh-CN" sz="2800" b="1" u="sng" dirty="0" smtClean="0"/>
              <a:t>domains:</a:t>
            </a:r>
          </a:p>
          <a:p>
            <a:pPr marL="0" indent="0"/>
            <a:r>
              <a:rPr lang="en-US" altLang="zh-CN" sz="2800" u="sng" dirty="0" smtClean="0">
                <a:solidFill>
                  <a:srgbClr val="FF0000"/>
                </a:solidFill>
              </a:rPr>
              <a:t>The </a:t>
            </a:r>
            <a:r>
              <a:rPr lang="en-US" altLang="zh-CN" sz="2800" u="sng" dirty="0">
                <a:solidFill>
                  <a:srgbClr val="FF0000"/>
                </a:solidFill>
              </a:rPr>
              <a:t>extracellular </a:t>
            </a:r>
            <a:r>
              <a:rPr lang="en-US" altLang="zh-CN" sz="2800" u="sng" dirty="0" smtClean="0">
                <a:solidFill>
                  <a:srgbClr val="FF0000"/>
                </a:solidFill>
              </a:rPr>
              <a:t>domain</a:t>
            </a:r>
            <a:r>
              <a:rPr lang="en-US" altLang="zh-CN" sz="2800" dirty="0" smtClean="0">
                <a:solidFill>
                  <a:srgbClr val="FF0000"/>
                </a:solidFill>
              </a:rPr>
              <a:t>:  </a:t>
            </a:r>
            <a:r>
              <a:rPr lang="en-US" altLang="zh-CN" sz="2800" dirty="0" smtClean="0"/>
              <a:t>allows </a:t>
            </a:r>
            <a:r>
              <a:rPr lang="en-US" altLang="zh-CN" sz="2800" dirty="0"/>
              <a:t>one CAM to bind </a:t>
            </a:r>
            <a:r>
              <a:rPr lang="en-US" altLang="zh-CN" sz="2800" dirty="0" smtClean="0"/>
              <a:t>with another CAM </a:t>
            </a:r>
            <a:r>
              <a:rPr lang="en-US" altLang="zh-CN" sz="2800" dirty="0"/>
              <a:t>on an adjacent </a:t>
            </a:r>
            <a:r>
              <a:rPr lang="en-US" altLang="zh-CN" sz="2800" dirty="0" smtClean="0"/>
              <a:t>cell.</a:t>
            </a:r>
          </a:p>
          <a:p>
            <a:pPr marL="0" indent="0"/>
            <a:r>
              <a:rPr lang="en-US" altLang="zh-CN" sz="2800" u="sng" dirty="0" smtClean="0">
                <a:solidFill>
                  <a:srgbClr val="FF0000"/>
                </a:solidFill>
              </a:rPr>
              <a:t>The </a:t>
            </a:r>
            <a:r>
              <a:rPr lang="en-US" altLang="zh-CN" sz="2800" u="sng" dirty="0" err="1">
                <a:solidFill>
                  <a:srgbClr val="FF0000"/>
                </a:solidFill>
              </a:rPr>
              <a:t>transmembrane</a:t>
            </a:r>
            <a:r>
              <a:rPr lang="en-US" altLang="zh-CN" sz="2800" u="sng" dirty="0">
                <a:solidFill>
                  <a:srgbClr val="FF0000"/>
                </a:solidFill>
              </a:rPr>
              <a:t> </a:t>
            </a:r>
            <a:r>
              <a:rPr lang="en-US" altLang="zh-CN" sz="2800" u="sng" dirty="0" smtClean="0">
                <a:solidFill>
                  <a:srgbClr val="FF0000"/>
                </a:solidFill>
              </a:rPr>
              <a:t>domain: </a:t>
            </a:r>
            <a:r>
              <a:rPr lang="en-US" altLang="zh-CN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/>
              <a:t>links </a:t>
            </a:r>
            <a:r>
              <a:rPr lang="en-US" altLang="zh-CN" sz="2800" dirty="0"/>
              <a:t>the CAM to the plasma </a:t>
            </a:r>
            <a:r>
              <a:rPr lang="en-US" altLang="zh-CN" sz="2800" dirty="0" smtClean="0"/>
              <a:t>  membrane </a:t>
            </a:r>
            <a:r>
              <a:rPr lang="en-US" altLang="zh-CN" sz="2800" dirty="0"/>
              <a:t>through hydrophobic </a:t>
            </a:r>
            <a:r>
              <a:rPr lang="en-US" altLang="zh-CN" sz="2800" dirty="0" smtClean="0"/>
              <a:t>forces.</a:t>
            </a:r>
          </a:p>
          <a:p>
            <a:pPr marL="0" indent="0"/>
            <a:r>
              <a:rPr lang="en-US" altLang="zh-CN" sz="2800" u="sng" dirty="0" smtClean="0">
                <a:solidFill>
                  <a:srgbClr val="FF0000"/>
                </a:solidFill>
              </a:rPr>
              <a:t>The </a:t>
            </a:r>
            <a:r>
              <a:rPr lang="en-US" altLang="zh-CN" sz="2800" u="sng" dirty="0" err="1">
                <a:solidFill>
                  <a:srgbClr val="FF0000"/>
                </a:solidFill>
              </a:rPr>
              <a:t>cytoplasmic</a:t>
            </a:r>
            <a:r>
              <a:rPr lang="en-US" altLang="zh-CN" sz="2800" u="sng" dirty="0">
                <a:solidFill>
                  <a:srgbClr val="FF0000"/>
                </a:solidFill>
              </a:rPr>
              <a:t> </a:t>
            </a:r>
            <a:r>
              <a:rPr lang="en-US" altLang="zh-CN" sz="2800" u="sng" dirty="0" smtClean="0">
                <a:solidFill>
                  <a:srgbClr val="FF0000"/>
                </a:solidFill>
              </a:rPr>
              <a:t>domain: </a:t>
            </a:r>
            <a:r>
              <a:rPr lang="en-US" altLang="zh-CN" sz="2800" dirty="0" smtClean="0"/>
              <a:t>is </a:t>
            </a:r>
            <a:r>
              <a:rPr lang="en-US" altLang="zh-CN" sz="2800" dirty="0"/>
              <a:t>directly connected to the cytoskeleton by linker proteins.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4" descr="Ch11_07.jpg                                                    00002FA4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72390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25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763000" cy="5943600"/>
          </a:xfrm>
        </p:spPr>
        <p:txBody>
          <a:bodyPr/>
          <a:lstStyle/>
          <a:p>
            <a:r>
              <a:rPr lang="en-US" altLang="zh-CN" sz="2800" b="1" dirty="0" smtClean="0"/>
              <a:t>CAMs can be divided into 4 major protein families: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18682021"/>
              </p:ext>
            </p:extLst>
          </p:nvPr>
        </p:nvGraphicFramePr>
        <p:xfrm>
          <a:off x="762000" y="1041400"/>
          <a:ext cx="7772400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387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 noChangeArrowheads="1"/>
          </p:cNvSpPr>
          <p:nvPr>
            <p:ph idx="4294967295"/>
          </p:nvPr>
        </p:nvSpPr>
        <p:spPr bwMode="auto">
          <a:xfrm>
            <a:off x="457200" y="357166"/>
            <a:ext cx="8229600" cy="914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2800" b="1" u="sng" dirty="0"/>
              <a:t>Interactions between CAMs can be mediated by </a:t>
            </a:r>
            <a:r>
              <a:rPr lang="en-US" altLang="zh-CN" sz="2800" dirty="0"/>
              <a:t>: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902"/>
          <a:stretch>
            <a:fillRect/>
          </a:stretch>
        </p:blipFill>
        <p:spPr bwMode="auto">
          <a:xfrm>
            <a:off x="265113" y="1357298"/>
            <a:ext cx="8613775" cy="2598737"/>
          </a:xfrm>
          <a:prstGeom prst="rect">
            <a:avLst/>
          </a:prstGeom>
          <a:noFill/>
          <a:ln w="9525" cmpd="sng">
            <a:solidFill>
              <a:srgbClr val="00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Box 3"/>
          <p:cNvSpPr>
            <a:spLocks noChangeArrowheads="1"/>
          </p:cNvSpPr>
          <p:nvPr/>
        </p:nvSpPr>
        <p:spPr bwMode="auto">
          <a:xfrm>
            <a:off x="265113" y="4748951"/>
            <a:ext cx="2478087" cy="12003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Binding of </a:t>
            </a:r>
            <a:r>
              <a:rPr lang="en-US" dirty="0" smtClean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CAM </a:t>
            </a:r>
            <a:r>
              <a:rPr lang="en-US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on one cell to the </a:t>
            </a:r>
            <a:r>
              <a:rPr lang="en-US" dirty="0" smtClean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same CAM </a:t>
            </a:r>
            <a:r>
              <a:rPr lang="en-US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on a second cell </a:t>
            </a:r>
          </a:p>
          <a:p>
            <a:r>
              <a:rPr lang="en-US" i="1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Cadherin - cadherin</a:t>
            </a:r>
            <a:endParaRPr lang="en-US" altLang="en-US" dirty="0"/>
          </a:p>
        </p:txBody>
      </p:sp>
      <p:sp>
        <p:nvSpPr>
          <p:cNvPr id="7174" name="TextBox 5"/>
          <p:cNvSpPr>
            <a:spLocks noChangeArrowheads="1"/>
          </p:cNvSpPr>
          <p:nvPr/>
        </p:nvSpPr>
        <p:spPr bwMode="auto">
          <a:xfrm>
            <a:off x="3333750" y="4077072"/>
            <a:ext cx="2476500" cy="1477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CAM </a:t>
            </a:r>
            <a:r>
              <a:rPr lang="en-US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on one cell type binds to a different </a:t>
            </a:r>
            <a:r>
              <a:rPr lang="en-US" dirty="0" smtClean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type of CAM on </a:t>
            </a:r>
            <a:r>
              <a:rPr lang="en-US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a second cell</a:t>
            </a:r>
            <a:endParaRPr lang="en-US" altLang="en-US" dirty="0">
              <a:solidFill>
                <a:srgbClr val="000000"/>
              </a:solidFill>
              <a:latin typeface="Constantia" pitchFamily="18" charset="0"/>
              <a:ea typeface="Constantia" pitchFamily="18" charset="0"/>
              <a:cs typeface="Constantia" pitchFamily="18" charset="0"/>
              <a:sym typeface="Constantia" pitchFamily="18" charset="0"/>
            </a:endParaRPr>
          </a:p>
          <a:p>
            <a:pPr algn="ctr"/>
            <a:r>
              <a:rPr lang="en-US" i="1" dirty="0" err="1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Selectins</a:t>
            </a:r>
            <a:r>
              <a:rPr lang="en-US" i="1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 – </a:t>
            </a:r>
            <a:r>
              <a:rPr lang="en-US" i="1" dirty="0" err="1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mucins</a:t>
            </a:r>
            <a:endParaRPr lang="en-US" i="1" dirty="0">
              <a:solidFill>
                <a:srgbClr val="000000"/>
              </a:solidFill>
              <a:latin typeface="Constantia" pitchFamily="18" charset="0"/>
              <a:ea typeface="Constantia" pitchFamily="18" charset="0"/>
              <a:cs typeface="Constantia" pitchFamily="18" charset="0"/>
              <a:sym typeface="Constantia" pitchFamily="18" charset="0"/>
            </a:endParaRPr>
          </a:p>
        </p:txBody>
      </p:sp>
      <p:sp>
        <p:nvSpPr>
          <p:cNvPr id="7175" name="TextBox 6"/>
          <p:cNvSpPr>
            <a:spLocks noChangeArrowheads="1"/>
          </p:cNvSpPr>
          <p:nvPr/>
        </p:nvSpPr>
        <p:spPr bwMode="auto">
          <a:xfrm>
            <a:off x="6400800" y="4365104"/>
            <a:ext cx="2478088" cy="203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The </a:t>
            </a:r>
            <a:r>
              <a:rPr lang="en-US" b="1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linker molecule </a:t>
            </a:r>
            <a:r>
              <a:rPr lang="en-US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in most cases is </a:t>
            </a:r>
            <a:r>
              <a:rPr lang="en-US" i="1" dirty="0" err="1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Laminin</a:t>
            </a:r>
            <a:r>
              <a:rPr lang="en-US" dirty="0">
                <a:solidFill>
                  <a:srgbClr val="000000"/>
                </a:solidFill>
                <a:latin typeface="Constantia" pitchFamily="18" charset="0"/>
                <a:ea typeface="Constantia" pitchFamily="18" charset="0"/>
                <a:cs typeface="Constantia" pitchFamily="18" charset="0"/>
                <a:sym typeface="Constantia" pitchFamily="18" charset="0"/>
              </a:rPr>
              <a:t>, a family of large cross shaped molecules with multiple receptor domains.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5605-8371-4D57-BD65-02DDC5717006}" type="slidenum">
              <a:rPr lang="en-US" altLang="en-US" smtClean="0"/>
              <a:pPr/>
              <a:t>7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5662989"/>
            <a:ext cx="27363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CAM  binds to E C matrix is also a heterophilic binding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721499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Cells are polar in nature</a:t>
            </a:r>
          </a:p>
          <a:p>
            <a:pPr marL="0" indent="0">
              <a:buNone/>
            </a:pPr>
            <a:r>
              <a:rPr lang="en-US" dirty="0" smtClean="0"/>
              <a:t>    (Epithelial )</a:t>
            </a:r>
          </a:p>
          <a:p>
            <a:r>
              <a:rPr lang="en-US" dirty="0" smtClean="0"/>
              <a:t>Cells attach to basal lamina</a:t>
            </a:r>
          </a:p>
          <a:p>
            <a:r>
              <a:rPr lang="en-US" dirty="0" smtClean="0"/>
              <a:t>Adjacent cells attach with CAMs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CAMs have greater role in CNS development at embryonic life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Protect &amp; holds the tissues together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5605-8371-4D57-BD65-02DDC5717006}" type="slidenum">
              <a:rPr lang="en-US" altLang="en-US" smtClean="0"/>
              <a:pPr/>
              <a:t>8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507" b="6696"/>
          <a:stretch/>
        </p:blipFill>
        <p:spPr bwMode="auto">
          <a:xfrm>
            <a:off x="5004049" y="594158"/>
            <a:ext cx="3528392" cy="5211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78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A- Cell junctions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1504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Cell junctions consist of multi-protein </a:t>
            </a:r>
            <a:r>
              <a:rPr lang="en-US" sz="2800" dirty="0" smtClean="0"/>
              <a:t>complexes</a:t>
            </a:r>
          </a:p>
          <a:p>
            <a:r>
              <a:rPr lang="en-US" sz="2800" dirty="0" smtClean="0"/>
              <a:t>Types of cell junctions :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b="1" u="sng" dirty="0" smtClean="0">
                <a:solidFill>
                  <a:srgbClr val="003300"/>
                </a:solidFill>
              </a:rPr>
              <a:t>1- </a:t>
            </a:r>
            <a:r>
              <a:rPr lang="en-US" sz="2800" dirty="0" smtClean="0">
                <a:solidFill>
                  <a:srgbClr val="FF0000"/>
                </a:solidFill>
              </a:rPr>
              <a:t>Occluding/Tight junctions: </a:t>
            </a:r>
            <a:r>
              <a:rPr lang="en-US" sz="2800" dirty="0" smtClean="0">
                <a:solidFill>
                  <a:srgbClr val="003300"/>
                </a:solidFill>
              </a:rPr>
              <a:t>Seal cells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3300"/>
                </a:solidFill>
              </a:rPr>
              <a:t>Together life sheet </a:t>
            </a:r>
            <a:r>
              <a:rPr lang="en-US" sz="2800" dirty="0"/>
              <a:t>to prevent flow of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materials between cells</a:t>
            </a:r>
          </a:p>
          <a:p>
            <a:pPr marL="0" indent="0">
              <a:buNone/>
            </a:pPr>
            <a:endParaRPr lang="en-US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b="1" u="sng" dirty="0" smtClean="0">
                <a:solidFill>
                  <a:srgbClr val="003300"/>
                </a:solidFill>
              </a:rPr>
              <a:t>2- </a:t>
            </a:r>
            <a:r>
              <a:rPr lang="en-US" sz="2800" dirty="0" err="1" smtClean="0">
                <a:solidFill>
                  <a:srgbClr val="FF0000"/>
                </a:solidFill>
              </a:rPr>
              <a:t>Adherens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junctions</a:t>
            </a:r>
            <a:r>
              <a:rPr lang="en-US" sz="2800" dirty="0" smtClean="0">
                <a:solidFill>
                  <a:srgbClr val="FF0000"/>
                </a:solidFill>
              </a:rPr>
              <a:t>): </a:t>
            </a:r>
            <a:r>
              <a:rPr lang="en-US" sz="2800" dirty="0" smtClean="0"/>
              <a:t>attach cells and their</a:t>
            </a:r>
          </a:p>
          <a:p>
            <a:pPr marL="0" indent="0">
              <a:buNone/>
            </a:pPr>
            <a:r>
              <a:rPr lang="en-US" sz="2800" dirty="0" smtClean="0"/>
              <a:t> cytoskeleton to other cells or ECM </a:t>
            </a:r>
          </a:p>
          <a:p>
            <a:pPr marL="0" indent="0">
              <a:buNone/>
            </a:pPr>
            <a:r>
              <a:rPr lang="en-US" sz="2800" dirty="0" smtClean="0"/>
              <a:t>Provide mechanical support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u="sng" dirty="0" smtClean="0">
                <a:solidFill>
                  <a:srgbClr val="003300"/>
                </a:solidFill>
              </a:rPr>
              <a:t>3- </a:t>
            </a:r>
            <a:r>
              <a:rPr lang="en-US" sz="2800" dirty="0" smtClean="0">
                <a:solidFill>
                  <a:srgbClr val="FF0000"/>
                </a:solidFill>
              </a:rPr>
              <a:t>Gap junctions: </a:t>
            </a:r>
            <a:r>
              <a:rPr lang="en-US" sz="2800" dirty="0" smtClean="0"/>
              <a:t>allow exchange of chemical / electrical information </a:t>
            </a:r>
            <a:r>
              <a:rPr lang="en-US" sz="2800" dirty="0" err="1" smtClean="0"/>
              <a:t>betweendjacent</a:t>
            </a:r>
            <a:r>
              <a:rPr lang="en-US" sz="2800" dirty="0" smtClean="0"/>
              <a:t> cells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Prof.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94298-E0C2-4F23-8443-5B113B0AD33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3012" name="AutoShape 4" descr="https://cellbiology.med.unsw.edu.au/cellbiology/images/0/00/Cell_adhesion_summary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43014" name="AutoShape 6" descr="https://cellbiology.med.unsw.edu.au/cellbiology/images/0/00/Cell_adhesion_summary.pn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1" name="Picture 2" descr="https://cellbiology.med.unsw.edu.au/cellbiology/images/0/00/Cell_adhesion_summary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8" r="17391"/>
          <a:stretch>
            <a:fillRect/>
          </a:stretch>
        </p:blipFill>
        <p:spPr bwMode="auto">
          <a:xfrm>
            <a:off x="6607034" y="1428736"/>
            <a:ext cx="2357454" cy="38004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49080"/>
            <a:ext cx="914400" cy="1080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25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4406</TotalTime>
  <Words>1178</Words>
  <Application>Microsoft Office PowerPoint</Application>
  <PresentationFormat>On-screen Show (4:3)</PresentationFormat>
  <Paragraphs>246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宋体</vt:lpstr>
      <vt:lpstr>Arial</vt:lpstr>
      <vt:lpstr>Calibri</vt:lpstr>
      <vt:lpstr>Constantia</vt:lpstr>
      <vt:lpstr>Times New Roman</vt:lpstr>
      <vt:lpstr>Wingdings</vt:lpstr>
      <vt:lpstr>Wingdings 2</vt:lpstr>
      <vt:lpstr>Office Theme</vt:lpstr>
      <vt:lpstr>Cell junctions &amp; Cell communication</vt:lpstr>
      <vt:lpstr>Cell junctions</vt:lpstr>
      <vt:lpstr>PowerPoint Presentation</vt:lpstr>
      <vt:lpstr>Cell Adhesion Molecules (CAMs) </vt:lpstr>
      <vt:lpstr>PowerPoint Presentation</vt:lpstr>
      <vt:lpstr>PowerPoint Presentation</vt:lpstr>
      <vt:lpstr>PowerPoint Presentation</vt:lpstr>
      <vt:lpstr>PowerPoint Presentation</vt:lpstr>
      <vt:lpstr>A- Cell junctions</vt:lpstr>
      <vt:lpstr>   Types of cell junction in animal tissue</vt:lpstr>
      <vt:lpstr>1- Occluding junctions</vt:lpstr>
      <vt:lpstr>PowerPoint Presentation</vt:lpstr>
      <vt:lpstr>              Functions of Tight Junction</vt:lpstr>
      <vt:lpstr>PowerPoint Presentation</vt:lpstr>
      <vt:lpstr>2- Anchoring junctions</vt:lpstr>
      <vt:lpstr>2- A-  Adherens junction/Zonula adherens</vt:lpstr>
      <vt:lpstr>PowerPoint Presentation</vt:lpstr>
      <vt:lpstr>2- B-  Desmosomes/Macula adherens</vt:lpstr>
      <vt:lpstr>PowerPoint Presentation</vt:lpstr>
      <vt:lpstr>2- Hemidesmosomes</vt:lpstr>
      <vt:lpstr>Function of anchoring junctions</vt:lpstr>
      <vt:lpstr>3- Gap junction</vt:lpstr>
      <vt:lpstr>PowerPoint Presentation</vt:lpstr>
      <vt:lpstr>PowerPoint Presentation</vt:lpstr>
      <vt:lpstr>PowerPoint Presentation</vt:lpstr>
      <vt:lpstr>4- Signal relaying junction (chemical synapse)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junctions,</dc:title>
  <dc:creator>lion</dc:creator>
  <cp:lastModifiedBy>Windows User</cp:lastModifiedBy>
  <cp:revision>367</cp:revision>
  <dcterms:created xsi:type="dcterms:W3CDTF">2015-10-03T08:57:28Z</dcterms:created>
  <dcterms:modified xsi:type="dcterms:W3CDTF">2019-10-14T06:22:29Z</dcterms:modified>
</cp:coreProperties>
</file>