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7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91" r:id="rId2"/>
    <p:sldId id="292" r:id="rId3"/>
    <p:sldId id="258" r:id="rId4"/>
    <p:sldId id="304" r:id="rId5"/>
    <p:sldId id="305" r:id="rId6"/>
    <p:sldId id="260" r:id="rId7"/>
    <p:sldId id="261" r:id="rId8"/>
    <p:sldId id="264" r:id="rId9"/>
    <p:sldId id="293" r:id="rId10"/>
    <p:sldId id="306" r:id="rId11"/>
    <p:sldId id="265" r:id="rId12"/>
    <p:sldId id="266" r:id="rId13"/>
    <p:sldId id="299" r:id="rId14"/>
    <p:sldId id="300" r:id="rId15"/>
    <p:sldId id="301" r:id="rId16"/>
    <p:sldId id="302" r:id="rId17"/>
    <p:sldId id="294" r:id="rId18"/>
    <p:sldId id="311" r:id="rId19"/>
    <p:sldId id="308" r:id="rId20"/>
    <p:sldId id="312" r:id="rId21"/>
    <p:sldId id="314" r:id="rId22"/>
    <p:sldId id="309" r:id="rId23"/>
    <p:sldId id="313" r:id="rId24"/>
    <p:sldId id="317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93F285-050B-4E7B-ABCD-A4CBB02C1BBF}" type="datetimeFigureOut">
              <a:rPr lang="en-MY" smtClean="0"/>
              <a:t>4/4/2021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13FF-E789-47DC-A537-986B9A679B7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97924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A13FF-E789-47DC-A537-986B9A679B7A}" type="slidenum">
              <a:rPr lang="en-MY" smtClean="0"/>
              <a:t>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517874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A13FF-E789-47DC-A537-986B9A679B7A}" type="slidenum">
              <a:rPr lang="en-MY" smtClean="0"/>
              <a:t>10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959695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A13FF-E789-47DC-A537-986B9A679B7A}" type="slidenum">
              <a:rPr lang="en-MY" smtClean="0"/>
              <a:t>17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71570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85948-5AE0-4815-9FC1-64C62AD41437}" type="datetime1">
              <a:rPr lang="en-MY" smtClean="0"/>
              <a:t>4/4/2021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58588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C9B00-B0F2-4755-A957-FE13E9B63913}" type="datetime1">
              <a:rPr lang="en-MY" smtClean="0"/>
              <a:t>4/4/2021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86589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B2AF-DDAC-4C32-BB58-F0C7D8782ED5}" type="datetime1">
              <a:rPr lang="en-MY" smtClean="0"/>
              <a:t>4/4/2021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36366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DA7C-7748-4229-9137-98EE7DBBF91C}" type="datetime1">
              <a:rPr lang="en-MY" smtClean="0"/>
              <a:t>4/4/2021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18809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BC295-92E3-45D1-B6F8-28737DC1E809}" type="datetime1">
              <a:rPr lang="en-MY" smtClean="0"/>
              <a:t>4/4/2021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27855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DC23-469A-4398-B490-35A2F77460F0}" type="datetime1">
              <a:rPr lang="en-MY" smtClean="0"/>
              <a:t>4/4/2021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31198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2C102-B450-444F-AA78-44EC7124E44F}" type="datetime1">
              <a:rPr lang="en-MY" smtClean="0"/>
              <a:t>4/4/2021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61015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47152-07D8-4BFA-B80F-E046BA850605}" type="datetime1">
              <a:rPr lang="en-MY" smtClean="0"/>
              <a:t>4/4/2021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13622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23C7A-BBB0-41A9-BC72-907FEA385A2D}" type="datetime1">
              <a:rPr lang="en-MY" smtClean="0"/>
              <a:t>4/4/2021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61081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06FFC-B17E-450D-9724-8B7E53BE55DA}" type="datetime1">
              <a:rPr lang="en-MY" smtClean="0"/>
              <a:t>4/4/2021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50125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724A3-2FCB-467F-8951-51AA587AD521}" type="datetime1">
              <a:rPr lang="en-MY" smtClean="0"/>
              <a:t>4/4/2021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45985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562F6-A0D8-4A11-AB24-75E885DBBDF4}" type="datetime1">
              <a:rPr lang="en-MY" smtClean="0"/>
              <a:t>4/4/2021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76560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Alanine_transaminas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en.wikipedia.org/wiki/Aspartate_transaminase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dc.gov/qfever/symptoms/index.html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en.wikipedia.org/wiki/Ticks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Brisbane" TargetMode="External"/><Relationship Id="rId2" Type="http://schemas.openxmlformats.org/officeDocument/2006/relationships/hyperlink" Target="https://en.wikipedia.org/wiki/Slaughterhouse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hyperlink" Target="https://en.wikipedia.org/wiki/Queensland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en.wikipedia.org/wiki/Antibiotic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en.wikipedia.org/wiki/Quinolone_antibiotic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dc.gov/qfever/symptoms/index.html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584" y="1658754"/>
            <a:ext cx="75608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OCCUPATIONAL 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HEALTH</a:t>
            </a:r>
          </a:p>
        </p:txBody>
      </p:sp>
      <p:sp>
        <p:nvSpPr>
          <p:cNvPr id="5" name="Rectangle 4"/>
          <p:cNvSpPr/>
          <p:nvPr/>
        </p:nvSpPr>
        <p:spPr>
          <a:xfrm>
            <a:off x="1187624" y="5517232"/>
            <a:ext cx="684076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Prof. Dr. WAQAR  AL-KUBAISY</a:t>
            </a:r>
            <a:endParaRPr lang="en-MY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21157" y="3244334"/>
            <a:ext cx="10869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7</a:t>
            </a:r>
            <a:endParaRPr lang="en-MY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4169157">
            <a:off x="5643304" y="2398721"/>
            <a:ext cx="2952328" cy="3105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6CC84-5F87-4CB2-8461-606E87425256}" type="datetime1">
              <a:rPr lang="en-MY" smtClean="0"/>
              <a:t>4/4/2021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94511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557" y="836712"/>
            <a:ext cx="8462989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MY" sz="24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MY" sz="2400" b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a chronic </a:t>
            </a:r>
            <a:r>
              <a:rPr lang="en-MY" sz="24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infection</a:t>
            </a:r>
            <a:r>
              <a:rPr lang="en-MY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MY" sz="2400" b="1" i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Serology allows the detection of chronic infection by the appearance of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high levels of the antibody </a:t>
            </a:r>
            <a:endParaRPr lang="en-MY" sz="23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chest X-ray</a:t>
            </a:r>
            <a:r>
              <a:rPr lang="en-MY" sz="2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and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echocardiogram 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look heart valves.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Ø"/>
            </a:pP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elevation of </a:t>
            </a:r>
            <a:r>
              <a:rPr lang="en-MY" sz="2300" u="sng" dirty="0" smtClean="0">
                <a:latin typeface="Times New Roman" pitchFamily="18" charset="0"/>
                <a:cs typeface="Times New Roman" pitchFamily="18" charset="0"/>
                <a:hlinkClick r:id="rId3" tooltip="Alanine transaminase"/>
              </a:rPr>
              <a:t>alanine transaminase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 and </a:t>
            </a:r>
            <a:r>
              <a:rPr lang="en-MY" sz="2300" u="sng" dirty="0" smtClean="0">
                <a:latin typeface="Times New Roman" pitchFamily="18" charset="0"/>
                <a:cs typeface="Times New Roman" pitchFamily="18" charset="0"/>
                <a:hlinkClick r:id="rId4" tooltip="Aspartate transaminase"/>
              </a:rPr>
              <a:t>aspartate transaminase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Ø"/>
            </a:pP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hepatitis  liver biopsy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v"/>
            </a:pP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Molecular detection 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bacterial DNA 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is increasingly used. </a:t>
            </a:r>
            <a:r>
              <a:rPr lang="en-MY" sz="23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Culture is technically difficult and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not routinely available in most microbiology laboratories</a:t>
            </a:r>
            <a:r>
              <a:rPr lang="en-MY" sz="2800" dirty="0" smtClean="0">
                <a:latin typeface="Garamond" pitchFamily="18" charset="0"/>
              </a:rPr>
              <a:t>.</a:t>
            </a:r>
            <a:endParaRPr lang="en-MY" sz="28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14318" y="536831"/>
            <a:ext cx="20876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b="1" u="sng" dirty="0">
                <a:solidFill>
                  <a:srgbClr val="C00000"/>
                </a:solidFill>
                <a:latin typeface="Garamond" pitchFamily="18" charset="0"/>
              </a:rPr>
              <a:t>Q Fever Diagnosed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65012-FBF7-4191-B7EA-85B5E5CE138A}" type="datetime1">
              <a:rPr lang="en-MY" smtClean="0"/>
              <a:t>4/4/2021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10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461849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548963"/>
            <a:ext cx="8964488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Complications of Q Fever</a:t>
            </a:r>
            <a:r>
              <a:rPr lang="en-MY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MY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MY" sz="23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Sometimes Q fever can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persist</a:t>
            </a:r>
            <a:r>
              <a:rPr lang="en-MY" sz="23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come back. </a:t>
            </a:r>
          </a:p>
          <a:p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This can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lead to more serious complications </a:t>
            </a: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if the infection </a:t>
            </a:r>
            <a:r>
              <a:rPr lang="en-MY" sz="2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affects</a:t>
            </a:r>
          </a:p>
          <a:p>
            <a:pPr>
              <a:lnSpc>
                <a:spcPct val="150000"/>
              </a:lnSpc>
            </a:pPr>
            <a:r>
              <a:rPr lang="en-MY" sz="2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Heart</a:t>
            </a:r>
            <a:r>
              <a:rPr lang="en-MY" sz="23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 liver, Lungs, brain</a:t>
            </a:r>
          </a:p>
          <a:p>
            <a:pPr>
              <a:lnSpc>
                <a:spcPct val="150000"/>
              </a:lnSpc>
            </a:pP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high risk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of developing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chronic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 fever </a:t>
            </a:r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when :</a:t>
            </a:r>
            <a:endParaRPr lang="en-MY" sz="23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have an existing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heart valve disease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have </a:t>
            </a:r>
            <a:r>
              <a:rPr lang="en-MY" sz="23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blood vessel abnormalities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have a </a:t>
            </a:r>
            <a:r>
              <a:rPr lang="en-MY" sz="23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weakened immune system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MY" sz="23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Pregnant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sz="2400" b="1" dirty="0">
                <a:latin typeface="Garamond" pitchFamily="18" charset="0"/>
              </a:rPr>
              <a:t>According to the </a:t>
            </a:r>
            <a:r>
              <a:rPr lang="en-MY" sz="2400" b="1" u="sng" dirty="0">
                <a:latin typeface="Garamond" pitchFamily="18" charset="0"/>
                <a:hlinkClick r:id="rId2"/>
              </a:rPr>
              <a:t>CDC</a:t>
            </a:r>
            <a:endParaRPr lang="en-MY" sz="2400" b="1" u="sng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>
                <a:solidFill>
                  <a:srgbClr val="FF0000"/>
                </a:solidFill>
                <a:latin typeface="Garamond" pitchFamily="18" charset="0"/>
              </a:rPr>
              <a:t>chronic Q fever</a:t>
            </a:r>
            <a:r>
              <a:rPr lang="en-MY" sz="2400" b="1" dirty="0">
                <a:latin typeface="Garamond" pitchFamily="18" charset="0"/>
              </a:rPr>
              <a:t> </a:t>
            </a:r>
            <a:r>
              <a:rPr lang="en-MY" sz="2400" dirty="0">
                <a:latin typeface="Garamond" pitchFamily="18" charset="0"/>
              </a:rPr>
              <a:t>occurs in 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</a:rPr>
              <a:t>less than 5%</a:t>
            </a:r>
            <a:r>
              <a:rPr lang="en-MY" sz="2400" dirty="0">
                <a:latin typeface="Garamond" pitchFamily="18" charset="0"/>
              </a:rPr>
              <a:t>of infected patients.</a:t>
            </a:r>
          </a:p>
          <a:p>
            <a:r>
              <a:rPr lang="en-MY" sz="2400" dirty="0">
                <a:latin typeface="Garamond" pitchFamily="18" charset="0"/>
              </a:rPr>
              <a:t> </a:t>
            </a:r>
          </a:p>
          <a:p>
            <a:endParaRPr lang="en-MY" sz="23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803423" y="-1457"/>
            <a:ext cx="1584176" cy="1130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8109711" y="2818"/>
            <a:ext cx="971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1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Garamond" pitchFamily="18" charset="0"/>
              </a:rPr>
              <a:t>Q fever</a:t>
            </a:r>
          </a:p>
        </p:txBody>
      </p:sp>
      <p:sp>
        <p:nvSpPr>
          <p:cNvPr id="5" name="Right Arrow 4"/>
          <p:cNvSpPr/>
          <p:nvPr/>
        </p:nvSpPr>
        <p:spPr>
          <a:xfrm>
            <a:off x="8106307" y="638132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C464-6C33-4632-9F85-F2CAB8F792DD}" type="datetime1">
              <a:rPr lang="en-MY" smtClean="0"/>
              <a:t>4/4/2021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11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33331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836712"/>
            <a:ext cx="8411857" cy="398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most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common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serious </a:t>
            </a:r>
            <a:r>
              <a:rPr lang="en-MY" sz="23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complication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of Q 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fever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is a heart condition 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bacterial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endocarditis</a:t>
            </a:r>
            <a:r>
              <a:rPr lang="en-MY" sz="23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MY" sz="23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       This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may be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fatal if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it isn’t treated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MY" sz="23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Other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serious complications are less common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. They include: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pneumonia or other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lung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issues</a:t>
            </a:r>
          </a:p>
          <a:p>
            <a:pPr marL="457200" lvl="0" indent="-457200">
              <a:buFont typeface="Wingdings" pitchFamily="2" charset="2"/>
              <a:buChar char="v"/>
            </a:pPr>
            <a:endParaRPr lang="en-MY" sz="23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pregnancy problems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, such as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miscarriage, </a:t>
            </a:r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stillbirth,</a:t>
            </a:r>
            <a:endParaRPr lang="en-MY" sz="23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low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birth weight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, premature birth, </a:t>
            </a:r>
            <a:endParaRPr lang="en-MY" sz="23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Hepatitis</a:t>
            </a:r>
            <a:r>
              <a:rPr lang="en-MY" sz="23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MY" sz="23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Meningitis,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MY" sz="23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63688" y="467380"/>
            <a:ext cx="36724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 smtClean="0">
                <a:solidFill>
                  <a:srgbClr val="C00000"/>
                </a:solidFill>
                <a:latin typeface="Garamond" pitchFamily="18" charset="0"/>
              </a:rPr>
              <a:t>Complications of Q Fever Cont. ..</a:t>
            </a:r>
            <a:endParaRPr lang="en-MY" dirty="0">
              <a:solidFill>
                <a:srgbClr val="C00000"/>
              </a:solidFill>
              <a:latin typeface="Garamond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C688-BF4D-419D-B235-DECE17EAF9DB}" type="datetime1">
              <a:rPr lang="en-MY" smtClean="0"/>
              <a:t>4/4/2021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12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71487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11760" y="472819"/>
            <a:ext cx="23464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800" b="1" dirty="0">
                <a:solidFill>
                  <a:srgbClr val="C00000"/>
                </a:solidFill>
                <a:latin typeface="Garamond" pitchFamily="18" charset="0"/>
              </a:rPr>
              <a:t>Epidemiology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1064877"/>
            <a:ext cx="9049879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 fever-causing </a:t>
            </a:r>
            <a:r>
              <a:rPr lang="en-MY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agent</a:t>
            </a:r>
            <a:r>
              <a:rPr lang="en-MY" sz="23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400" b="1" i="1" dirty="0" err="1">
                <a:solidFill>
                  <a:srgbClr val="0070C0"/>
                </a:solidFill>
                <a:latin typeface="Garamond" pitchFamily="18" charset="0"/>
              </a:rPr>
              <a:t>Coxiella</a:t>
            </a:r>
            <a:r>
              <a:rPr lang="en-MY" sz="2400" b="1" i="1" dirty="0">
                <a:solidFill>
                  <a:srgbClr val="0070C0"/>
                </a:solidFill>
                <a:latin typeface="Garamond" pitchFamily="18" charset="0"/>
              </a:rPr>
              <a:t>  </a:t>
            </a:r>
            <a:r>
              <a:rPr lang="en-MY" sz="2400" b="1" i="1" dirty="0" err="1">
                <a:solidFill>
                  <a:srgbClr val="0070C0"/>
                </a:solidFill>
                <a:latin typeface="Garamond" pitchFamily="18" charset="0"/>
              </a:rPr>
              <a:t>burnetii</a:t>
            </a:r>
            <a:r>
              <a:rPr lang="en-MY" sz="2400" b="1" dirty="0">
                <a:solidFill>
                  <a:srgbClr val="0070C0"/>
                </a:solidFill>
                <a:latin typeface="Garamond" pitchFamily="18" charset="0"/>
              </a:rPr>
              <a:t>. </a:t>
            </a:r>
            <a:r>
              <a:rPr lang="en-MY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MY" sz="23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pathogenic agent is found everywhere </a:t>
            </a:r>
            <a:endParaRPr lang="en-MY" sz="23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except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New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Zealand</a:t>
            </a:r>
            <a:r>
              <a:rPr lang="en-MY" sz="2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The bacterium is </a:t>
            </a:r>
            <a:r>
              <a:rPr lang="en-MY" sz="2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extremely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sustainable and virulent</a:t>
            </a:r>
            <a:r>
              <a:rPr lang="en-MY" sz="2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single organism 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is able to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cause an infection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common source 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of infection is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inhalation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 of contaminated dust,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contact with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contaminated milk, meat, or wool, and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 particularly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birthing products.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  <a:hlinkClick r:id="rId2" tooltip="Ticks"/>
              </a:rPr>
              <a:t>Ticks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 can transfer the pathogenic agent to other animals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MY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No transfer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between humans </a:t>
            </a:r>
            <a:endParaRPr lang="en-MY" sz="23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Some </a:t>
            </a:r>
            <a:r>
              <a:rPr lang="en-MY" sz="23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studies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have shown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more men to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be affected than women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,???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28763" y="35607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8115244" y="604113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Rectangle 5"/>
          <p:cNvSpPr/>
          <p:nvPr/>
        </p:nvSpPr>
        <p:spPr>
          <a:xfrm>
            <a:off x="7591506" y="165042"/>
            <a:ext cx="971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1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Garamond" pitchFamily="18" charset="0"/>
              </a:rPr>
              <a:t>Q fever</a:t>
            </a: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2634" y="499607"/>
            <a:ext cx="1584176" cy="1130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D7681-1DA6-4CBC-970B-EF3948536988}" type="datetime1">
              <a:rPr lang="en-MY" smtClean="0"/>
              <a:t>4/4/2021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13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550524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088" y="371310"/>
            <a:ext cx="914400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 smtClean="0">
                <a:solidFill>
                  <a:srgbClr val="FF0000"/>
                </a:solidFill>
                <a:latin typeface="Garamond" pitchFamily="18" charset="0"/>
              </a:rPr>
              <a:t>       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risk” occupations include</a:t>
            </a:r>
            <a:r>
              <a:rPr lang="en-MY" sz="23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Veterinary  personnel</a:t>
            </a:r>
            <a:endParaRPr lang="en-MY" sz="23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ü"/>
            </a:pP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dirty="0" err="1" smtClean="0">
                <a:latin typeface="Times New Roman" pitchFamily="18" charset="0"/>
                <a:cs typeface="Times New Roman" pitchFamily="18" charset="0"/>
              </a:rPr>
              <a:t>Stockyard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 workers</a:t>
            </a:r>
            <a:endParaRPr lang="en-MY" sz="23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ü"/>
            </a:pP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Farmers</a:t>
            </a:r>
            <a:endParaRPr lang="en-MY" sz="23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Sheep shearers</a:t>
            </a:r>
            <a:r>
              <a:rPr lang="ar-AE" sz="2300" dirty="0">
                <a:latin typeface="Times New Roman" pitchFamily="18" charset="0"/>
                <a:cs typeface="Times New Roman" pitchFamily="18" charset="0"/>
              </a:rPr>
              <a:t> جزاز</a:t>
            </a:r>
            <a:endParaRPr lang="en-MY" sz="23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ü"/>
            </a:pP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Animal transporters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Laboratory workers handling potentially infected veterinary samples or visiting 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 abattoirs 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Hide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(leather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), tannery workers</a:t>
            </a:r>
          </a:p>
          <a:p>
            <a:pPr marL="342900" lvl="0" indent="-342900">
              <a:buFont typeface="Wingdings" pitchFamily="2" charset="2"/>
              <a:buChar char="ü"/>
            </a:pPr>
            <a:endParaRPr lang="en-US" sz="2400" dirty="0">
              <a:latin typeface="Garamond" pitchFamily="18" charset="0"/>
            </a:endParaRPr>
          </a:p>
          <a:p>
            <a:pPr marL="342900" lvl="0" indent="-342900">
              <a:buFont typeface="Wingdings" pitchFamily="2" charset="2"/>
              <a:buChar char="ü"/>
            </a:pPr>
            <a:endParaRPr lang="en-MY" sz="2400" dirty="0">
              <a:latin typeface="Garamond" pitchFamily="18" charset="0"/>
            </a:endParaRPr>
          </a:p>
          <a:p>
            <a:pPr marL="342900" lvl="0" indent="-342900">
              <a:buFont typeface="Wingdings" pitchFamily="2" charset="2"/>
              <a:buChar char="q"/>
            </a:pPr>
            <a:r>
              <a:rPr lang="en-MY" b="1" dirty="0" smtClean="0">
                <a:latin typeface="Garamond" pitchFamily="18" charset="0"/>
              </a:rPr>
              <a:t>Q</a:t>
            </a:r>
            <a:r>
              <a:rPr lang="en-MY" b="1" dirty="0">
                <a:latin typeface="Garamond" pitchFamily="18" charset="0"/>
              </a:rPr>
              <a:t> fever was first described in 1935 by</a:t>
            </a:r>
            <a:r>
              <a:rPr lang="en-MY" dirty="0">
                <a:latin typeface="Garamond" pitchFamily="18" charset="0"/>
              </a:rPr>
              <a:t> Edward </a:t>
            </a:r>
            <a:r>
              <a:rPr lang="en-MY" dirty="0" smtClean="0">
                <a:latin typeface="Garamond" pitchFamily="18" charset="0"/>
              </a:rPr>
              <a:t>Holbrook</a:t>
            </a:r>
            <a:r>
              <a:rPr lang="en-MY" b="1" i="1" dirty="0">
                <a:latin typeface="Garamond" pitchFamily="18" charset="0"/>
              </a:rPr>
              <a:t> in </a:t>
            </a:r>
            <a:r>
              <a:rPr lang="en-MY" b="1" i="1" dirty="0">
                <a:latin typeface="Garamond" pitchFamily="18" charset="0"/>
                <a:hlinkClick r:id="rId2" tooltip="Slaughterhouse"/>
              </a:rPr>
              <a:t>slaughterhouse</a:t>
            </a:r>
            <a:r>
              <a:rPr lang="en-MY" b="1" i="1" dirty="0">
                <a:latin typeface="Garamond" pitchFamily="18" charset="0"/>
              </a:rPr>
              <a:t> workers in </a:t>
            </a:r>
            <a:r>
              <a:rPr lang="en-MY" b="1" i="1" dirty="0">
                <a:latin typeface="Garamond" pitchFamily="18" charset="0"/>
                <a:hlinkClick r:id="rId3" tooltip="Brisbane"/>
              </a:rPr>
              <a:t>Brisbane</a:t>
            </a:r>
            <a:r>
              <a:rPr lang="en-MY" b="1" i="1" dirty="0">
                <a:latin typeface="Garamond" pitchFamily="18" charset="0"/>
              </a:rPr>
              <a:t>, </a:t>
            </a:r>
            <a:r>
              <a:rPr lang="en-MY" b="1" i="1" dirty="0">
                <a:latin typeface="Garamond" pitchFamily="18" charset="0"/>
                <a:hlinkClick r:id="rId4" tooltip="Queensland"/>
              </a:rPr>
              <a:t>Queensland</a:t>
            </a:r>
            <a:r>
              <a:rPr lang="en-MY" b="1" i="1" dirty="0">
                <a:latin typeface="Garamond" pitchFamily="18" charset="0"/>
              </a:rPr>
              <a:t>. </a:t>
            </a:r>
          </a:p>
          <a:p>
            <a:pPr lvl="0"/>
            <a:r>
              <a:rPr lang="en-MY" b="1" i="1" dirty="0">
                <a:latin typeface="Garamond" pitchFamily="18" charset="0"/>
              </a:rPr>
              <a:t>The "Q" stands for "query" and was applied at a time when the causative agent was unknown</a:t>
            </a:r>
            <a:r>
              <a:rPr lang="en-MY" sz="2400" b="1" i="1" dirty="0">
                <a:latin typeface="Garamond" pitchFamily="18" charset="0"/>
              </a:rPr>
              <a:t>; </a:t>
            </a:r>
            <a:endParaRPr lang="en-MY" sz="2400" b="1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591506" y="165042"/>
            <a:ext cx="971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1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Garamond" pitchFamily="18" charset="0"/>
              </a:rPr>
              <a:t>Q fever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380312" y="764704"/>
            <a:ext cx="1584176" cy="1130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F248E-2F33-4496-8846-987A2F61D46B}" type="datetime1">
              <a:rPr lang="en-MY" smtClean="0"/>
              <a:t>4/4/2021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14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746647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472818"/>
            <a:ext cx="8172400" cy="5770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Treatment of acute </a:t>
            </a:r>
            <a:r>
              <a:rPr lang="en-MY" sz="2400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 fever </a:t>
            </a:r>
            <a:endParaRPr lang="en-MY" sz="2400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hlinkClick r:id="rId2" tooltip="Antibiotic"/>
              </a:rPr>
              <a:t>antibiotics</a:t>
            </a: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is very </a:t>
            </a:r>
            <a:r>
              <a:rPr lang="en-MY" sz="2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effective</a:t>
            </a: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and should be given </a:t>
            </a:r>
            <a:endParaRPr lang="en-MY" sz="23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Commonly used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antibiotics include 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doxycycline , </a:t>
            </a:r>
          </a:p>
          <a:p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tetracycline chloramphenicol </a:t>
            </a:r>
            <a:r>
              <a:rPr lang="en-MY" sz="2300" b="1" dirty="0" err="1" smtClean="0">
                <a:latin typeface="Times New Roman" pitchFamily="18" charset="0"/>
                <a:cs typeface="Times New Roman" pitchFamily="18" charset="0"/>
              </a:rPr>
              <a:t>ofloxacin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 err="1" smtClean="0">
                <a:latin typeface="Times New Roman" pitchFamily="18" charset="0"/>
                <a:cs typeface="Times New Roman" pitchFamily="18" charset="0"/>
              </a:rPr>
              <a:t>Profloxacin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, . </a:t>
            </a:r>
          </a:p>
          <a:p>
            <a:endParaRPr lang="en-MY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Treatment </a:t>
            </a: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depends on the severity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of symptoms.</a:t>
            </a:r>
          </a:p>
          <a:p>
            <a:r>
              <a:rPr lang="en-MY" sz="23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Mild </a:t>
            </a:r>
            <a:r>
              <a:rPr lang="en-MY" sz="23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Infection</a:t>
            </a:r>
            <a:r>
              <a:rPr lang="en-MY" sz="2300" u="sng" dirty="0" smtClean="0">
                <a:latin typeface="Times New Roman" pitchFamily="18" charset="0"/>
                <a:cs typeface="Times New Roman" pitchFamily="18" charset="0"/>
              </a:rPr>
              <a:t> Q fever </a:t>
            </a:r>
            <a:endParaRPr lang="en-MY" sz="23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usually </a:t>
            </a:r>
            <a:r>
              <a:rPr lang="en-MY" sz="23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resolve w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ithin a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few weeks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without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any treatment </a:t>
            </a:r>
            <a:endParaRPr lang="en-MY" sz="23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MY" sz="23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More Severe Infection</a:t>
            </a:r>
            <a:endParaRPr lang="en-MY" sz="2300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MY" sz="23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Doxycycline is the antibiotic </a:t>
            </a:r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of choice </a:t>
            </a:r>
          </a:p>
          <a:p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begin taking it immediately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if Q fever is suspected </a:t>
            </a:r>
          </a:p>
          <a:p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even before laboratory results are available.</a:t>
            </a:r>
            <a:r>
              <a:rPr lang="en-MY" sz="23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2-3 weeks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The symptoms, including fever,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should subside within 72 hours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MY" sz="2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Failure to respond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to doxycycline may suggest that the illness isn’t Q fever.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9824" y="-92452"/>
            <a:ext cx="1584176" cy="1130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7591506" y="165042"/>
            <a:ext cx="971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1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Garamond" pitchFamily="18" charset="0"/>
              </a:rPr>
              <a:t>Q fever</a:t>
            </a:r>
          </a:p>
        </p:txBody>
      </p:sp>
      <p:sp>
        <p:nvSpPr>
          <p:cNvPr id="6" name="Right Arrow 5"/>
          <p:cNvSpPr/>
          <p:nvPr/>
        </p:nvSpPr>
        <p:spPr>
          <a:xfrm>
            <a:off x="7720884" y="635083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81038-7174-4751-9109-2BAFF97FC77E}" type="datetime1">
              <a:rPr lang="en-MY" smtClean="0"/>
              <a:t>4/4/2021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15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8516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10301"/>
            <a:ext cx="9144000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Chronic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Infection</a:t>
            </a:r>
            <a:endParaRPr lang="en-MY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Antibiotics are typically given for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 months </a:t>
            </a:r>
            <a:endParaRPr lang="en-MY" sz="23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v"/>
            </a:pPr>
            <a:r>
              <a:rPr lang="en-MY" sz="23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Chronic </a:t>
            </a:r>
            <a:r>
              <a:rPr lang="en-MY" sz="23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 fever is more difficult to treat and </a:t>
            </a:r>
            <a:endParaRPr lang="en-MY" sz="23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v"/>
            </a:pP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can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require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up to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four years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of treatment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MY" sz="2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doxycycli</a:t>
            </a:r>
            <a:r>
              <a:rPr lang="en-MY" sz="23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ne.</a:t>
            </a:r>
            <a:r>
              <a:rPr lang="en-MY" sz="23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  <a:hlinkClick r:id="rId2" tooltip="Quinolone antibiotic"/>
              </a:rPr>
              <a:t>quinolones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 or doxycycline with  </a:t>
            </a:r>
            <a:r>
              <a:rPr lang="en-MY" sz="2300" dirty="0" err="1" smtClean="0">
                <a:latin typeface="Times New Roman" pitchFamily="18" charset="0"/>
                <a:cs typeface="Times New Roman" pitchFamily="18" charset="0"/>
              </a:rPr>
              <a:t>hydroxychloroquine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MY" sz="23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v"/>
            </a:pP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What Is the Outlook After Treatment?</a:t>
            </a:r>
            <a:endParaRPr lang="en-MY" sz="23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§"/>
            </a:pP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Antibiotics are usually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very effective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§"/>
            </a:pPr>
            <a:r>
              <a:rPr lang="en-MY" sz="2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endocarditis,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 and fatality from the disease is very </a:t>
            </a:r>
            <a:r>
              <a:rPr lang="en-MY" sz="2300" b="1" i="1" dirty="0">
                <a:latin typeface="Times New Roman" pitchFamily="18" charset="0"/>
                <a:cs typeface="Times New Roman" pitchFamily="18" charset="0"/>
              </a:rPr>
              <a:t>uncommon. </a:t>
            </a:r>
            <a:endParaRPr lang="en-MY" sz="23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§"/>
            </a:pP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People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with however, need an early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diagnosis</a:t>
            </a:r>
            <a:r>
              <a:rPr lang="en-MY" sz="23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MY" sz="2300" i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MY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591506" y="165042"/>
            <a:ext cx="971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1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Garamond" pitchFamily="18" charset="0"/>
              </a:rPr>
              <a:t>Q fever</a:t>
            </a: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9824" y="318930"/>
            <a:ext cx="1584176" cy="1130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57E0E-15A2-49E0-9478-86D134E4CECD}" type="datetime1">
              <a:rPr lang="en-MY" smtClean="0"/>
              <a:t>4/4/2021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16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492358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04600" y="238231"/>
            <a:ext cx="25922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800" b="1" dirty="0" smtClean="0">
                <a:solidFill>
                  <a:srgbClr val="C00000"/>
                </a:solidFill>
                <a:latin typeface="Garamond" pitchFamily="18" charset="0"/>
              </a:rPr>
              <a:t>Prevention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79411" y="761451"/>
            <a:ext cx="9078800" cy="5124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Q fever vaccine </a:t>
            </a:r>
            <a:r>
              <a:rPr lang="en-MY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(Q-VAX</a:t>
            </a:r>
            <a:r>
              <a:rPr lang="en-MY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®)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has been licensed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for use in Australia since</a:t>
            </a: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1989</a:t>
            </a:r>
            <a:endParaRPr lang="en-MY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has </a:t>
            </a:r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shown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 be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highly effectiv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 in preventing Q fever infection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humans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MY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Protection is offered by Q-</a:t>
            </a:r>
            <a:r>
              <a:rPr lang="en-MY" sz="2300" b="1" dirty="0" err="1">
                <a:latin typeface="Times New Roman" pitchFamily="18" charset="0"/>
                <a:cs typeface="Times New Roman" pitchFamily="18" charset="0"/>
              </a:rPr>
              <a:t>Vax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,</a:t>
            </a:r>
            <a:endParaRPr lang="en-MY" sz="23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Since the introduction of the vaccination for high- risk occupations, the rates of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Q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fever infection have dropped markedly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 vaccine is made in </a:t>
            </a:r>
            <a:r>
              <a:rPr lang="en-MY" sz="2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Australia</a:t>
            </a:r>
          </a:p>
          <a:p>
            <a:pPr marL="285750" lvl="0" indent="-285750">
              <a:buFont typeface="Wingdings" pitchFamily="2" charset="2"/>
              <a:buChar char="v"/>
            </a:pP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vaccine is a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single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injection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MY" sz="23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0.5 ml </a:t>
            </a:r>
            <a:r>
              <a:rPr lang="en-MY" sz="2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sub-cutaneous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 injection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 given in the </a:t>
            </a: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upper arm</a:t>
            </a:r>
            <a:r>
              <a:rPr lang="en-MY" sz="2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MY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assuming both blood and skin tests are </a:t>
            </a:r>
            <a:r>
              <a:rPr lang="en-MY" sz="2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negative</a:t>
            </a:r>
            <a:endParaRPr lang="en-MY" sz="23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  protective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immunity lasts for many years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 Revaccination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is not generally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required</a:t>
            </a:r>
            <a:endParaRPr lang="en-US" sz="2300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pre-vaccination  ????</a:t>
            </a:r>
            <a:endParaRPr lang="en-US" sz="23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7308304" y="6286544"/>
            <a:ext cx="177049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7C9E-8160-4BB2-B4D7-2FEF021BA1A5}" type="datetime1">
              <a:rPr lang="en-MY" smtClean="0"/>
              <a:t>4/4/2021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17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263806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843808" y="0"/>
            <a:ext cx="20151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MY" b="1" dirty="0" smtClean="0">
                <a:solidFill>
                  <a:srgbClr val="C00000"/>
                </a:solidFill>
                <a:latin typeface="Garamond" pitchFamily="18" charset="0"/>
              </a:rPr>
              <a:t>Prevention Cont. ..</a:t>
            </a:r>
          </a:p>
        </p:txBody>
      </p:sp>
      <p:sp>
        <p:nvSpPr>
          <p:cNvPr id="4" name="Rectangle 3"/>
          <p:cNvSpPr/>
          <p:nvPr/>
        </p:nvSpPr>
        <p:spPr>
          <a:xfrm>
            <a:off x="269179" y="3472557"/>
            <a:ext cx="8136904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MY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What </a:t>
            </a:r>
            <a:r>
              <a:rPr lang="en-MY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 pre-vaccination screening</a:t>
            </a:r>
            <a:r>
              <a:rPr lang="en-MY" sz="2600" b="1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MY" sz="26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fontAlgn="base">
              <a:buFont typeface="Wingdings" pitchFamily="2" charset="2"/>
              <a:buChar char="v"/>
            </a:pP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To avoid the risk of a severe reaction </a:t>
            </a:r>
            <a:endParaRPr lang="en-MY" sz="23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fontAlgn="base">
              <a:buFont typeface="Wingdings" pitchFamily="2" charset="2"/>
              <a:buChar char="v"/>
            </a:pPr>
            <a:r>
              <a:rPr lang="en-MY" sz="2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vaccine should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only be given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to those </a:t>
            </a:r>
            <a:endParaRPr lang="en-MY" sz="23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fontAlgn="base">
              <a:buFont typeface="Wingdings" pitchFamily="2" charset="2"/>
              <a:buChar char="v"/>
            </a:pP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who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have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 been in contact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with the bacteria in the past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identify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pre-existing immunity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,</a:t>
            </a:r>
            <a:endParaRPr lang="en-MY" sz="23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fontAlgn="base">
              <a:buFont typeface="Wingdings" pitchFamily="2" charset="2"/>
              <a:buChar char="q"/>
            </a:pP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because vaccinating people who </a:t>
            </a: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already have an immunity </a:t>
            </a:r>
            <a:endParaRPr lang="en-MY" sz="23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fontAlgn="base"/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can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result in a severe local reaction</a:t>
            </a:r>
            <a:endParaRPr lang="en-MY" sz="23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5572" y="548680"/>
            <a:ext cx="8928992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q"/>
            </a:pPr>
            <a:r>
              <a:rPr lang="en-MY" sz="23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The vaccine is long-lasting  immunity (excess of 5 years). </a:t>
            </a:r>
          </a:p>
          <a:p>
            <a:pPr marL="457200" lvl="0" indent="-457200">
              <a:buFont typeface="Wingdings" pitchFamily="2" charset="2"/>
              <a:buChar char="q"/>
            </a:pP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Possible Side Effects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Up to 50% </a:t>
            </a:r>
            <a:r>
              <a:rPr lang="en-MY" sz="2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of those vaccinated will have </a:t>
            </a:r>
          </a:p>
          <a:p>
            <a:pPr lvl="0"/>
            <a:r>
              <a:rPr lang="en-MY" sz="2300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MY" sz="23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local tenderness, redness and swelling </a:t>
            </a:r>
            <a:r>
              <a:rPr lang="en-MY" sz="2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at the injection site</a:t>
            </a:r>
            <a:r>
              <a:rPr lang="en-MY" sz="2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around 10% </a:t>
            </a:r>
            <a:r>
              <a:rPr lang="en-MY" sz="2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of vaccine recipient’s side effects will include </a:t>
            </a:r>
            <a:r>
              <a:rPr lang="en-MY" sz="23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mild influenza-like symptoms</a:t>
            </a:r>
            <a:r>
              <a:rPr lang="en-MY" sz="2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such as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headache</a:t>
            </a:r>
            <a:r>
              <a:rPr lang="en-MY" sz="2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fever</a:t>
            </a:r>
            <a:r>
              <a:rPr lang="en-MY" sz="2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chills and minor sweating.</a:t>
            </a:r>
            <a:r>
              <a:rPr lang="en-MY" sz="2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3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Serious side effects are very rare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5632F-EBE7-4D8E-B62F-352F6A804AD1}" type="datetime1">
              <a:rPr lang="en-MY" smtClean="0"/>
              <a:t>4/4/2021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18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568529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692696"/>
            <a:ext cx="8388424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fontAlgn="base">
              <a:buFont typeface="Wingdings" pitchFamily="2" charset="2"/>
              <a:buChar char="q"/>
            </a:pP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Pre-vaccination </a:t>
            </a:r>
            <a:r>
              <a:rPr lang="en-MY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screening has 3 stages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71500" lvl="0" indent="-571500" fontAlgn="base">
              <a:buFont typeface="+mj-lt"/>
              <a:buAutoNum type="romanLcPeriod"/>
            </a:pP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 interview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about Q fever infection or past vaccination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571500" lvl="0" indent="-571500" fontAlgn="base">
              <a:buFont typeface="+mj-lt"/>
              <a:buAutoNum type="romanLcPeriod"/>
            </a:pP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blood test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to check for immunity</a:t>
            </a:r>
            <a:endParaRPr lang="en-MY" sz="2300" dirty="0">
              <a:latin typeface="Times New Roman" pitchFamily="18" charset="0"/>
              <a:cs typeface="Times New Roman" pitchFamily="18" charset="0"/>
            </a:endParaRPr>
          </a:p>
          <a:p>
            <a:pPr marL="571500" lvl="0" indent="-571500" fontAlgn="base">
              <a:buFont typeface="+mj-lt"/>
              <a:buAutoNum type="romanLcPeriod"/>
            </a:pP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skin test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to check for immunity.</a:t>
            </a:r>
            <a:endParaRPr lang="en-MY" sz="23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It is possible to have been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contact with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Q fever bacteria and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 get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sick </a:t>
            </a:r>
            <a:endParaRPr lang="en-MY" sz="23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pre-vaccination screening is </a:t>
            </a:r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essential</a:t>
            </a:r>
          </a:p>
          <a:p>
            <a:endParaRPr lang="en-MY" sz="23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q"/>
            </a:pP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Annual screening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is typically recommended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Skin reactions such as redness are common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to 4 days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after skin testing, however these generally </a:t>
            </a:r>
            <a:endParaRPr lang="en-MY" sz="23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resolve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by day 7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when the skin test is read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MY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1B80-2B7B-4CA9-B4DC-8EAA9978667A}" type="datetime1">
              <a:rPr lang="en-MY" smtClean="0"/>
              <a:t>4/4/2021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19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38335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85803" y="4005064"/>
            <a:ext cx="4392487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MY" sz="8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 fever</a:t>
            </a:r>
          </a:p>
        </p:txBody>
      </p:sp>
      <p:sp>
        <p:nvSpPr>
          <p:cNvPr id="6" name="Rectangle 5"/>
          <p:cNvSpPr/>
          <p:nvPr/>
        </p:nvSpPr>
        <p:spPr>
          <a:xfrm>
            <a:off x="177690" y="1916832"/>
            <a:ext cx="82958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MY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Garamond" pitchFamily="18" charset="0"/>
              </a:rPr>
              <a:t>BIOLOGICAL    HAZARD</a:t>
            </a:r>
            <a:endParaRPr lang="en-MY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51684" y="404664"/>
            <a:ext cx="40607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MY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aramond" pitchFamily="18" charset="0"/>
              </a:rPr>
              <a:t>(Biohazards)</a:t>
            </a:r>
            <a:endParaRPr lang="en-MY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2576969">
            <a:off x="6554894" y="333698"/>
            <a:ext cx="2016224" cy="2044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56E32-5DCB-4D47-8300-5173AEE676A8}" type="datetime1">
              <a:rPr lang="en-MY" smtClean="0"/>
              <a:t>4/4/2021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6147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7175" y="692696"/>
            <a:ext cx="9063671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buFont typeface="Wingdings" pitchFamily="2" charset="2"/>
              <a:buChar char="q"/>
            </a:pPr>
            <a:r>
              <a:rPr lang="en-MY" sz="23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What should be considered </a:t>
            </a:r>
            <a:r>
              <a:rPr lang="en-MY" sz="23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after</a:t>
            </a:r>
            <a:r>
              <a:rPr lang="en-MY" sz="23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 vaccination?</a:t>
            </a:r>
            <a:endParaRPr lang="en-MY" sz="23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buFont typeface="Wingdings" pitchFamily="2" charset="2"/>
              <a:buChar char="v"/>
            </a:pP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Allow 15 days after </a:t>
            </a: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vaccination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before</a:t>
            </a: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starting work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in an at-risk environment. </a:t>
            </a:r>
          </a:p>
          <a:p>
            <a:pPr marL="457200" lvl="0" indent="-457200" fontAlgn="base">
              <a:buFont typeface="Wingdings" pitchFamily="2" charset="2"/>
              <a:buChar char="q"/>
            </a:pP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Keep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worker’s record in a safe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place as is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important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particularly if the </a:t>
            </a: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worker change his jobs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as the new employer will need this evidence</a:t>
            </a:r>
            <a:endParaRPr lang="en-MY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180528" y="3356992"/>
            <a:ext cx="932452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itchFamily="2" charset="2"/>
              <a:buChar char="v"/>
            </a:pPr>
            <a:r>
              <a:rPr lang="en-MY" sz="23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In 2001, Australia introduced a national Q fever vaccination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program for people working in “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 risk” occupations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Vaccinated or previously exposed people may have their status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recorded </a:t>
            </a: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on the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Australian Q Fever Register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which may be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condition of employment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in the </a:t>
            </a: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meat processing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industry</a:t>
            </a:r>
            <a:endParaRPr lang="en-MY" sz="2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CBD42-8B5D-4898-9FBF-E35DD5041335}" type="datetime1">
              <a:rPr lang="en-MY" smtClean="0"/>
              <a:t>4/4/2021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20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794512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0457" y="348020"/>
            <a:ext cx="9164458" cy="4334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/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Who should be vaccinated?</a:t>
            </a:r>
            <a:endParaRPr lang="en-MY" sz="2800" dirty="0">
              <a:solidFill>
                <a:srgbClr val="FF0000"/>
              </a:solidFill>
              <a:latin typeface="Garamond" pitchFamily="18" charset="0"/>
            </a:endParaRPr>
          </a:p>
          <a:p>
            <a:pPr marL="457200" lvl="0" indent="-457200" fontAlgn="base">
              <a:lnSpc>
                <a:spcPct val="150000"/>
              </a:lnSpc>
              <a:buFont typeface="Wingdings" pitchFamily="2" charset="2"/>
              <a:buChar char="v"/>
            </a:pP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vaccine is strongly recommended for people</a:t>
            </a:r>
            <a:endParaRPr lang="en-MY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fontAlgn="base">
              <a:lnSpc>
                <a:spcPct val="150000"/>
              </a:lnSpc>
              <a:buFont typeface="Wingdings" pitchFamily="2" charset="2"/>
              <a:buChar char="v"/>
            </a:pP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 who work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high-risk occupations</a:t>
            </a:r>
            <a:endParaRPr lang="en-MY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fontAlgn="base">
              <a:lnSpc>
                <a:spcPct val="150000"/>
              </a:lnSpc>
              <a:buFont typeface="Wingdings" pitchFamily="2" charset="2"/>
              <a:buChar char="v"/>
            </a:pP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People whose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work in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contact with high-risk animals 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or</a:t>
            </a:r>
          </a:p>
          <a:p>
            <a:pPr marL="457200" lvl="0" indent="-457200" fontAlgn="base">
              <a:lnSpc>
                <a:spcPct val="150000"/>
              </a:lnSpc>
              <a:buFont typeface="Wingdings" pitchFamily="2" charset="2"/>
              <a:buChar char="v"/>
            </a:pPr>
            <a:r>
              <a:rPr lang="en-MY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animal </a:t>
            </a:r>
            <a:r>
              <a:rPr lang="en-MY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products </a:t>
            </a:r>
            <a:endParaRPr lang="en-MY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fontAlgn="base">
              <a:lnSpc>
                <a:spcPct val="150000"/>
              </a:lnSpc>
              <a:buFont typeface="Wingdings" pitchFamily="2" charset="2"/>
              <a:buChar char="q"/>
            </a:pPr>
            <a:r>
              <a:rPr lang="en-MY" sz="2400" b="1" dirty="0" smtClean="0">
                <a:latin typeface="Times New Roman" pitchFamily="18" charset="0"/>
                <a:cs typeface="Times New Roman" pitchFamily="18" charset="0"/>
              </a:rPr>
              <a:t>People 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can also be infected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outside of work 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especially </a:t>
            </a:r>
            <a:r>
              <a:rPr lang="en-MY" sz="2400" b="1" dirty="0" smtClean="0">
                <a:latin typeface="Times New Roman" pitchFamily="18" charset="0"/>
                <a:cs typeface="Times New Roman" pitchFamily="18" charset="0"/>
              </a:rPr>
              <a:t>in</a:t>
            </a:r>
          </a:p>
          <a:p>
            <a:pPr marL="457200" lvl="0" indent="-457200" fontAlgn="base">
              <a:lnSpc>
                <a:spcPct val="150000"/>
              </a:lnSpc>
              <a:buFont typeface="Wingdings" pitchFamily="2" charset="2"/>
              <a:buChar char="q"/>
            </a:pPr>
            <a:r>
              <a:rPr lang="en-MY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live or visit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rural areas by breathing in infected particles and dust in the environment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C6A33-71A6-4897-838D-795B7CF06235}" type="datetime1">
              <a:rPr lang="en-MY" smtClean="0"/>
              <a:t>4/4/2021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229895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5292" y="764704"/>
            <a:ext cx="8825764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High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risk </a:t>
            </a:r>
            <a:r>
              <a:rPr lang="en-MY" sz="2600" b="1" dirty="0" smtClean="0">
                <a:solidFill>
                  <a:srgbClr val="FF0000"/>
                </a:solidFill>
                <a:latin typeface="Garamond" pitchFamily="18" charset="0"/>
              </a:rPr>
              <a:t>people for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Q </a:t>
            </a:r>
            <a:r>
              <a:rPr lang="en-MY" sz="2600" b="1" dirty="0">
                <a:latin typeface="Garamond" pitchFamily="18" charset="0"/>
              </a:rPr>
              <a:t>fever </a:t>
            </a:r>
            <a:r>
              <a:rPr lang="en-MY" sz="2600" dirty="0">
                <a:latin typeface="Garamond" pitchFamily="18" charset="0"/>
              </a:rPr>
              <a:t>and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not vaccinated</a:t>
            </a:r>
            <a:r>
              <a:rPr lang="en-MY" sz="2600" dirty="0">
                <a:latin typeface="Garamond" pitchFamily="18" charset="0"/>
              </a:rPr>
              <a:t>, </a:t>
            </a:r>
            <a:endParaRPr lang="en-MY" sz="26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Should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take 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the following </a:t>
            </a:r>
            <a:r>
              <a:rPr lang="en-MY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preventive steps:</a:t>
            </a:r>
            <a:endParaRPr lang="en-MY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Properly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disinfect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 decontaminate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exposed areas.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Properly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dispose 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of all birth materials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after a livestock animal has given birth.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Washing 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hands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properly.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Quarantine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 infected animals.</a:t>
            </a:r>
            <a:endParaRPr lang="en-MY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Milk </a:t>
            </a:r>
            <a:r>
              <a:rPr lang="en-MY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pasteurization 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MY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Test animals 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routinely for infection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Restrict the airflow from barnyards and animal holding facilities to other areas.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F9E94-9B2F-4429-8C54-C4FD5044BD18}" type="datetime1">
              <a:rPr lang="en-MY" smtClean="0"/>
              <a:t>4/4/2021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065469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015" y="620688"/>
            <a:ext cx="873044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q"/>
            </a:pP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Preliminary 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results suggest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vaccination of animals </a:t>
            </a:r>
            <a:endParaRPr lang="en-MY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MY" sz="2400" b="1" dirty="0" smtClean="0">
                <a:latin typeface="Times New Roman" pitchFamily="18" charset="0"/>
                <a:cs typeface="Times New Roman" pitchFamily="18" charset="0"/>
              </a:rPr>
              <a:t>may be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400" b="1" dirty="0" smtClean="0">
                <a:latin typeface="Times New Roman" pitchFamily="18" charset="0"/>
                <a:cs typeface="Times New Roman" pitchFamily="18" charset="0"/>
              </a:rPr>
              <a:t>a   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method of control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Published trials proved that use of a registered phase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vaccine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MY" sz="2400" dirty="0" err="1">
                <a:latin typeface="Times New Roman" pitchFamily="18" charset="0"/>
                <a:cs typeface="Times New Roman" pitchFamily="18" charset="0"/>
              </a:rPr>
              <a:t>Coxevac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on </a:t>
            </a:r>
            <a:r>
              <a:rPr lang="en-MY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infected farms 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MY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 tool of major  interest to manage or </a:t>
            </a:r>
            <a:r>
              <a:rPr lang="en-MY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prevent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early or late abortion</a:t>
            </a:r>
            <a:r>
              <a:rPr lang="en-MY" sz="24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repeat breeding, </a:t>
            </a:r>
            <a:endParaRPr lang="en-MY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400" b="1" dirty="0" smtClean="0">
                <a:latin typeface="Times New Roman" pitchFamily="18" charset="0"/>
                <a:cs typeface="Times New Roman" pitchFamily="18" charset="0"/>
              </a:rPr>
              <a:t>decreases 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in milk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D9E5F-C42D-4D1F-B845-418C1D30A37F}" type="datetime1">
              <a:rPr lang="en-MY" smtClean="0"/>
              <a:t>4/4/2021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9838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Thank You, Polaroid, Letters, Thank You Very Much, Wor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32" y="188639"/>
            <a:ext cx="8609524" cy="5817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307190" y="5591105"/>
            <a:ext cx="21911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  ????</a:t>
            </a:r>
            <a:endParaRPr lang="en-MY" sz="4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0DB86-F07F-48FF-96B8-EF0DB9C672E5}" type="datetime1">
              <a:rPr lang="en-MY" smtClean="0"/>
              <a:t>4/4/2021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24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4189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03648" y="70877"/>
            <a:ext cx="20162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Garamond" pitchFamily="18" charset="0"/>
              </a:rPr>
              <a:t>Q fever</a:t>
            </a:r>
          </a:p>
        </p:txBody>
      </p:sp>
      <p:sp>
        <p:nvSpPr>
          <p:cNvPr id="4" name="Rectangle 3"/>
          <p:cNvSpPr/>
          <p:nvPr/>
        </p:nvSpPr>
        <p:spPr>
          <a:xfrm>
            <a:off x="120049" y="623286"/>
            <a:ext cx="882867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FF0000"/>
                </a:solidFill>
                <a:latin typeface="Garamond" pitchFamily="18" charset="0"/>
              </a:rPr>
              <a:t>Q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</a:rPr>
              <a:t>fever</a:t>
            </a:r>
            <a:r>
              <a:rPr lang="en-MY" sz="2400" dirty="0">
                <a:latin typeface="Garamond" pitchFamily="18" charset="0"/>
              </a:rPr>
              <a:t>, also called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</a:rPr>
              <a:t>query fever</a:t>
            </a:r>
            <a:r>
              <a:rPr lang="en-MY" sz="2400" b="1" dirty="0">
                <a:latin typeface="Garamond" pitchFamily="18" charset="0"/>
              </a:rPr>
              <a:t>, </a:t>
            </a:r>
            <a:r>
              <a:rPr lang="en-MY" sz="2400" dirty="0">
                <a:latin typeface="Garamond" pitchFamily="18" charset="0"/>
              </a:rPr>
              <a:t>is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dirty="0">
                <a:latin typeface="Garamond" pitchFamily="18" charset="0"/>
              </a:rPr>
              <a:t>A bacterial infection caused by the bacteria</a:t>
            </a:r>
            <a:r>
              <a:rPr lang="en-MY" sz="2400" b="1" dirty="0">
                <a:solidFill>
                  <a:srgbClr val="0070C0"/>
                </a:solidFill>
                <a:latin typeface="Garamond" pitchFamily="18" charset="0"/>
              </a:rPr>
              <a:t> </a:t>
            </a:r>
            <a:r>
              <a:rPr lang="en-MY" sz="2400" b="1" i="1" dirty="0" err="1">
                <a:solidFill>
                  <a:srgbClr val="0070C0"/>
                </a:solidFill>
                <a:latin typeface="Garamond" pitchFamily="18" charset="0"/>
              </a:rPr>
              <a:t>Coxiella</a:t>
            </a:r>
            <a:r>
              <a:rPr lang="en-MY" sz="2400" b="1" i="1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MY" sz="2400" b="1" i="1" dirty="0" smtClean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MY" sz="2400" b="1" i="1" dirty="0" err="1" smtClean="0">
                <a:solidFill>
                  <a:srgbClr val="0070C0"/>
                </a:solidFill>
                <a:latin typeface="Garamond" pitchFamily="18" charset="0"/>
              </a:rPr>
              <a:t>burnetii</a:t>
            </a:r>
            <a:r>
              <a:rPr lang="en-MY" sz="2400" b="1" dirty="0">
                <a:solidFill>
                  <a:srgbClr val="0070C0"/>
                </a:solidFill>
                <a:latin typeface="Garamond" pitchFamily="18" charset="0"/>
              </a:rPr>
              <a:t>. </a:t>
            </a:r>
            <a:endParaRPr lang="en-MY" sz="2400" b="1" dirty="0" smtClean="0">
              <a:solidFill>
                <a:srgbClr val="0070C0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rgbClr val="0070C0"/>
                </a:solidFill>
                <a:latin typeface="Garamond" pitchFamily="18" charset="0"/>
              </a:rPr>
              <a:t>Affects </a:t>
            </a:r>
            <a:r>
              <a:rPr lang="en-MY" sz="2400" b="1" dirty="0">
                <a:solidFill>
                  <a:srgbClr val="0070C0"/>
                </a:solidFill>
                <a:latin typeface="Garamond" pitchFamily="18" charset="0"/>
              </a:rPr>
              <a:t>humans and other </a:t>
            </a:r>
            <a:r>
              <a:rPr lang="en-MY" sz="2400" b="1" dirty="0" smtClean="0">
                <a:solidFill>
                  <a:srgbClr val="0070C0"/>
                </a:solidFill>
                <a:latin typeface="Garamond" pitchFamily="18" charset="0"/>
              </a:rPr>
              <a:t>animals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dirty="0">
                <a:latin typeface="Garamond" pitchFamily="18" charset="0"/>
              </a:rPr>
              <a:t>It is a </a:t>
            </a:r>
            <a:r>
              <a:rPr lang="en-MY" sz="2400" dirty="0" smtClean="0">
                <a:latin typeface="Garamond" pitchFamily="18" charset="0"/>
              </a:rPr>
              <a:t>zoonotic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latin typeface="Garamond" pitchFamily="18" charset="0"/>
              </a:rPr>
              <a:t>Most</a:t>
            </a:r>
            <a:r>
              <a:rPr lang="en-MY" sz="2400" dirty="0" smtClean="0">
                <a:latin typeface="Garamond" pitchFamily="18" charset="0"/>
              </a:rPr>
              <a:t> </a:t>
            </a:r>
            <a:r>
              <a:rPr lang="en-MY" sz="2400" dirty="0">
                <a:latin typeface="Garamond" pitchFamily="18" charset="0"/>
              </a:rPr>
              <a:t>common </a:t>
            </a:r>
            <a:r>
              <a:rPr lang="en-MY" sz="2400" b="1" dirty="0">
                <a:latin typeface="Garamond" pitchFamily="18" charset="0"/>
              </a:rPr>
              <a:t>animal reservoirs</a:t>
            </a:r>
            <a:r>
              <a:rPr lang="en-MY" sz="2400" dirty="0">
                <a:latin typeface="Garamond" pitchFamily="18" charset="0"/>
              </a:rPr>
              <a:t> are </a:t>
            </a:r>
            <a:r>
              <a:rPr lang="en-MY" sz="2400" b="1" dirty="0">
                <a:solidFill>
                  <a:schemeClr val="tx2"/>
                </a:solidFill>
                <a:latin typeface="Garamond" pitchFamily="18" charset="0"/>
              </a:rPr>
              <a:t>cattle,</a:t>
            </a:r>
            <a:r>
              <a:rPr lang="en-MY" sz="2400" dirty="0">
                <a:solidFill>
                  <a:schemeClr val="tx2"/>
                </a:solidFill>
                <a:latin typeface="Garamond" pitchFamily="18" charset="0"/>
              </a:rPr>
              <a:t> sheep, and </a:t>
            </a:r>
            <a:r>
              <a:rPr lang="en-MY" sz="2400" dirty="0" smtClean="0">
                <a:solidFill>
                  <a:schemeClr val="tx2"/>
                </a:solidFill>
                <a:latin typeface="Garamond" pitchFamily="18" charset="0"/>
              </a:rPr>
              <a:t>goats</a:t>
            </a:r>
            <a:endParaRPr lang="en-MY" sz="2400" b="1" dirty="0" smtClean="0">
              <a:solidFill>
                <a:schemeClr val="tx2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latin typeface="Garamond" pitchFamily="18" charset="0"/>
              </a:rPr>
              <a:t>and</a:t>
            </a:r>
            <a:r>
              <a:rPr lang="en-MY" sz="2400" b="1" dirty="0" smtClean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MY" sz="2400" b="1" dirty="0">
                <a:solidFill>
                  <a:srgbClr val="0070C0"/>
                </a:solidFill>
                <a:latin typeface="Garamond" pitchFamily="18" charset="0"/>
              </a:rPr>
              <a:t>other domestic mammals including  cats, </a:t>
            </a:r>
            <a:r>
              <a:rPr lang="en-MY" sz="2400" b="1" dirty="0">
                <a:latin typeface="Garamond" pitchFamily="18" charset="0"/>
              </a:rPr>
              <a:t>and</a:t>
            </a:r>
            <a:r>
              <a:rPr lang="en-MY" sz="2400" b="1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MY" sz="2400" b="1" dirty="0" smtClean="0">
                <a:solidFill>
                  <a:srgbClr val="0070C0"/>
                </a:solidFill>
                <a:latin typeface="Garamond" pitchFamily="18" charset="0"/>
              </a:rPr>
              <a:t>dogs</a:t>
            </a:r>
            <a:r>
              <a:rPr lang="en-MY" sz="2400" dirty="0" smtClean="0">
                <a:latin typeface="Garamond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srgbClr val="FF0000"/>
                </a:solidFill>
                <a:latin typeface="Garamond" pitchFamily="18" charset="0"/>
              </a:rPr>
              <a:t>Humans</a:t>
            </a:r>
            <a:r>
              <a:rPr lang="en-MY" sz="2400" dirty="0">
                <a:latin typeface="Garamond" pitchFamily="18" charset="0"/>
              </a:rPr>
              <a:t> </a:t>
            </a:r>
            <a:r>
              <a:rPr lang="en-MY" sz="2400" b="1" dirty="0">
                <a:latin typeface="Garamond" pitchFamily="18" charset="0"/>
              </a:rPr>
              <a:t>typically get </a:t>
            </a:r>
            <a:r>
              <a:rPr lang="en-MY" sz="2400" b="1" dirty="0" smtClean="0">
                <a:latin typeface="Garamond" pitchFamily="18" charset="0"/>
              </a:rPr>
              <a:t>the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</a:rPr>
              <a:t>infection</a:t>
            </a:r>
            <a:r>
              <a:rPr lang="en-MY" sz="2400" b="1" dirty="0">
                <a:latin typeface="Garamond" pitchFamily="18" charset="0"/>
              </a:rPr>
              <a:t> </a:t>
            </a:r>
            <a:r>
              <a:rPr lang="en-MY" sz="2400" b="1" dirty="0" smtClean="0">
                <a:latin typeface="Garamond" pitchFamily="18" charset="0"/>
              </a:rPr>
              <a:t> as a results </a:t>
            </a:r>
            <a:r>
              <a:rPr lang="en-MY" sz="2400" b="1" dirty="0">
                <a:latin typeface="Garamond" pitchFamily="18" charset="0"/>
              </a:rPr>
              <a:t>from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400" dirty="0">
                <a:latin typeface="Garamond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</a:rPr>
              <a:t>Inhalation</a:t>
            </a:r>
            <a:r>
              <a:rPr lang="en-MY" sz="2400" b="1" dirty="0">
                <a:latin typeface="Garamond" pitchFamily="18" charset="0"/>
              </a:rPr>
              <a:t> </a:t>
            </a:r>
            <a:r>
              <a:rPr lang="en-MY" sz="2400" dirty="0">
                <a:latin typeface="Garamond" pitchFamily="18" charset="0"/>
              </a:rPr>
              <a:t>of </a:t>
            </a:r>
            <a:r>
              <a:rPr lang="en-MY" sz="2400" b="1" dirty="0">
                <a:solidFill>
                  <a:schemeClr val="tx2"/>
                </a:solidFill>
                <a:latin typeface="Garamond" pitchFamily="18" charset="0"/>
              </a:rPr>
              <a:t>a </a:t>
            </a:r>
            <a:r>
              <a:rPr lang="en-MY" sz="2400" b="1" dirty="0" smtClean="0">
                <a:solidFill>
                  <a:srgbClr val="FF0000"/>
                </a:solidFill>
                <a:latin typeface="Garamond" pitchFamily="18" charset="0"/>
              </a:rPr>
              <a:t>spore</a:t>
            </a:r>
            <a:r>
              <a:rPr lang="en-MY" sz="2400" b="1" dirty="0" smtClean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MY" sz="2400" b="1" dirty="0" smtClean="0">
                <a:latin typeface="Garamond" pitchFamily="18" charset="0"/>
              </a:rPr>
              <a:t>in </a:t>
            </a:r>
            <a:r>
              <a:rPr lang="en-MY" sz="2400" b="1" dirty="0">
                <a:latin typeface="Garamond" pitchFamily="18" charset="0"/>
              </a:rPr>
              <a:t>dust </a:t>
            </a:r>
            <a:r>
              <a:rPr lang="en-MY" sz="2400" dirty="0">
                <a:latin typeface="Garamond" pitchFamily="18" charset="0"/>
              </a:rPr>
              <a:t>that </a:t>
            </a:r>
            <a:r>
              <a:rPr lang="en-MY" sz="2400" b="1" dirty="0">
                <a:solidFill>
                  <a:srgbClr val="0070C0"/>
                </a:solidFill>
                <a:latin typeface="Garamond" pitchFamily="18" charset="0"/>
              </a:rPr>
              <a:t>was contaminated </a:t>
            </a:r>
            <a:r>
              <a:rPr lang="en-MY" sz="2400" b="1" dirty="0">
                <a:latin typeface="Garamond" pitchFamily="18" charset="0"/>
              </a:rPr>
              <a:t>by infected </a:t>
            </a:r>
            <a:r>
              <a:rPr lang="en-MY" sz="2400" b="1" dirty="0" smtClean="0">
                <a:latin typeface="Garamond" pitchFamily="18" charset="0"/>
              </a:rPr>
              <a:t>animals</a:t>
            </a:r>
            <a:endParaRPr lang="en-MY" sz="2400" dirty="0"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sz="2400" dirty="0">
                <a:latin typeface="Garamond" pitchFamily="18" charset="0"/>
              </a:rPr>
              <a:t>from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</a:rPr>
              <a:t>contact </a:t>
            </a:r>
            <a:r>
              <a:rPr lang="en-MY" sz="2400" b="1" dirty="0">
                <a:latin typeface="Garamond" pitchFamily="18" charset="0"/>
              </a:rPr>
              <a:t>with </a:t>
            </a:r>
            <a:r>
              <a:rPr lang="en-MY" sz="2400" dirty="0">
                <a:latin typeface="Garamond" pitchFamily="18" charset="0"/>
              </a:rPr>
              <a:t>the  </a:t>
            </a:r>
            <a:r>
              <a:rPr lang="en-MY" sz="2400" b="1" dirty="0">
                <a:solidFill>
                  <a:srgbClr val="002060"/>
                </a:solidFill>
                <a:latin typeface="Garamond" pitchFamily="18" charset="0"/>
              </a:rPr>
              <a:t>milk, urine </a:t>
            </a:r>
            <a:r>
              <a:rPr lang="en-MY" sz="2400" b="1" dirty="0" smtClean="0">
                <a:solidFill>
                  <a:srgbClr val="002060"/>
                </a:solidFill>
                <a:latin typeface="Garamond" pitchFamily="18" charset="0"/>
              </a:rPr>
              <a:t>faeces, </a:t>
            </a:r>
            <a:r>
              <a:rPr lang="en-MY" sz="2400" b="1" dirty="0">
                <a:latin typeface="Garamond" pitchFamily="18" charset="0"/>
              </a:rPr>
              <a:t>vaginal </a:t>
            </a:r>
            <a:r>
              <a:rPr lang="en-MY" sz="2400" b="1" dirty="0">
                <a:solidFill>
                  <a:srgbClr val="002060"/>
                </a:solidFill>
                <a:latin typeface="Garamond" pitchFamily="18" charset="0"/>
              </a:rPr>
              <a:t>mucus</a:t>
            </a:r>
            <a:r>
              <a:rPr lang="en-MY" sz="2400" dirty="0">
                <a:latin typeface="Garamond" pitchFamily="18" charset="0"/>
              </a:rPr>
              <a:t> or </a:t>
            </a:r>
            <a:r>
              <a:rPr lang="en-MY" sz="2400" b="1" dirty="0" smtClean="0">
                <a:solidFill>
                  <a:srgbClr val="002060"/>
                </a:solidFill>
                <a:latin typeface="Garamond" pitchFamily="18" charset="0"/>
              </a:rPr>
              <a:t>semen, </a:t>
            </a:r>
            <a:r>
              <a:rPr lang="en-MY" sz="2400" b="1" dirty="0">
                <a:solidFill>
                  <a:srgbClr val="002060"/>
                </a:solidFill>
                <a:latin typeface="Garamond" pitchFamily="18" charset="0"/>
              </a:rPr>
              <a:t> </a:t>
            </a:r>
            <a:r>
              <a:rPr lang="en-MY" sz="2400" b="1" dirty="0">
                <a:latin typeface="Garamond" pitchFamily="18" charset="0"/>
              </a:rPr>
              <a:t>of infected animals.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400" b="1" dirty="0">
                <a:solidFill>
                  <a:srgbClr val="FF0000"/>
                </a:solidFill>
                <a:latin typeface="Garamond" pitchFamily="18" charset="0"/>
              </a:rPr>
              <a:t>Rarely, </a:t>
            </a:r>
            <a:r>
              <a:rPr lang="en-MY" sz="2400" dirty="0">
                <a:latin typeface="Garamond" pitchFamily="18" charset="0"/>
              </a:rPr>
              <a:t>the disease is</a:t>
            </a:r>
            <a:r>
              <a:rPr lang="en-MY" sz="2400" b="1" dirty="0">
                <a:solidFill>
                  <a:schemeClr val="tx2"/>
                </a:solidFill>
                <a:latin typeface="Garamond" pitchFamily="18" charset="0"/>
              </a:rPr>
              <a:t> tick -borne</a:t>
            </a:r>
            <a:r>
              <a:rPr lang="en-MY" sz="2400" b="1" dirty="0" smtClean="0">
                <a:latin typeface="Garamond" pitchFamily="18" charset="0"/>
              </a:rPr>
              <a:t>.</a:t>
            </a:r>
            <a:r>
              <a:rPr lang="en-MY" sz="2400" b="1" baseline="30000" dirty="0" smtClean="0">
                <a:latin typeface="Garamond" pitchFamily="18" charset="0"/>
              </a:rPr>
              <a:t>.</a:t>
            </a:r>
            <a:endParaRPr lang="en-MY" sz="2400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solidFill>
                  <a:schemeClr val="tx2"/>
                </a:solidFill>
                <a:latin typeface="Garamond" pitchFamily="18" charset="0"/>
              </a:rPr>
              <a:t>Humans </a:t>
            </a:r>
            <a:r>
              <a:rPr lang="en-MY" sz="2400" b="1" dirty="0">
                <a:solidFill>
                  <a:schemeClr val="tx2"/>
                </a:solidFill>
                <a:latin typeface="Garamond" pitchFamily="18" charset="0"/>
              </a:rPr>
              <a:t>are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</a:rPr>
              <a:t>vulnerable to </a:t>
            </a:r>
            <a:r>
              <a:rPr lang="en-MY" sz="2400" b="1" dirty="0">
                <a:solidFill>
                  <a:schemeClr val="tx2"/>
                </a:solidFill>
                <a:latin typeface="Garamond" pitchFamily="18" charset="0"/>
              </a:rPr>
              <a:t>Q fever</a:t>
            </a:r>
            <a:r>
              <a:rPr lang="en-MY" sz="2400" dirty="0">
                <a:latin typeface="Garamond" pitchFamily="18" charset="0"/>
              </a:rPr>
              <a:t>, and infection can result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</a:rPr>
              <a:t>from even a few </a:t>
            </a:r>
            <a:r>
              <a:rPr lang="en-MY" sz="2400" b="1" dirty="0" smtClean="0">
                <a:solidFill>
                  <a:srgbClr val="FF0000"/>
                </a:solidFill>
                <a:latin typeface="Garamond" pitchFamily="18" charset="0"/>
              </a:rPr>
              <a:t>organisms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198FE-BD11-45CB-9EB1-DB848CE14045}" type="datetime1">
              <a:rPr lang="en-MY" smtClean="0"/>
              <a:t>4/4/2021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0618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3270" y="692696"/>
            <a:ext cx="9252520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highest amounts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of bacteria are found in the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birth products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placenta, amniotic fluid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of infected </a:t>
            </a:r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animals</a:t>
            </a:r>
            <a:endParaRPr lang="en-US" sz="23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Farmers, </a:t>
            </a:r>
            <a:endParaRPr lang="en-MY" sz="23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veterinarians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, and </a:t>
            </a:r>
            <a:endParaRPr lang="en-MY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people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who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work with these animals in </a:t>
            </a:r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labs</a:t>
            </a:r>
          </a:p>
          <a:p>
            <a:pPr marL="457200" indent="-457200">
              <a:buFont typeface="Wingdings" pitchFamily="2" charset="2"/>
              <a:buChar char="v"/>
            </a:pPr>
            <a:endParaRPr lang="en-MY" sz="23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The disease may cause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mild symptoms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similar to the flu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may </a:t>
            </a: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clear up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in a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few weeks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without any treatment</a:t>
            </a:r>
            <a:endParaRPr lang="en-MY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However,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many people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have no symptoms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at all. </a:t>
            </a:r>
          </a:p>
          <a:p>
            <a:endParaRPr lang="en-MY" sz="23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 rare cases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, a more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serious form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of disease develops if the </a:t>
            </a: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infection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 chronic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means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persists for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six months</a:t>
            </a:r>
            <a:r>
              <a:rPr lang="en-MY" sz="23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MY" sz="23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and there are some case reports indicating that it may persist</a:t>
            </a:r>
            <a:r>
              <a:rPr lang="en-MY" sz="23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MY" sz="23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more than six months</a:t>
            </a:r>
            <a:r>
              <a:rPr lang="en-MY" sz="2300" i="1" dirty="0">
                <a:latin typeface="Times New Roman" pitchFamily="18" charset="0"/>
                <a:cs typeface="Times New Roman" pitchFamily="18" charset="0"/>
              </a:rPr>
              <a:t>). </a:t>
            </a:r>
          </a:p>
        </p:txBody>
      </p:sp>
      <p:sp>
        <p:nvSpPr>
          <p:cNvPr id="3" name="Rectangle 2"/>
          <p:cNvSpPr/>
          <p:nvPr/>
        </p:nvSpPr>
        <p:spPr>
          <a:xfrm>
            <a:off x="5325683" y="1412776"/>
            <a:ext cx="2846717" cy="892552"/>
          </a:xfrm>
          <a:prstGeom prst="rect">
            <a:avLst/>
          </a:prstGeom>
          <a:ln w="25400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 the highest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risk</a:t>
            </a:r>
          </a:p>
          <a:p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of being infected</a:t>
            </a:r>
            <a:r>
              <a:rPr lang="en-MY" sz="2800" dirty="0">
                <a:latin typeface="Garamond" pitchFamily="18" charset="0"/>
              </a:rPr>
              <a:t>. </a:t>
            </a:r>
          </a:p>
        </p:txBody>
      </p:sp>
      <p:sp>
        <p:nvSpPr>
          <p:cNvPr id="4" name="Right Brace 3"/>
          <p:cNvSpPr/>
          <p:nvPr/>
        </p:nvSpPr>
        <p:spPr>
          <a:xfrm>
            <a:off x="2964873" y="1385067"/>
            <a:ext cx="2360809" cy="84438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C4844-BDE6-4ABE-B565-701C1D100705}" type="datetime1">
              <a:rPr lang="en-MY" smtClean="0"/>
              <a:t>4/4/2021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1565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814645"/>
            <a:ext cx="84969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MY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more serious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form also can develop if the </a:t>
            </a:r>
            <a:endParaRPr lang="en-MY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infection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 recurrent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en-MY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People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with </a:t>
            </a:r>
            <a:endParaRPr lang="en-MY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MY" sz="2400" b="1" dirty="0" smtClean="0">
                <a:latin typeface="Times New Roman" pitchFamily="18" charset="0"/>
                <a:cs typeface="Times New Roman" pitchFamily="18" charset="0"/>
              </a:rPr>
              <a:t>heart 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valve problems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or </a:t>
            </a:r>
            <a:endParaRPr lang="en-MY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MY" sz="2400" b="1" dirty="0" smtClean="0">
                <a:latin typeface="Times New Roman" pitchFamily="18" charset="0"/>
                <a:cs typeface="Times New Roman" pitchFamily="18" charset="0"/>
              </a:rPr>
              <a:t>weak 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immune </a:t>
            </a:r>
            <a:r>
              <a:rPr lang="en-MY" sz="2400" b="1" dirty="0" smtClean="0">
                <a:latin typeface="Times New Roman" pitchFamily="18" charset="0"/>
                <a:cs typeface="Times New Roman" pitchFamily="18" charset="0"/>
              </a:rPr>
              <a:t>systems</a:t>
            </a:r>
            <a:endParaRPr lang="en-MY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94006" y="1830478"/>
            <a:ext cx="4603576" cy="800219"/>
          </a:xfrm>
          <a:prstGeom prst="rect">
            <a:avLst/>
          </a:prstGeom>
          <a:ln w="19050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 the highest risk of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developing these types of Q fever</a:t>
            </a:r>
          </a:p>
        </p:txBody>
      </p:sp>
      <p:sp>
        <p:nvSpPr>
          <p:cNvPr id="4" name="Right Brace 3"/>
          <p:cNvSpPr/>
          <p:nvPr/>
        </p:nvSpPr>
        <p:spPr>
          <a:xfrm>
            <a:off x="3059832" y="1954971"/>
            <a:ext cx="659504" cy="66963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Rectangle 4"/>
          <p:cNvSpPr/>
          <p:nvPr/>
        </p:nvSpPr>
        <p:spPr>
          <a:xfrm>
            <a:off x="467544" y="2507500"/>
            <a:ext cx="8382419" cy="3616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MY" sz="1100" b="1" dirty="0">
              <a:solidFill>
                <a:srgbClr val="FFC000"/>
              </a:solidFill>
              <a:latin typeface="Garamond" pitchFamily="18" charset="0"/>
            </a:endParaRPr>
          </a:p>
          <a:p>
            <a:r>
              <a:rPr lang="en-MY" sz="2800" b="1" dirty="0" smtClean="0">
                <a:latin typeface="Garamond" pitchFamily="18" charset="0"/>
              </a:rPr>
              <a:t>     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animals transmit the bacteria in:</a:t>
            </a:r>
          </a:p>
          <a:p>
            <a:pPr marL="342900" lvl="0" indent="-342900">
              <a:buFont typeface="Wingdings" pitchFamily="2" charset="2"/>
              <a:buChar char="Ø"/>
            </a:pP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Urine, </a:t>
            </a:r>
            <a:r>
              <a:rPr lang="en-MY" sz="23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feces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milk, fluids from giving birth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These substances can </a:t>
            </a:r>
            <a:r>
              <a:rPr lang="en-MY" sz="2300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dry inside </a:t>
            </a:r>
            <a:r>
              <a:rPr lang="en-MY" sz="23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 barnyard where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contaminated dust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can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float in the air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Humans get Q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fever when they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   breathe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 the contaminated air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In rare cases,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drinking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unpasteurized milk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can cause infection.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cannot be spread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directly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from one human to another</a:t>
            </a:r>
            <a:r>
              <a:rPr lang="en-MY" sz="2800" b="1" dirty="0">
                <a:latin typeface="Garamond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dirty="0">
                <a:latin typeface="Garamond" pitchFamily="18" charset="0"/>
              </a:rPr>
              <a:t> The exact frequency of Q fever isn’t known because most cases aren’t reported</a:t>
            </a:r>
            <a:r>
              <a:rPr lang="en-MY" sz="1400" dirty="0">
                <a:latin typeface="Garamond" pitchFamily="18" charset="0"/>
              </a:rPr>
              <a:t>.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79D8-223C-4B0B-BDE5-D396BA553487}" type="datetime1">
              <a:rPr lang="en-MY" smtClean="0"/>
              <a:t>4/4/2021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78788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548680"/>
            <a:ext cx="8955392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MY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Signs </a:t>
            </a:r>
            <a:r>
              <a:rPr lang="en-MY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MY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symptoms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Incubation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period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is usually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2-3weeks.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MY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Symptoms </a:t>
            </a: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can vary significantly from one person to another</a:t>
            </a:r>
            <a:r>
              <a:rPr lang="en-MY" sz="23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MY" sz="23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most common manifestation is 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flu-like symptoms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 with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abrupt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onset 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fever, malaise, profuse perspiration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sever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headache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muscle pain, loose of appetite, </a:t>
            </a:r>
            <a:r>
              <a:rPr lang="en-MY" sz="23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upper </a:t>
            </a:r>
            <a:r>
              <a:rPr lang="en-MY" sz="23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respiratory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problems,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dry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cough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confusion, chills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, and </a:t>
            </a:r>
            <a:r>
              <a:rPr lang="en-MY" sz="23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gastro intestinal  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symptoms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such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as 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nausea vomiting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and diarrhoea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MY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About half </a:t>
            </a: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of infected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individuals </a:t>
            </a:r>
            <a:r>
              <a:rPr lang="en-MY" sz="23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exhibit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symptoms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During its course, the disease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can progress to </a:t>
            </a: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an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  </a:t>
            </a:r>
            <a:endParaRPr lang="en-MY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atypical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pneumonia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which can result in </a:t>
            </a:r>
            <a:endParaRPr lang="en-MY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life-threatening  acute respiratory distress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syndrome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whereby such symptoms usually occur </a:t>
            </a:r>
            <a:endParaRPr lang="en-MY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during </a:t>
            </a: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first </a:t>
            </a:r>
            <a:r>
              <a:rPr lang="en-MY" sz="23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4-5  days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of infection</a:t>
            </a:r>
            <a:r>
              <a:rPr lang="en-MY" sz="2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MY" sz="23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037035" y="5724430"/>
            <a:ext cx="1080120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8172400" y="0"/>
            <a:ext cx="971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1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Garamond" pitchFamily="18" charset="0"/>
              </a:rPr>
              <a:t>Q fever</a:t>
            </a:r>
          </a:p>
        </p:txBody>
      </p:sp>
      <p:sp>
        <p:nvSpPr>
          <p:cNvPr id="3" name="Right Arrow 2"/>
          <p:cNvSpPr/>
          <p:nvPr/>
        </p:nvSpPr>
        <p:spPr>
          <a:xfrm>
            <a:off x="7307965" y="629972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548A1-7686-48CB-88A8-56422A55F547}" type="datetime1">
              <a:rPr lang="en-MY" smtClean="0"/>
              <a:t>4/4/2021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4205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3430" y="1014276"/>
            <a:ext cx="8781465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Less </a:t>
            </a:r>
            <a:r>
              <a:rPr lang="en-MY" sz="2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often, Q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 fever 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causes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hepatitis,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 which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may 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be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asymptomatic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or </a:t>
            </a:r>
            <a:endParaRPr lang="en-MY" sz="23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becomes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symptomatic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malaise, </a:t>
            </a: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fever, </a:t>
            </a:r>
            <a:r>
              <a:rPr lang="en-MY" sz="2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liver enlargement, and </a:t>
            </a: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pain in the right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upper quadrant of the 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 abdomen</a:t>
            </a:r>
            <a:endParaRPr lang="en-MY" sz="23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transaminase </a:t>
            </a:r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values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are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often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elevated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jaundice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is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uncommon</a:t>
            </a:r>
            <a:r>
              <a:rPr lang="en-MY" sz="2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MY" sz="23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Retinal </a:t>
            </a:r>
            <a:r>
              <a:rPr lang="en-MY" sz="23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vasculitis</a:t>
            </a:r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rare manifestation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of Q fever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</a:pPr>
            <a:endParaRPr lang="en-MY" sz="2800" dirty="0" smtClean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MY" sz="2800" baseline="30000" dirty="0" smtClean="0">
                <a:latin typeface="Garamond" pitchFamily="18" charset="0"/>
              </a:rPr>
              <a:t>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chronic form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of Q fever 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endocarditis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 which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can </a:t>
            </a:r>
            <a:endParaRPr lang="en-MY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occur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months or decades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following the infection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It is usually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fatal if untreated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However, with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appropriate treatment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en-MY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mortality </a:t>
            </a: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falls to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around 10%.</a:t>
            </a:r>
          </a:p>
        </p:txBody>
      </p:sp>
      <p:sp>
        <p:nvSpPr>
          <p:cNvPr id="3" name="Rectangle 2"/>
          <p:cNvSpPr/>
          <p:nvPr/>
        </p:nvSpPr>
        <p:spPr>
          <a:xfrm>
            <a:off x="1043608" y="79674"/>
            <a:ext cx="2823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b="1" dirty="0" smtClean="0">
                <a:latin typeface="Garamond" pitchFamily="18" charset="0"/>
              </a:rPr>
              <a:t>Signs&amp; Symptoms Cont.  ..</a:t>
            </a:r>
            <a:endParaRPr lang="en-MY" b="1" dirty="0">
              <a:latin typeface="Garamond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7927798" y="6309320"/>
            <a:ext cx="489204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63988" y="5509028"/>
            <a:ext cx="1188134" cy="648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8172400" y="0"/>
            <a:ext cx="971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1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Garamond" pitchFamily="18" charset="0"/>
              </a:rPr>
              <a:t>Q fever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80859" y="-116265"/>
            <a:ext cx="1584176" cy="1130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D61B9-C017-4D64-B0B5-0A1FFA0561C1}" type="datetime1">
              <a:rPr lang="en-MY" smtClean="0"/>
              <a:t>4/4/2021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54762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620688"/>
            <a:ext cx="8629697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Who Is at Risk for Q Fever?</a:t>
            </a:r>
            <a:endParaRPr lang="en-MY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MY" sz="23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Since the bacteria usually infect </a:t>
            </a:r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cattle,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sheep, and goats,</a:t>
            </a: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people who are at highest risk for infection include</a:t>
            </a:r>
            <a:r>
              <a:rPr lang="en-MY" sz="23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farmers</a:t>
            </a: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veterinarians</a:t>
            </a: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people who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work around sheep</a:t>
            </a: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people who work in the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dairy industry</a:t>
            </a: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people who work in a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meat processing facilities</a:t>
            </a: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people who work in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research laboratories with livestock</a:t>
            </a: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people who work in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research laboratories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with </a:t>
            </a:r>
            <a:r>
              <a:rPr lang="en-MY" sz="2300" i="1" dirty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MY" sz="2300" i="1" dirty="0" err="1">
                <a:latin typeface="Times New Roman" pitchFamily="18" charset="0"/>
                <a:cs typeface="Times New Roman" pitchFamily="18" charset="0"/>
              </a:rPr>
              <a:t>burnetii</a:t>
            </a:r>
            <a:endParaRPr lang="en-MY" sz="23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people who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live close to a farm</a:t>
            </a:r>
          </a:p>
        </p:txBody>
      </p:sp>
      <p:sp>
        <p:nvSpPr>
          <p:cNvPr id="3" name="Rectangle 2"/>
          <p:cNvSpPr/>
          <p:nvPr/>
        </p:nvSpPr>
        <p:spPr>
          <a:xfrm>
            <a:off x="7668344" y="3974"/>
            <a:ext cx="961353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b="1" dirty="0">
                <a:solidFill>
                  <a:srgbClr val="C00000"/>
                </a:solidFill>
                <a:latin typeface="Garamond" pitchFamily="18" charset="0"/>
              </a:rPr>
              <a:t>Q Fever</a:t>
            </a:r>
            <a:endParaRPr lang="en-MY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30691" y="1913468"/>
            <a:ext cx="1584176" cy="1130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0FCE-3D9F-4A0E-BEFC-C922D6E3648B}" type="datetime1">
              <a:rPr lang="en-MY" smtClean="0"/>
              <a:t>4/4/2021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74467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1520" y="548680"/>
            <a:ext cx="8611256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8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Diagnosed </a:t>
            </a:r>
            <a:r>
              <a:rPr lang="en-MY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of Q </a:t>
            </a:r>
            <a:r>
              <a:rPr lang="en-MY" sz="28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Fever </a:t>
            </a:r>
            <a:endParaRPr lang="en-MY" sz="2800" b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MY" sz="23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It’s </a:t>
            </a:r>
            <a:r>
              <a:rPr lang="en-MY" sz="23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difficult </a:t>
            </a:r>
            <a:r>
              <a:rPr lang="en-MY" sz="23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MY" sz="23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diagnose Q fever based on symptoms alone</a:t>
            </a:r>
            <a:r>
              <a:rPr lang="en-MY" sz="23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MY" sz="23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suspect of Q fever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any  case </a:t>
            </a:r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flu-like symptoms or </a:t>
            </a:r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serious </a:t>
            </a:r>
            <a:r>
              <a:rPr lang="en-MY" sz="23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complications </a:t>
            </a:r>
            <a:r>
              <a:rPr lang="en-MY" sz="23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of Q </a:t>
            </a:r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fever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work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or live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 an </a:t>
            </a:r>
            <a:endParaRPr lang="en-MY" sz="23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environment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that puts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him 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 high risk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MY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exposure</a:t>
            </a:r>
          </a:p>
          <a:p>
            <a:pPr algn="ctr"/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ask </a:t>
            </a:r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questions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about </a:t>
            </a:r>
            <a:r>
              <a:rPr lang="en-MY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job</a:t>
            </a:r>
            <a:r>
              <a:rPr lang="en-MY" sz="23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or </a:t>
            </a:r>
            <a:endParaRPr lang="en-MY" sz="23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if  he 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recently been </a:t>
            </a:r>
            <a:r>
              <a:rPr lang="en-MY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exposed to barnyard or farm animals</a:t>
            </a: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MY" sz="23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 fever is diagnosed </a:t>
            </a:r>
            <a:r>
              <a:rPr lang="en-MY" sz="2300" dirty="0" smtClean="0"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MY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blood antibody test</a:t>
            </a:r>
            <a:r>
              <a:rPr lang="en-MY" sz="23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MY" sz="23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MY" sz="23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According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to the </a:t>
            </a:r>
            <a:r>
              <a:rPr lang="en-MY" sz="2300" b="1" u="sng" dirty="0" err="1">
                <a:latin typeface="Times New Roman" pitchFamily="18" charset="0"/>
                <a:cs typeface="Times New Roman" pitchFamily="18" charset="0"/>
                <a:hlinkClick r:id="rId2"/>
              </a:rPr>
              <a:t>Centers</a:t>
            </a:r>
            <a:r>
              <a:rPr lang="en-MY" sz="2300" b="1" u="sng" dirty="0">
                <a:latin typeface="Times New Roman" pitchFamily="18" charset="0"/>
                <a:cs typeface="Times New Roman" pitchFamily="18" charset="0"/>
                <a:hlinkClick r:id="rId2"/>
              </a:rPr>
              <a:t> for Disease Control </a:t>
            </a:r>
            <a:endParaRPr lang="en-MY" sz="23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antibody </a:t>
            </a:r>
            <a:r>
              <a:rPr lang="en-MY" sz="2300" b="1" dirty="0">
                <a:latin typeface="Times New Roman" pitchFamily="18" charset="0"/>
                <a:cs typeface="Times New Roman" pitchFamily="18" charset="0"/>
              </a:rPr>
              <a:t>test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frequently appears negative </a:t>
            </a:r>
            <a:endParaRPr lang="en-MY" sz="23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sz="2300" b="1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first </a:t>
            </a:r>
            <a:r>
              <a:rPr lang="en-MY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7- 10 </a:t>
            </a:r>
            <a:r>
              <a:rPr lang="en-MY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days of sickness</a:t>
            </a:r>
            <a:r>
              <a:rPr lang="en-MY" sz="2800" b="1" dirty="0">
                <a:solidFill>
                  <a:srgbClr val="0070C0"/>
                </a:solidFill>
                <a:latin typeface="Garamond" pitchFamily="18" charset="0"/>
              </a:rPr>
              <a:t>. </a:t>
            </a:r>
            <a:endParaRPr lang="en-MY" sz="2800" b="1" dirty="0" smtClean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172400" y="0"/>
            <a:ext cx="971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1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Garamond" pitchFamily="18" charset="0"/>
              </a:rPr>
              <a:t>Q fever</a:t>
            </a:r>
          </a:p>
        </p:txBody>
      </p:sp>
      <p:sp>
        <p:nvSpPr>
          <p:cNvPr id="4" name="Right Arrow 3"/>
          <p:cNvSpPr/>
          <p:nvPr/>
        </p:nvSpPr>
        <p:spPr>
          <a:xfrm>
            <a:off x="5940152" y="6237312"/>
            <a:ext cx="292262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itchFamily="2" charset="2"/>
              <a:buChar char="Ø"/>
            </a:pPr>
            <a:r>
              <a:rPr lang="en-MY" sz="1400" dirty="0">
                <a:latin typeface="Garamond" pitchFamily="18" charset="0"/>
              </a:rPr>
              <a:t>In a </a:t>
            </a:r>
            <a:r>
              <a:rPr lang="en-MY" sz="1400" b="1" dirty="0">
                <a:latin typeface="Garamond" pitchFamily="18" charset="0"/>
              </a:rPr>
              <a:t>chronic infection, </a:t>
            </a:r>
            <a:endParaRPr lang="en-MY" sz="14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F54A8-5227-41EC-90E0-3B5221129BB1}" type="datetime1">
              <a:rPr lang="en-MY" smtClean="0"/>
              <a:t>4/4/2021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04205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3F62F58E31954599AF5D7BF24514D4" ma:contentTypeVersion="4" ma:contentTypeDescription="Create a new document." ma:contentTypeScope="" ma:versionID="7f12e0e65badb37fa0b061fa071a32c4">
  <xsd:schema xmlns:xsd="http://www.w3.org/2001/XMLSchema" xmlns:xs="http://www.w3.org/2001/XMLSchema" xmlns:p="http://schemas.microsoft.com/office/2006/metadata/properties" xmlns:ns2="d04b26b9-50b7-4329-ba0b-d0dc18387505" targetNamespace="http://schemas.microsoft.com/office/2006/metadata/properties" ma:root="true" ma:fieldsID="b487f39c957a35a8765c7d4b73aac880" ns2:_="">
    <xsd:import namespace="d04b26b9-50b7-4329-ba0b-d0dc183875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4b26b9-50b7-4329-ba0b-d0dc183875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3216AA0-E859-43BD-8FE5-0EF88BF85A13}"/>
</file>

<file path=customXml/itemProps2.xml><?xml version="1.0" encoding="utf-8"?>
<ds:datastoreItem xmlns:ds="http://schemas.openxmlformats.org/officeDocument/2006/customXml" ds:itemID="{C1139379-AA72-4A7F-83DB-F71D4E1A3CAB}"/>
</file>

<file path=customXml/itemProps3.xml><?xml version="1.0" encoding="utf-8"?>
<ds:datastoreItem xmlns:ds="http://schemas.openxmlformats.org/officeDocument/2006/customXml" ds:itemID="{BCA87526-7B7D-4A34-9CEB-E6297509BA36}"/>
</file>

<file path=docProps/app.xml><?xml version="1.0" encoding="utf-8"?>
<Properties xmlns="http://schemas.openxmlformats.org/officeDocument/2006/extended-properties" xmlns:vt="http://schemas.openxmlformats.org/officeDocument/2006/docPropsVTypes">
  <TotalTime>1828</TotalTime>
  <Words>1205</Words>
  <Application>Microsoft Office PowerPoint</Application>
  <PresentationFormat>On-screen Show (4:3)</PresentationFormat>
  <Paragraphs>302</Paragraphs>
  <Slides>24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Garamond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HP</cp:lastModifiedBy>
  <cp:revision>87</cp:revision>
  <dcterms:created xsi:type="dcterms:W3CDTF">2020-02-21T17:31:27Z</dcterms:created>
  <dcterms:modified xsi:type="dcterms:W3CDTF">2021-04-04T15:58:14Z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0x0101004E3F62F58E31954599AF5D7BF24514D4</vt:lpwstr>
  </property>
</Properties>
</file>