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76" r:id="rId24"/>
    <p:sldId id="277" r:id="rId25"/>
    <p:sldId id="278" r:id="rId26"/>
    <p:sldId id="279" r:id="rId27"/>
  </p:sldIdLst>
  <p:sldSz cx="9144000" cy="6858000" type="screen4x3"/>
  <p:notesSz cx="9144000" cy="6858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94660"/>
  </p:normalViewPr>
  <p:slideViewPr>
    <p:cSldViewPr>
      <p:cViewPr>
        <p:scale>
          <a:sx n="65" d="100"/>
          <a:sy n="65" d="100"/>
        </p:scale>
        <p:origin x="-1632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F53C0A-A1BA-4391-B319-3E6551258ED0}" type="datetimeFigureOut">
              <a:rPr lang="ar-JO" smtClean="0"/>
              <a:t>27/10/1443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108328-BB78-402B-819C-25460DB6350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374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0158" y="309498"/>
            <a:ext cx="204368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4733" y="113952"/>
            <a:ext cx="3494532" cy="1137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4.jpg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783" y="450595"/>
            <a:ext cx="5831205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UGS </a:t>
            </a:r>
            <a:r>
              <a:rPr u="none" spc="-15" dirty="0"/>
              <a:t>Practical </a:t>
            </a:r>
            <a:r>
              <a:rPr u="none" spc="-5" dirty="0"/>
              <a:t>Slides</a:t>
            </a:r>
            <a:r>
              <a:rPr u="none" spc="-95" dirty="0"/>
              <a:t> </a:t>
            </a:r>
            <a:r>
              <a:rPr lang="ar-JO" u="none" spc="-95" dirty="0"/>
              <a:t> </a:t>
            </a:r>
            <a:r>
              <a:rPr lang="en-US" u="none" spc="-95" dirty="0"/>
              <a:t>2022</a:t>
            </a:r>
            <a:endParaRPr dirty="0"/>
          </a:p>
          <a:p>
            <a:pPr marL="73025">
              <a:lnSpc>
                <a:spcPct val="100000"/>
              </a:lnSpc>
              <a:spcBef>
                <a:spcPts val="25"/>
              </a:spcBef>
            </a:pPr>
            <a:r>
              <a:rPr sz="4000" u="none" spc="-20" dirty="0"/>
              <a:t>Professor </a:t>
            </a:r>
            <a:r>
              <a:rPr sz="4000" u="none" spc="-125" dirty="0"/>
              <a:t>Dr. </a:t>
            </a:r>
            <a:r>
              <a:rPr sz="4000" u="none" spc="-5" dirty="0"/>
              <a:t>Hala</a:t>
            </a:r>
            <a:r>
              <a:rPr sz="4000" u="none" spc="125" dirty="0"/>
              <a:t> </a:t>
            </a:r>
            <a:r>
              <a:rPr sz="4000" u="none" spc="-10" dirty="0"/>
              <a:t>El-mazar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7595616" y="633983"/>
            <a:ext cx="107442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90016" y="1778507"/>
            <a:ext cx="7858125" cy="4540250"/>
            <a:chOff x="890016" y="1778507"/>
            <a:chExt cx="7858125" cy="4540250"/>
          </a:xfrm>
        </p:grpSpPr>
        <p:sp>
          <p:nvSpPr>
            <p:cNvPr id="5" name="object 5"/>
            <p:cNvSpPr/>
            <p:nvPr/>
          </p:nvSpPr>
          <p:spPr>
            <a:xfrm>
              <a:off x="5724144" y="3645407"/>
              <a:ext cx="3023616" cy="2663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60" y="3645407"/>
              <a:ext cx="3313176" cy="2663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4588" y="3640835"/>
              <a:ext cx="3322320" cy="2673350"/>
            </a:xfrm>
            <a:custGeom>
              <a:avLst/>
              <a:gdLst/>
              <a:ahLst/>
              <a:cxnLst/>
              <a:rect l="l" t="t" r="r" b="b"/>
              <a:pathLst>
                <a:path w="3322320" h="2673350">
                  <a:moveTo>
                    <a:pt x="0" y="2673096"/>
                  </a:moveTo>
                  <a:lnTo>
                    <a:pt x="3322320" y="2673096"/>
                  </a:lnTo>
                  <a:lnTo>
                    <a:pt x="3322320" y="0"/>
                  </a:lnTo>
                  <a:lnTo>
                    <a:pt x="0" y="0"/>
                  </a:lnTo>
                  <a:lnTo>
                    <a:pt x="0" y="26730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8227" y="1778507"/>
              <a:ext cx="2807207" cy="23942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dirty="0"/>
              <a:t>2022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1" y="164068"/>
            <a:ext cx="6553199" cy="369332"/>
          </a:xfrm>
        </p:spPr>
        <p:txBody>
          <a:bodyPr/>
          <a:lstStyle/>
          <a:p>
            <a:r>
              <a:rPr lang="en-US" sz="2400" dirty="0"/>
              <a:t>Section in </a:t>
            </a:r>
            <a:r>
              <a:rPr lang="en-US" sz="2400" dirty="0" err="1"/>
              <a:t>seminifrous</a:t>
            </a:r>
            <a:r>
              <a:rPr lang="en-US" sz="2400" dirty="0"/>
              <a:t> tubule </a:t>
            </a:r>
            <a:endParaRPr lang="ar-JO" sz="24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7700"/>
            <a:ext cx="7886700" cy="4724400"/>
          </a:xfrm>
          <a:prstGeom prst="rect">
            <a:avLst/>
          </a:prstGeom>
        </p:spPr>
      </p:pic>
      <p:sp>
        <p:nvSpPr>
          <p:cNvPr id="4" name="سهم للأسفل 3"/>
          <p:cNvSpPr/>
          <p:nvPr/>
        </p:nvSpPr>
        <p:spPr>
          <a:xfrm>
            <a:off x="2590800" y="52578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1295400" y="5537874"/>
            <a:ext cx="2438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The most basal cell close to the base of seminiferous tubule 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6324600" y="5257800"/>
            <a:ext cx="152400" cy="280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مربع نص 6"/>
          <p:cNvSpPr txBox="1"/>
          <p:nvPr/>
        </p:nvSpPr>
        <p:spPr>
          <a:xfrm>
            <a:off x="5257800" y="5697940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*Larger than </a:t>
            </a:r>
            <a:r>
              <a:rPr lang="en-US" dirty="0" err="1">
                <a:solidFill>
                  <a:srgbClr val="7030A0"/>
                </a:solidFill>
              </a:rPr>
              <a:t>spermatogonia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*Second layers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8" name="نجمة ذات 5 نقاط 7"/>
          <p:cNvSpPr/>
          <p:nvPr/>
        </p:nvSpPr>
        <p:spPr>
          <a:xfrm>
            <a:off x="8229600" y="304800"/>
            <a:ext cx="914400" cy="1143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095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370" y="350900"/>
            <a:ext cx="406806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75" dirty="0"/>
              <a:t> </a:t>
            </a:r>
            <a:r>
              <a:rPr sz="4000" spc="-5" dirty="0"/>
              <a:t>epididymis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464774" y="2598987"/>
            <a:ext cx="261318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Ductus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epididymis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7800" y="1548107"/>
            <a:ext cx="6629400" cy="4709795"/>
            <a:chOff x="530351" y="1465452"/>
            <a:chExt cx="8147684" cy="4709795"/>
          </a:xfrm>
        </p:grpSpPr>
        <p:sp>
          <p:nvSpPr>
            <p:cNvPr id="5" name="object 5"/>
            <p:cNvSpPr/>
            <p:nvPr/>
          </p:nvSpPr>
          <p:spPr>
            <a:xfrm>
              <a:off x="539495" y="1484375"/>
              <a:ext cx="6265163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923" y="1479803"/>
              <a:ext cx="6274435" cy="4691380"/>
            </a:xfrm>
            <a:custGeom>
              <a:avLst/>
              <a:gdLst/>
              <a:ahLst/>
              <a:cxnLst/>
              <a:rect l="l" t="t" r="r" b="b"/>
              <a:pathLst>
                <a:path w="6274434" h="4691380">
                  <a:moveTo>
                    <a:pt x="0" y="4690872"/>
                  </a:moveTo>
                  <a:lnTo>
                    <a:pt x="6274308" y="4690872"/>
                  </a:lnTo>
                  <a:lnTo>
                    <a:pt x="6274308" y="0"/>
                  </a:lnTo>
                  <a:lnTo>
                    <a:pt x="0" y="0"/>
                  </a:lnTo>
                  <a:lnTo>
                    <a:pt x="0" y="4690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35041" y="1465452"/>
              <a:ext cx="3143250" cy="1294765"/>
            </a:xfrm>
            <a:custGeom>
              <a:avLst/>
              <a:gdLst/>
              <a:ahLst/>
              <a:cxnLst/>
              <a:rect l="l" t="t" r="r" b="b"/>
              <a:pathLst>
                <a:path w="3143250" h="1294764">
                  <a:moveTo>
                    <a:pt x="1343533" y="53086"/>
                  </a:moveTo>
                  <a:lnTo>
                    <a:pt x="1320546" y="0"/>
                  </a:lnTo>
                  <a:lnTo>
                    <a:pt x="139560" y="510946"/>
                  </a:lnTo>
                  <a:lnTo>
                    <a:pt x="195326" y="435229"/>
                  </a:lnTo>
                  <a:lnTo>
                    <a:pt x="189103" y="394716"/>
                  </a:lnTo>
                  <a:lnTo>
                    <a:pt x="167601" y="389407"/>
                  </a:lnTo>
                  <a:lnTo>
                    <a:pt x="157124" y="393166"/>
                  </a:lnTo>
                  <a:lnTo>
                    <a:pt x="148590" y="400939"/>
                  </a:lnTo>
                  <a:lnTo>
                    <a:pt x="0" y="602869"/>
                  </a:lnTo>
                  <a:lnTo>
                    <a:pt x="248920" y="632841"/>
                  </a:lnTo>
                  <a:lnTo>
                    <a:pt x="260438" y="631939"/>
                  </a:lnTo>
                  <a:lnTo>
                    <a:pt x="270332" y="626872"/>
                  </a:lnTo>
                  <a:lnTo>
                    <a:pt x="277583" y="618490"/>
                  </a:lnTo>
                  <a:lnTo>
                    <a:pt x="281178" y="607568"/>
                  </a:lnTo>
                  <a:lnTo>
                    <a:pt x="281101" y="606679"/>
                  </a:lnTo>
                  <a:lnTo>
                    <a:pt x="280263" y="596099"/>
                  </a:lnTo>
                  <a:lnTo>
                    <a:pt x="275209" y="586206"/>
                  </a:lnTo>
                  <a:lnTo>
                    <a:pt x="266814" y="578929"/>
                  </a:lnTo>
                  <a:lnTo>
                    <a:pt x="255905" y="575310"/>
                  </a:lnTo>
                  <a:lnTo>
                    <a:pt x="162648" y="564108"/>
                  </a:lnTo>
                  <a:lnTo>
                    <a:pt x="1343533" y="53086"/>
                  </a:lnTo>
                  <a:close/>
                </a:path>
                <a:path w="3143250" h="1294764">
                  <a:moveTo>
                    <a:pt x="3142869" y="407162"/>
                  </a:moveTo>
                  <a:lnTo>
                    <a:pt x="3122422" y="353060"/>
                  </a:lnTo>
                  <a:lnTo>
                    <a:pt x="972604" y="1167917"/>
                  </a:lnTo>
                  <a:lnTo>
                    <a:pt x="1031875" y="1094740"/>
                  </a:lnTo>
                  <a:lnTo>
                    <a:pt x="1027557" y="1054100"/>
                  </a:lnTo>
                  <a:lnTo>
                    <a:pt x="1006259" y="1047775"/>
                  </a:lnTo>
                  <a:lnTo>
                    <a:pt x="995641" y="1051013"/>
                  </a:lnTo>
                  <a:lnTo>
                    <a:pt x="986790" y="1058291"/>
                  </a:lnTo>
                  <a:lnTo>
                    <a:pt x="829056" y="1253236"/>
                  </a:lnTo>
                  <a:lnTo>
                    <a:pt x="1076452" y="1294638"/>
                  </a:lnTo>
                  <a:lnTo>
                    <a:pt x="1087907" y="1294269"/>
                  </a:lnTo>
                  <a:lnTo>
                    <a:pt x="1097991" y="1289672"/>
                  </a:lnTo>
                  <a:lnTo>
                    <a:pt x="1105611" y="1281620"/>
                  </a:lnTo>
                  <a:lnTo>
                    <a:pt x="1109726" y="1270889"/>
                  </a:lnTo>
                  <a:lnTo>
                    <a:pt x="1109370" y="1259967"/>
                  </a:lnTo>
                  <a:lnTo>
                    <a:pt x="993241" y="1221994"/>
                  </a:lnTo>
                  <a:lnTo>
                    <a:pt x="3142869" y="407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51628" y="1133678"/>
            <a:ext cx="4093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Pseudostratified </a:t>
            </a:r>
            <a:r>
              <a:rPr sz="1800" b="1" spc="-5" dirty="0">
                <a:latin typeface="Carlito"/>
                <a:cs typeface="Carlito"/>
              </a:rPr>
              <a:t>columnar with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Stereocilia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dirty="0"/>
              <a:t> 2022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590449" y="3469170"/>
            <a:ext cx="2689387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b="1" dirty="0">
                <a:solidFill>
                  <a:srgbClr val="7030A0"/>
                </a:solidFill>
              </a:rPr>
              <a:t>Function of epididymis: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*One of the extra testicular male duct 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*Storage spermatozoa 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*Secretion of glycoprotein 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*Control capacitation of spermatozoa 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*Absorption of remaining testicular fluid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*phagocytosis of residuals body  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*propelling  of spermatozoa  to vase deferens </a:t>
            </a:r>
            <a:endParaRPr lang="ar-JO" sz="1600" dirty="0">
              <a:solidFill>
                <a:srgbClr val="7030A0"/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 flipV="1">
            <a:off x="838200" y="2970683"/>
            <a:ext cx="2438400" cy="903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0" y="2221804"/>
            <a:ext cx="16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Stored spermatozoa 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0" y="1676400"/>
            <a:ext cx="4706620" cy="4681855"/>
            <a:chOff x="2078735" y="1491996"/>
            <a:chExt cx="4706620" cy="4681855"/>
          </a:xfrm>
        </p:grpSpPr>
        <p:sp>
          <p:nvSpPr>
            <p:cNvPr id="3" name="object 3"/>
            <p:cNvSpPr/>
            <p:nvPr/>
          </p:nvSpPr>
          <p:spPr>
            <a:xfrm>
              <a:off x="2087879" y="1501139"/>
              <a:ext cx="4687823" cy="4663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83307" y="1496568"/>
              <a:ext cx="4697095" cy="4672965"/>
            </a:xfrm>
            <a:custGeom>
              <a:avLst/>
              <a:gdLst/>
              <a:ahLst/>
              <a:cxnLst/>
              <a:rect l="l" t="t" r="r" b="b"/>
              <a:pathLst>
                <a:path w="4697095" h="4672965">
                  <a:moveTo>
                    <a:pt x="0" y="4672584"/>
                  </a:moveTo>
                  <a:lnTo>
                    <a:pt x="4696968" y="4672584"/>
                  </a:lnTo>
                  <a:lnTo>
                    <a:pt x="4696968" y="0"/>
                  </a:lnTo>
                  <a:lnTo>
                    <a:pt x="0" y="0"/>
                  </a:lnTo>
                  <a:lnTo>
                    <a:pt x="0" y="46725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8039" y="763270"/>
            <a:ext cx="5217161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1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tabLst/>
              <a:defRPr/>
            </a:pPr>
            <a:r>
              <a:rPr b="0" spc="-15" dirty="0">
                <a:latin typeface="Carlito"/>
                <a:cs typeface="Carlito"/>
              </a:rPr>
              <a:t>Cross </a:t>
            </a:r>
            <a:r>
              <a:rPr b="0" spc="-5" dirty="0">
                <a:latin typeface="Carlito"/>
                <a:cs typeface="Carlito"/>
              </a:rPr>
              <a:t>section </a:t>
            </a:r>
            <a:r>
              <a:rPr b="0" dirty="0">
                <a:latin typeface="Carlito"/>
                <a:cs typeface="Carlito"/>
              </a:rPr>
              <a:t>in</a:t>
            </a:r>
            <a:r>
              <a:rPr b="0" spc="-35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epididymis</a:t>
            </a:r>
            <a:br>
              <a:rPr lang="ar-JO" b="0" spc="-5" dirty="0">
                <a:latin typeface="Carlito"/>
                <a:cs typeface="Carlito"/>
              </a:rPr>
            </a:br>
            <a:r>
              <a:rPr lang="en-US" sz="2400" u="none" kern="1200" spc="-5" dirty="0" err="1">
                <a:solidFill>
                  <a:prstClr val="black"/>
                </a:solidFill>
                <a:ea typeface="+mn-ea"/>
              </a:rPr>
              <a:t>Ductus</a:t>
            </a:r>
            <a:r>
              <a:rPr lang="en-US" sz="2400" u="none" kern="1200" spc="-7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u="none" kern="1200" dirty="0">
                <a:solidFill>
                  <a:prstClr val="black"/>
                </a:solidFill>
                <a:ea typeface="+mn-ea"/>
              </a:rPr>
              <a:t>epididymis</a:t>
            </a:r>
            <a:br>
              <a:rPr lang="en-US" sz="2000" b="0" u="none" kern="1200" dirty="0">
                <a:solidFill>
                  <a:prstClr val="black"/>
                </a:solidFill>
                <a:ea typeface="+mn-ea"/>
              </a:rPr>
            </a:br>
            <a:br>
              <a:rPr lang="ar-JO" b="0" spc="-5" dirty="0">
                <a:latin typeface="Carlito"/>
                <a:cs typeface="Carlito"/>
              </a:rPr>
            </a:br>
            <a:endParaRPr b="0" spc="-5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9408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ar-JO" dirty="0"/>
              <a:t> </a:t>
            </a:r>
            <a:r>
              <a:rPr lang="en-US" dirty="0"/>
              <a:t>2022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8" name="سهم إلى اليسار 7"/>
          <p:cNvSpPr/>
          <p:nvPr/>
        </p:nvSpPr>
        <p:spPr>
          <a:xfrm>
            <a:off x="2133600" y="2743200"/>
            <a:ext cx="1905000" cy="1524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ربع نص 8"/>
          <p:cNvSpPr txBox="1"/>
          <p:nvPr/>
        </p:nvSpPr>
        <p:spPr>
          <a:xfrm>
            <a:off x="127379" y="2667000"/>
            <a:ext cx="1981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spc="-10" dirty="0" err="1">
                <a:solidFill>
                  <a:prstClr val="black"/>
                </a:solidFill>
                <a:latin typeface="Carlito"/>
                <a:cs typeface="Carlito"/>
              </a:rPr>
              <a:t>Pseudostratified</a:t>
            </a:r>
            <a:r>
              <a:rPr lang="en-US" b="1" spc="-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arlito"/>
                <a:cs typeface="Carlito"/>
              </a:rPr>
              <a:t>columnar with</a:t>
            </a:r>
            <a:r>
              <a:rPr lang="en-US" b="1" spc="-7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en-US" b="1" spc="-70" dirty="0" err="1">
                <a:solidFill>
                  <a:prstClr val="black"/>
                </a:solidFill>
                <a:latin typeface="Carlito"/>
                <a:cs typeface="Carlito"/>
              </a:rPr>
              <a:t>sterocilia</a:t>
            </a:r>
            <a:endParaRPr lang="ar-JO" dirty="0"/>
          </a:p>
        </p:txBody>
      </p:sp>
      <p:sp>
        <p:nvSpPr>
          <p:cNvPr id="12" name="سهم إلى اليسار 11"/>
          <p:cNvSpPr/>
          <p:nvPr/>
        </p:nvSpPr>
        <p:spPr>
          <a:xfrm>
            <a:off x="2438400" y="4678680"/>
            <a:ext cx="2133600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مربع نص 12"/>
          <p:cNvSpPr txBox="1"/>
          <p:nvPr/>
        </p:nvSpPr>
        <p:spPr>
          <a:xfrm>
            <a:off x="1371600" y="4494014"/>
            <a:ext cx="18577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b="1" spc="-70" dirty="0" err="1">
                <a:solidFill>
                  <a:prstClr val="black"/>
                </a:solidFill>
                <a:latin typeface="Carlito"/>
                <a:cs typeface="Carlito"/>
              </a:rPr>
              <a:t>sterocilia</a:t>
            </a:r>
            <a:endParaRPr lang="ar-J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51884"/>
            <a:ext cx="4950002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</a:t>
            </a:r>
            <a:r>
              <a:rPr sz="4000" spc="-25" dirty="0"/>
              <a:t>vas</a:t>
            </a:r>
            <a:r>
              <a:rPr sz="4000" spc="-50" dirty="0"/>
              <a:t> </a:t>
            </a:r>
            <a:r>
              <a:rPr sz="4000" spc="-25" dirty="0"/>
              <a:t>deferens</a:t>
            </a:r>
            <a:r>
              <a:rPr lang="ar-JO" sz="4000" spc="-25" dirty="0"/>
              <a:t> </a:t>
            </a:r>
            <a:r>
              <a:rPr lang="ar-JO" sz="2000" spc="-25" dirty="0"/>
              <a:t> </a:t>
            </a:r>
            <a:br>
              <a:rPr lang="ar-JO" sz="2000" spc="-25" dirty="0"/>
            </a:br>
            <a:r>
              <a:rPr lang="en-US" sz="2000" b="0" spc="-25" dirty="0">
                <a:solidFill>
                  <a:srgbClr val="7030A0"/>
                </a:solidFill>
              </a:rPr>
              <a:t>narrow lumen and very thick wall 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7799550" y="4623624"/>
            <a:ext cx="13501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Mus</a:t>
            </a:r>
            <a:r>
              <a:rPr sz="1800" b="1" spc="-5" dirty="0">
                <a:latin typeface="Carlito"/>
                <a:cs typeface="Carlito"/>
              </a:rPr>
              <a:t>c</a:t>
            </a:r>
            <a:r>
              <a:rPr sz="1800" b="1" spc="5" dirty="0">
                <a:latin typeface="Carlito"/>
                <a:cs typeface="Carlito"/>
              </a:rPr>
              <a:t>u</a:t>
            </a:r>
            <a:r>
              <a:rPr sz="1800" b="1" dirty="0">
                <a:latin typeface="Carlito"/>
                <a:cs typeface="Carlito"/>
              </a:rPr>
              <a:t>l</a:t>
            </a:r>
            <a:r>
              <a:rPr sz="1800" b="1" spc="-10" dirty="0">
                <a:latin typeface="Carlito"/>
                <a:cs typeface="Carlito"/>
              </a:rPr>
              <a:t>o</a:t>
            </a:r>
            <a:r>
              <a:rPr sz="1800" b="1" dirty="0">
                <a:latin typeface="Carlito"/>
                <a:cs typeface="Carlito"/>
              </a:rPr>
              <a:t>sa:  </a:t>
            </a:r>
            <a:r>
              <a:rPr sz="1800" b="1" spc="5" dirty="0">
                <a:latin typeface="Carlito"/>
                <a:cs typeface="Carlito"/>
              </a:rPr>
              <a:t>IL,</a:t>
            </a:r>
            <a:r>
              <a:rPr lang="ar-JO" sz="1800" b="1" spc="5" dirty="0">
                <a:latin typeface="Carlito"/>
                <a:cs typeface="Carlito"/>
              </a:rPr>
              <a:t>:</a:t>
            </a:r>
            <a:r>
              <a:rPr sz="1800" b="1" spc="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MC,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OL.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3737" y="1728543"/>
            <a:ext cx="5865813" cy="4215057"/>
            <a:chOff x="1701292" y="1481708"/>
            <a:chExt cx="5970905" cy="4492371"/>
          </a:xfrm>
        </p:grpSpPr>
        <p:sp>
          <p:nvSpPr>
            <p:cNvPr id="5" name="object 5"/>
            <p:cNvSpPr/>
            <p:nvPr/>
          </p:nvSpPr>
          <p:spPr>
            <a:xfrm>
              <a:off x="1901952" y="1510283"/>
              <a:ext cx="5760720" cy="4463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1952" y="1501139"/>
              <a:ext cx="5770245" cy="4472940"/>
            </a:xfrm>
            <a:custGeom>
              <a:avLst/>
              <a:gdLst/>
              <a:ahLst/>
              <a:cxnLst/>
              <a:rect l="l" t="t" r="r" b="b"/>
              <a:pathLst>
                <a:path w="5770245" h="4472940">
                  <a:moveTo>
                    <a:pt x="0" y="4472939"/>
                  </a:moveTo>
                  <a:lnTo>
                    <a:pt x="5769863" y="4472939"/>
                  </a:lnTo>
                  <a:lnTo>
                    <a:pt x="5769863" y="0"/>
                  </a:lnTo>
                  <a:lnTo>
                    <a:pt x="0" y="0"/>
                  </a:lnTo>
                  <a:lnTo>
                    <a:pt x="0" y="44729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1292" y="1481708"/>
              <a:ext cx="5380990" cy="3395979"/>
            </a:xfrm>
            <a:custGeom>
              <a:avLst/>
              <a:gdLst/>
              <a:ahLst/>
              <a:cxnLst/>
              <a:rect l="l" t="t" r="r" b="b"/>
              <a:pathLst>
                <a:path w="5380990" h="3395979">
                  <a:moveTo>
                    <a:pt x="3024632" y="2056130"/>
                  </a:moveTo>
                  <a:lnTo>
                    <a:pt x="3020657" y="2047887"/>
                  </a:lnTo>
                  <a:lnTo>
                    <a:pt x="2915920" y="1830070"/>
                  </a:lnTo>
                  <a:lnTo>
                    <a:pt x="2908947" y="1820938"/>
                  </a:lnTo>
                  <a:lnTo>
                    <a:pt x="2899372" y="1815338"/>
                  </a:lnTo>
                  <a:lnTo>
                    <a:pt x="2888411" y="1813750"/>
                  </a:lnTo>
                  <a:lnTo>
                    <a:pt x="2877312" y="1816608"/>
                  </a:lnTo>
                  <a:lnTo>
                    <a:pt x="2868091" y="1823516"/>
                  </a:lnTo>
                  <a:lnTo>
                    <a:pt x="2862465" y="1833105"/>
                  </a:lnTo>
                  <a:lnTo>
                    <a:pt x="2860852" y="1844103"/>
                  </a:lnTo>
                  <a:lnTo>
                    <a:pt x="2863723" y="1855216"/>
                  </a:lnTo>
                  <a:lnTo>
                    <a:pt x="2904490" y="1939912"/>
                  </a:lnTo>
                  <a:lnTo>
                    <a:pt x="32512" y="0"/>
                  </a:lnTo>
                  <a:lnTo>
                    <a:pt x="0" y="48006"/>
                  </a:lnTo>
                  <a:lnTo>
                    <a:pt x="2872143" y="1987956"/>
                  </a:lnTo>
                  <a:lnTo>
                    <a:pt x="2778252" y="1981708"/>
                  </a:lnTo>
                  <a:lnTo>
                    <a:pt x="2766834" y="1983257"/>
                  </a:lnTo>
                  <a:lnTo>
                    <a:pt x="2757259" y="1988858"/>
                  </a:lnTo>
                  <a:lnTo>
                    <a:pt x="2750489" y="1997646"/>
                  </a:lnTo>
                  <a:lnTo>
                    <a:pt x="2747518" y="2008759"/>
                  </a:lnTo>
                  <a:lnTo>
                    <a:pt x="2748991" y="2020125"/>
                  </a:lnTo>
                  <a:lnTo>
                    <a:pt x="2754541" y="2029701"/>
                  </a:lnTo>
                  <a:lnTo>
                    <a:pt x="2763316" y="2036495"/>
                  </a:lnTo>
                  <a:lnTo>
                    <a:pt x="2774442" y="2039493"/>
                  </a:lnTo>
                  <a:lnTo>
                    <a:pt x="3024632" y="2056130"/>
                  </a:lnTo>
                  <a:close/>
                </a:path>
                <a:path w="5380990" h="3395979">
                  <a:moveTo>
                    <a:pt x="5380736" y="3387344"/>
                  </a:moveTo>
                  <a:lnTo>
                    <a:pt x="5379644" y="3385566"/>
                  </a:lnTo>
                  <a:lnTo>
                    <a:pt x="5250434" y="3173222"/>
                  </a:lnTo>
                  <a:lnTo>
                    <a:pt x="5242585" y="3164751"/>
                  </a:lnTo>
                  <a:lnTo>
                    <a:pt x="5232501" y="3160103"/>
                  </a:lnTo>
                  <a:lnTo>
                    <a:pt x="5221440" y="3159569"/>
                  </a:lnTo>
                  <a:lnTo>
                    <a:pt x="5210683" y="3163443"/>
                  </a:lnTo>
                  <a:lnTo>
                    <a:pt x="5202199" y="3171291"/>
                  </a:lnTo>
                  <a:lnTo>
                    <a:pt x="5197551" y="3181388"/>
                  </a:lnTo>
                  <a:lnTo>
                    <a:pt x="5197018" y="3192488"/>
                  </a:lnTo>
                  <a:lnTo>
                    <a:pt x="5200904" y="3203321"/>
                  </a:lnTo>
                  <a:lnTo>
                    <a:pt x="5249824" y="3283661"/>
                  </a:lnTo>
                  <a:lnTo>
                    <a:pt x="4207294" y="2719425"/>
                  </a:lnTo>
                  <a:lnTo>
                    <a:pt x="4301109" y="2716403"/>
                  </a:lnTo>
                  <a:lnTo>
                    <a:pt x="4329176" y="2686558"/>
                  </a:lnTo>
                  <a:lnTo>
                    <a:pt x="4326521" y="2675356"/>
                  </a:lnTo>
                  <a:lnTo>
                    <a:pt x="4321505" y="2668397"/>
                  </a:lnTo>
                  <a:lnTo>
                    <a:pt x="4320006" y="2666339"/>
                  </a:lnTo>
                  <a:lnTo>
                    <a:pt x="4310608" y="2660421"/>
                  </a:lnTo>
                  <a:lnTo>
                    <a:pt x="4299331" y="2658491"/>
                  </a:lnTo>
                  <a:lnTo>
                    <a:pt x="4048633" y="2666492"/>
                  </a:lnTo>
                  <a:lnTo>
                    <a:pt x="4179062" y="2880741"/>
                  </a:lnTo>
                  <a:lnTo>
                    <a:pt x="4186821" y="2889224"/>
                  </a:lnTo>
                  <a:lnTo>
                    <a:pt x="4196880" y="2893860"/>
                  </a:lnTo>
                  <a:lnTo>
                    <a:pt x="4207967" y="2894355"/>
                  </a:lnTo>
                  <a:lnTo>
                    <a:pt x="4218813" y="2890393"/>
                  </a:lnTo>
                  <a:lnTo>
                    <a:pt x="4228465" y="2850642"/>
                  </a:lnTo>
                  <a:lnTo>
                    <a:pt x="4179557" y="2770263"/>
                  </a:lnTo>
                  <a:lnTo>
                    <a:pt x="5222176" y="3334537"/>
                  </a:lnTo>
                  <a:lnTo>
                    <a:pt x="5128260" y="3337560"/>
                  </a:lnTo>
                  <a:lnTo>
                    <a:pt x="5100320" y="3367405"/>
                  </a:lnTo>
                  <a:lnTo>
                    <a:pt x="5102936" y="3378619"/>
                  </a:lnTo>
                  <a:lnTo>
                    <a:pt x="5109426" y="3387636"/>
                  </a:lnTo>
                  <a:lnTo>
                    <a:pt x="5118811" y="3393554"/>
                  </a:lnTo>
                  <a:lnTo>
                    <a:pt x="5130165" y="3395472"/>
                  </a:lnTo>
                  <a:lnTo>
                    <a:pt x="5380736" y="3387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6982" y="1169200"/>
            <a:ext cx="306306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Pseudo </a:t>
            </a:r>
            <a:r>
              <a:rPr sz="1800" b="1" spc="-10" dirty="0">
                <a:latin typeface="Carlito"/>
                <a:cs typeface="Carlito"/>
              </a:rPr>
              <a:t>stratified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columnar  </a:t>
            </a:r>
            <a:r>
              <a:rPr sz="1800" b="1" spc="-10" dirty="0">
                <a:latin typeface="Carlito"/>
                <a:cs typeface="Carlito"/>
              </a:rPr>
              <a:t>ciliated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epith.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568369" y="6495197"/>
            <a:ext cx="20170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spc="-50" dirty="0"/>
              <a:t>2022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066801" y="6096000"/>
            <a:ext cx="75438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IL: inner longitudinal / MC: middle circular / OL: outer longitudinal 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5294" y="250647"/>
            <a:ext cx="2829306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</a:t>
            </a:r>
            <a:r>
              <a:rPr spc="-80" dirty="0"/>
              <a:t> </a:t>
            </a:r>
            <a:r>
              <a:rPr spc="-20" dirty="0"/>
              <a:t>prostate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" y="2510790"/>
            <a:ext cx="209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Fibromuscular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stroma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1143761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Prostatic</a:t>
            </a:r>
            <a:r>
              <a:rPr sz="1800" b="1" spc="-9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acini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" y="3382619"/>
            <a:ext cx="2172208" cy="579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Corpora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spc="-5" dirty="0" err="1">
                <a:latin typeface="Carlito"/>
                <a:cs typeface="Carlito"/>
              </a:rPr>
              <a:t>amylacea</a:t>
            </a:r>
            <a:endParaRPr lang="ar-JO" sz="1800" b="1" spc="-5" dirty="0">
              <a:latin typeface="Carlito"/>
              <a:cs typeface="Carlito"/>
            </a:endParaRP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solidFill>
                  <a:srgbClr val="7030A0"/>
                </a:solidFill>
                <a:latin typeface="Carlito"/>
                <a:cs typeface="Carlito"/>
              </a:rPr>
              <a:t>(Calcified secretion )</a:t>
            </a:r>
            <a:endParaRPr sz="18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0687" y="990600"/>
            <a:ext cx="8514715" cy="5634355"/>
            <a:chOff x="170687" y="972311"/>
            <a:chExt cx="8514715" cy="5634355"/>
          </a:xfrm>
        </p:grpSpPr>
        <p:sp>
          <p:nvSpPr>
            <p:cNvPr id="7" name="object 7"/>
            <p:cNvSpPr/>
            <p:nvPr/>
          </p:nvSpPr>
          <p:spPr>
            <a:xfrm>
              <a:off x="2663952" y="981455"/>
              <a:ext cx="6012180" cy="5184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9380" y="976883"/>
              <a:ext cx="6021705" cy="5194300"/>
            </a:xfrm>
            <a:custGeom>
              <a:avLst/>
              <a:gdLst/>
              <a:ahLst/>
              <a:cxnLst/>
              <a:rect l="l" t="t" r="r" b="b"/>
              <a:pathLst>
                <a:path w="6021705" h="5194300">
                  <a:moveTo>
                    <a:pt x="0" y="5193792"/>
                  </a:moveTo>
                  <a:lnTo>
                    <a:pt x="6021324" y="5193792"/>
                  </a:lnTo>
                  <a:lnTo>
                    <a:pt x="6021324" y="0"/>
                  </a:lnTo>
                  <a:lnTo>
                    <a:pt x="0" y="0"/>
                  </a:lnTo>
                  <a:lnTo>
                    <a:pt x="0" y="51937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0273" y="1281429"/>
              <a:ext cx="2169795" cy="1626870"/>
            </a:xfrm>
            <a:custGeom>
              <a:avLst/>
              <a:gdLst/>
              <a:ahLst/>
              <a:cxnLst/>
              <a:rect l="l" t="t" r="r" b="b"/>
              <a:pathLst>
                <a:path w="2169795" h="1626870">
                  <a:moveTo>
                    <a:pt x="1562481" y="491236"/>
                  </a:moveTo>
                  <a:lnTo>
                    <a:pt x="1391018" y="308229"/>
                  </a:lnTo>
                  <a:lnTo>
                    <a:pt x="1381671" y="301574"/>
                  </a:lnTo>
                  <a:lnTo>
                    <a:pt x="1370863" y="299123"/>
                  </a:lnTo>
                  <a:lnTo>
                    <a:pt x="1359916" y="300913"/>
                  </a:lnTo>
                  <a:lnTo>
                    <a:pt x="1350137" y="306959"/>
                  </a:lnTo>
                  <a:lnTo>
                    <a:pt x="1343469" y="316318"/>
                  </a:lnTo>
                  <a:lnTo>
                    <a:pt x="1341018" y="327126"/>
                  </a:lnTo>
                  <a:lnTo>
                    <a:pt x="1342809" y="338074"/>
                  </a:lnTo>
                  <a:lnTo>
                    <a:pt x="1348867" y="347853"/>
                  </a:lnTo>
                  <a:lnTo>
                    <a:pt x="1413040" y="416420"/>
                  </a:lnTo>
                  <a:lnTo>
                    <a:pt x="16510" y="0"/>
                  </a:lnTo>
                  <a:lnTo>
                    <a:pt x="0" y="55372"/>
                  </a:lnTo>
                  <a:lnTo>
                    <a:pt x="1396619" y="471944"/>
                  </a:lnTo>
                  <a:lnTo>
                    <a:pt x="1305179" y="494157"/>
                  </a:lnTo>
                  <a:lnTo>
                    <a:pt x="1294790" y="499046"/>
                  </a:lnTo>
                  <a:lnTo>
                    <a:pt x="1287310" y="507238"/>
                  </a:lnTo>
                  <a:lnTo>
                    <a:pt x="1283436" y="517626"/>
                  </a:lnTo>
                  <a:lnTo>
                    <a:pt x="1283843" y="529082"/>
                  </a:lnTo>
                  <a:lnTo>
                    <a:pt x="1288719" y="539546"/>
                  </a:lnTo>
                  <a:lnTo>
                    <a:pt x="1296936" y="547039"/>
                  </a:lnTo>
                  <a:lnTo>
                    <a:pt x="1307363" y="550900"/>
                  </a:lnTo>
                  <a:lnTo>
                    <a:pt x="1318895" y="550418"/>
                  </a:lnTo>
                  <a:lnTo>
                    <a:pt x="1515948" y="502539"/>
                  </a:lnTo>
                  <a:lnTo>
                    <a:pt x="1562481" y="491236"/>
                  </a:lnTo>
                  <a:close/>
                </a:path>
                <a:path w="2169795" h="1626870">
                  <a:moveTo>
                    <a:pt x="2169414" y="1510538"/>
                  </a:moveTo>
                  <a:lnTo>
                    <a:pt x="1960753" y="1371473"/>
                  </a:lnTo>
                  <a:lnTo>
                    <a:pt x="1950085" y="1367104"/>
                  </a:lnTo>
                  <a:lnTo>
                    <a:pt x="1938947" y="1367142"/>
                  </a:lnTo>
                  <a:lnTo>
                    <a:pt x="1928647" y="1371358"/>
                  </a:lnTo>
                  <a:lnTo>
                    <a:pt x="1920494" y="1379474"/>
                  </a:lnTo>
                  <a:lnTo>
                    <a:pt x="1916188" y="1390129"/>
                  </a:lnTo>
                  <a:lnTo>
                    <a:pt x="1916264" y="1401216"/>
                  </a:lnTo>
                  <a:lnTo>
                    <a:pt x="1920494" y="1411465"/>
                  </a:lnTo>
                  <a:lnTo>
                    <a:pt x="1928622" y="1419606"/>
                  </a:lnTo>
                  <a:lnTo>
                    <a:pt x="2006701" y="1471726"/>
                  </a:lnTo>
                  <a:lnTo>
                    <a:pt x="267589" y="1367282"/>
                  </a:lnTo>
                  <a:lnTo>
                    <a:pt x="264033" y="1425194"/>
                  </a:lnTo>
                  <a:lnTo>
                    <a:pt x="2003196" y="1529638"/>
                  </a:lnTo>
                  <a:lnTo>
                    <a:pt x="1919478" y="1572006"/>
                  </a:lnTo>
                  <a:lnTo>
                    <a:pt x="1910397" y="1579143"/>
                  </a:lnTo>
                  <a:lnTo>
                    <a:pt x="1904961" y="1588820"/>
                  </a:lnTo>
                  <a:lnTo>
                    <a:pt x="1903577" y="1599819"/>
                  </a:lnTo>
                  <a:lnTo>
                    <a:pt x="1906651" y="1610868"/>
                  </a:lnTo>
                  <a:lnTo>
                    <a:pt x="1913775" y="1619948"/>
                  </a:lnTo>
                  <a:lnTo>
                    <a:pt x="1923453" y="1625384"/>
                  </a:lnTo>
                  <a:lnTo>
                    <a:pt x="1934451" y="1626768"/>
                  </a:lnTo>
                  <a:lnTo>
                    <a:pt x="1945513" y="1623695"/>
                  </a:lnTo>
                  <a:lnTo>
                    <a:pt x="2118893" y="1536065"/>
                  </a:lnTo>
                  <a:lnTo>
                    <a:pt x="2169414" y="15105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831" y="4062983"/>
              <a:ext cx="2706624" cy="2534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259" y="4058411"/>
              <a:ext cx="2715895" cy="2543810"/>
            </a:xfrm>
            <a:custGeom>
              <a:avLst/>
              <a:gdLst/>
              <a:ahLst/>
              <a:cxnLst/>
              <a:rect l="l" t="t" r="r" b="b"/>
              <a:pathLst>
                <a:path w="2715895" h="2543809">
                  <a:moveTo>
                    <a:pt x="0" y="2543556"/>
                  </a:moveTo>
                  <a:lnTo>
                    <a:pt x="2715768" y="2543556"/>
                  </a:lnTo>
                  <a:lnTo>
                    <a:pt x="2715768" y="0"/>
                  </a:lnTo>
                  <a:lnTo>
                    <a:pt x="0" y="0"/>
                  </a:lnTo>
                  <a:lnTo>
                    <a:pt x="0" y="25435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8401" y="3212464"/>
              <a:ext cx="1697355" cy="1224280"/>
            </a:xfrm>
            <a:custGeom>
              <a:avLst/>
              <a:gdLst/>
              <a:ahLst/>
              <a:cxnLst/>
              <a:rect l="l" t="t" r="r" b="b"/>
              <a:pathLst>
                <a:path w="1697354" h="1224279">
                  <a:moveTo>
                    <a:pt x="128748" y="977755"/>
                  </a:moveTo>
                  <a:lnTo>
                    <a:pt x="117840" y="979662"/>
                  </a:lnTo>
                  <a:lnTo>
                    <a:pt x="108432" y="985545"/>
                  </a:lnTo>
                  <a:lnTo>
                    <a:pt x="101726" y="994918"/>
                  </a:lnTo>
                  <a:lnTo>
                    <a:pt x="0" y="1224153"/>
                  </a:lnTo>
                  <a:lnTo>
                    <a:pt x="104525" y="1213993"/>
                  </a:lnTo>
                  <a:lnTo>
                    <a:pt x="63500" y="1213993"/>
                  </a:lnTo>
                  <a:lnTo>
                    <a:pt x="29718" y="1167130"/>
                  </a:lnTo>
                  <a:lnTo>
                    <a:pt x="116503" y="1104531"/>
                  </a:lnTo>
                  <a:lnTo>
                    <a:pt x="154686" y="1018413"/>
                  </a:lnTo>
                  <a:lnTo>
                    <a:pt x="157170" y="1007209"/>
                  </a:lnTo>
                  <a:lnTo>
                    <a:pt x="155225" y="996315"/>
                  </a:lnTo>
                  <a:lnTo>
                    <a:pt x="149328" y="986944"/>
                  </a:lnTo>
                  <a:lnTo>
                    <a:pt x="139954" y="980313"/>
                  </a:lnTo>
                  <a:lnTo>
                    <a:pt x="128748" y="977755"/>
                  </a:lnTo>
                  <a:close/>
                </a:path>
                <a:path w="1697354" h="1224279">
                  <a:moveTo>
                    <a:pt x="116503" y="1104531"/>
                  </a:moveTo>
                  <a:lnTo>
                    <a:pt x="29718" y="1167130"/>
                  </a:lnTo>
                  <a:lnTo>
                    <a:pt x="63500" y="1213993"/>
                  </a:lnTo>
                  <a:lnTo>
                    <a:pt x="79701" y="1202309"/>
                  </a:lnTo>
                  <a:lnTo>
                    <a:pt x="73151" y="1202309"/>
                  </a:lnTo>
                  <a:lnTo>
                    <a:pt x="43815" y="1161669"/>
                  </a:lnTo>
                  <a:lnTo>
                    <a:pt x="93300" y="1156864"/>
                  </a:lnTo>
                  <a:lnTo>
                    <a:pt x="116503" y="1104531"/>
                  </a:lnTo>
                  <a:close/>
                </a:path>
                <a:path w="1697354" h="1224279">
                  <a:moveTo>
                    <a:pt x="243967" y="1142238"/>
                  </a:moveTo>
                  <a:lnTo>
                    <a:pt x="150403" y="1151321"/>
                  </a:lnTo>
                  <a:lnTo>
                    <a:pt x="63500" y="1213993"/>
                  </a:lnTo>
                  <a:lnTo>
                    <a:pt x="104525" y="1213993"/>
                  </a:lnTo>
                  <a:lnTo>
                    <a:pt x="249555" y="1199896"/>
                  </a:lnTo>
                  <a:lnTo>
                    <a:pt x="275590" y="1168273"/>
                  </a:lnTo>
                  <a:lnTo>
                    <a:pt x="272256" y="1157293"/>
                  </a:lnTo>
                  <a:lnTo>
                    <a:pt x="265207" y="1148730"/>
                  </a:lnTo>
                  <a:lnTo>
                    <a:pt x="255444" y="1143430"/>
                  </a:lnTo>
                  <a:lnTo>
                    <a:pt x="243967" y="1142238"/>
                  </a:lnTo>
                  <a:close/>
                </a:path>
                <a:path w="1697354" h="1224279">
                  <a:moveTo>
                    <a:pt x="93300" y="1156864"/>
                  </a:moveTo>
                  <a:lnTo>
                    <a:pt x="43815" y="1161669"/>
                  </a:lnTo>
                  <a:lnTo>
                    <a:pt x="73151" y="1202309"/>
                  </a:lnTo>
                  <a:lnTo>
                    <a:pt x="93300" y="1156864"/>
                  </a:lnTo>
                  <a:close/>
                </a:path>
                <a:path w="1697354" h="1224279">
                  <a:moveTo>
                    <a:pt x="150403" y="1151321"/>
                  </a:moveTo>
                  <a:lnTo>
                    <a:pt x="93300" y="1156864"/>
                  </a:lnTo>
                  <a:lnTo>
                    <a:pt x="73151" y="1202309"/>
                  </a:lnTo>
                  <a:lnTo>
                    <a:pt x="79701" y="1202309"/>
                  </a:lnTo>
                  <a:lnTo>
                    <a:pt x="150403" y="1151321"/>
                  </a:lnTo>
                  <a:close/>
                </a:path>
                <a:path w="1697354" h="1224279">
                  <a:moveTo>
                    <a:pt x="1604071" y="67274"/>
                  </a:moveTo>
                  <a:lnTo>
                    <a:pt x="1546843" y="72829"/>
                  </a:lnTo>
                  <a:lnTo>
                    <a:pt x="116503" y="1104531"/>
                  </a:lnTo>
                  <a:lnTo>
                    <a:pt x="93300" y="1156864"/>
                  </a:lnTo>
                  <a:lnTo>
                    <a:pt x="150403" y="1151321"/>
                  </a:lnTo>
                  <a:lnTo>
                    <a:pt x="1580715" y="119834"/>
                  </a:lnTo>
                  <a:lnTo>
                    <a:pt x="1604071" y="67274"/>
                  </a:lnTo>
                  <a:close/>
                </a:path>
                <a:path w="1697354" h="1224279">
                  <a:moveTo>
                    <a:pt x="1692719" y="10160"/>
                  </a:moveTo>
                  <a:lnTo>
                    <a:pt x="1633727" y="10160"/>
                  </a:lnTo>
                  <a:lnTo>
                    <a:pt x="1667637" y="57150"/>
                  </a:lnTo>
                  <a:lnTo>
                    <a:pt x="1580715" y="119834"/>
                  </a:lnTo>
                  <a:lnTo>
                    <a:pt x="1542541" y="205739"/>
                  </a:lnTo>
                  <a:lnTo>
                    <a:pt x="1540057" y="216963"/>
                  </a:lnTo>
                  <a:lnTo>
                    <a:pt x="1542002" y="227901"/>
                  </a:lnTo>
                  <a:lnTo>
                    <a:pt x="1547899" y="237315"/>
                  </a:lnTo>
                  <a:lnTo>
                    <a:pt x="1557274" y="243967"/>
                  </a:lnTo>
                  <a:lnTo>
                    <a:pt x="1568497" y="246451"/>
                  </a:lnTo>
                  <a:lnTo>
                    <a:pt x="1579435" y="244506"/>
                  </a:lnTo>
                  <a:lnTo>
                    <a:pt x="1588849" y="238609"/>
                  </a:lnTo>
                  <a:lnTo>
                    <a:pt x="1595501" y="229235"/>
                  </a:lnTo>
                  <a:lnTo>
                    <a:pt x="1692719" y="10160"/>
                  </a:lnTo>
                  <a:close/>
                </a:path>
                <a:path w="1697354" h="1224279">
                  <a:moveTo>
                    <a:pt x="1642251" y="21971"/>
                  </a:moveTo>
                  <a:lnTo>
                    <a:pt x="1624202" y="21971"/>
                  </a:lnTo>
                  <a:lnTo>
                    <a:pt x="1653413" y="62484"/>
                  </a:lnTo>
                  <a:lnTo>
                    <a:pt x="1604071" y="67274"/>
                  </a:lnTo>
                  <a:lnTo>
                    <a:pt x="1580715" y="119834"/>
                  </a:lnTo>
                  <a:lnTo>
                    <a:pt x="1667637" y="57150"/>
                  </a:lnTo>
                  <a:lnTo>
                    <a:pt x="1642251" y="21971"/>
                  </a:lnTo>
                  <a:close/>
                </a:path>
                <a:path w="1697354" h="1224279">
                  <a:moveTo>
                    <a:pt x="1697227" y="0"/>
                  </a:moveTo>
                  <a:lnTo>
                    <a:pt x="1447673" y="24257"/>
                  </a:lnTo>
                  <a:lnTo>
                    <a:pt x="1421638" y="55880"/>
                  </a:lnTo>
                  <a:lnTo>
                    <a:pt x="1424989" y="66859"/>
                  </a:lnTo>
                  <a:lnTo>
                    <a:pt x="1432067" y="75422"/>
                  </a:lnTo>
                  <a:lnTo>
                    <a:pt x="1441836" y="80722"/>
                  </a:lnTo>
                  <a:lnTo>
                    <a:pt x="1453261" y="81914"/>
                  </a:lnTo>
                  <a:lnTo>
                    <a:pt x="1546843" y="72829"/>
                  </a:lnTo>
                  <a:lnTo>
                    <a:pt x="1633727" y="10160"/>
                  </a:lnTo>
                  <a:lnTo>
                    <a:pt x="1692719" y="10160"/>
                  </a:lnTo>
                  <a:lnTo>
                    <a:pt x="1697227" y="0"/>
                  </a:lnTo>
                  <a:close/>
                </a:path>
                <a:path w="1697354" h="1224279">
                  <a:moveTo>
                    <a:pt x="1633727" y="10160"/>
                  </a:moveTo>
                  <a:lnTo>
                    <a:pt x="1546843" y="72829"/>
                  </a:lnTo>
                  <a:lnTo>
                    <a:pt x="1604071" y="67274"/>
                  </a:lnTo>
                  <a:lnTo>
                    <a:pt x="1624202" y="21971"/>
                  </a:lnTo>
                  <a:lnTo>
                    <a:pt x="1642251" y="21971"/>
                  </a:lnTo>
                  <a:lnTo>
                    <a:pt x="1633727" y="10160"/>
                  </a:lnTo>
                  <a:close/>
                </a:path>
                <a:path w="1697354" h="1224279">
                  <a:moveTo>
                    <a:pt x="1624202" y="21971"/>
                  </a:moveTo>
                  <a:lnTo>
                    <a:pt x="1604071" y="67274"/>
                  </a:lnTo>
                  <a:lnTo>
                    <a:pt x="1653413" y="62484"/>
                  </a:lnTo>
                  <a:lnTo>
                    <a:pt x="1624202" y="21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dirty="0"/>
              <a:t>2022</a:t>
            </a:r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1802688" y="3953265"/>
            <a:ext cx="127585" cy="48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6096000" y="30480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Exocrine gland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Male </a:t>
            </a:r>
            <a:r>
              <a:rPr lang="en-US" dirty="0" err="1">
                <a:solidFill>
                  <a:srgbClr val="7030A0"/>
                </a:solidFill>
              </a:rPr>
              <a:t>acessory</a:t>
            </a:r>
            <a:r>
              <a:rPr lang="en-US" dirty="0">
                <a:solidFill>
                  <a:srgbClr val="7030A0"/>
                </a:solidFill>
              </a:rPr>
              <a:t> gland 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350900"/>
            <a:ext cx="353796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70" dirty="0"/>
              <a:t> </a:t>
            </a:r>
            <a:r>
              <a:rPr sz="4000" spc="-5" dirty="0"/>
              <a:t>penis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46759" y="1187196"/>
            <a:ext cx="6489065" cy="5274945"/>
            <a:chOff x="746759" y="1187196"/>
            <a:chExt cx="6489065" cy="5274945"/>
          </a:xfrm>
        </p:grpSpPr>
        <p:sp>
          <p:nvSpPr>
            <p:cNvPr id="4" name="object 4"/>
            <p:cNvSpPr/>
            <p:nvPr/>
          </p:nvSpPr>
          <p:spPr>
            <a:xfrm>
              <a:off x="755903" y="1196340"/>
              <a:ext cx="5903976" cy="5256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1331" y="1191768"/>
              <a:ext cx="5913120" cy="5265420"/>
            </a:xfrm>
            <a:custGeom>
              <a:avLst/>
              <a:gdLst/>
              <a:ahLst/>
              <a:cxnLst/>
              <a:rect l="l" t="t" r="r" b="b"/>
              <a:pathLst>
                <a:path w="5913120" h="5265420">
                  <a:moveTo>
                    <a:pt x="0" y="5265420"/>
                  </a:moveTo>
                  <a:lnTo>
                    <a:pt x="5913120" y="5265420"/>
                  </a:lnTo>
                  <a:lnTo>
                    <a:pt x="5913120" y="0"/>
                  </a:lnTo>
                  <a:lnTo>
                    <a:pt x="0" y="0"/>
                  </a:lnTo>
                  <a:lnTo>
                    <a:pt x="0" y="52654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0897" y="1404746"/>
              <a:ext cx="3615054" cy="4003040"/>
            </a:xfrm>
            <a:custGeom>
              <a:avLst/>
              <a:gdLst/>
              <a:ahLst/>
              <a:cxnLst/>
              <a:rect l="l" t="t" r="r" b="b"/>
              <a:pathLst>
                <a:path w="3615054" h="4003040">
                  <a:moveTo>
                    <a:pt x="3058922" y="47879"/>
                  </a:moveTo>
                  <a:lnTo>
                    <a:pt x="3039186" y="29006"/>
                  </a:lnTo>
                  <a:lnTo>
                    <a:pt x="3030855" y="0"/>
                  </a:lnTo>
                  <a:lnTo>
                    <a:pt x="524941" y="724255"/>
                  </a:lnTo>
                  <a:lnTo>
                    <a:pt x="589788" y="656209"/>
                  </a:lnTo>
                  <a:lnTo>
                    <a:pt x="588899" y="615315"/>
                  </a:lnTo>
                  <a:lnTo>
                    <a:pt x="568147" y="607288"/>
                  </a:lnTo>
                  <a:lnTo>
                    <a:pt x="557301" y="609638"/>
                  </a:lnTo>
                  <a:lnTo>
                    <a:pt x="547878" y="616204"/>
                  </a:lnTo>
                  <a:lnTo>
                    <a:pt x="374904" y="797814"/>
                  </a:lnTo>
                  <a:lnTo>
                    <a:pt x="618109" y="859028"/>
                  </a:lnTo>
                  <a:lnTo>
                    <a:pt x="629577" y="859599"/>
                  </a:lnTo>
                  <a:lnTo>
                    <a:pt x="640029" y="855840"/>
                  </a:lnTo>
                  <a:lnTo>
                    <a:pt x="648296" y="848448"/>
                  </a:lnTo>
                  <a:lnTo>
                    <a:pt x="653288" y="838073"/>
                  </a:lnTo>
                  <a:lnTo>
                    <a:pt x="653770" y="826541"/>
                  </a:lnTo>
                  <a:lnTo>
                    <a:pt x="649986" y="816102"/>
                  </a:lnTo>
                  <a:lnTo>
                    <a:pt x="644156" y="809625"/>
                  </a:lnTo>
                  <a:lnTo>
                    <a:pt x="642569" y="807859"/>
                  </a:lnTo>
                  <a:lnTo>
                    <a:pt x="632206" y="802894"/>
                  </a:lnTo>
                  <a:lnTo>
                    <a:pt x="540969" y="779907"/>
                  </a:lnTo>
                  <a:lnTo>
                    <a:pt x="2942247" y="85864"/>
                  </a:lnTo>
                  <a:lnTo>
                    <a:pt x="1403527" y="1693964"/>
                  </a:lnTo>
                  <a:lnTo>
                    <a:pt x="1425448" y="1602486"/>
                  </a:lnTo>
                  <a:lnTo>
                    <a:pt x="1425841" y="1591030"/>
                  </a:lnTo>
                  <a:lnTo>
                    <a:pt x="1421955" y="1580667"/>
                  </a:lnTo>
                  <a:lnTo>
                    <a:pt x="1414437" y="1572501"/>
                  </a:lnTo>
                  <a:lnTo>
                    <a:pt x="1403985" y="1567688"/>
                  </a:lnTo>
                  <a:lnTo>
                    <a:pt x="1392516" y="1567243"/>
                  </a:lnTo>
                  <a:lnTo>
                    <a:pt x="1382153" y="1571129"/>
                  </a:lnTo>
                  <a:lnTo>
                    <a:pt x="1373987" y="1578622"/>
                  </a:lnTo>
                  <a:lnTo>
                    <a:pt x="1369187" y="1589024"/>
                  </a:lnTo>
                  <a:lnTo>
                    <a:pt x="1310640" y="1832864"/>
                  </a:lnTo>
                  <a:lnTo>
                    <a:pt x="1385519" y="1811401"/>
                  </a:lnTo>
                  <a:lnTo>
                    <a:pt x="1551686" y="1763776"/>
                  </a:lnTo>
                  <a:lnTo>
                    <a:pt x="1561884" y="1758467"/>
                  </a:lnTo>
                  <a:lnTo>
                    <a:pt x="1569034" y="1749971"/>
                  </a:lnTo>
                  <a:lnTo>
                    <a:pt x="1572488" y="1739417"/>
                  </a:lnTo>
                  <a:lnTo>
                    <a:pt x="1571625" y="1727962"/>
                  </a:lnTo>
                  <a:lnTo>
                    <a:pt x="1566303" y="1717763"/>
                  </a:lnTo>
                  <a:lnTo>
                    <a:pt x="1557807" y="1710613"/>
                  </a:lnTo>
                  <a:lnTo>
                    <a:pt x="1547253" y="1707159"/>
                  </a:lnTo>
                  <a:lnTo>
                    <a:pt x="1535811" y="1708023"/>
                  </a:lnTo>
                  <a:lnTo>
                    <a:pt x="1445463" y="1733956"/>
                  </a:lnTo>
                  <a:lnTo>
                    <a:pt x="3058922" y="47879"/>
                  </a:lnTo>
                  <a:close/>
                </a:path>
                <a:path w="3615054" h="4003040">
                  <a:moveTo>
                    <a:pt x="3614801" y="3843909"/>
                  </a:moveTo>
                  <a:lnTo>
                    <a:pt x="164528" y="3843909"/>
                  </a:lnTo>
                  <a:lnTo>
                    <a:pt x="245745" y="3796550"/>
                  </a:lnTo>
                  <a:lnTo>
                    <a:pt x="254342" y="3788867"/>
                  </a:lnTo>
                  <a:lnTo>
                    <a:pt x="259181" y="3778872"/>
                  </a:lnTo>
                  <a:lnTo>
                    <a:pt x="259905" y="3767810"/>
                  </a:lnTo>
                  <a:lnTo>
                    <a:pt x="256159" y="3756914"/>
                  </a:lnTo>
                  <a:lnTo>
                    <a:pt x="248539" y="3748328"/>
                  </a:lnTo>
                  <a:lnTo>
                    <a:pt x="238544" y="3743515"/>
                  </a:lnTo>
                  <a:lnTo>
                    <a:pt x="227482" y="3742817"/>
                  </a:lnTo>
                  <a:lnTo>
                    <a:pt x="216662" y="3746500"/>
                  </a:lnTo>
                  <a:lnTo>
                    <a:pt x="0" y="3872865"/>
                  </a:lnTo>
                  <a:lnTo>
                    <a:pt x="216662" y="3999230"/>
                  </a:lnTo>
                  <a:lnTo>
                    <a:pt x="227482" y="4002925"/>
                  </a:lnTo>
                  <a:lnTo>
                    <a:pt x="238544" y="4002214"/>
                  </a:lnTo>
                  <a:lnTo>
                    <a:pt x="248539" y="3997414"/>
                  </a:lnTo>
                  <a:lnTo>
                    <a:pt x="256159" y="3988816"/>
                  </a:lnTo>
                  <a:lnTo>
                    <a:pt x="259905" y="3977932"/>
                  </a:lnTo>
                  <a:lnTo>
                    <a:pt x="259181" y="3966870"/>
                  </a:lnTo>
                  <a:lnTo>
                    <a:pt x="254342" y="3956875"/>
                  </a:lnTo>
                  <a:lnTo>
                    <a:pt x="245745" y="3949192"/>
                  </a:lnTo>
                  <a:lnTo>
                    <a:pt x="164528" y="3901821"/>
                  </a:lnTo>
                  <a:lnTo>
                    <a:pt x="3614801" y="3901821"/>
                  </a:lnTo>
                  <a:lnTo>
                    <a:pt x="3614801" y="3843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20331" y="1718564"/>
            <a:ext cx="179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Corpora</a:t>
            </a:r>
            <a:r>
              <a:rPr sz="1800" b="1" spc="-8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cavernosa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760209" y="4961131"/>
            <a:ext cx="23837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Corpus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spongiosum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317989" y="5791473"/>
            <a:ext cx="1631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Penile urethra</a:t>
            </a:r>
            <a:endParaRPr lang="ar-JO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276600" y="5611220"/>
            <a:ext cx="4114800" cy="36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9990" y="212547"/>
            <a:ext cx="2518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</a:t>
            </a:r>
            <a:r>
              <a:rPr spc="-90" dirty="0"/>
              <a:t> </a:t>
            </a:r>
            <a:r>
              <a:rPr spc="-5" dirty="0"/>
              <a:t>ovary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4524" y="890269"/>
            <a:ext cx="6843395" cy="5295265"/>
            <a:chOff x="1094524" y="890269"/>
            <a:chExt cx="6843395" cy="5295265"/>
          </a:xfrm>
        </p:grpSpPr>
        <p:sp>
          <p:nvSpPr>
            <p:cNvPr id="4" name="object 4"/>
            <p:cNvSpPr/>
            <p:nvPr/>
          </p:nvSpPr>
          <p:spPr>
            <a:xfrm>
              <a:off x="1507236" y="1341119"/>
              <a:ext cx="6408420" cy="424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2663" y="1336547"/>
              <a:ext cx="6417945" cy="4258310"/>
            </a:xfrm>
            <a:custGeom>
              <a:avLst/>
              <a:gdLst/>
              <a:ahLst/>
              <a:cxnLst/>
              <a:rect l="l" t="t" r="r" b="b"/>
              <a:pathLst>
                <a:path w="6417945" h="4258310">
                  <a:moveTo>
                    <a:pt x="0" y="4258056"/>
                  </a:moveTo>
                  <a:lnTo>
                    <a:pt x="6417564" y="4258056"/>
                  </a:lnTo>
                  <a:lnTo>
                    <a:pt x="6417564" y="0"/>
                  </a:lnTo>
                  <a:lnTo>
                    <a:pt x="0" y="0"/>
                  </a:lnTo>
                  <a:lnTo>
                    <a:pt x="0" y="42580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620" y="2356103"/>
              <a:ext cx="3502660" cy="2513330"/>
            </a:xfrm>
            <a:custGeom>
              <a:avLst/>
              <a:gdLst/>
              <a:ahLst/>
              <a:cxnLst/>
              <a:rect l="l" t="t" r="r" b="b"/>
              <a:pathLst>
                <a:path w="3502660" h="2513329">
                  <a:moveTo>
                    <a:pt x="190500" y="176022"/>
                  </a:moveTo>
                  <a:lnTo>
                    <a:pt x="185635" y="120408"/>
                  </a:lnTo>
                  <a:lnTo>
                    <a:pt x="172110" y="72097"/>
                  </a:lnTo>
                  <a:lnTo>
                    <a:pt x="151485" y="33985"/>
                  </a:lnTo>
                  <a:lnTo>
                    <a:pt x="95250" y="0"/>
                  </a:lnTo>
                  <a:lnTo>
                    <a:pt x="65151" y="8991"/>
                  </a:lnTo>
                  <a:lnTo>
                    <a:pt x="39001" y="33985"/>
                  </a:lnTo>
                  <a:lnTo>
                    <a:pt x="18376" y="72097"/>
                  </a:lnTo>
                  <a:lnTo>
                    <a:pt x="4851" y="120408"/>
                  </a:lnTo>
                  <a:lnTo>
                    <a:pt x="0" y="176022"/>
                  </a:lnTo>
                  <a:lnTo>
                    <a:pt x="4851" y="231648"/>
                  </a:lnTo>
                  <a:lnTo>
                    <a:pt x="18376" y="279958"/>
                  </a:lnTo>
                  <a:lnTo>
                    <a:pt x="39001" y="318071"/>
                  </a:lnTo>
                  <a:lnTo>
                    <a:pt x="65151" y="343065"/>
                  </a:lnTo>
                  <a:lnTo>
                    <a:pt x="95250" y="352044"/>
                  </a:lnTo>
                  <a:lnTo>
                    <a:pt x="125336" y="343065"/>
                  </a:lnTo>
                  <a:lnTo>
                    <a:pt x="151485" y="318071"/>
                  </a:lnTo>
                  <a:lnTo>
                    <a:pt x="172110" y="279958"/>
                  </a:lnTo>
                  <a:lnTo>
                    <a:pt x="185635" y="231648"/>
                  </a:lnTo>
                  <a:lnTo>
                    <a:pt x="190500" y="176022"/>
                  </a:lnTo>
                  <a:close/>
                </a:path>
                <a:path w="3502660" h="2513329">
                  <a:moveTo>
                    <a:pt x="1299972" y="432816"/>
                  </a:moveTo>
                  <a:lnTo>
                    <a:pt x="1295539" y="366826"/>
                  </a:lnTo>
                  <a:lnTo>
                    <a:pt x="1283208" y="309511"/>
                  </a:lnTo>
                  <a:lnTo>
                    <a:pt x="1264412" y="264312"/>
                  </a:lnTo>
                  <a:lnTo>
                    <a:pt x="1213104" y="224028"/>
                  </a:lnTo>
                  <a:lnTo>
                    <a:pt x="1185633" y="234683"/>
                  </a:lnTo>
                  <a:lnTo>
                    <a:pt x="1161783" y="264312"/>
                  </a:lnTo>
                  <a:lnTo>
                    <a:pt x="1142987" y="309511"/>
                  </a:lnTo>
                  <a:lnTo>
                    <a:pt x="1130655" y="366826"/>
                  </a:lnTo>
                  <a:lnTo>
                    <a:pt x="1126236" y="432816"/>
                  </a:lnTo>
                  <a:lnTo>
                    <a:pt x="1130655" y="498817"/>
                  </a:lnTo>
                  <a:lnTo>
                    <a:pt x="1142987" y="556133"/>
                  </a:lnTo>
                  <a:lnTo>
                    <a:pt x="1161783" y="601332"/>
                  </a:lnTo>
                  <a:lnTo>
                    <a:pt x="1185633" y="630961"/>
                  </a:lnTo>
                  <a:lnTo>
                    <a:pt x="1213104" y="641604"/>
                  </a:lnTo>
                  <a:lnTo>
                    <a:pt x="1240561" y="630961"/>
                  </a:lnTo>
                  <a:lnTo>
                    <a:pt x="1264412" y="601332"/>
                  </a:lnTo>
                  <a:lnTo>
                    <a:pt x="1283208" y="556133"/>
                  </a:lnTo>
                  <a:lnTo>
                    <a:pt x="1295539" y="498817"/>
                  </a:lnTo>
                  <a:lnTo>
                    <a:pt x="1299972" y="432816"/>
                  </a:lnTo>
                  <a:close/>
                </a:path>
                <a:path w="3502660" h="2513329">
                  <a:moveTo>
                    <a:pt x="3502152" y="2369058"/>
                  </a:moveTo>
                  <a:lnTo>
                    <a:pt x="3493655" y="2313025"/>
                  </a:lnTo>
                  <a:lnTo>
                    <a:pt x="3470478" y="2267242"/>
                  </a:lnTo>
                  <a:lnTo>
                    <a:pt x="3436086" y="2236368"/>
                  </a:lnTo>
                  <a:lnTo>
                    <a:pt x="3393948" y="2225040"/>
                  </a:lnTo>
                  <a:lnTo>
                    <a:pt x="3351796" y="2236368"/>
                  </a:lnTo>
                  <a:lnTo>
                    <a:pt x="3317405" y="2267242"/>
                  </a:lnTo>
                  <a:lnTo>
                    <a:pt x="3294227" y="2313025"/>
                  </a:lnTo>
                  <a:lnTo>
                    <a:pt x="3285744" y="2369058"/>
                  </a:lnTo>
                  <a:lnTo>
                    <a:pt x="3294227" y="2425103"/>
                  </a:lnTo>
                  <a:lnTo>
                    <a:pt x="3317405" y="2470886"/>
                  </a:lnTo>
                  <a:lnTo>
                    <a:pt x="3351796" y="2501760"/>
                  </a:lnTo>
                  <a:lnTo>
                    <a:pt x="3393948" y="2513076"/>
                  </a:lnTo>
                  <a:lnTo>
                    <a:pt x="3436086" y="2501760"/>
                  </a:lnTo>
                  <a:lnTo>
                    <a:pt x="3470478" y="2470886"/>
                  </a:lnTo>
                  <a:lnTo>
                    <a:pt x="3493655" y="2425103"/>
                  </a:lnTo>
                  <a:lnTo>
                    <a:pt x="3502152" y="2369058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7386" y="2774441"/>
              <a:ext cx="71755" cy="295910"/>
            </a:xfrm>
            <a:custGeom>
              <a:avLst/>
              <a:gdLst/>
              <a:ahLst/>
              <a:cxnLst/>
              <a:rect l="l" t="t" r="r" b="b"/>
              <a:pathLst>
                <a:path w="71754" h="295910">
                  <a:moveTo>
                    <a:pt x="35814" y="0"/>
                  </a:moveTo>
                  <a:lnTo>
                    <a:pt x="21859" y="11614"/>
                  </a:lnTo>
                  <a:lnTo>
                    <a:pt x="10477" y="43291"/>
                  </a:lnTo>
                  <a:lnTo>
                    <a:pt x="2809" y="90279"/>
                  </a:lnTo>
                  <a:lnTo>
                    <a:pt x="0" y="147828"/>
                  </a:lnTo>
                  <a:lnTo>
                    <a:pt x="2809" y="205376"/>
                  </a:lnTo>
                  <a:lnTo>
                    <a:pt x="10477" y="252364"/>
                  </a:lnTo>
                  <a:lnTo>
                    <a:pt x="21859" y="284041"/>
                  </a:lnTo>
                  <a:lnTo>
                    <a:pt x="35814" y="295656"/>
                  </a:lnTo>
                  <a:lnTo>
                    <a:pt x="49768" y="284041"/>
                  </a:lnTo>
                  <a:lnTo>
                    <a:pt x="61150" y="252364"/>
                  </a:lnTo>
                  <a:lnTo>
                    <a:pt x="68818" y="205376"/>
                  </a:lnTo>
                  <a:lnTo>
                    <a:pt x="71628" y="147828"/>
                  </a:lnTo>
                  <a:lnTo>
                    <a:pt x="68818" y="90279"/>
                  </a:lnTo>
                  <a:lnTo>
                    <a:pt x="61150" y="43291"/>
                  </a:lnTo>
                  <a:lnTo>
                    <a:pt x="49768" y="1161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7386" y="2774441"/>
              <a:ext cx="71755" cy="295910"/>
            </a:xfrm>
            <a:custGeom>
              <a:avLst/>
              <a:gdLst/>
              <a:ahLst/>
              <a:cxnLst/>
              <a:rect l="l" t="t" r="r" b="b"/>
              <a:pathLst>
                <a:path w="71754" h="295910">
                  <a:moveTo>
                    <a:pt x="0" y="147828"/>
                  </a:moveTo>
                  <a:lnTo>
                    <a:pt x="2809" y="90279"/>
                  </a:lnTo>
                  <a:lnTo>
                    <a:pt x="10477" y="43291"/>
                  </a:lnTo>
                  <a:lnTo>
                    <a:pt x="21859" y="11614"/>
                  </a:lnTo>
                  <a:lnTo>
                    <a:pt x="35814" y="0"/>
                  </a:lnTo>
                  <a:lnTo>
                    <a:pt x="49768" y="11614"/>
                  </a:lnTo>
                  <a:lnTo>
                    <a:pt x="61150" y="43291"/>
                  </a:lnTo>
                  <a:lnTo>
                    <a:pt x="68818" y="90279"/>
                  </a:lnTo>
                  <a:lnTo>
                    <a:pt x="71628" y="147828"/>
                  </a:lnTo>
                  <a:lnTo>
                    <a:pt x="68818" y="205376"/>
                  </a:lnTo>
                  <a:lnTo>
                    <a:pt x="61150" y="252364"/>
                  </a:lnTo>
                  <a:lnTo>
                    <a:pt x="49768" y="284041"/>
                  </a:lnTo>
                  <a:lnTo>
                    <a:pt x="35814" y="295656"/>
                  </a:lnTo>
                  <a:lnTo>
                    <a:pt x="21859" y="284041"/>
                  </a:lnTo>
                  <a:lnTo>
                    <a:pt x="10477" y="252364"/>
                  </a:lnTo>
                  <a:lnTo>
                    <a:pt x="2809" y="205376"/>
                  </a:lnTo>
                  <a:lnTo>
                    <a:pt x="0" y="147828"/>
                  </a:lnTo>
                  <a:close/>
                </a:path>
              </a:pathLst>
            </a:custGeom>
            <a:ln w="25908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4524" y="890269"/>
              <a:ext cx="6843395" cy="5295265"/>
            </a:xfrm>
            <a:custGeom>
              <a:avLst/>
              <a:gdLst/>
              <a:ahLst/>
              <a:cxnLst/>
              <a:rect l="l" t="t" r="r" b="b"/>
              <a:pathLst>
                <a:path w="6843395" h="5295265">
                  <a:moveTo>
                    <a:pt x="1245069" y="1531493"/>
                  </a:moveTo>
                  <a:lnTo>
                    <a:pt x="1239939" y="1509522"/>
                  </a:lnTo>
                  <a:lnTo>
                    <a:pt x="1188173" y="1287272"/>
                  </a:lnTo>
                  <a:lnTo>
                    <a:pt x="1183373" y="1276794"/>
                  </a:lnTo>
                  <a:lnTo>
                    <a:pt x="1175245" y="1269225"/>
                  </a:lnTo>
                  <a:lnTo>
                    <a:pt x="1164882" y="1265262"/>
                  </a:lnTo>
                  <a:lnTo>
                    <a:pt x="1153375" y="1265555"/>
                  </a:lnTo>
                  <a:lnTo>
                    <a:pt x="1142936" y="1270368"/>
                  </a:lnTo>
                  <a:lnTo>
                    <a:pt x="1135380" y="1278534"/>
                  </a:lnTo>
                  <a:lnTo>
                    <a:pt x="1131417" y="1288897"/>
                  </a:lnTo>
                  <a:lnTo>
                    <a:pt x="1131785" y="1300353"/>
                  </a:lnTo>
                  <a:lnTo>
                    <a:pt x="1153083" y="1391907"/>
                  </a:lnTo>
                  <a:lnTo>
                    <a:pt x="42087" y="216027"/>
                  </a:lnTo>
                  <a:lnTo>
                    <a:pt x="0" y="255905"/>
                  </a:lnTo>
                  <a:lnTo>
                    <a:pt x="1111135" y="1431772"/>
                  </a:lnTo>
                  <a:lnTo>
                    <a:pt x="1020787" y="1405255"/>
                  </a:lnTo>
                  <a:lnTo>
                    <a:pt x="984846" y="1424813"/>
                  </a:lnTo>
                  <a:lnTo>
                    <a:pt x="983881" y="1436293"/>
                  </a:lnTo>
                  <a:lnTo>
                    <a:pt x="987259" y="1446885"/>
                  </a:lnTo>
                  <a:lnTo>
                    <a:pt x="994346" y="1455432"/>
                  </a:lnTo>
                  <a:lnTo>
                    <a:pt x="1004531" y="1460754"/>
                  </a:lnTo>
                  <a:lnTo>
                    <a:pt x="1245069" y="1531493"/>
                  </a:lnTo>
                  <a:close/>
                </a:path>
                <a:path w="6843395" h="5295265">
                  <a:moveTo>
                    <a:pt x="3499066" y="4896015"/>
                  </a:moveTo>
                  <a:lnTo>
                    <a:pt x="3033611" y="4385678"/>
                  </a:lnTo>
                  <a:lnTo>
                    <a:pt x="3123400" y="4413758"/>
                  </a:lnTo>
                  <a:lnTo>
                    <a:pt x="3134817" y="4414990"/>
                  </a:lnTo>
                  <a:lnTo>
                    <a:pt x="3145447" y="4411827"/>
                  </a:lnTo>
                  <a:lnTo>
                    <a:pt x="3154095" y="4404906"/>
                  </a:lnTo>
                  <a:lnTo>
                    <a:pt x="3159595" y="4394835"/>
                  </a:lnTo>
                  <a:lnTo>
                    <a:pt x="3160814" y="4383367"/>
                  </a:lnTo>
                  <a:lnTo>
                    <a:pt x="3157651" y="4372724"/>
                  </a:lnTo>
                  <a:lnTo>
                    <a:pt x="3150730" y="4364075"/>
                  </a:lnTo>
                  <a:lnTo>
                    <a:pt x="3140672" y="4358513"/>
                  </a:lnTo>
                  <a:lnTo>
                    <a:pt x="2974708" y="4306570"/>
                  </a:lnTo>
                  <a:lnTo>
                    <a:pt x="2901277" y="4283583"/>
                  </a:lnTo>
                  <a:lnTo>
                    <a:pt x="2953982" y="4528820"/>
                  </a:lnTo>
                  <a:lnTo>
                    <a:pt x="2958528" y="4539348"/>
                  </a:lnTo>
                  <a:lnTo>
                    <a:pt x="2966504" y="4547032"/>
                  </a:lnTo>
                  <a:lnTo>
                    <a:pt x="2976778" y="4551172"/>
                  </a:lnTo>
                  <a:lnTo>
                    <a:pt x="2988272" y="4551045"/>
                  </a:lnTo>
                  <a:lnTo>
                    <a:pt x="2998813" y="4546473"/>
                  </a:lnTo>
                  <a:lnTo>
                    <a:pt x="3006521" y="4538459"/>
                  </a:lnTo>
                  <a:lnTo>
                    <a:pt x="3010662" y="4528134"/>
                  </a:lnTo>
                  <a:lnTo>
                    <a:pt x="3010497" y="4516628"/>
                  </a:lnTo>
                  <a:lnTo>
                    <a:pt x="2990748" y="4424604"/>
                  </a:lnTo>
                  <a:lnTo>
                    <a:pt x="3456267" y="4935042"/>
                  </a:lnTo>
                  <a:lnTo>
                    <a:pt x="3499066" y="4896015"/>
                  </a:lnTo>
                  <a:close/>
                </a:path>
                <a:path w="6843395" h="5295265">
                  <a:moveTo>
                    <a:pt x="5802338" y="5255311"/>
                  </a:moveTo>
                  <a:lnTo>
                    <a:pt x="4978997" y="4367758"/>
                  </a:lnTo>
                  <a:lnTo>
                    <a:pt x="5069040" y="4395089"/>
                  </a:lnTo>
                  <a:lnTo>
                    <a:pt x="5080508" y="4396219"/>
                  </a:lnTo>
                  <a:lnTo>
                    <a:pt x="5091125" y="4392981"/>
                  </a:lnTo>
                  <a:lnTo>
                    <a:pt x="5099748" y="4386008"/>
                  </a:lnTo>
                  <a:lnTo>
                    <a:pt x="5105235" y="4375912"/>
                  </a:lnTo>
                  <a:lnTo>
                    <a:pt x="5106289" y="4364444"/>
                  </a:lnTo>
                  <a:lnTo>
                    <a:pt x="5103012" y="4353814"/>
                  </a:lnTo>
                  <a:lnTo>
                    <a:pt x="5096014" y="4345203"/>
                  </a:lnTo>
                  <a:lnTo>
                    <a:pt x="5085931" y="4339717"/>
                  </a:lnTo>
                  <a:lnTo>
                    <a:pt x="4919916" y="4289298"/>
                  </a:lnTo>
                  <a:lnTo>
                    <a:pt x="4845901" y="4266819"/>
                  </a:lnTo>
                  <a:lnTo>
                    <a:pt x="4900638" y="4511548"/>
                  </a:lnTo>
                  <a:lnTo>
                    <a:pt x="4905273" y="4522076"/>
                  </a:lnTo>
                  <a:lnTo>
                    <a:pt x="4913338" y="4529734"/>
                  </a:lnTo>
                  <a:lnTo>
                    <a:pt x="4923675" y="4533785"/>
                  </a:lnTo>
                  <a:lnTo>
                    <a:pt x="4935182" y="4533519"/>
                  </a:lnTo>
                  <a:lnTo>
                    <a:pt x="4945685" y="4528883"/>
                  </a:lnTo>
                  <a:lnTo>
                    <a:pt x="4953305" y="4520831"/>
                  </a:lnTo>
                  <a:lnTo>
                    <a:pt x="4957356" y="4510481"/>
                  </a:lnTo>
                  <a:lnTo>
                    <a:pt x="4957153" y="4498975"/>
                  </a:lnTo>
                  <a:lnTo>
                    <a:pt x="4936680" y="4407243"/>
                  </a:lnTo>
                  <a:lnTo>
                    <a:pt x="5759793" y="5294693"/>
                  </a:lnTo>
                  <a:lnTo>
                    <a:pt x="5802338" y="5255311"/>
                  </a:lnTo>
                  <a:close/>
                </a:path>
                <a:path w="6843395" h="5295265">
                  <a:moveTo>
                    <a:pt x="6837642" y="1409573"/>
                  </a:moveTo>
                  <a:lnTo>
                    <a:pt x="6802463" y="1363599"/>
                  </a:lnTo>
                  <a:lnTo>
                    <a:pt x="5893422" y="2056180"/>
                  </a:lnTo>
                  <a:lnTo>
                    <a:pt x="5929338" y="1969135"/>
                  </a:lnTo>
                  <a:lnTo>
                    <a:pt x="5931535" y="1957870"/>
                  </a:lnTo>
                  <a:lnTo>
                    <a:pt x="5929338" y="1946973"/>
                  </a:lnTo>
                  <a:lnTo>
                    <a:pt x="5923229" y="1937702"/>
                  </a:lnTo>
                  <a:lnTo>
                    <a:pt x="5913717" y="1931289"/>
                  </a:lnTo>
                  <a:lnTo>
                    <a:pt x="5902388" y="1929117"/>
                  </a:lnTo>
                  <a:lnTo>
                    <a:pt x="5891504" y="1931352"/>
                  </a:lnTo>
                  <a:lnTo>
                    <a:pt x="5882259" y="1937512"/>
                  </a:lnTo>
                  <a:lnTo>
                    <a:pt x="5875871" y="1947037"/>
                  </a:lnTo>
                  <a:lnTo>
                    <a:pt x="5780113" y="2178812"/>
                  </a:lnTo>
                  <a:lnTo>
                    <a:pt x="5875769" y="2167001"/>
                  </a:lnTo>
                  <a:lnTo>
                    <a:pt x="6029033" y="2148078"/>
                  </a:lnTo>
                  <a:lnTo>
                    <a:pt x="6039942" y="2144471"/>
                  </a:lnTo>
                  <a:lnTo>
                    <a:pt x="6048311" y="2137194"/>
                  </a:lnTo>
                  <a:lnTo>
                    <a:pt x="6053328" y="2127300"/>
                  </a:lnTo>
                  <a:lnTo>
                    <a:pt x="6054179" y="2115820"/>
                  </a:lnTo>
                  <a:lnTo>
                    <a:pt x="6050559" y="2104910"/>
                  </a:lnTo>
                  <a:lnTo>
                    <a:pt x="6043282" y="2096516"/>
                  </a:lnTo>
                  <a:lnTo>
                    <a:pt x="6033389" y="2091461"/>
                  </a:lnTo>
                  <a:lnTo>
                    <a:pt x="6021921" y="2090547"/>
                  </a:lnTo>
                  <a:lnTo>
                    <a:pt x="5928499" y="2102142"/>
                  </a:lnTo>
                  <a:lnTo>
                    <a:pt x="6837642" y="1409573"/>
                  </a:lnTo>
                  <a:close/>
                </a:path>
                <a:path w="6843395" h="5295265">
                  <a:moveTo>
                    <a:pt x="6842976" y="36068"/>
                  </a:moveTo>
                  <a:lnTo>
                    <a:pt x="6797764" y="0"/>
                  </a:lnTo>
                  <a:lnTo>
                    <a:pt x="6005144" y="990765"/>
                  </a:lnTo>
                  <a:lnTo>
                    <a:pt x="6018873" y="897763"/>
                  </a:lnTo>
                  <a:lnTo>
                    <a:pt x="6018238" y="886256"/>
                  </a:lnTo>
                  <a:lnTo>
                    <a:pt x="6013437" y="876223"/>
                  </a:lnTo>
                  <a:lnTo>
                    <a:pt x="6005258" y="868743"/>
                  </a:lnTo>
                  <a:lnTo>
                    <a:pt x="5994489" y="864870"/>
                  </a:lnTo>
                  <a:lnTo>
                    <a:pt x="5982970" y="865441"/>
                  </a:lnTo>
                  <a:lnTo>
                    <a:pt x="5972937" y="870204"/>
                  </a:lnTo>
                  <a:lnTo>
                    <a:pt x="5965456" y="878408"/>
                  </a:lnTo>
                  <a:lnTo>
                    <a:pt x="5961596" y="889254"/>
                  </a:lnTo>
                  <a:lnTo>
                    <a:pt x="5924893" y="1137285"/>
                  </a:lnTo>
                  <a:lnTo>
                    <a:pt x="5994451" y="1110488"/>
                  </a:lnTo>
                  <a:lnTo>
                    <a:pt x="6158954" y="1047115"/>
                  </a:lnTo>
                  <a:lnTo>
                    <a:pt x="6168618" y="1040968"/>
                  </a:lnTo>
                  <a:lnTo>
                    <a:pt x="6174968" y="1031862"/>
                  </a:lnTo>
                  <a:lnTo>
                    <a:pt x="6177432" y="1021029"/>
                  </a:lnTo>
                  <a:lnTo>
                    <a:pt x="6175464" y="1009650"/>
                  </a:lnTo>
                  <a:lnTo>
                    <a:pt x="6169304" y="999985"/>
                  </a:lnTo>
                  <a:lnTo>
                    <a:pt x="6160224" y="993635"/>
                  </a:lnTo>
                  <a:lnTo>
                    <a:pt x="6149416" y="991171"/>
                  </a:lnTo>
                  <a:lnTo>
                    <a:pt x="6138126" y="993140"/>
                  </a:lnTo>
                  <a:lnTo>
                    <a:pt x="6050254" y="1026972"/>
                  </a:lnTo>
                  <a:lnTo>
                    <a:pt x="6842976" y="36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02170" y="490273"/>
            <a:ext cx="19418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germinal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epithelium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ar-JO" dirty="0"/>
              <a:t>2</a:t>
            </a:r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772400" y="1792985"/>
            <a:ext cx="1284858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Primo</a:t>
            </a:r>
            <a:r>
              <a:rPr sz="1800" b="1" spc="-25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dial  </a:t>
            </a:r>
            <a:r>
              <a:rPr sz="1800" b="1" spc="-5" dirty="0">
                <a:latin typeface="Carlito"/>
                <a:cs typeface="Carlito"/>
              </a:rPr>
              <a:t>follicles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083" y="773684"/>
            <a:ext cx="2274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Mature Graafian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follicle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6550" y="5738266"/>
            <a:ext cx="4526280" cy="102079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80"/>
              </a:spcBef>
            </a:pPr>
            <a:r>
              <a:rPr sz="1800" b="1" spc="-10" dirty="0">
                <a:latin typeface="Carlito"/>
                <a:cs typeface="Carlito"/>
              </a:rPr>
              <a:t>Antral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follicle</a:t>
            </a:r>
            <a:endParaRPr sz="1800" dirty="0">
              <a:latin typeface="Carlito"/>
              <a:cs typeface="Carlito"/>
            </a:endParaRPr>
          </a:p>
          <a:p>
            <a:pPr marL="1741805" algn="l" rtl="0">
              <a:lnSpc>
                <a:spcPct val="100000"/>
              </a:lnSpc>
              <a:spcBef>
                <a:spcPts val="675"/>
              </a:spcBef>
            </a:pPr>
            <a:r>
              <a:rPr sz="1800" b="1" dirty="0">
                <a:latin typeface="Carlito"/>
                <a:cs typeface="Carlito"/>
              </a:rPr>
              <a:t>Multilaminar </a:t>
            </a:r>
            <a:r>
              <a:rPr sz="1800" b="1" spc="-5" dirty="0">
                <a:latin typeface="Carlito"/>
                <a:cs typeface="Carlito"/>
              </a:rPr>
              <a:t>primary</a:t>
            </a:r>
            <a:r>
              <a:rPr sz="1800" b="1" spc="30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follicle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6" name="نجمة ذات 5 نقاط 15"/>
          <p:cNvSpPr/>
          <p:nvPr/>
        </p:nvSpPr>
        <p:spPr>
          <a:xfrm>
            <a:off x="8247825" y="914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828" y="417398"/>
            <a:ext cx="326517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Ovarian</a:t>
            </a:r>
            <a:r>
              <a:rPr spc="-90" dirty="0"/>
              <a:t> </a:t>
            </a:r>
            <a:r>
              <a:rPr spc="-10" dirty="0"/>
              <a:t>follicles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5804915"/>
            <a:ext cx="3537204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2000" b="1" spc="-5" dirty="0">
                <a:latin typeface="Carlito"/>
                <a:cs typeface="Carlito"/>
              </a:rPr>
              <a:t>Multi-laminar </a:t>
            </a:r>
            <a:r>
              <a:rPr sz="2000" b="1" dirty="0">
                <a:latin typeface="Carlito"/>
                <a:cs typeface="Carlito"/>
              </a:rPr>
              <a:t>primary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follicle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07635" y="1194816"/>
            <a:ext cx="4194175" cy="4546600"/>
            <a:chOff x="4707635" y="1194816"/>
            <a:chExt cx="4194175" cy="4546600"/>
          </a:xfrm>
        </p:grpSpPr>
        <p:sp>
          <p:nvSpPr>
            <p:cNvPr id="5" name="object 5"/>
            <p:cNvSpPr/>
            <p:nvPr/>
          </p:nvSpPr>
          <p:spPr>
            <a:xfrm>
              <a:off x="4716779" y="1203960"/>
              <a:ext cx="4175760" cy="4527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2207" y="1199388"/>
              <a:ext cx="4185285" cy="4537075"/>
            </a:xfrm>
            <a:custGeom>
              <a:avLst/>
              <a:gdLst/>
              <a:ahLst/>
              <a:cxnLst/>
              <a:rect l="l" t="t" r="r" b="b"/>
              <a:pathLst>
                <a:path w="4185284" h="4537075">
                  <a:moveTo>
                    <a:pt x="0" y="4536948"/>
                  </a:moveTo>
                  <a:lnTo>
                    <a:pt x="4184903" y="4536948"/>
                  </a:lnTo>
                  <a:lnTo>
                    <a:pt x="4184903" y="0"/>
                  </a:lnTo>
                  <a:lnTo>
                    <a:pt x="0" y="0"/>
                  </a:lnTo>
                  <a:lnTo>
                    <a:pt x="0" y="45369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79364" y="5804915"/>
            <a:ext cx="2726436" cy="3391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2000" b="1" spc="-5" dirty="0">
                <a:latin typeface="Carlito"/>
                <a:cs typeface="Carlito"/>
              </a:rPr>
              <a:t>Primordial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follicle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2315" y="1194816"/>
            <a:ext cx="4194175" cy="4546600"/>
            <a:chOff x="242315" y="1194816"/>
            <a:chExt cx="4194175" cy="4546600"/>
          </a:xfrm>
        </p:grpSpPr>
        <p:sp>
          <p:nvSpPr>
            <p:cNvPr id="9" name="object 9"/>
            <p:cNvSpPr/>
            <p:nvPr/>
          </p:nvSpPr>
          <p:spPr>
            <a:xfrm>
              <a:off x="251459" y="1203960"/>
              <a:ext cx="4175760" cy="4527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887" y="1199388"/>
              <a:ext cx="4185285" cy="4537075"/>
            </a:xfrm>
            <a:custGeom>
              <a:avLst/>
              <a:gdLst/>
              <a:ahLst/>
              <a:cxnLst/>
              <a:rect l="l" t="t" r="r" b="b"/>
              <a:pathLst>
                <a:path w="4185285" h="4537075">
                  <a:moveTo>
                    <a:pt x="0" y="4536948"/>
                  </a:moveTo>
                  <a:lnTo>
                    <a:pt x="4184904" y="4536948"/>
                  </a:lnTo>
                  <a:lnTo>
                    <a:pt x="4184904" y="0"/>
                  </a:lnTo>
                  <a:lnTo>
                    <a:pt x="0" y="0"/>
                  </a:lnTo>
                  <a:lnTo>
                    <a:pt x="0" y="45369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240"/>
              </a:lnSpc>
            </a:pP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79364" y="6144110"/>
            <a:ext cx="27264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Oocyte surrounded by single layer of flat cell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33400" y="6144110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dirty="0">
                <a:solidFill>
                  <a:srgbClr val="7030A0"/>
                </a:solidFill>
              </a:rPr>
              <a:t>Oocyte surrounded by multiple  layer of follicular cell (</a:t>
            </a:r>
            <a:r>
              <a:rPr lang="en-US" dirty="0" err="1">
                <a:solidFill>
                  <a:srgbClr val="7030A0"/>
                </a:solidFill>
              </a:rPr>
              <a:t>granulosa</a:t>
            </a:r>
            <a:r>
              <a:rPr lang="en-US" dirty="0">
                <a:solidFill>
                  <a:srgbClr val="7030A0"/>
                </a:solidFill>
              </a:rPr>
              <a:t> cell)</a:t>
            </a:r>
            <a:endParaRPr lang="ar-JO" dirty="0">
              <a:solidFill>
                <a:srgbClr val="7030A0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H="1" flipV="1">
            <a:off x="990600" y="885167"/>
            <a:ext cx="304800" cy="2010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-11373" y="238836"/>
            <a:ext cx="25259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 (acidophilic layer ) </a:t>
            </a:r>
            <a:endParaRPr lang="ar-JO" dirty="0"/>
          </a:p>
        </p:txBody>
      </p:sp>
      <p:sp>
        <p:nvSpPr>
          <p:cNvPr id="20" name="نجمة ذات 5 نقاط 19"/>
          <p:cNvSpPr/>
          <p:nvPr/>
        </p:nvSpPr>
        <p:spPr>
          <a:xfrm>
            <a:off x="7848600" y="238836"/>
            <a:ext cx="914400" cy="5993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854" y="314324"/>
            <a:ext cx="3860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fallopian</a:t>
            </a:r>
            <a:r>
              <a:rPr sz="4000" spc="-35" dirty="0"/>
              <a:t> </a:t>
            </a:r>
            <a:r>
              <a:rPr sz="4000" spc="-5" dirty="0"/>
              <a:t>tube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74185" y="6427114"/>
            <a:ext cx="15970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Pro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Dr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Hala </a:t>
            </a:r>
            <a:r>
              <a:rPr sz="1200" spc="-5" dirty="0" err="1">
                <a:solidFill>
                  <a:srgbClr val="888888"/>
                </a:solidFill>
                <a:latin typeface="Carlito"/>
                <a:cs typeface="Carlito"/>
              </a:rPr>
              <a:t>Elmazar</a:t>
            </a: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202</a:t>
            </a:r>
            <a:r>
              <a:rPr lang="en-US" sz="120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5131" y="972311"/>
            <a:ext cx="8369934" cy="4650105"/>
            <a:chOff x="675131" y="972311"/>
            <a:chExt cx="8369934" cy="4650105"/>
          </a:xfrm>
        </p:grpSpPr>
        <p:sp>
          <p:nvSpPr>
            <p:cNvPr id="6" name="object 6"/>
            <p:cNvSpPr/>
            <p:nvPr/>
          </p:nvSpPr>
          <p:spPr>
            <a:xfrm>
              <a:off x="684275" y="981455"/>
              <a:ext cx="5786628" cy="4631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9703" y="976883"/>
              <a:ext cx="5796280" cy="4640580"/>
            </a:xfrm>
            <a:custGeom>
              <a:avLst/>
              <a:gdLst/>
              <a:ahLst/>
              <a:cxnLst/>
              <a:rect l="l" t="t" r="r" b="b"/>
              <a:pathLst>
                <a:path w="5796280" h="4640580">
                  <a:moveTo>
                    <a:pt x="0" y="4640580"/>
                  </a:moveTo>
                  <a:lnTo>
                    <a:pt x="5795772" y="4640580"/>
                  </a:lnTo>
                  <a:lnTo>
                    <a:pt x="5795772" y="0"/>
                  </a:lnTo>
                  <a:lnTo>
                    <a:pt x="0" y="0"/>
                  </a:lnTo>
                  <a:lnTo>
                    <a:pt x="0" y="464058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623" y="2708147"/>
              <a:ext cx="2519172" cy="2880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2052" y="2703576"/>
              <a:ext cx="2528570" cy="2889885"/>
            </a:xfrm>
            <a:custGeom>
              <a:avLst/>
              <a:gdLst/>
              <a:ahLst/>
              <a:cxnLst/>
              <a:rect l="l" t="t" r="r" b="b"/>
              <a:pathLst>
                <a:path w="2528570" h="2889885">
                  <a:moveTo>
                    <a:pt x="0" y="2889504"/>
                  </a:moveTo>
                  <a:lnTo>
                    <a:pt x="2528316" y="2889504"/>
                  </a:lnTo>
                  <a:lnTo>
                    <a:pt x="2528316" y="0"/>
                  </a:lnTo>
                  <a:lnTo>
                    <a:pt x="0" y="0"/>
                  </a:lnTo>
                  <a:lnTo>
                    <a:pt x="0" y="28895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3016" y="5765698"/>
            <a:ext cx="72739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0825" algn="l"/>
              </a:tabLst>
            </a:pPr>
            <a:r>
              <a:rPr lang="en-US" sz="1800" b="1" dirty="0">
                <a:latin typeface="Carlito"/>
                <a:cs typeface="Carlito"/>
              </a:rPr>
              <a:t>)</a:t>
            </a:r>
            <a:r>
              <a:rPr sz="1800" b="1" dirty="0">
                <a:latin typeface="Carlito"/>
                <a:cs typeface="Carlito"/>
              </a:rPr>
              <a:t>highly </a:t>
            </a:r>
            <a:r>
              <a:rPr sz="1800" b="1" spc="-5" dirty="0">
                <a:latin typeface="Carlito"/>
                <a:cs typeface="Carlito"/>
              </a:rPr>
              <a:t>folded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mucosa</a:t>
            </a:r>
            <a:endParaRPr sz="1800" dirty="0">
              <a:latin typeface="Carlito"/>
              <a:cs typeface="Carlito"/>
            </a:endParaRPr>
          </a:p>
          <a:p>
            <a:pPr marL="250190" indent="-238125" algn="l" rtl="0">
              <a:lnSpc>
                <a:spcPct val="100000"/>
              </a:lnSpc>
              <a:buAutoNum type="arabicPlain"/>
              <a:tabLst>
                <a:tab pos="250825" algn="l"/>
              </a:tabLst>
            </a:pPr>
            <a:r>
              <a:rPr lang="en-US" sz="1800" b="1" spc="-5" dirty="0">
                <a:latin typeface="Carlito"/>
                <a:cs typeface="Carlito"/>
              </a:rPr>
              <a:t>)</a:t>
            </a:r>
            <a:r>
              <a:rPr sz="1800" b="1" spc="-5" dirty="0">
                <a:latin typeface="Carlito"/>
                <a:cs typeface="Carlito"/>
              </a:rPr>
              <a:t>Lined with </a:t>
            </a:r>
            <a:r>
              <a:rPr sz="1800" b="1" dirty="0">
                <a:latin typeface="Carlito"/>
                <a:cs typeface="Carlito"/>
              </a:rPr>
              <a:t>simple </a:t>
            </a:r>
            <a:r>
              <a:rPr sz="1800" b="1" spc="-5" dirty="0">
                <a:latin typeface="Carlito"/>
                <a:cs typeface="Carlito"/>
              </a:rPr>
              <a:t>columnar </a:t>
            </a:r>
            <a:r>
              <a:rPr sz="1800" b="1" dirty="0">
                <a:latin typeface="Carlito"/>
                <a:cs typeface="Carlito"/>
              </a:rPr>
              <a:t>partially </a:t>
            </a:r>
            <a:r>
              <a:rPr sz="1800" b="1" spc="-10" dirty="0">
                <a:latin typeface="Carlito"/>
                <a:cs typeface="Carlito"/>
              </a:rPr>
              <a:t>ciliated </a:t>
            </a:r>
            <a:r>
              <a:rPr sz="1800" b="1" dirty="0">
                <a:latin typeface="Carlito"/>
                <a:cs typeface="Carlito"/>
              </a:rPr>
              <a:t>partially </a:t>
            </a:r>
            <a:r>
              <a:rPr sz="1800" b="1" spc="-10" dirty="0">
                <a:latin typeface="Carlito"/>
                <a:cs typeface="Carlito"/>
              </a:rPr>
              <a:t>secretory </a:t>
            </a:r>
            <a:r>
              <a:rPr sz="1800" b="1" spc="-5" dirty="0">
                <a:latin typeface="Carlito"/>
                <a:cs typeface="Carlito"/>
              </a:rPr>
              <a:t>(Peg</a:t>
            </a:r>
            <a:r>
              <a:rPr sz="1800" b="1" spc="-19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cells)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037" y="6574589"/>
            <a:ext cx="27895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3- musculosa </a:t>
            </a:r>
            <a:r>
              <a:rPr sz="1800" b="1" dirty="0">
                <a:latin typeface="Carlito"/>
                <a:cs typeface="Carlito"/>
              </a:rPr>
              <a:t>: IC,</a:t>
            </a:r>
            <a:r>
              <a:rPr sz="1800" b="1" spc="32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OL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4185" y="6427114"/>
            <a:ext cx="15970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Pro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Dr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Hala </a:t>
            </a:r>
            <a:r>
              <a:rPr sz="1200" spc="-5" dirty="0" err="1">
                <a:solidFill>
                  <a:srgbClr val="888888"/>
                </a:solidFill>
                <a:latin typeface="Carlito"/>
                <a:cs typeface="Carlito"/>
              </a:rPr>
              <a:t>Elmazar</a:t>
            </a:r>
            <a:r>
              <a:rPr sz="1200" spc="-5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202</a:t>
            </a:r>
            <a:r>
              <a:rPr lang="ar-JO" sz="120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22450" y="833627"/>
            <a:ext cx="5779770" cy="5125720"/>
            <a:chOff x="1322450" y="833627"/>
            <a:chExt cx="5779770" cy="5125720"/>
          </a:xfrm>
        </p:grpSpPr>
        <p:sp>
          <p:nvSpPr>
            <p:cNvPr id="5" name="object 5"/>
            <p:cNvSpPr/>
            <p:nvPr/>
          </p:nvSpPr>
          <p:spPr>
            <a:xfrm>
              <a:off x="1763267" y="842771"/>
              <a:ext cx="5329428" cy="51069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8695" y="838199"/>
              <a:ext cx="5339080" cy="5116195"/>
            </a:xfrm>
            <a:custGeom>
              <a:avLst/>
              <a:gdLst/>
              <a:ahLst/>
              <a:cxnLst/>
              <a:rect l="l" t="t" r="r" b="b"/>
              <a:pathLst>
                <a:path w="5339080" h="5116195">
                  <a:moveTo>
                    <a:pt x="0" y="5116068"/>
                  </a:moveTo>
                  <a:lnTo>
                    <a:pt x="5338572" y="5116068"/>
                  </a:lnTo>
                  <a:lnTo>
                    <a:pt x="5338572" y="0"/>
                  </a:lnTo>
                  <a:lnTo>
                    <a:pt x="0" y="0"/>
                  </a:lnTo>
                  <a:lnTo>
                    <a:pt x="0" y="51160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2450" y="2033142"/>
              <a:ext cx="1449705" cy="579755"/>
            </a:xfrm>
            <a:custGeom>
              <a:avLst/>
              <a:gdLst/>
              <a:ahLst/>
              <a:cxnLst/>
              <a:rect l="l" t="t" r="r" b="b"/>
              <a:pathLst>
                <a:path w="1449705" h="579755">
                  <a:moveTo>
                    <a:pt x="1284573" y="505052"/>
                  </a:moveTo>
                  <a:lnTo>
                    <a:pt x="1192276" y="522859"/>
                  </a:lnTo>
                  <a:lnTo>
                    <a:pt x="1169416" y="556768"/>
                  </a:lnTo>
                  <a:lnTo>
                    <a:pt x="1173785" y="567432"/>
                  </a:lnTo>
                  <a:lnTo>
                    <a:pt x="1181608" y="575310"/>
                  </a:lnTo>
                  <a:lnTo>
                    <a:pt x="1191811" y="579663"/>
                  </a:lnTo>
                  <a:lnTo>
                    <a:pt x="1203325" y="579755"/>
                  </a:lnTo>
                  <a:lnTo>
                    <a:pt x="1406132" y="540512"/>
                  </a:lnTo>
                  <a:lnTo>
                    <a:pt x="1385697" y="540512"/>
                  </a:lnTo>
                  <a:lnTo>
                    <a:pt x="1284573" y="505052"/>
                  </a:lnTo>
                  <a:close/>
                </a:path>
                <a:path w="1449705" h="579755">
                  <a:moveTo>
                    <a:pt x="1341095" y="494147"/>
                  </a:moveTo>
                  <a:lnTo>
                    <a:pt x="1284573" y="505052"/>
                  </a:lnTo>
                  <a:lnTo>
                    <a:pt x="1385697" y="540512"/>
                  </a:lnTo>
                  <a:lnTo>
                    <a:pt x="1388722" y="531876"/>
                  </a:lnTo>
                  <a:lnTo>
                    <a:pt x="1373251" y="531876"/>
                  </a:lnTo>
                  <a:lnTo>
                    <a:pt x="1341095" y="494147"/>
                  </a:lnTo>
                  <a:close/>
                </a:path>
                <a:path w="1449705" h="579755">
                  <a:moveTo>
                    <a:pt x="1267174" y="331168"/>
                  </a:moveTo>
                  <a:lnTo>
                    <a:pt x="1256172" y="332408"/>
                  </a:lnTo>
                  <a:lnTo>
                    <a:pt x="1246124" y="337947"/>
                  </a:lnTo>
                  <a:lnTo>
                    <a:pt x="1239000" y="347015"/>
                  </a:lnTo>
                  <a:lnTo>
                    <a:pt x="1235995" y="357727"/>
                  </a:lnTo>
                  <a:lnTo>
                    <a:pt x="1237230" y="368772"/>
                  </a:lnTo>
                  <a:lnTo>
                    <a:pt x="1242822" y="378841"/>
                  </a:lnTo>
                  <a:lnTo>
                    <a:pt x="1303748" y="450327"/>
                  </a:lnTo>
                  <a:lnTo>
                    <a:pt x="1404874" y="485775"/>
                  </a:lnTo>
                  <a:lnTo>
                    <a:pt x="1385697" y="540512"/>
                  </a:lnTo>
                  <a:lnTo>
                    <a:pt x="1406132" y="540512"/>
                  </a:lnTo>
                  <a:lnTo>
                    <a:pt x="1449451" y="532130"/>
                  </a:lnTo>
                  <a:lnTo>
                    <a:pt x="1286891" y="341249"/>
                  </a:lnTo>
                  <a:lnTo>
                    <a:pt x="1277842" y="334142"/>
                  </a:lnTo>
                  <a:lnTo>
                    <a:pt x="1267174" y="331168"/>
                  </a:lnTo>
                  <a:close/>
                </a:path>
                <a:path w="1449705" h="579755">
                  <a:moveTo>
                    <a:pt x="1389761" y="484759"/>
                  </a:moveTo>
                  <a:lnTo>
                    <a:pt x="1341095" y="494147"/>
                  </a:lnTo>
                  <a:lnTo>
                    <a:pt x="1373251" y="531876"/>
                  </a:lnTo>
                  <a:lnTo>
                    <a:pt x="1389761" y="484759"/>
                  </a:lnTo>
                  <a:close/>
                </a:path>
                <a:path w="1449705" h="579755">
                  <a:moveTo>
                    <a:pt x="1401975" y="484759"/>
                  </a:moveTo>
                  <a:lnTo>
                    <a:pt x="1389761" y="484759"/>
                  </a:lnTo>
                  <a:lnTo>
                    <a:pt x="1373251" y="531876"/>
                  </a:lnTo>
                  <a:lnTo>
                    <a:pt x="1388722" y="531876"/>
                  </a:lnTo>
                  <a:lnTo>
                    <a:pt x="1404874" y="485775"/>
                  </a:lnTo>
                  <a:lnTo>
                    <a:pt x="1401975" y="484759"/>
                  </a:lnTo>
                  <a:close/>
                </a:path>
                <a:path w="1449705" h="579755">
                  <a:moveTo>
                    <a:pt x="19050" y="0"/>
                  </a:moveTo>
                  <a:lnTo>
                    <a:pt x="0" y="54610"/>
                  </a:lnTo>
                  <a:lnTo>
                    <a:pt x="1284573" y="505052"/>
                  </a:lnTo>
                  <a:lnTo>
                    <a:pt x="1341095" y="494147"/>
                  </a:lnTo>
                  <a:lnTo>
                    <a:pt x="1303748" y="450327"/>
                  </a:lnTo>
                  <a:lnTo>
                    <a:pt x="19050" y="0"/>
                  </a:lnTo>
                  <a:close/>
                </a:path>
                <a:path w="1449705" h="579755">
                  <a:moveTo>
                    <a:pt x="1303748" y="450327"/>
                  </a:moveTo>
                  <a:lnTo>
                    <a:pt x="1341095" y="494147"/>
                  </a:lnTo>
                  <a:lnTo>
                    <a:pt x="1389761" y="484759"/>
                  </a:lnTo>
                  <a:lnTo>
                    <a:pt x="1401975" y="484759"/>
                  </a:lnTo>
                  <a:lnTo>
                    <a:pt x="1303748" y="4503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590" y="1570990"/>
            <a:ext cx="1101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20" dirty="0"/>
              <a:t>Peg</a:t>
            </a:r>
            <a:r>
              <a:rPr sz="2400" u="none" spc="-75" dirty="0"/>
              <a:t> </a:t>
            </a:r>
            <a:r>
              <a:rPr sz="2400" u="none" spc="-5" dirty="0"/>
              <a:t>cells</a:t>
            </a:r>
            <a:endParaRPr sz="2400"/>
          </a:p>
        </p:txBody>
      </p:sp>
      <p:sp>
        <p:nvSpPr>
          <p:cNvPr id="9" name="نجمة ذات 5 نقاط 8"/>
          <p:cNvSpPr/>
          <p:nvPr/>
        </p:nvSpPr>
        <p:spPr>
          <a:xfrm>
            <a:off x="7696200" y="381000"/>
            <a:ext cx="11430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سهم إلى اليسار 11"/>
          <p:cNvSpPr/>
          <p:nvPr/>
        </p:nvSpPr>
        <p:spPr>
          <a:xfrm>
            <a:off x="1322450" y="4183381"/>
            <a:ext cx="1268350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مربع نص 12"/>
          <p:cNvSpPr txBox="1"/>
          <p:nvPr/>
        </p:nvSpPr>
        <p:spPr>
          <a:xfrm>
            <a:off x="0" y="4229100"/>
            <a:ext cx="13224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Ciliated cell </a:t>
            </a:r>
            <a:r>
              <a:rPr lang="ar-JO" b="1" dirty="0">
                <a:solidFill>
                  <a:srgbClr val="7030A0"/>
                </a:solidFill>
              </a:rPr>
              <a:t> </a:t>
            </a:r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Between peg cell 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357" y="355472"/>
            <a:ext cx="41789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Kidney </a:t>
            </a:r>
            <a:r>
              <a:rPr sz="2400" dirty="0"/>
              <a:t>/ </a:t>
            </a:r>
            <a:r>
              <a:rPr sz="2400" spc="-15" dirty="0"/>
              <a:t>Renal</a:t>
            </a:r>
            <a:r>
              <a:rPr sz="2400" spc="-55" dirty="0"/>
              <a:t> </a:t>
            </a:r>
            <a:r>
              <a:rPr sz="2400" spc="-5" dirty="0"/>
              <a:t>corpuscle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1" y="2007489"/>
            <a:ext cx="12979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Glomerulus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6132" y="1287017"/>
            <a:ext cx="13154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rlito"/>
                <a:cs typeface="Carlito"/>
              </a:rPr>
              <a:t>Proximal  </a:t>
            </a:r>
            <a:r>
              <a:rPr sz="1800" b="1" spc="-10" dirty="0">
                <a:latin typeface="Carlito"/>
                <a:cs typeface="Carlito"/>
              </a:rPr>
              <a:t>renal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tubule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4010" y="3726637"/>
            <a:ext cx="1156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rlito"/>
                <a:cs typeface="Carlito"/>
              </a:rPr>
              <a:t>Bowman’s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rlito"/>
                <a:cs typeface="Carlito"/>
              </a:rPr>
              <a:t>capsule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16862" y="1251204"/>
            <a:ext cx="6179820" cy="4165092"/>
            <a:chOff x="1816862" y="1251204"/>
            <a:chExt cx="6179820" cy="4165092"/>
          </a:xfrm>
        </p:grpSpPr>
        <p:sp>
          <p:nvSpPr>
            <p:cNvPr id="7" name="object 7"/>
            <p:cNvSpPr/>
            <p:nvPr/>
          </p:nvSpPr>
          <p:spPr>
            <a:xfrm>
              <a:off x="6732904" y="1961769"/>
              <a:ext cx="1234440" cy="532130"/>
            </a:xfrm>
            <a:custGeom>
              <a:avLst/>
              <a:gdLst/>
              <a:ahLst/>
              <a:cxnLst/>
              <a:rect l="l" t="t" r="r" b="b"/>
              <a:pathLst>
                <a:path w="1234440" h="532130">
                  <a:moveTo>
                    <a:pt x="177276" y="285194"/>
                  </a:moveTo>
                  <a:lnTo>
                    <a:pt x="166693" y="288446"/>
                  </a:lnTo>
                  <a:lnTo>
                    <a:pt x="157861" y="295782"/>
                  </a:lnTo>
                  <a:lnTo>
                    <a:pt x="0" y="490600"/>
                  </a:lnTo>
                  <a:lnTo>
                    <a:pt x="247269" y="532129"/>
                  </a:lnTo>
                  <a:lnTo>
                    <a:pt x="258810" y="531758"/>
                  </a:lnTo>
                  <a:lnTo>
                    <a:pt x="268922" y="527161"/>
                  </a:lnTo>
                  <a:lnTo>
                    <a:pt x="276558" y="519110"/>
                  </a:lnTo>
                  <a:lnTo>
                    <a:pt x="280670" y="508380"/>
                  </a:lnTo>
                  <a:lnTo>
                    <a:pt x="280314" y="497331"/>
                  </a:lnTo>
                  <a:lnTo>
                    <a:pt x="64008" y="497331"/>
                  </a:lnTo>
                  <a:lnTo>
                    <a:pt x="43434" y="443229"/>
                  </a:lnTo>
                  <a:lnTo>
                    <a:pt x="143660" y="405275"/>
                  </a:lnTo>
                  <a:lnTo>
                    <a:pt x="202819" y="332231"/>
                  </a:lnTo>
                  <a:lnTo>
                    <a:pt x="208127" y="322022"/>
                  </a:lnTo>
                  <a:lnTo>
                    <a:pt x="209089" y="310943"/>
                  </a:lnTo>
                  <a:lnTo>
                    <a:pt x="205837" y="300317"/>
                  </a:lnTo>
                  <a:lnTo>
                    <a:pt x="198500" y="291464"/>
                  </a:lnTo>
                  <a:lnTo>
                    <a:pt x="188311" y="286156"/>
                  </a:lnTo>
                  <a:lnTo>
                    <a:pt x="177276" y="285194"/>
                  </a:lnTo>
                  <a:close/>
                </a:path>
                <a:path w="1234440" h="532130">
                  <a:moveTo>
                    <a:pt x="143660" y="405275"/>
                  </a:moveTo>
                  <a:lnTo>
                    <a:pt x="43434" y="443229"/>
                  </a:lnTo>
                  <a:lnTo>
                    <a:pt x="64008" y="497331"/>
                  </a:lnTo>
                  <a:lnTo>
                    <a:pt x="87145" y="488568"/>
                  </a:lnTo>
                  <a:lnTo>
                    <a:pt x="76200" y="488568"/>
                  </a:lnTo>
                  <a:lnTo>
                    <a:pt x="58547" y="441705"/>
                  </a:lnTo>
                  <a:lnTo>
                    <a:pt x="114154" y="441705"/>
                  </a:lnTo>
                  <a:lnTo>
                    <a:pt x="143660" y="405275"/>
                  </a:lnTo>
                  <a:close/>
                </a:path>
                <a:path w="1234440" h="532130">
                  <a:moveTo>
                    <a:pt x="164124" y="459414"/>
                  </a:moveTo>
                  <a:lnTo>
                    <a:pt x="64008" y="497331"/>
                  </a:lnTo>
                  <a:lnTo>
                    <a:pt x="280314" y="497331"/>
                  </a:lnTo>
                  <a:lnTo>
                    <a:pt x="164124" y="459414"/>
                  </a:lnTo>
                  <a:close/>
                </a:path>
                <a:path w="1234440" h="532130">
                  <a:moveTo>
                    <a:pt x="58547" y="441705"/>
                  </a:moveTo>
                  <a:lnTo>
                    <a:pt x="76200" y="488568"/>
                  </a:lnTo>
                  <a:lnTo>
                    <a:pt x="107504" y="449917"/>
                  </a:lnTo>
                  <a:lnTo>
                    <a:pt x="58547" y="441705"/>
                  </a:lnTo>
                  <a:close/>
                </a:path>
                <a:path w="1234440" h="532130">
                  <a:moveTo>
                    <a:pt x="107504" y="449917"/>
                  </a:moveTo>
                  <a:lnTo>
                    <a:pt x="76200" y="488568"/>
                  </a:lnTo>
                  <a:lnTo>
                    <a:pt x="87145" y="488568"/>
                  </a:lnTo>
                  <a:lnTo>
                    <a:pt x="164124" y="459414"/>
                  </a:lnTo>
                  <a:lnTo>
                    <a:pt x="107504" y="449917"/>
                  </a:lnTo>
                  <a:close/>
                </a:path>
                <a:path w="1234440" h="532130">
                  <a:moveTo>
                    <a:pt x="1213866" y="0"/>
                  </a:moveTo>
                  <a:lnTo>
                    <a:pt x="143660" y="405275"/>
                  </a:lnTo>
                  <a:lnTo>
                    <a:pt x="107504" y="449917"/>
                  </a:lnTo>
                  <a:lnTo>
                    <a:pt x="164124" y="459414"/>
                  </a:lnTo>
                  <a:lnTo>
                    <a:pt x="1234313" y="54101"/>
                  </a:lnTo>
                  <a:lnTo>
                    <a:pt x="1213866" y="0"/>
                  </a:lnTo>
                  <a:close/>
                </a:path>
                <a:path w="1234440" h="532130">
                  <a:moveTo>
                    <a:pt x="114154" y="441705"/>
                  </a:moveTo>
                  <a:lnTo>
                    <a:pt x="58547" y="441705"/>
                  </a:lnTo>
                  <a:lnTo>
                    <a:pt x="107504" y="449917"/>
                  </a:lnTo>
                  <a:lnTo>
                    <a:pt x="114154" y="441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5164" y="1371600"/>
              <a:ext cx="5394960" cy="4044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5103" y="1251204"/>
              <a:ext cx="5404485" cy="4053840"/>
            </a:xfrm>
            <a:custGeom>
              <a:avLst/>
              <a:gdLst/>
              <a:ahLst/>
              <a:cxnLst/>
              <a:rect l="l" t="t" r="r" b="b"/>
              <a:pathLst>
                <a:path w="5404484" h="4053840">
                  <a:moveTo>
                    <a:pt x="0" y="4053840"/>
                  </a:moveTo>
                  <a:lnTo>
                    <a:pt x="5404104" y="4053840"/>
                  </a:lnTo>
                  <a:lnTo>
                    <a:pt x="5404104" y="0"/>
                  </a:lnTo>
                  <a:lnTo>
                    <a:pt x="0" y="0"/>
                  </a:lnTo>
                  <a:lnTo>
                    <a:pt x="0" y="40538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862" y="1961768"/>
              <a:ext cx="6179820" cy="2028825"/>
            </a:xfrm>
            <a:custGeom>
              <a:avLst/>
              <a:gdLst/>
              <a:ahLst/>
              <a:cxnLst/>
              <a:rect l="l" t="t" r="r" b="b"/>
              <a:pathLst>
                <a:path w="6179820" h="2028825">
                  <a:moveTo>
                    <a:pt x="1493012" y="1155700"/>
                  </a:moveTo>
                  <a:lnTo>
                    <a:pt x="1490243" y="1150620"/>
                  </a:lnTo>
                  <a:lnTo>
                    <a:pt x="1373378" y="935355"/>
                  </a:lnTo>
                  <a:lnTo>
                    <a:pt x="1366012" y="926515"/>
                  </a:lnTo>
                  <a:lnTo>
                    <a:pt x="1356182" y="921372"/>
                  </a:lnTo>
                  <a:lnTo>
                    <a:pt x="1345133" y="920305"/>
                  </a:lnTo>
                  <a:lnTo>
                    <a:pt x="1334135" y="923671"/>
                  </a:lnTo>
                  <a:lnTo>
                    <a:pt x="1325359" y="931037"/>
                  </a:lnTo>
                  <a:lnTo>
                    <a:pt x="1320253" y="940866"/>
                  </a:lnTo>
                  <a:lnTo>
                    <a:pt x="1319199" y="951915"/>
                  </a:lnTo>
                  <a:lnTo>
                    <a:pt x="1322578" y="962914"/>
                  </a:lnTo>
                  <a:lnTo>
                    <a:pt x="1367370" y="1045514"/>
                  </a:lnTo>
                  <a:lnTo>
                    <a:pt x="29972" y="233934"/>
                  </a:lnTo>
                  <a:lnTo>
                    <a:pt x="0" y="283464"/>
                  </a:lnTo>
                  <a:lnTo>
                    <a:pt x="1337335" y="1095082"/>
                  </a:lnTo>
                  <a:lnTo>
                    <a:pt x="1243330" y="1093470"/>
                  </a:lnTo>
                  <a:lnTo>
                    <a:pt x="1232001" y="1095565"/>
                  </a:lnTo>
                  <a:lnTo>
                    <a:pt x="1222679" y="1101610"/>
                  </a:lnTo>
                  <a:lnTo>
                    <a:pt x="1216317" y="1110691"/>
                  </a:lnTo>
                  <a:lnTo>
                    <a:pt x="1213866" y="1121918"/>
                  </a:lnTo>
                  <a:lnTo>
                    <a:pt x="1215948" y="1133246"/>
                  </a:lnTo>
                  <a:lnTo>
                    <a:pt x="1221994" y="1142555"/>
                  </a:lnTo>
                  <a:lnTo>
                    <a:pt x="1231074" y="1148930"/>
                  </a:lnTo>
                  <a:lnTo>
                    <a:pt x="1242314" y="1151382"/>
                  </a:lnTo>
                  <a:lnTo>
                    <a:pt x="1493012" y="1155700"/>
                  </a:lnTo>
                  <a:close/>
                </a:path>
                <a:path w="6179820" h="2028825">
                  <a:moveTo>
                    <a:pt x="5557393" y="1869567"/>
                  </a:moveTo>
                  <a:lnTo>
                    <a:pt x="4359719" y="1869567"/>
                  </a:lnTo>
                  <a:lnTo>
                    <a:pt x="4440936" y="1822196"/>
                  </a:lnTo>
                  <a:lnTo>
                    <a:pt x="4449534" y="1814525"/>
                  </a:lnTo>
                  <a:lnTo>
                    <a:pt x="4454372" y="1804530"/>
                  </a:lnTo>
                  <a:lnTo>
                    <a:pt x="4455096" y="1793468"/>
                  </a:lnTo>
                  <a:lnTo>
                    <a:pt x="4451350" y="1782572"/>
                  </a:lnTo>
                  <a:lnTo>
                    <a:pt x="4443730" y="1773986"/>
                  </a:lnTo>
                  <a:lnTo>
                    <a:pt x="4433735" y="1769173"/>
                  </a:lnTo>
                  <a:lnTo>
                    <a:pt x="4422673" y="1768475"/>
                  </a:lnTo>
                  <a:lnTo>
                    <a:pt x="4411853" y="1772158"/>
                  </a:lnTo>
                  <a:lnTo>
                    <a:pt x="4195191" y="1898523"/>
                  </a:lnTo>
                  <a:lnTo>
                    <a:pt x="4411853" y="2024888"/>
                  </a:lnTo>
                  <a:lnTo>
                    <a:pt x="4422673" y="2028583"/>
                  </a:lnTo>
                  <a:lnTo>
                    <a:pt x="4433735" y="2027872"/>
                  </a:lnTo>
                  <a:lnTo>
                    <a:pt x="4443730" y="2023071"/>
                  </a:lnTo>
                  <a:lnTo>
                    <a:pt x="4451350" y="2014474"/>
                  </a:lnTo>
                  <a:lnTo>
                    <a:pt x="4455096" y="2003590"/>
                  </a:lnTo>
                  <a:lnTo>
                    <a:pt x="4454372" y="1992528"/>
                  </a:lnTo>
                  <a:lnTo>
                    <a:pt x="4449534" y="1982533"/>
                  </a:lnTo>
                  <a:lnTo>
                    <a:pt x="4440936" y="1974850"/>
                  </a:lnTo>
                  <a:lnTo>
                    <a:pt x="4359719" y="1927479"/>
                  </a:lnTo>
                  <a:lnTo>
                    <a:pt x="5557393" y="1927479"/>
                  </a:lnTo>
                  <a:lnTo>
                    <a:pt x="5557393" y="1869567"/>
                  </a:lnTo>
                  <a:close/>
                </a:path>
                <a:path w="6179820" h="2028825">
                  <a:moveTo>
                    <a:pt x="6179312" y="54102"/>
                  </a:moveTo>
                  <a:lnTo>
                    <a:pt x="6158865" y="0"/>
                  </a:lnTo>
                  <a:lnTo>
                    <a:pt x="5088648" y="405282"/>
                  </a:lnTo>
                  <a:lnTo>
                    <a:pt x="5147818" y="332232"/>
                  </a:lnTo>
                  <a:lnTo>
                    <a:pt x="5143500" y="291465"/>
                  </a:lnTo>
                  <a:lnTo>
                    <a:pt x="5122265" y="285203"/>
                  </a:lnTo>
                  <a:lnTo>
                    <a:pt x="5111686" y="288455"/>
                  </a:lnTo>
                  <a:lnTo>
                    <a:pt x="5102860" y="295783"/>
                  </a:lnTo>
                  <a:lnTo>
                    <a:pt x="4944999" y="490601"/>
                  </a:lnTo>
                  <a:lnTo>
                    <a:pt x="5192268" y="532130"/>
                  </a:lnTo>
                  <a:lnTo>
                    <a:pt x="5203799" y="531761"/>
                  </a:lnTo>
                  <a:lnTo>
                    <a:pt x="5213921" y="527164"/>
                  </a:lnTo>
                  <a:lnTo>
                    <a:pt x="5221554" y="519112"/>
                  </a:lnTo>
                  <a:lnTo>
                    <a:pt x="5225669" y="508381"/>
                  </a:lnTo>
                  <a:lnTo>
                    <a:pt x="5225313" y="497332"/>
                  </a:lnTo>
                  <a:lnTo>
                    <a:pt x="5109121" y="459422"/>
                  </a:lnTo>
                  <a:lnTo>
                    <a:pt x="5009007" y="497332"/>
                  </a:lnTo>
                  <a:lnTo>
                    <a:pt x="5032133" y="488569"/>
                  </a:lnTo>
                  <a:lnTo>
                    <a:pt x="5109121" y="459422"/>
                  </a:lnTo>
                  <a:lnTo>
                    <a:pt x="6179312" y="54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dirty="0"/>
              <a:t>2022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858" y="48260"/>
            <a:ext cx="288874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80" dirty="0"/>
              <a:t> </a:t>
            </a:r>
            <a:r>
              <a:rPr sz="4000" spc="-15" dirty="0"/>
              <a:t>uterus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21817" y="5789363"/>
            <a:ext cx="580278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indent="-238125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76225" algn="l"/>
              </a:tabLst>
            </a:pPr>
            <a:r>
              <a:rPr lang="en-US" sz="1800" b="1" spc="-5" dirty="0">
                <a:latin typeface="Carlito"/>
                <a:cs typeface="Carlito"/>
              </a:rPr>
              <a:t>)E</a:t>
            </a:r>
            <a:r>
              <a:rPr sz="1800" b="1" spc="-5" dirty="0">
                <a:latin typeface="Carlito"/>
                <a:cs typeface="Carlito"/>
              </a:rPr>
              <a:t>ndometrium</a:t>
            </a:r>
            <a:endParaRPr sz="1800" b="1" dirty="0">
              <a:latin typeface="Carlito"/>
              <a:cs typeface="Carlito"/>
            </a:endParaRPr>
          </a:p>
          <a:p>
            <a:pPr marL="275590" indent="-238125" algn="l" rtl="0">
              <a:lnSpc>
                <a:spcPct val="100000"/>
              </a:lnSpc>
              <a:buAutoNum type="arabicPlain"/>
              <a:tabLst>
                <a:tab pos="276225" algn="l"/>
              </a:tabLst>
            </a:pPr>
            <a:r>
              <a:rPr lang="en-US" sz="1800" b="1" spc="-5" dirty="0">
                <a:latin typeface="Carlito"/>
                <a:cs typeface="Carlito"/>
              </a:rPr>
              <a:t>)</a:t>
            </a:r>
            <a:r>
              <a:rPr sz="1800" b="1" spc="-5" dirty="0">
                <a:latin typeface="Carlito"/>
                <a:cs typeface="Carlito"/>
              </a:rPr>
              <a:t>Myometrium</a:t>
            </a:r>
            <a:endParaRPr sz="1800" b="1" dirty="0">
              <a:latin typeface="Carlito"/>
              <a:cs typeface="Carlito"/>
            </a:endParaRPr>
          </a:p>
          <a:p>
            <a:pPr marL="37465" algn="l" rtl="0">
              <a:lnSpc>
                <a:spcPct val="100000"/>
              </a:lnSpc>
              <a:tabLst>
                <a:tab pos="276225" algn="l"/>
              </a:tabLst>
            </a:pPr>
            <a:r>
              <a:rPr lang="en-US" b="1" dirty="0">
                <a:latin typeface="Carlito"/>
                <a:cs typeface="Carlito"/>
              </a:rPr>
              <a:t>3)Lining epithelium is simple </a:t>
            </a:r>
            <a:r>
              <a:rPr lang="en-US" b="1" dirty="0" err="1">
                <a:latin typeface="Carlito"/>
                <a:cs typeface="Carlito"/>
              </a:rPr>
              <a:t>columner</a:t>
            </a:r>
            <a:r>
              <a:rPr lang="en-US" b="1" dirty="0">
                <a:latin typeface="Carlito"/>
                <a:cs typeface="Carlito"/>
              </a:rPr>
              <a:t> partially </a:t>
            </a:r>
            <a:r>
              <a:rPr lang="en-US" b="1" dirty="0" err="1">
                <a:latin typeface="Carlito"/>
                <a:cs typeface="Carlito"/>
              </a:rPr>
              <a:t>cilliated</a:t>
            </a:r>
            <a:r>
              <a:rPr lang="en-US" b="1" dirty="0">
                <a:latin typeface="Carlito"/>
                <a:cs typeface="Carlito"/>
              </a:rPr>
              <a:t> </a:t>
            </a:r>
            <a:endParaRPr sz="18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84087" y="911894"/>
            <a:ext cx="6979916" cy="4699000"/>
            <a:chOff x="963167" y="972311"/>
            <a:chExt cx="7282180" cy="4699000"/>
          </a:xfrm>
        </p:grpSpPr>
        <p:sp>
          <p:nvSpPr>
            <p:cNvPr id="6" name="object 6"/>
            <p:cNvSpPr/>
            <p:nvPr/>
          </p:nvSpPr>
          <p:spPr>
            <a:xfrm>
              <a:off x="972311" y="981455"/>
              <a:ext cx="6694932" cy="4680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7739" y="976883"/>
              <a:ext cx="6704330" cy="4689475"/>
            </a:xfrm>
            <a:custGeom>
              <a:avLst/>
              <a:gdLst/>
              <a:ahLst/>
              <a:cxnLst/>
              <a:rect l="l" t="t" r="r" b="b"/>
              <a:pathLst>
                <a:path w="6704330" h="4689475">
                  <a:moveTo>
                    <a:pt x="0" y="4689348"/>
                  </a:moveTo>
                  <a:lnTo>
                    <a:pt x="6704076" y="4689348"/>
                  </a:lnTo>
                  <a:lnTo>
                    <a:pt x="6704076" y="0"/>
                  </a:lnTo>
                  <a:lnTo>
                    <a:pt x="0" y="0"/>
                  </a:lnTo>
                  <a:lnTo>
                    <a:pt x="0" y="46893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0514" y="2551703"/>
              <a:ext cx="1584960" cy="171450"/>
            </a:xfrm>
            <a:custGeom>
              <a:avLst/>
              <a:gdLst/>
              <a:ahLst/>
              <a:cxnLst/>
              <a:rect l="l" t="t" r="r" b="b"/>
              <a:pathLst>
                <a:path w="1584959" h="171450">
                  <a:moveTo>
                    <a:pt x="149689" y="0"/>
                  </a:moveTo>
                  <a:lnTo>
                    <a:pt x="142493" y="2393"/>
                  </a:lnTo>
                  <a:lnTo>
                    <a:pt x="0" y="85578"/>
                  </a:lnTo>
                  <a:lnTo>
                    <a:pt x="142493" y="168763"/>
                  </a:lnTo>
                  <a:lnTo>
                    <a:pt x="149689" y="171156"/>
                  </a:lnTo>
                  <a:lnTo>
                    <a:pt x="157003" y="170668"/>
                  </a:lnTo>
                  <a:lnTo>
                    <a:pt x="163603" y="167512"/>
                  </a:lnTo>
                  <a:lnTo>
                    <a:pt x="168655" y="161905"/>
                  </a:lnTo>
                  <a:lnTo>
                    <a:pt x="171049" y="154709"/>
                  </a:lnTo>
                  <a:lnTo>
                    <a:pt x="170560" y="147395"/>
                  </a:lnTo>
                  <a:lnTo>
                    <a:pt x="167405" y="140795"/>
                  </a:lnTo>
                  <a:lnTo>
                    <a:pt x="161798" y="135743"/>
                  </a:lnTo>
                  <a:lnTo>
                    <a:pt x="108458" y="104628"/>
                  </a:lnTo>
                  <a:lnTo>
                    <a:pt x="37845" y="104628"/>
                  </a:lnTo>
                  <a:lnTo>
                    <a:pt x="37845" y="66528"/>
                  </a:lnTo>
                  <a:lnTo>
                    <a:pt x="108457" y="66528"/>
                  </a:lnTo>
                  <a:lnTo>
                    <a:pt x="161798" y="35413"/>
                  </a:lnTo>
                  <a:lnTo>
                    <a:pt x="167405" y="30360"/>
                  </a:lnTo>
                  <a:lnTo>
                    <a:pt x="170560" y="23760"/>
                  </a:lnTo>
                  <a:lnTo>
                    <a:pt x="171049" y="16446"/>
                  </a:lnTo>
                  <a:lnTo>
                    <a:pt x="168655" y="9251"/>
                  </a:lnTo>
                  <a:lnTo>
                    <a:pt x="163603" y="3643"/>
                  </a:lnTo>
                  <a:lnTo>
                    <a:pt x="157003" y="488"/>
                  </a:lnTo>
                  <a:lnTo>
                    <a:pt x="149689" y="0"/>
                  </a:lnTo>
                  <a:close/>
                </a:path>
                <a:path w="1584959" h="171450">
                  <a:moveTo>
                    <a:pt x="108457" y="66528"/>
                  </a:moveTo>
                  <a:lnTo>
                    <a:pt x="37845" y="66528"/>
                  </a:lnTo>
                  <a:lnTo>
                    <a:pt x="37845" y="104628"/>
                  </a:lnTo>
                  <a:lnTo>
                    <a:pt x="108458" y="104628"/>
                  </a:lnTo>
                  <a:lnTo>
                    <a:pt x="104103" y="102088"/>
                  </a:lnTo>
                  <a:lnTo>
                    <a:pt x="47498" y="102088"/>
                  </a:lnTo>
                  <a:lnTo>
                    <a:pt x="47498" y="69068"/>
                  </a:lnTo>
                  <a:lnTo>
                    <a:pt x="104103" y="69068"/>
                  </a:lnTo>
                  <a:lnTo>
                    <a:pt x="108457" y="66528"/>
                  </a:lnTo>
                  <a:close/>
                </a:path>
                <a:path w="1584959" h="171450">
                  <a:moveTo>
                    <a:pt x="1584452" y="66528"/>
                  </a:moveTo>
                  <a:lnTo>
                    <a:pt x="108457" y="66528"/>
                  </a:lnTo>
                  <a:lnTo>
                    <a:pt x="75800" y="85578"/>
                  </a:lnTo>
                  <a:lnTo>
                    <a:pt x="108458" y="104628"/>
                  </a:lnTo>
                  <a:lnTo>
                    <a:pt x="1584452" y="104628"/>
                  </a:lnTo>
                  <a:lnTo>
                    <a:pt x="1584452" y="66528"/>
                  </a:lnTo>
                  <a:close/>
                </a:path>
                <a:path w="1584959" h="171450">
                  <a:moveTo>
                    <a:pt x="47498" y="69068"/>
                  </a:moveTo>
                  <a:lnTo>
                    <a:pt x="47498" y="102088"/>
                  </a:lnTo>
                  <a:lnTo>
                    <a:pt x="75800" y="85578"/>
                  </a:lnTo>
                  <a:lnTo>
                    <a:pt x="47498" y="69068"/>
                  </a:lnTo>
                  <a:close/>
                </a:path>
                <a:path w="1584959" h="171450">
                  <a:moveTo>
                    <a:pt x="75800" y="85578"/>
                  </a:moveTo>
                  <a:lnTo>
                    <a:pt x="47498" y="102088"/>
                  </a:lnTo>
                  <a:lnTo>
                    <a:pt x="104103" y="102088"/>
                  </a:lnTo>
                  <a:lnTo>
                    <a:pt x="75800" y="85578"/>
                  </a:lnTo>
                  <a:close/>
                </a:path>
                <a:path w="1584959" h="171450">
                  <a:moveTo>
                    <a:pt x="104103" y="69068"/>
                  </a:moveTo>
                  <a:lnTo>
                    <a:pt x="47498" y="69068"/>
                  </a:lnTo>
                  <a:lnTo>
                    <a:pt x="75800" y="85578"/>
                  </a:lnTo>
                  <a:lnTo>
                    <a:pt x="104103" y="69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03278" y="2076449"/>
            <a:ext cx="185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Endometrial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glands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0" name="قوس كبير أيسر 9"/>
          <p:cNvSpPr/>
          <p:nvPr/>
        </p:nvSpPr>
        <p:spPr>
          <a:xfrm>
            <a:off x="1211825" y="967752"/>
            <a:ext cx="239658" cy="12733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مربع نص 11"/>
          <p:cNvSpPr txBox="1"/>
          <p:nvPr/>
        </p:nvSpPr>
        <p:spPr>
          <a:xfrm>
            <a:off x="-78658" y="1450515"/>
            <a:ext cx="1828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7465" lvl="0" algn="l" rtl="0">
              <a:spcBef>
                <a:spcPts val="100"/>
              </a:spcBef>
              <a:tabLst>
                <a:tab pos="276225" algn="l"/>
              </a:tabLst>
            </a:pPr>
            <a:r>
              <a:rPr lang="en-US" sz="1400" b="1" spc="-5" dirty="0">
                <a:solidFill>
                  <a:prstClr val="black"/>
                </a:solidFill>
                <a:latin typeface="Carlito"/>
                <a:cs typeface="Carlito"/>
              </a:rPr>
              <a:t>Endometrium</a:t>
            </a:r>
            <a:endParaRPr lang="en-US" sz="14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13" name="قوس كبير أيسر 12"/>
          <p:cNvSpPr/>
          <p:nvPr/>
        </p:nvSpPr>
        <p:spPr>
          <a:xfrm>
            <a:off x="1211825" y="2376169"/>
            <a:ext cx="281026" cy="22720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مربع نص 13"/>
          <p:cNvSpPr txBox="1"/>
          <p:nvPr/>
        </p:nvSpPr>
        <p:spPr>
          <a:xfrm>
            <a:off x="-152400" y="3358294"/>
            <a:ext cx="18214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7465" lvl="0" algn="l" rtl="0">
              <a:tabLst>
                <a:tab pos="276225" algn="l"/>
              </a:tabLst>
            </a:pPr>
            <a:r>
              <a:rPr lang="en-US" sz="1400" b="1" spc="-5" dirty="0">
                <a:solidFill>
                  <a:prstClr val="black"/>
                </a:solidFill>
                <a:latin typeface="Carlito"/>
                <a:cs typeface="Carlito"/>
              </a:rPr>
              <a:t>Myometrium</a:t>
            </a:r>
            <a:endParaRPr lang="en-US" sz="1400" b="1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19" name="قوس كبير أيسر 18"/>
          <p:cNvSpPr/>
          <p:nvPr/>
        </p:nvSpPr>
        <p:spPr>
          <a:xfrm>
            <a:off x="1164296" y="4680155"/>
            <a:ext cx="376083" cy="228600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مربع نص 19"/>
          <p:cNvSpPr txBox="1"/>
          <p:nvPr/>
        </p:nvSpPr>
        <p:spPr>
          <a:xfrm>
            <a:off x="-1" y="4609789"/>
            <a:ext cx="14884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err="1"/>
              <a:t>primetrium</a:t>
            </a:r>
            <a:endParaRPr lang="ar-JO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0740" y="597534"/>
            <a:ext cx="29024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</a:t>
            </a:r>
            <a:r>
              <a:rPr spc="-60" dirty="0"/>
              <a:t> </a:t>
            </a:r>
            <a:r>
              <a:rPr spc="-10" dirty="0"/>
              <a:t>vagina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81200" y="1358326"/>
            <a:ext cx="6159784" cy="4036060"/>
            <a:chOff x="1466088" y="1778507"/>
            <a:chExt cx="6355080" cy="4036060"/>
          </a:xfrm>
        </p:grpSpPr>
        <p:sp>
          <p:nvSpPr>
            <p:cNvPr id="4" name="object 4"/>
            <p:cNvSpPr/>
            <p:nvPr/>
          </p:nvSpPr>
          <p:spPr>
            <a:xfrm>
              <a:off x="1475232" y="1787651"/>
              <a:ext cx="6336792" cy="4017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0660" y="1783079"/>
              <a:ext cx="6346190" cy="4026535"/>
            </a:xfrm>
            <a:custGeom>
              <a:avLst/>
              <a:gdLst/>
              <a:ahLst/>
              <a:cxnLst/>
              <a:rect l="l" t="t" r="r" b="b"/>
              <a:pathLst>
                <a:path w="6346190" h="4026535">
                  <a:moveTo>
                    <a:pt x="0" y="4026408"/>
                  </a:moveTo>
                  <a:lnTo>
                    <a:pt x="6345936" y="4026408"/>
                  </a:lnTo>
                  <a:lnTo>
                    <a:pt x="6345936" y="0"/>
                  </a:lnTo>
                  <a:lnTo>
                    <a:pt x="0" y="0"/>
                  </a:lnTo>
                  <a:lnTo>
                    <a:pt x="0" y="40264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8" name="نجمة ذات 5 نقاط 7"/>
          <p:cNvSpPr/>
          <p:nvPr/>
        </p:nvSpPr>
        <p:spPr>
          <a:xfrm>
            <a:off x="7696200" y="304800"/>
            <a:ext cx="11430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2133600" y="5626569"/>
            <a:ext cx="637952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Lining epithelium :non keratinized stratified squamous epithelium </a:t>
            </a:r>
            <a:endParaRPr lang="ar-JO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H="1" flipV="1">
            <a:off x="1524000" y="2667000"/>
            <a:ext cx="2590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-2" y="1905000"/>
            <a:ext cx="19856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Cell </a:t>
            </a:r>
            <a:r>
              <a:rPr lang="en-US" dirty="0" err="1">
                <a:solidFill>
                  <a:srgbClr val="7030A0"/>
                </a:solidFill>
              </a:rPr>
              <a:t>looke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vaculated</a:t>
            </a:r>
            <a:r>
              <a:rPr lang="en-US" dirty="0">
                <a:solidFill>
                  <a:srgbClr val="7030A0"/>
                </a:solidFill>
              </a:rPr>
              <a:t> :because it filled with glycogen 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3376165"/>
            <a:ext cx="1990063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Normal flora convert the glycogen in the cell into lactic acid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Lactic acid: </a:t>
            </a:r>
            <a:r>
              <a:rPr lang="en-US" dirty="0" err="1"/>
              <a:t>resposible</a:t>
            </a:r>
            <a:r>
              <a:rPr lang="en-US" dirty="0"/>
              <a:t> for acidity of vagina and its normal natural protective </a:t>
            </a:r>
            <a:r>
              <a:rPr lang="en-US" dirty="0" err="1"/>
              <a:t>barierr</a:t>
            </a: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9"/>
            <a:ext cx="9144000" cy="5683102"/>
          </a:xfrm>
          <a:prstGeom prst="rect">
            <a:avLst/>
          </a:prstGeom>
        </p:spPr>
      </p:pic>
      <p:sp>
        <p:nvSpPr>
          <p:cNvPr id="4" name="نجمة ذات 5 نقاط 3"/>
          <p:cNvSpPr/>
          <p:nvPr/>
        </p:nvSpPr>
        <p:spPr>
          <a:xfrm>
            <a:off x="7543800" y="24581"/>
            <a:ext cx="990600" cy="8136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سهم للأسفل 4"/>
          <p:cNvSpPr/>
          <p:nvPr/>
        </p:nvSpPr>
        <p:spPr>
          <a:xfrm>
            <a:off x="2514600" y="5658587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للأسفل 5"/>
          <p:cNvSpPr/>
          <p:nvPr/>
        </p:nvSpPr>
        <p:spPr>
          <a:xfrm>
            <a:off x="7010400" y="5604485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مربع نص 6"/>
          <p:cNvSpPr txBox="1"/>
          <p:nvPr/>
        </p:nvSpPr>
        <p:spPr>
          <a:xfrm>
            <a:off x="762000" y="6093689"/>
            <a:ext cx="3352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gland is short and small 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62600" y="6093689"/>
            <a:ext cx="3429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</a:rPr>
              <a:t>The gland is tortuous ,edematous ,full of secretion </a:t>
            </a:r>
            <a:endParaRPr lang="ar-J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8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004" y="212547"/>
            <a:ext cx="2771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</a:t>
            </a:r>
            <a:r>
              <a:rPr spc="-85" dirty="0"/>
              <a:t> </a:t>
            </a:r>
            <a:r>
              <a:rPr spc="-5" dirty="0"/>
              <a:t>placenta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05483" y="993140"/>
            <a:ext cx="6733540" cy="3959860"/>
            <a:chOff x="1205483" y="918972"/>
            <a:chExt cx="6733540" cy="3959860"/>
          </a:xfrm>
        </p:grpSpPr>
        <p:sp>
          <p:nvSpPr>
            <p:cNvPr id="4" name="object 4"/>
            <p:cNvSpPr/>
            <p:nvPr/>
          </p:nvSpPr>
          <p:spPr>
            <a:xfrm>
              <a:off x="1214627" y="928116"/>
              <a:ext cx="6714744" cy="3941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0055" y="923544"/>
              <a:ext cx="6724015" cy="3950335"/>
            </a:xfrm>
            <a:custGeom>
              <a:avLst/>
              <a:gdLst/>
              <a:ahLst/>
              <a:cxnLst/>
              <a:rect l="l" t="t" r="r" b="b"/>
              <a:pathLst>
                <a:path w="6724015" h="3950335">
                  <a:moveTo>
                    <a:pt x="0" y="3950208"/>
                  </a:moveTo>
                  <a:lnTo>
                    <a:pt x="6723888" y="3950208"/>
                  </a:lnTo>
                  <a:lnTo>
                    <a:pt x="6723888" y="0"/>
                  </a:lnTo>
                  <a:lnTo>
                    <a:pt x="0" y="0"/>
                  </a:lnTo>
                  <a:lnTo>
                    <a:pt x="0" y="39502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5381" y="2509265"/>
              <a:ext cx="1943735" cy="846455"/>
            </a:xfrm>
            <a:custGeom>
              <a:avLst/>
              <a:gdLst/>
              <a:ahLst/>
              <a:cxnLst/>
              <a:rect l="l" t="t" r="r" b="b"/>
              <a:pathLst>
                <a:path w="1943735" h="846454">
                  <a:moveTo>
                    <a:pt x="307848" y="67818"/>
                  </a:moveTo>
                  <a:lnTo>
                    <a:pt x="252095" y="52578"/>
                  </a:lnTo>
                  <a:lnTo>
                    <a:pt x="81000" y="679818"/>
                  </a:lnTo>
                  <a:lnTo>
                    <a:pt x="56642" y="588899"/>
                  </a:lnTo>
                  <a:lnTo>
                    <a:pt x="51498" y="578637"/>
                  </a:lnTo>
                  <a:lnTo>
                    <a:pt x="43116" y="571347"/>
                  </a:lnTo>
                  <a:lnTo>
                    <a:pt x="32639" y="567728"/>
                  </a:lnTo>
                  <a:lnTo>
                    <a:pt x="21209" y="568452"/>
                  </a:lnTo>
                  <a:lnTo>
                    <a:pt x="10883" y="573595"/>
                  </a:lnTo>
                  <a:lnTo>
                    <a:pt x="3594" y="581990"/>
                  </a:lnTo>
                  <a:lnTo>
                    <a:pt x="0" y="592455"/>
                  </a:lnTo>
                  <a:lnTo>
                    <a:pt x="762" y="603885"/>
                  </a:lnTo>
                  <a:lnTo>
                    <a:pt x="65659" y="846074"/>
                  </a:lnTo>
                  <a:lnTo>
                    <a:pt x="114261" y="798322"/>
                  </a:lnTo>
                  <a:lnTo>
                    <a:pt x="244475" y="670433"/>
                  </a:lnTo>
                  <a:lnTo>
                    <a:pt x="250939" y="660920"/>
                  </a:lnTo>
                  <a:lnTo>
                    <a:pt x="253187" y="650024"/>
                  </a:lnTo>
                  <a:lnTo>
                    <a:pt x="251167" y="639076"/>
                  </a:lnTo>
                  <a:lnTo>
                    <a:pt x="244856" y="629412"/>
                  </a:lnTo>
                  <a:lnTo>
                    <a:pt x="235356" y="623023"/>
                  </a:lnTo>
                  <a:lnTo>
                    <a:pt x="224497" y="620801"/>
                  </a:lnTo>
                  <a:lnTo>
                    <a:pt x="213601" y="622795"/>
                  </a:lnTo>
                  <a:lnTo>
                    <a:pt x="203962" y="629031"/>
                  </a:lnTo>
                  <a:lnTo>
                    <a:pt x="136893" y="694905"/>
                  </a:lnTo>
                  <a:lnTo>
                    <a:pt x="307848" y="67818"/>
                  </a:lnTo>
                  <a:close/>
                </a:path>
                <a:path w="1943735" h="846454">
                  <a:moveTo>
                    <a:pt x="1943735" y="455295"/>
                  </a:moveTo>
                  <a:lnTo>
                    <a:pt x="1794383" y="253873"/>
                  </a:lnTo>
                  <a:lnTo>
                    <a:pt x="1785835" y="246189"/>
                  </a:lnTo>
                  <a:lnTo>
                    <a:pt x="1775358" y="242506"/>
                  </a:lnTo>
                  <a:lnTo>
                    <a:pt x="1764271" y="243027"/>
                  </a:lnTo>
                  <a:lnTo>
                    <a:pt x="1753870" y="247904"/>
                  </a:lnTo>
                  <a:lnTo>
                    <a:pt x="1746186" y="256438"/>
                  </a:lnTo>
                  <a:lnTo>
                    <a:pt x="1742503" y="266877"/>
                  </a:lnTo>
                  <a:lnTo>
                    <a:pt x="1743011" y="277964"/>
                  </a:lnTo>
                  <a:lnTo>
                    <a:pt x="1747901" y="288417"/>
                  </a:lnTo>
                  <a:lnTo>
                    <a:pt x="1803895" y="363956"/>
                  </a:lnTo>
                  <a:lnTo>
                    <a:pt x="954913" y="0"/>
                  </a:lnTo>
                  <a:lnTo>
                    <a:pt x="932053" y="53340"/>
                  </a:lnTo>
                  <a:lnTo>
                    <a:pt x="1780908" y="417131"/>
                  </a:lnTo>
                  <a:lnTo>
                    <a:pt x="1687703" y="428625"/>
                  </a:lnTo>
                  <a:lnTo>
                    <a:pt x="1676806" y="432320"/>
                  </a:lnTo>
                  <a:lnTo>
                    <a:pt x="1668462" y="439635"/>
                  </a:lnTo>
                  <a:lnTo>
                    <a:pt x="1663446" y="449541"/>
                  </a:lnTo>
                  <a:lnTo>
                    <a:pt x="1662557" y="461010"/>
                  </a:lnTo>
                  <a:lnTo>
                    <a:pt x="1666214" y="471932"/>
                  </a:lnTo>
                  <a:lnTo>
                    <a:pt x="1673491" y="480301"/>
                  </a:lnTo>
                  <a:lnTo>
                    <a:pt x="1683359" y="485317"/>
                  </a:lnTo>
                  <a:lnTo>
                    <a:pt x="1694815" y="486156"/>
                  </a:lnTo>
                  <a:lnTo>
                    <a:pt x="1910943" y="459359"/>
                  </a:lnTo>
                  <a:lnTo>
                    <a:pt x="1943735" y="455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64996" y="5019547"/>
            <a:ext cx="358800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0825" algn="l"/>
              </a:tabLst>
            </a:pPr>
            <a:r>
              <a:rPr sz="1800" spc="-5" dirty="0">
                <a:latin typeface="Carlito"/>
                <a:cs typeface="Carlito"/>
              </a:rPr>
              <a:t>Chorionic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villi</a:t>
            </a:r>
            <a:endParaRPr sz="1800" dirty="0">
              <a:latin typeface="Carlito"/>
              <a:cs typeface="Carlito"/>
            </a:endParaRPr>
          </a:p>
          <a:p>
            <a:pPr marL="250190" indent="-238125" algn="l" rtl="0">
              <a:lnSpc>
                <a:spcPct val="100000"/>
              </a:lnSpc>
              <a:buAutoNum type="arabicPlain"/>
              <a:tabLst>
                <a:tab pos="250825" algn="l"/>
              </a:tabLst>
            </a:pPr>
            <a:r>
              <a:rPr sz="1800" spc="-15" dirty="0">
                <a:latin typeface="Carlito"/>
                <a:cs typeface="Carlito"/>
              </a:rPr>
              <a:t>Fetal </a:t>
            </a:r>
            <a:r>
              <a:rPr sz="1800" spc="-5" dirty="0">
                <a:latin typeface="Carlito"/>
                <a:cs typeface="Carlito"/>
              </a:rPr>
              <a:t>blood vessels (↑)</a:t>
            </a:r>
            <a:endParaRPr sz="1800" dirty="0">
              <a:latin typeface="Carlito"/>
              <a:cs typeface="Carlito"/>
            </a:endParaRPr>
          </a:p>
          <a:p>
            <a:pPr marL="250190" indent="-238125" algn="l" rtl="0">
              <a:lnSpc>
                <a:spcPct val="100000"/>
              </a:lnSpc>
              <a:spcBef>
                <a:spcPts val="25"/>
              </a:spcBef>
              <a:buAutoNum type="arabicPlain"/>
              <a:tabLst>
                <a:tab pos="250825" algn="l"/>
              </a:tabLst>
            </a:pPr>
            <a:r>
              <a:rPr sz="1800" spc="-15" dirty="0">
                <a:latin typeface="Carlito"/>
                <a:cs typeface="Carlito"/>
              </a:rPr>
              <a:t>Trophoblastic layer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coverin</a:t>
            </a:r>
            <a:r>
              <a:rPr lang="en-US" spc="-10" dirty="0">
                <a:latin typeface="Carlito"/>
                <a:cs typeface="Carlito"/>
              </a:rPr>
              <a:t>g(</a:t>
            </a:r>
            <a:r>
              <a:rPr lang="en-US" spc="-10" dirty="0">
                <a:solidFill>
                  <a:srgbClr val="7030A0"/>
                </a:solidFill>
                <a:latin typeface="Carlito"/>
                <a:cs typeface="Carlito"/>
              </a:rPr>
              <a:t>surrounded the villi :formed of inner </a:t>
            </a:r>
            <a:r>
              <a:rPr lang="en-US" spc="-10" dirty="0" err="1">
                <a:solidFill>
                  <a:srgbClr val="7030A0"/>
                </a:solidFill>
                <a:latin typeface="Carlito"/>
                <a:cs typeface="Carlito"/>
              </a:rPr>
              <a:t>cyto</a:t>
            </a:r>
            <a:r>
              <a:rPr lang="en-US" spc="-10" dirty="0">
                <a:solidFill>
                  <a:srgbClr val="7030A0"/>
                </a:solidFill>
                <a:latin typeface="Carlito"/>
                <a:cs typeface="Carlito"/>
              </a:rPr>
              <a:t> and outer </a:t>
            </a:r>
            <a:r>
              <a:rPr lang="en-US" spc="-10" dirty="0" err="1">
                <a:solidFill>
                  <a:srgbClr val="7030A0"/>
                </a:solidFill>
                <a:latin typeface="Carlito"/>
                <a:cs typeface="Carlito"/>
              </a:rPr>
              <a:t>synsitotrophoplast</a:t>
            </a:r>
            <a:r>
              <a:rPr lang="en-US" spc="-1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endParaRPr sz="18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029200" y="6324600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0" name="نجمة ذات 5 نقاط 9"/>
          <p:cNvSpPr/>
          <p:nvPr/>
        </p:nvSpPr>
        <p:spPr>
          <a:xfrm>
            <a:off x="7929371" y="228600"/>
            <a:ext cx="909829" cy="773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سهم إلى اليسار 11"/>
          <p:cNvSpPr/>
          <p:nvPr/>
        </p:nvSpPr>
        <p:spPr>
          <a:xfrm>
            <a:off x="762000" y="1600200"/>
            <a:ext cx="1676400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مربع نص 12"/>
          <p:cNvSpPr txBox="1"/>
          <p:nvPr/>
        </p:nvSpPr>
        <p:spPr>
          <a:xfrm>
            <a:off x="0" y="1461253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villi</a:t>
            </a:r>
            <a:endParaRPr lang="ar-JO" dirty="0"/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762000" y="3352800"/>
            <a:ext cx="1752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-1" y="3505200"/>
            <a:ext cx="12100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/>
              <a:t>Maternal blood </a:t>
            </a:r>
            <a:endParaRPr lang="ar-JO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131035"/>
            <a:ext cx="6400800" cy="113236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pc="-5" dirty="0"/>
              <a:t>The </a:t>
            </a:r>
            <a:r>
              <a:rPr dirty="0"/>
              <a:t>mammary</a:t>
            </a:r>
            <a:r>
              <a:rPr spc="-114" dirty="0"/>
              <a:t> </a:t>
            </a:r>
            <a:r>
              <a:rPr dirty="0"/>
              <a:t>gland</a:t>
            </a:r>
          </a:p>
          <a:p>
            <a:pPr marR="63500" algn="l" rtl="0">
              <a:lnSpc>
                <a:spcPct val="100000"/>
              </a:lnSpc>
              <a:spcBef>
                <a:spcPts val="720"/>
              </a:spcBef>
            </a:pPr>
            <a:r>
              <a:rPr lang="ar-JO" sz="2800" u="none" spc="-5" dirty="0"/>
              <a:t>)</a:t>
            </a:r>
            <a:r>
              <a:rPr sz="2800" u="none" spc="-5" dirty="0"/>
              <a:t>A- </a:t>
            </a:r>
            <a:r>
              <a:rPr sz="2800" u="none" spc="-15" dirty="0"/>
              <a:t>Resting</a:t>
            </a:r>
            <a:r>
              <a:rPr sz="2800" u="none" spc="5" dirty="0"/>
              <a:t> </a:t>
            </a:r>
            <a:r>
              <a:rPr sz="2800" u="none" spc="-5" dirty="0"/>
              <a:t>glan</a:t>
            </a:r>
            <a:r>
              <a:rPr lang="en-US" sz="2800" u="none" spc="-5" dirty="0"/>
              <a:t>d) </a:t>
            </a:r>
            <a:r>
              <a:rPr lang="en-US" sz="2400" u="none" spc="-5" dirty="0">
                <a:solidFill>
                  <a:srgbClr val="7030A0"/>
                </a:solidFill>
              </a:rPr>
              <a:t>non lactating gland </a:t>
            </a:r>
            <a:endParaRPr sz="2800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616" y="5162550"/>
            <a:ext cx="2759584" cy="866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indent="-238125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0825" algn="l"/>
              </a:tabLst>
            </a:pPr>
            <a:r>
              <a:rPr sz="1800" b="1" dirty="0">
                <a:latin typeface="Carlito"/>
                <a:cs typeface="Carlito"/>
              </a:rPr>
              <a:t>No </a:t>
            </a:r>
            <a:r>
              <a:rPr sz="1800" b="1" spc="-10" dirty="0">
                <a:latin typeface="Carlito"/>
                <a:cs typeface="Carlito"/>
              </a:rPr>
              <a:t>secretory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acini</a:t>
            </a:r>
            <a:endParaRPr sz="1800" dirty="0">
              <a:latin typeface="Carlito"/>
              <a:cs typeface="Carlito"/>
            </a:endParaRPr>
          </a:p>
          <a:p>
            <a:pPr marL="12700" marR="5080" algn="l" rtl="0">
              <a:lnSpc>
                <a:spcPts val="2180"/>
              </a:lnSpc>
              <a:spcBef>
                <a:spcPts val="55"/>
              </a:spcBef>
              <a:buAutoNum type="arabicPlain"/>
              <a:tabLst>
                <a:tab pos="250825" algn="l"/>
              </a:tabLst>
            </a:pPr>
            <a:r>
              <a:rPr sz="1800" b="1" spc="-5" dirty="0">
                <a:latin typeface="Carlito"/>
                <a:cs typeface="Carlito"/>
              </a:rPr>
              <a:t>Thick </a:t>
            </a:r>
            <a:r>
              <a:rPr sz="1800" b="1" spc="-10" dirty="0">
                <a:latin typeface="Carlito"/>
                <a:cs typeface="Carlito"/>
              </a:rPr>
              <a:t>fibrous</a:t>
            </a:r>
            <a:r>
              <a:rPr sz="1800" b="1" spc="-85" dirty="0">
                <a:latin typeface="Carlito"/>
                <a:cs typeface="Carlito"/>
              </a:rPr>
              <a:t> </a:t>
            </a:r>
            <a:r>
              <a:rPr sz="1800" b="1" spc="-10" dirty="0" err="1">
                <a:latin typeface="Carlito"/>
                <a:cs typeface="Carlito"/>
              </a:rPr>
              <a:t>stroma</a:t>
            </a:r>
            <a:endParaRPr lang="ar-JO" sz="1800" b="1" spc="-10" dirty="0">
              <a:latin typeface="Carlito"/>
              <a:cs typeface="Carlito"/>
            </a:endParaRPr>
          </a:p>
          <a:p>
            <a:pPr marL="12700" marR="5080" algn="l" rtl="0">
              <a:lnSpc>
                <a:spcPts val="2180"/>
              </a:lnSpc>
              <a:spcBef>
                <a:spcPts val="55"/>
              </a:spcBef>
              <a:buAutoNum type="arabicPlain"/>
              <a:tabLst>
                <a:tab pos="250825" algn="l"/>
              </a:tabLst>
            </a:pPr>
            <a:r>
              <a:rPr lang="ar-JO" sz="1800" b="1" spc="-15" dirty="0">
                <a:latin typeface="Carlito"/>
                <a:cs typeface="Carlito"/>
              </a:rPr>
              <a:t> </a:t>
            </a:r>
            <a:r>
              <a:rPr sz="1800" b="1" spc="-15" dirty="0">
                <a:latin typeface="Carlito"/>
                <a:cs typeface="Carlito"/>
              </a:rPr>
              <a:t>clusters </a:t>
            </a:r>
            <a:r>
              <a:rPr sz="1800" b="1" dirty="0">
                <a:latin typeface="Carlito"/>
                <a:cs typeface="Carlito"/>
              </a:rPr>
              <a:t>of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ducts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2495" y="1258824"/>
            <a:ext cx="5707380" cy="3893820"/>
            <a:chOff x="1682495" y="1258824"/>
            <a:chExt cx="5707380" cy="3893820"/>
          </a:xfrm>
        </p:grpSpPr>
        <p:sp>
          <p:nvSpPr>
            <p:cNvPr id="5" name="object 5"/>
            <p:cNvSpPr/>
            <p:nvPr/>
          </p:nvSpPr>
          <p:spPr>
            <a:xfrm>
              <a:off x="1691639" y="1267968"/>
              <a:ext cx="5689092" cy="3875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7067" y="1263396"/>
              <a:ext cx="5698490" cy="3884929"/>
            </a:xfrm>
            <a:custGeom>
              <a:avLst/>
              <a:gdLst/>
              <a:ahLst/>
              <a:cxnLst/>
              <a:rect l="l" t="t" r="r" b="b"/>
              <a:pathLst>
                <a:path w="5698490" h="3884929">
                  <a:moveTo>
                    <a:pt x="0" y="3884676"/>
                  </a:moveTo>
                  <a:lnTo>
                    <a:pt x="5698235" y="3884676"/>
                  </a:lnTo>
                  <a:lnTo>
                    <a:pt x="5698235" y="0"/>
                  </a:lnTo>
                  <a:lnTo>
                    <a:pt x="0" y="0"/>
                  </a:lnTo>
                  <a:lnTo>
                    <a:pt x="0" y="38846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6096000" y="2667000"/>
            <a:ext cx="1600200" cy="53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7696200" y="2362200"/>
            <a:ext cx="1295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Cluster of duct separated by thick fibrous </a:t>
            </a:r>
            <a:r>
              <a:rPr lang="en-US" dirty="0" err="1"/>
              <a:t>stroma</a:t>
            </a:r>
            <a:endParaRPr lang="ar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732" y="173227"/>
            <a:ext cx="4871467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mammary</a:t>
            </a:r>
            <a:r>
              <a:rPr spc="-114" dirty="0"/>
              <a:t> </a:t>
            </a:r>
            <a:r>
              <a:rPr dirty="0"/>
              <a:t>gland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8801" y="5548376"/>
            <a:ext cx="542836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1- Secretory </a:t>
            </a:r>
            <a:r>
              <a:rPr sz="1800" b="1" dirty="0">
                <a:latin typeface="Carlito"/>
                <a:cs typeface="Carlito"/>
              </a:rPr>
              <a:t>acini </a:t>
            </a:r>
            <a:r>
              <a:rPr sz="1800" b="1" spc="-5" dirty="0">
                <a:latin typeface="Carlito"/>
                <a:cs typeface="Carlito"/>
              </a:rPr>
              <a:t>lined </a:t>
            </a:r>
            <a:r>
              <a:rPr sz="1800" b="1" dirty="0">
                <a:latin typeface="Carlito"/>
                <a:cs typeface="Carlito"/>
              </a:rPr>
              <a:t>e simple </a:t>
            </a:r>
            <a:r>
              <a:rPr sz="1800" b="1" spc="-10" dirty="0">
                <a:latin typeface="Carlito"/>
                <a:cs typeface="Carlito"/>
              </a:rPr>
              <a:t>columnar </a:t>
            </a:r>
            <a:r>
              <a:rPr sz="1800" b="1" spc="-5" dirty="0">
                <a:latin typeface="Carlito"/>
                <a:cs typeface="Carlito"/>
              </a:rPr>
              <a:t>epithelium  </a:t>
            </a:r>
            <a:r>
              <a:rPr lang="ar-JO" b="1" spc="-5" dirty="0">
                <a:latin typeface="Carlito"/>
                <a:cs typeface="Carlito"/>
              </a:rPr>
              <a:t> </a:t>
            </a:r>
          </a:p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lang="ar-JO" b="1" spc="-5" dirty="0">
                <a:latin typeface="Carlito"/>
                <a:cs typeface="Carlito"/>
              </a:rPr>
              <a:t> </a:t>
            </a:r>
          </a:p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-</a:t>
            </a:r>
            <a:r>
              <a:rPr lang="en-US" b="1" spc="-5" dirty="0">
                <a:latin typeface="Carlito"/>
                <a:cs typeface="Carlito"/>
              </a:rPr>
              <a:t>2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less </a:t>
            </a:r>
            <a:r>
              <a:rPr sz="1800" b="1" spc="-10" dirty="0">
                <a:latin typeface="Carlito"/>
                <a:cs typeface="Carlito"/>
              </a:rPr>
              <a:t>fibrous </a:t>
            </a:r>
            <a:r>
              <a:rPr sz="1800" b="1" dirty="0">
                <a:latin typeface="Carlito"/>
                <a:cs typeface="Carlito"/>
              </a:rPr>
              <a:t>CT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septa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8297" y="847090"/>
            <a:ext cx="2948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14220" algn="l"/>
              </a:tabLst>
            </a:pPr>
            <a:r>
              <a:rPr sz="2800" b="1" dirty="0">
                <a:latin typeface="Carlito"/>
                <a:cs typeface="Carlito"/>
              </a:rPr>
              <a:t>(B-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Lactating	gland)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82495" y="1351788"/>
            <a:ext cx="5491480" cy="3957954"/>
            <a:chOff x="1682495" y="1351788"/>
            <a:chExt cx="5491480" cy="3957954"/>
          </a:xfrm>
        </p:grpSpPr>
        <p:sp>
          <p:nvSpPr>
            <p:cNvPr id="6" name="object 6"/>
            <p:cNvSpPr/>
            <p:nvPr/>
          </p:nvSpPr>
          <p:spPr>
            <a:xfrm>
              <a:off x="1691639" y="1360932"/>
              <a:ext cx="5472684" cy="3939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7067" y="1356360"/>
              <a:ext cx="5481955" cy="3949065"/>
            </a:xfrm>
            <a:custGeom>
              <a:avLst/>
              <a:gdLst/>
              <a:ahLst/>
              <a:cxnLst/>
              <a:rect l="l" t="t" r="r" b="b"/>
              <a:pathLst>
                <a:path w="5481955" h="3949065">
                  <a:moveTo>
                    <a:pt x="0" y="3948684"/>
                  </a:moveTo>
                  <a:lnTo>
                    <a:pt x="5481828" y="3948684"/>
                  </a:lnTo>
                  <a:lnTo>
                    <a:pt x="5481828" y="0"/>
                  </a:lnTo>
                  <a:lnTo>
                    <a:pt x="0" y="0"/>
                  </a:lnTo>
                  <a:lnTo>
                    <a:pt x="0" y="39486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824669" y="6355112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371600" y="3810000"/>
            <a:ext cx="685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115528" y="3578423"/>
            <a:ext cx="15346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spc="-5" dirty="0">
                <a:solidFill>
                  <a:srgbClr val="7030A0"/>
                </a:solidFill>
                <a:latin typeface="Carlito"/>
                <a:cs typeface="Carlito"/>
              </a:rPr>
              <a:t>Secretory </a:t>
            </a:r>
            <a:r>
              <a:rPr lang="en-US" sz="1400" b="1" dirty="0" err="1">
                <a:solidFill>
                  <a:srgbClr val="7030A0"/>
                </a:solidFill>
                <a:latin typeface="Carlito"/>
                <a:cs typeface="Carlito"/>
              </a:rPr>
              <a:t>acini</a:t>
            </a:r>
            <a:r>
              <a:rPr lang="en-US" sz="1400" b="1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endParaRPr lang="ar-JO" sz="1400" dirty="0">
              <a:solidFill>
                <a:srgbClr val="7030A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467600" y="4191000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700" marR="5080" lvl="0" algn="l" rtl="0">
              <a:spcBef>
                <a:spcPts val="100"/>
              </a:spcBef>
            </a:pPr>
            <a:r>
              <a:rPr lang="en-US" b="1" dirty="0">
                <a:solidFill>
                  <a:prstClr val="black"/>
                </a:solidFill>
                <a:latin typeface="Carlito"/>
                <a:cs typeface="Carlito"/>
              </a:rPr>
              <a:t>CT</a:t>
            </a:r>
            <a:r>
              <a:rPr lang="en-US" b="1" spc="-4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arlito"/>
                <a:cs typeface="Carlito"/>
              </a:rPr>
              <a:t>septa</a:t>
            </a:r>
            <a:endParaRPr lang="en-US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5410200" y="434340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47540"/>
            <a:ext cx="3961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u="none" spc="-5" dirty="0">
                <a:solidFill>
                  <a:srgbClr val="006FC0"/>
                </a:solidFill>
              </a:rPr>
              <a:t>Thank</a:t>
            </a:r>
            <a:r>
              <a:rPr sz="7200" u="none" spc="-100" dirty="0">
                <a:solidFill>
                  <a:srgbClr val="006FC0"/>
                </a:solidFill>
              </a:rPr>
              <a:t> </a:t>
            </a:r>
            <a:r>
              <a:rPr sz="7200" u="none" spc="-25" dirty="0">
                <a:solidFill>
                  <a:srgbClr val="006FC0"/>
                </a:solidFill>
              </a:rPr>
              <a:t>you</a:t>
            </a:r>
            <a:endParaRPr sz="7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514315" y="222564"/>
            <a:ext cx="3049905" cy="2186940"/>
            <a:chOff x="2831592" y="3200400"/>
            <a:chExt cx="3049905" cy="2186940"/>
          </a:xfrm>
        </p:grpSpPr>
        <p:sp>
          <p:nvSpPr>
            <p:cNvPr id="4" name="object 4"/>
            <p:cNvSpPr/>
            <p:nvPr/>
          </p:nvSpPr>
          <p:spPr>
            <a:xfrm>
              <a:off x="2844546" y="3213353"/>
              <a:ext cx="3023870" cy="2161540"/>
            </a:xfrm>
            <a:custGeom>
              <a:avLst/>
              <a:gdLst/>
              <a:ahLst/>
              <a:cxnLst/>
              <a:rect l="l" t="t" r="r" b="b"/>
              <a:pathLst>
                <a:path w="3023870" h="2161540">
                  <a:moveTo>
                    <a:pt x="1511808" y="0"/>
                  </a:moveTo>
                  <a:lnTo>
                    <a:pt x="1456387" y="712"/>
                  </a:lnTo>
                  <a:lnTo>
                    <a:pt x="1401470" y="2834"/>
                  </a:lnTo>
                  <a:lnTo>
                    <a:pt x="1347088" y="6340"/>
                  </a:lnTo>
                  <a:lnTo>
                    <a:pt x="1293277" y="11206"/>
                  </a:lnTo>
                  <a:lnTo>
                    <a:pt x="1240071" y="17407"/>
                  </a:lnTo>
                  <a:lnTo>
                    <a:pt x="1187504" y="24920"/>
                  </a:lnTo>
                  <a:lnTo>
                    <a:pt x="1135610" y="33720"/>
                  </a:lnTo>
                  <a:lnTo>
                    <a:pt x="1084424" y="43783"/>
                  </a:lnTo>
                  <a:lnTo>
                    <a:pt x="1033979" y="55083"/>
                  </a:lnTo>
                  <a:lnTo>
                    <a:pt x="984309" y="67597"/>
                  </a:lnTo>
                  <a:lnTo>
                    <a:pt x="935449" y="81300"/>
                  </a:lnTo>
                  <a:lnTo>
                    <a:pt x="887434" y="96168"/>
                  </a:lnTo>
                  <a:lnTo>
                    <a:pt x="840296" y="112177"/>
                  </a:lnTo>
                  <a:lnTo>
                    <a:pt x="794070" y="129301"/>
                  </a:lnTo>
                  <a:lnTo>
                    <a:pt x="748792" y="147517"/>
                  </a:lnTo>
                  <a:lnTo>
                    <a:pt x="704493" y="166800"/>
                  </a:lnTo>
                  <a:lnTo>
                    <a:pt x="661210" y="187126"/>
                  </a:lnTo>
                  <a:lnTo>
                    <a:pt x="618975" y="208471"/>
                  </a:lnTo>
                  <a:lnTo>
                    <a:pt x="577824" y="230809"/>
                  </a:lnTo>
                  <a:lnTo>
                    <a:pt x="537790" y="254117"/>
                  </a:lnTo>
                  <a:lnTo>
                    <a:pt x="498907" y="278370"/>
                  </a:lnTo>
                  <a:lnTo>
                    <a:pt x="461210" y="303543"/>
                  </a:lnTo>
                  <a:lnTo>
                    <a:pt x="424733" y="329613"/>
                  </a:lnTo>
                  <a:lnTo>
                    <a:pt x="389510" y="356555"/>
                  </a:lnTo>
                  <a:lnTo>
                    <a:pt x="355574" y="384344"/>
                  </a:lnTo>
                  <a:lnTo>
                    <a:pt x="322962" y="412957"/>
                  </a:lnTo>
                  <a:lnTo>
                    <a:pt x="291705" y="442368"/>
                  </a:lnTo>
                  <a:lnTo>
                    <a:pt x="261840" y="472553"/>
                  </a:lnTo>
                  <a:lnTo>
                    <a:pt x="233399" y="503489"/>
                  </a:lnTo>
                  <a:lnTo>
                    <a:pt x="206417" y="535149"/>
                  </a:lnTo>
                  <a:lnTo>
                    <a:pt x="180928" y="567511"/>
                  </a:lnTo>
                  <a:lnTo>
                    <a:pt x="156967" y="600549"/>
                  </a:lnTo>
                  <a:lnTo>
                    <a:pt x="134567" y="634240"/>
                  </a:lnTo>
                  <a:lnTo>
                    <a:pt x="113762" y="668558"/>
                  </a:lnTo>
                  <a:lnTo>
                    <a:pt x="94588" y="703480"/>
                  </a:lnTo>
                  <a:lnTo>
                    <a:pt x="77077" y="738981"/>
                  </a:lnTo>
                  <a:lnTo>
                    <a:pt x="61265" y="775036"/>
                  </a:lnTo>
                  <a:lnTo>
                    <a:pt x="47185" y="811622"/>
                  </a:lnTo>
                  <a:lnTo>
                    <a:pt x="34871" y="848713"/>
                  </a:lnTo>
                  <a:lnTo>
                    <a:pt x="24358" y="886286"/>
                  </a:lnTo>
                  <a:lnTo>
                    <a:pt x="15680" y="924316"/>
                  </a:lnTo>
                  <a:lnTo>
                    <a:pt x="8871" y="962778"/>
                  </a:lnTo>
                  <a:lnTo>
                    <a:pt x="3965" y="1001648"/>
                  </a:lnTo>
                  <a:lnTo>
                    <a:pt x="997" y="1040902"/>
                  </a:lnTo>
                  <a:lnTo>
                    <a:pt x="0" y="1080516"/>
                  </a:lnTo>
                  <a:lnTo>
                    <a:pt x="997" y="1120129"/>
                  </a:lnTo>
                  <a:lnTo>
                    <a:pt x="3965" y="1159383"/>
                  </a:lnTo>
                  <a:lnTo>
                    <a:pt x="8871" y="1198253"/>
                  </a:lnTo>
                  <a:lnTo>
                    <a:pt x="15680" y="1236715"/>
                  </a:lnTo>
                  <a:lnTo>
                    <a:pt x="24358" y="1274745"/>
                  </a:lnTo>
                  <a:lnTo>
                    <a:pt x="34871" y="1312318"/>
                  </a:lnTo>
                  <a:lnTo>
                    <a:pt x="47185" y="1349409"/>
                  </a:lnTo>
                  <a:lnTo>
                    <a:pt x="61265" y="1385995"/>
                  </a:lnTo>
                  <a:lnTo>
                    <a:pt x="77077" y="1422050"/>
                  </a:lnTo>
                  <a:lnTo>
                    <a:pt x="94588" y="1457551"/>
                  </a:lnTo>
                  <a:lnTo>
                    <a:pt x="113762" y="1492473"/>
                  </a:lnTo>
                  <a:lnTo>
                    <a:pt x="134567" y="1526791"/>
                  </a:lnTo>
                  <a:lnTo>
                    <a:pt x="156967" y="1560482"/>
                  </a:lnTo>
                  <a:lnTo>
                    <a:pt x="180928" y="1593520"/>
                  </a:lnTo>
                  <a:lnTo>
                    <a:pt x="206417" y="1625882"/>
                  </a:lnTo>
                  <a:lnTo>
                    <a:pt x="233399" y="1657542"/>
                  </a:lnTo>
                  <a:lnTo>
                    <a:pt x="261840" y="1688478"/>
                  </a:lnTo>
                  <a:lnTo>
                    <a:pt x="291705" y="1718663"/>
                  </a:lnTo>
                  <a:lnTo>
                    <a:pt x="322962" y="1748074"/>
                  </a:lnTo>
                  <a:lnTo>
                    <a:pt x="355574" y="1776687"/>
                  </a:lnTo>
                  <a:lnTo>
                    <a:pt x="389510" y="1804476"/>
                  </a:lnTo>
                  <a:lnTo>
                    <a:pt x="424733" y="1831418"/>
                  </a:lnTo>
                  <a:lnTo>
                    <a:pt x="461210" y="1857488"/>
                  </a:lnTo>
                  <a:lnTo>
                    <a:pt x="498907" y="1882661"/>
                  </a:lnTo>
                  <a:lnTo>
                    <a:pt x="537790" y="1906914"/>
                  </a:lnTo>
                  <a:lnTo>
                    <a:pt x="577824" y="1930222"/>
                  </a:lnTo>
                  <a:lnTo>
                    <a:pt x="618975" y="1952560"/>
                  </a:lnTo>
                  <a:lnTo>
                    <a:pt x="661210" y="1973905"/>
                  </a:lnTo>
                  <a:lnTo>
                    <a:pt x="704493" y="1994231"/>
                  </a:lnTo>
                  <a:lnTo>
                    <a:pt x="748791" y="2013514"/>
                  </a:lnTo>
                  <a:lnTo>
                    <a:pt x="794070" y="2031730"/>
                  </a:lnTo>
                  <a:lnTo>
                    <a:pt x="840296" y="2048854"/>
                  </a:lnTo>
                  <a:lnTo>
                    <a:pt x="887434" y="2064863"/>
                  </a:lnTo>
                  <a:lnTo>
                    <a:pt x="935449" y="2079731"/>
                  </a:lnTo>
                  <a:lnTo>
                    <a:pt x="984309" y="2093434"/>
                  </a:lnTo>
                  <a:lnTo>
                    <a:pt x="1033979" y="2105948"/>
                  </a:lnTo>
                  <a:lnTo>
                    <a:pt x="1084424" y="2117248"/>
                  </a:lnTo>
                  <a:lnTo>
                    <a:pt x="1135610" y="2127311"/>
                  </a:lnTo>
                  <a:lnTo>
                    <a:pt x="1187504" y="2136111"/>
                  </a:lnTo>
                  <a:lnTo>
                    <a:pt x="1240071" y="2143624"/>
                  </a:lnTo>
                  <a:lnTo>
                    <a:pt x="1293277" y="2149825"/>
                  </a:lnTo>
                  <a:lnTo>
                    <a:pt x="1347088" y="2154691"/>
                  </a:lnTo>
                  <a:lnTo>
                    <a:pt x="1401470" y="2158197"/>
                  </a:lnTo>
                  <a:lnTo>
                    <a:pt x="1456387" y="2160319"/>
                  </a:lnTo>
                  <a:lnTo>
                    <a:pt x="1511808" y="2161032"/>
                  </a:lnTo>
                  <a:lnTo>
                    <a:pt x="1567228" y="2160319"/>
                  </a:lnTo>
                  <a:lnTo>
                    <a:pt x="1622145" y="2158197"/>
                  </a:lnTo>
                  <a:lnTo>
                    <a:pt x="1676527" y="2154691"/>
                  </a:lnTo>
                  <a:lnTo>
                    <a:pt x="1730338" y="2149825"/>
                  </a:lnTo>
                  <a:lnTo>
                    <a:pt x="1783544" y="2143624"/>
                  </a:lnTo>
                  <a:lnTo>
                    <a:pt x="1836111" y="2136111"/>
                  </a:lnTo>
                  <a:lnTo>
                    <a:pt x="1888005" y="2127311"/>
                  </a:lnTo>
                  <a:lnTo>
                    <a:pt x="1939191" y="2117248"/>
                  </a:lnTo>
                  <a:lnTo>
                    <a:pt x="1989636" y="2105948"/>
                  </a:lnTo>
                  <a:lnTo>
                    <a:pt x="2039306" y="2093434"/>
                  </a:lnTo>
                  <a:lnTo>
                    <a:pt x="2088166" y="2079731"/>
                  </a:lnTo>
                  <a:lnTo>
                    <a:pt x="2136181" y="2064863"/>
                  </a:lnTo>
                  <a:lnTo>
                    <a:pt x="2183319" y="2048854"/>
                  </a:lnTo>
                  <a:lnTo>
                    <a:pt x="2229545" y="2031730"/>
                  </a:lnTo>
                  <a:lnTo>
                    <a:pt x="2274824" y="2013514"/>
                  </a:lnTo>
                  <a:lnTo>
                    <a:pt x="2319122" y="1994231"/>
                  </a:lnTo>
                  <a:lnTo>
                    <a:pt x="2362405" y="1973905"/>
                  </a:lnTo>
                  <a:lnTo>
                    <a:pt x="2404640" y="1952560"/>
                  </a:lnTo>
                  <a:lnTo>
                    <a:pt x="2445791" y="1930222"/>
                  </a:lnTo>
                  <a:lnTo>
                    <a:pt x="2485825" y="1906914"/>
                  </a:lnTo>
                  <a:lnTo>
                    <a:pt x="2524708" y="1882661"/>
                  </a:lnTo>
                  <a:lnTo>
                    <a:pt x="2562405" y="1857488"/>
                  </a:lnTo>
                  <a:lnTo>
                    <a:pt x="2598882" y="1831418"/>
                  </a:lnTo>
                  <a:lnTo>
                    <a:pt x="2634105" y="1804476"/>
                  </a:lnTo>
                  <a:lnTo>
                    <a:pt x="2668041" y="1776687"/>
                  </a:lnTo>
                  <a:lnTo>
                    <a:pt x="2700653" y="1748074"/>
                  </a:lnTo>
                  <a:lnTo>
                    <a:pt x="2731910" y="1718663"/>
                  </a:lnTo>
                  <a:lnTo>
                    <a:pt x="2761775" y="1688478"/>
                  </a:lnTo>
                  <a:lnTo>
                    <a:pt x="2790216" y="1657542"/>
                  </a:lnTo>
                  <a:lnTo>
                    <a:pt x="2817198" y="1625882"/>
                  </a:lnTo>
                  <a:lnTo>
                    <a:pt x="2842687" y="1593520"/>
                  </a:lnTo>
                  <a:lnTo>
                    <a:pt x="2866648" y="1560482"/>
                  </a:lnTo>
                  <a:lnTo>
                    <a:pt x="2889048" y="1526791"/>
                  </a:lnTo>
                  <a:lnTo>
                    <a:pt x="2909853" y="1492473"/>
                  </a:lnTo>
                  <a:lnTo>
                    <a:pt x="2929027" y="1457551"/>
                  </a:lnTo>
                  <a:lnTo>
                    <a:pt x="2946538" y="1422050"/>
                  </a:lnTo>
                  <a:lnTo>
                    <a:pt x="2962350" y="1385995"/>
                  </a:lnTo>
                  <a:lnTo>
                    <a:pt x="2976430" y="1349409"/>
                  </a:lnTo>
                  <a:lnTo>
                    <a:pt x="2988744" y="1312318"/>
                  </a:lnTo>
                  <a:lnTo>
                    <a:pt x="2999257" y="1274745"/>
                  </a:lnTo>
                  <a:lnTo>
                    <a:pt x="3007935" y="1236715"/>
                  </a:lnTo>
                  <a:lnTo>
                    <a:pt x="3014744" y="1198253"/>
                  </a:lnTo>
                  <a:lnTo>
                    <a:pt x="3019650" y="1159383"/>
                  </a:lnTo>
                  <a:lnTo>
                    <a:pt x="3022618" y="1120129"/>
                  </a:lnTo>
                  <a:lnTo>
                    <a:pt x="3023616" y="1080516"/>
                  </a:lnTo>
                  <a:lnTo>
                    <a:pt x="3022618" y="1040902"/>
                  </a:lnTo>
                  <a:lnTo>
                    <a:pt x="3019650" y="1001648"/>
                  </a:lnTo>
                  <a:lnTo>
                    <a:pt x="3014744" y="962778"/>
                  </a:lnTo>
                  <a:lnTo>
                    <a:pt x="3007935" y="924316"/>
                  </a:lnTo>
                  <a:lnTo>
                    <a:pt x="2999257" y="886286"/>
                  </a:lnTo>
                  <a:lnTo>
                    <a:pt x="2988744" y="848713"/>
                  </a:lnTo>
                  <a:lnTo>
                    <a:pt x="2976430" y="811622"/>
                  </a:lnTo>
                  <a:lnTo>
                    <a:pt x="2962350" y="775036"/>
                  </a:lnTo>
                  <a:lnTo>
                    <a:pt x="2946538" y="738981"/>
                  </a:lnTo>
                  <a:lnTo>
                    <a:pt x="2929027" y="703480"/>
                  </a:lnTo>
                  <a:lnTo>
                    <a:pt x="2909853" y="668558"/>
                  </a:lnTo>
                  <a:lnTo>
                    <a:pt x="2889048" y="634240"/>
                  </a:lnTo>
                  <a:lnTo>
                    <a:pt x="2866648" y="600549"/>
                  </a:lnTo>
                  <a:lnTo>
                    <a:pt x="2842687" y="567511"/>
                  </a:lnTo>
                  <a:lnTo>
                    <a:pt x="2817198" y="535149"/>
                  </a:lnTo>
                  <a:lnTo>
                    <a:pt x="2790216" y="503489"/>
                  </a:lnTo>
                  <a:lnTo>
                    <a:pt x="2761775" y="472553"/>
                  </a:lnTo>
                  <a:lnTo>
                    <a:pt x="2731910" y="442368"/>
                  </a:lnTo>
                  <a:lnTo>
                    <a:pt x="2700653" y="412957"/>
                  </a:lnTo>
                  <a:lnTo>
                    <a:pt x="2668041" y="384344"/>
                  </a:lnTo>
                  <a:lnTo>
                    <a:pt x="2634105" y="356555"/>
                  </a:lnTo>
                  <a:lnTo>
                    <a:pt x="2598882" y="329613"/>
                  </a:lnTo>
                  <a:lnTo>
                    <a:pt x="2562405" y="303543"/>
                  </a:lnTo>
                  <a:lnTo>
                    <a:pt x="2524708" y="278370"/>
                  </a:lnTo>
                  <a:lnTo>
                    <a:pt x="2485825" y="254117"/>
                  </a:lnTo>
                  <a:lnTo>
                    <a:pt x="2445791" y="230809"/>
                  </a:lnTo>
                  <a:lnTo>
                    <a:pt x="2404640" y="208471"/>
                  </a:lnTo>
                  <a:lnTo>
                    <a:pt x="2362405" y="187126"/>
                  </a:lnTo>
                  <a:lnTo>
                    <a:pt x="2319122" y="166800"/>
                  </a:lnTo>
                  <a:lnTo>
                    <a:pt x="2274824" y="147517"/>
                  </a:lnTo>
                  <a:lnTo>
                    <a:pt x="2229545" y="129301"/>
                  </a:lnTo>
                  <a:lnTo>
                    <a:pt x="2183319" y="112177"/>
                  </a:lnTo>
                  <a:lnTo>
                    <a:pt x="2136181" y="96168"/>
                  </a:lnTo>
                  <a:lnTo>
                    <a:pt x="2088166" y="81300"/>
                  </a:lnTo>
                  <a:lnTo>
                    <a:pt x="2039306" y="67597"/>
                  </a:lnTo>
                  <a:lnTo>
                    <a:pt x="1989636" y="55083"/>
                  </a:lnTo>
                  <a:lnTo>
                    <a:pt x="1939191" y="43783"/>
                  </a:lnTo>
                  <a:lnTo>
                    <a:pt x="1888005" y="33720"/>
                  </a:lnTo>
                  <a:lnTo>
                    <a:pt x="1836111" y="24920"/>
                  </a:lnTo>
                  <a:lnTo>
                    <a:pt x="1783544" y="17407"/>
                  </a:lnTo>
                  <a:lnTo>
                    <a:pt x="1730338" y="11206"/>
                  </a:lnTo>
                  <a:lnTo>
                    <a:pt x="1676527" y="6340"/>
                  </a:lnTo>
                  <a:lnTo>
                    <a:pt x="1622145" y="2834"/>
                  </a:lnTo>
                  <a:lnTo>
                    <a:pt x="1567228" y="712"/>
                  </a:lnTo>
                  <a:lnTo>
                    <a:pt x="15118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4496" y="3858133"/>
              <a:ext cx="1283970" cy="225425"/>
            </a:xfrm>
            <a:custGeom>
              <a:avLst/>
              <a:gdLst/>
              <a:ahLst/>
              <a:cxnLst/>
              <a:rect l="l" t="t" r="r" b="b"/>
              <a:pathLst>
                <a:path w="1283970" h="225425">
                  <a:moveTo>
                    <a:pt x="157479" y="0"/>
                  </a:moveTo>
                  <a:lnTo>
                    <a:pt x="107695" y="5740"/>
                  </a:lnTo>
                  <a:lnTo>
                    <a:pt x="64465" y="21722"/>
                  </a:lnTo>
                  <a:lnTo>
                    <a:pt x="30378" y="46085"/>
                  </a:lnTo>
                  <a:lnTo>
                    <a:pt x="8026" y="76972"/>
                  </a:lnTo>
                  <a:lnTo>
                    <a:pt x="0" y="112522"/>
                  </a:lnTo>
                  <a:lnTo>
                    <a:pt x="8026" y="148133"/>
                  </a:lnTo>
                  <a:lnTo>
                    <a:pt x="30378" y="179057"/>
                  </a:lnTo>
                  <a:lnTo>
                    <a:pt x="64465" y="203440"/>
                  </a:lnTo>
                  <a:lnTo>
                    <a:pt x="107695" y="219429"/>
                  </a:lnTo>
                  <a:lnTo>
                    <a:pt x="157479" y="225171"/>
                  </a:lnTo>
                  <a:lnTo>
                    <a:pt x="207263" y="219429"/>
                  </a:lnTo>
                  <a:lnTo>
                    <a:pt x="250494" y="203440"/>
                  </a:lnTo>
                  <a:lnTo>
                    <a:pt x="284581" y="179057"/>
                  </a:lnTo>
                  <a:lnTo>
                    <a:pt x="306933" y="148133"/>
                  </a:lnTo>
                  <a:lnTo>
                    <a:pt x="314959" y="112522"/>
                  </a:lnTo>
                  <a:lnTo>
                    <a:pt x="306933" y="76972"/>
                  </a:lnTo>
                  <a:lnTo>
                    <a:pt x="284581" y="46085"/>
                  </a:lnTo>
                  <a:lnTo>
                    <a:pt x="250494" y="21722"/>
                  </a:lnTo>
                  <a:lnTo>
                    <a:pt x="207263" y="5740"/>
                  </a:lnTo>
                  <a:lnTo>
                    <a:pt x="157479" y="0"/>
                  </a:lnTo>
                  <a:close/>
                </a:path>
                <a:path w="1283970" h="225425">
                  <a:moveTo>
                    <a:pt x="1126236" y="0"/>
                  </a:moveTo>
                  <a:lnTo>
                    <a:pt x="1076452" y="5740"/>
                  </a:lnTo>
                  <a:lnTo>
                    <a:pt x="1033221" y="21722"/>
                  </a:lnTo>
                  <a:lnTo>
                    <a:pt x="999134" y="46085"/>
                  </a:lnTo>
                  <a:lnTo>
                    <a:pt x="976782" y="76972"/>
                  </a:lnTo>
                  <a:lnTo>
                    <a:pt x="968755" y="112522"/>
                  </a:lnTo>
                  <a:lnTo>
                    <a:pt x="976782" y="148133"/>
                  </a:lnTo>
                  <a:lnTo>
                    <a:pt x="999134" y="179057"/>
                  </a:lnTo>
                  <a:lnTo>
                    <a:pt x="1033221" y="203440"/>
                  </a:lnTo>
                  <a:lnTo>
                    <a:pt x="1076452" y="219429"/>
                  </a:lnTo>
                  <a:lnTo>
                    <a:pt x="1126236" y="225171"/>
                  </a:lnTo>
                  <a:lnTo>
                    <a:pt x="1176019" y="219429"/>
                  </a:lnTo>
                  <a:lnTo>
                    <a:pt x="1219250" y="203440"/>
                  </a:lnTo>
                  <a:lnTo>
                    <a:pt x="1253337" y="179057"/>
                  </a:lnTo>
                  <a:lnTo>
                    <a:pt x="1275689" y="148133"/>
                  </a:lnTo>
                  <a:lnTo>
                    <a:pt x="1283715" y="112522"/>
                  </a:lnTo>
                  <a:lnTo>
                    <a:pt x="1275689" y="76972"/>
                  </a:lnTo>
                  <a:lnTo>
                    <a:pt x="1253337" y="46085"/>
                  </a:lnTo>
                  <a:lnTo>
                    <a:pt x="1219250" y="21722"/>
                  </a:lnTo>
                  <a:lnTo>
                    <a:pt x="1176019" y="5740"/>
                  </a:lnTo>
                  <a:lnTo>
                    <a:pt x="1126236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4546" y="3213353"/>
              <a:ext cx="3023870" cy="2161540"/>
            </a:xfrm>
            <a:custGeom>
              <a:avLst/>
              <a:gdLst/>
              <a:ahLst/>
              <a:cxnLst/>
              <a:rect l="l" t="t" r="r" b="b"/>
              <a:pathLst>
                <a:path w="3023870" h="2161540">
                  <a:moveTo>
                    <a:pt x="869950" y="757301"/>
                  </a:moveTo>
                  <a:lnTo>
                    <a:pt x="900328" y="690864"/>
                  </a:lnTo>
                  <a:lnTo>
                    <a:pt x="934415" y="666501"/>
                  </a:lnTo>
                  <a:lnTo>
                    <a:pt x="977645" y="650519"/>
                  </a:lnTo>
                  <a:lnTo>
                    <a:pt x="1027430" y="644779"/>
                  </a:lnTo>
                  <a:lnTo>
                    <a:pt x="1077214" y="650519"/>
                  </a:lnTo>
                  <a:lnTo>
                    <a:pt x="1120444" y="666501"/>
                  </a:lnTo>
                  <a:lnTo>
                    <a:pt x="1154531" y="690864"/>
                  </a:lnTo>
                  <a:lnTo>
                    <a:pt x="1176883" y="721751"/>
                  </a:lnTo>
                  <a:lnTo>
                    <a:pt x="1184909" y="757301"/>
                  </a:lnTo>
                  <a:lnTo>
                    <a:pt x="1176883" y="792912"/>
                  </a:lnTo>
                  <a:lnTo>
                    <a:pt x="1154531" y="823836"/>
                  </a:lnTo>
                  <a:lnTo>
                    <a:pt x="1120444" y="848219"/>
                  </a:lnTo>
                  <a:lnTo>
                    <a:pt x="1077214" y="864208"/>
                  </a:lnTo>
                  <a:lnTo>
                    <a:pt x="1027430" y="869950"/>
                  </a:lnTo>
                  <a:lnTo>
                    <a:pt x="977645" y="864208"/>
                  </a:lnTo>
                  <a:lnTo>
                    <a:pt x="934415" y="848219"/>
                  </a:lnTo>
                  <a:lnTo>
                    <a:pt x="900328" y="823836"/>
                  </a:lnTo>
                  <a:lnTo>
                    <a:pt x="877976" y="792912"/>
                  </a:lnTo>
                  <a:lnTo>
                    <a:pt x="869950" y="757301"/>
                  </a:lnTo>
                  <a:close/>
                </a:path>
                <a:path w="3023870" h="2161540">
                  <a:moveTo>
                    <a:pt x="1838706" y="757301"/>
                  </a:moveTo>
                  <a:lnTo>
                    <a:pt x="1869084" y="690864"/>
                  </a:lnTo>
                  <a:lnTo>
                    <a:pt x="1903171" y="666501"/>
                  </a:lnTo>
                  <a:lnTo>
                    <a:pt x="1946402" y="650519"/>
                  </a:lnTo>
                  <a:lnTo>
                    <a:pt x="1996186" y="644779"/>
                  </a:lnTo>
                  <a:lnTo>
                    <a:pt x="2045970" y="650519"/>
                  </a:lnTo>
                  <a:lnTo>
                    <a:pt x="2089200" y="666501"/>
                  </a:lnTo>
                  <a:lnTo>
                    <a:pt x="2123287" y="690864"/>
                  </a:lnTo>
                  <a:lnTo>
                    <a:pt x="2145639" y="721751"/>
                  </a:lnTo>
                  <a:lnTo>
                    <a:pt x="2153666" y="757301"/>
                  </a:lnTo>
                  <a:lnTo>
                    <a:pt x="2145639" y="792912"/>
                  </a:lnTo>
                  <a:lnTo>
                    <a:pt x="2123287" y="823836"/>
                  </a:lnTo>
                  <a:lnTo>
                    <a:pt x="2089200" y="848219"/>
                  </a:lnTo>
                  <a:lnTo>
                    <a:pt x="2045970" y="864208"/>
                  </a:lnTo>
                  <a:lnTo>
                    <a:pt x="1996186" y="869950"/>
                  </a:lnTo>
                  <a:lnTo>
                    <a:pt x="1946402" y="864208"/>
                  </a:lnTo>
                  <a:lnTo>
                    <a:pt x="1903171" y="848219"/>
                  </a:lnTo>
                  <a:lnTo>
                    <a:pt x="1869084" y="823836"/>
                  </a:lnTo>
                  <a:lnTo>
                    <a:pt x="1846732" y="792912"/>
                  </a:lnTo>
                  <a:lnTo>
                    <a:pt x="1838706" y="757301"/>
                  </a:lnTo>
                  <a:close/>
                </a:path>
                <a:path w="3023870" h="2161540">
                  <a:moveTo>
                    <a:pt x="692404" y="1551686"/>
                  </a:moveTo>
                  <a:lnTo>
                    <a:pt x="739222" y="1574019"/>
                  </a:lnTo>
                  <a:lnTo>
                    <a:pt x="786037" y="1595039"/>
                  </a:lnTo>
                  <a:lnTo>
                    <a:pt x="832851" y="1614746"/>
                  </a:lnTo>
                  <a:lnTo>
                    <a:pt x="879661" y="1633138"/>
                  </a:lnTo>
                  <a:lnTo>
                    <a:pt x="926469" y="1650217"/>
                  </a:lnTo>
                  <a:lnTo>
                    <a:pt x="973274" y="1665982"/>
                  </a:lnTo>
                  <a:lnTo>
                    <a:pt x="1020077" y="1680433"/>
                  </a:lnTo>
                  <a:lnTo>
                    <a:pt x="1066877" y="1693571"/>
                  </a:lnTo>
                  <a:lnTo>
                    <a:pt x="1113674" y="1705394"/>
                  </a:lnTo>
                  <a:lnTo>
                    <a:pt x="1160468" y="1715904"/>
                  </a:lnTo>
                  <a:lnTo>
                    <a:pt x="1207259" y="1725101"/>
                  </a:lnTo>
                  <a:lnTo>
                    <a:pt x="1254048" y="1732983"/>
                  </a:lnTo>
                  <a:lnTo>
                    <a:pt x="1300833" y="1739552"/>
                  </a:lnTo>
                  <a:lnTo>
                    <a:pt x="1347616" y="1744807"/>
                  </a:lnTo>
                  <a:lnTo>
                    <a:pt x="1394395" y="1748748"/>
                  </a:lnTo>
                  <a:lnTo>
                    <a:pt x="1441172" y="1751376"/>
                  </a:lnTo>
                  <a:lnTo>
                    <a:pt x="1487946" y="1752689"/>
                  </a:lnTo>
                  <a:lnTo>
                    <a:pt x="1534716" y="1752689"/>
                  </a:lnTo>
                  <a:lnTo>
                    <a:pt x="1581483" y="1751376"/>
                  </a:lnTo>
                  <a:lnTo>
                    <a:pt x="1628248" y="1748748"/>
                  </a:lnTo>
                  <a:lnTo>
                    <a:pt x="1675009" y="1744807"/>
                  </a:lnTo>
                  <a:lnTo>
                    <a:pt x="1721766" y="1739552"/>
                  </a:lnTo>
                  <a:lnTo>
                    <a:pt x="1768521" y="1732983"/>
                  </a:lnTo>
                  <a:lnTo>
                    <a:pt x="1815272" y="1725101"/>
                  </a:lnTo>
                  <a:lnTo>
                    <a:pt x="1862020" y="1715904"/>
                  </a:lnTo>
                  <a:lnTo>
                    <a:pt x="1908764" y="1705394"/>
                  </a:lnTo>
                  <a:lnTo>
                    <a:pt x="1955505" y="1693571"/>
                  </a:lnTo>
                  <a:lnTo>
                    <a:pt x="2002243" y="1680433"/>
                  </a:lnTo>
                  <a:lnTo>
                    <a:pt x="2048977" y="1665982"/>
                  </a:lnTo>
                  <a:lnTo>
                    <a:pt x="2095708" y="1650217"/>
                  </a:lnTo>
                  <a:lnTo>
                    <a:pt x="2142435" y="1633138"/>
                  </a:lnTo>
                  <a:lnTo>
                    <a:pt x="2189158" y="1614746"/>
                  </a:lnTo>
                  <a:lnTo>
                    <a:pt x="2235878" y="1595039"/>
                  </a:lnTo>
                  <a:lnTo>
                    <a:pt x="2282594" y="1574019"/>
                  </a:lnTo>
                  <a:lnTo>
                    <a:pt x="2329307" y="1551686"/>
                  </a:lnTo>
                </a:path>
                <a:path w="3023870" h="2161540">
                  <a:moveTo>
                    <a:pt x="0" y="1080516"/>
                  </a:moveTo>
                  <a:lnTo>
                    <a:pt x="997" y="1040902"/>
                  </a:lnTo>
                  <a:lnTo>
                    <a:pt x="3965" y="1001648"/>
                  </a:lnTo>
                  <a:lnTo>
                    <a:pt x="8871" y="962778"/>
                  </a:lnTo>
                  <a:lnTo>
                    <a:pt x="15680" y="924316"/>
                  </a:lnTo>
                  <a:lnTo>
                    <a:pt x="24358" y="886286"/>
                  </a:lnTo>
                  <a:lnTo>
                    <a:pt x="34871" y="848713"/>
                  </a:lnTo>
                  <a:lnTo>
                    <a:pt x="47185" y="811622"/>
                  </a:lnTo>
                  <a:lnTo>
                    <a:pt x="61265" y="775036"/>
                  </a:lnTo>
                  <a:lnTo>
                    <a:pt x="77077" y="738981"/>
                  </a:lnTo>
                  <a:lnTo>
                    <a:pt x="94588" y="703480"/>
                  </a:lnTo>
                  <a:lnTo>
                    <a:pt x="113762" y="668558"/>
                  </a:lnTo>
                  <a:lnTo>
                    <a:pt x="134567" y="634240"/>
                  </a:lnTo>
                  <a:lnTo>
                    <a:pt x="156967" y="600549"/>
                  </a:lnTo>
                  <a:lnTo>
                    <a:pt x="180928" y="567511"/>
                  </a:lnTo>
                  <a:lnTo>
                    <a:pt x="206417" y="535149"/>
                  </a:lnTo>
                  <a:lnTo>
                    <a:pt x="233399" y="503489"/>
                  </a:lnTo>
                  <a:lnTo>
                    <a:pt x="261840" y="472553"/>
                  </a:lnTo>
                  <a:lnTo>
                    <a:pt x="291705" y="442368"/>
                  </a:lnTo>
                  <a:lnTo>
                    <a:pt x="322962" y="412957"/>
                  </a:lnTo>
                  <a:lnTo>
                    <a:pt x="355574" y="384344"/>
                  </a:lnTo>
                  <a:lnTo>
                    <a:pt x="389510" y="356555"/>
                  </a:lnTo>
                  <a:lnTo>
                    <a:pt x="424733" y="329613"/>
                  </a:lnTo>
                  <a:lnTo>
                    <a:pt x="461210" y="303543"/>
                  </a:lnTo>
                  <a:lnTo>
                    <a:pt x="498907" y="278370"/>
                  </a:lnTo>
                  <a:lnTo>
                    <a:pt x="537790" y="254117"/>
                  </a:lnTo>
                  <a:lnTo>
                    <a:pt x="577824" y="230809"/>
                  </a:lnTo>
                  <a:lnTo>
                    <a:pt x="618975" y="208471"/>
                  </a:lnTo>
                  <a:lnTo>
                    <a:pt x="661210" y="187126"/>
                  </a:lnTo>
                  <a:lnTo>
                    <a:pt x="704493" y="166800"/>
                  </a:lnTo>
                  <a:lnTo>
                    <a:pt x="748792" y="147517"/>
                  </a:lnTo>
                  <a:lnTo>
                    <a:pt x="794070" y="129301"/>
                  </a:lnTo>
                  <a:lnTo>
                    <a:pt x="840296" y="112177"/>
                  </a:lnTo>
                  <a:lnTo>
                    <a:pt x="887434" y="96168"/>
                  </a:lnTo>
                  <a:lnTo>
                    <a:pt x="935449" y="81300"/>
                  </a:lnTo>
                  <a:lnTo>
                    <a:pt x="984309" y="67597"/>
                  </a:lnTo>
                  <a:lnTo>
                    <a:pt x="1033979" y="55083"/>
                  </a:lnTo>
                  <a:lnTo>
                    <a:pt x="1084424" y="43783"/>
                  </a:lnTo>
                  <a:lnTo>
                    <a:pt x="1135610" y="33720"/>
                  </a:lnTo>
                  <a:lnTo>
                    <a:pt x="1187504" y="24920"/>
                  </a:lnTo>
                  <a:lnTo>
                    <a:pt x="1240071" y="17407"/>
                  </a:lnTo>
                  <a:lnTo>
                    <a:pt x="1293277" y="11206"/>
                  </a:lnTo>
                  <a:lnTo>
                    <a:pt x="1347088" y="6340"/>
                  </a:lnTo>
                  <a:lnTo>
                    <a:pt x="1401470" y="2834"/>
                  </a:lnTo>
                  <a:lnTo>
                    <a:pt x="1456387" y="712"/>
                  </a:lnTo>
                  <a:lnTo>
                    <a:pt x="1511808" y="0"/>
                  </a:lnTo>
                  <a:lnTo>
                    <a:pt x="1567228" y="712"/>
                  </a:lnTo>
                  <a:lnTo>
                    <a:pt x="1622145" y="2834"/>
                  </a:lnTo>
                  <a:lnTo>
                    <a:pt x="1676527" y="6340"/>
                  </a:lnTo>
                  <a:lnTo>
                    <a:pt x="1730338" y="11206"/>
                  </a:lnTo>
                  <a:lnTo>
                    <a:pt x="1783544" y="17407"/>
                  </a:lnTo>
                  <a:lnTo>
                    <a:pt x="1836111" y="24920"/>
                  </a:lnTo>
                  <a:lnTo>
                    <a:pt x="1888005" y="33720"/>
                  </a:lnTo>
                  <a:lnTo>
                    <a:pt x="1939191" y="43783"/>
                  </a:lnTo>
                  <a:lnTo>
                    <a:pt x="1989636" y="55083"/>
                  </a:lnTo>
                  <a:lnTo>
                    <a:pt x="2039306" y="67597"/>
                  </a:lnTo>
                  <a:lnTo>
                    <a:pt x="2088166" y="81300"/>
                  </a:lnTo>
                  <a:lnTo>
                    <a:pt x="2136181" y="96168"/>
                  </a:lnTo>
                  <a:lnTo>
                    <a:pt x="2183319" y="112177"/>
                  </a:lnTo>
                  <a:lnTo>
                    <a:pt x="2229545" y="129301"/>
                  </a:lnTo>
                  <a:lnTo>
                    <a:pt x="2274824" y="147517"/>
                  </a:lnTo>
                  <a:lnTo>
                    <a:pt x="2319122" y="166800"/>
                  </a:lnTo>
                  <a:lnTo>
                    <a:pt x="2362405" y="187126"/>
                  </a:lnTo>
                  <a:lnTo>
                    <a:pt x="2404640" y="208471"/>
                  </a:lnTo>
                  <a:lnTo>
                    <a:pt x="2445791" y="230809"/>
                  </a:lnTo>
                  <a:lnTo>
                    <a:pt x="2485825" y="254117"/>
                  </a:lnTo>
                  <a:lnTo>
                    <a:pt x="2524708" y="278370"/>
                  </a:lnTo>
                  <a:lnTo>
                    <a:pt x="2562405" y="303543"/>
                  </a:lnTo>
                  <a:lnTo>
                    <a:pt x="2598882" y="329613"/>
                  </a:lnTo>
                  <a:lnTo>
                    <a:pt x="2634105" y="356555"/>
                  </a:lnTo>
                  <a:lnTo>
                    <a:pt x="2668041" y="384344"/>
                  </a:lnTo>
                  <a:lnTo>
                    <a:pt x="2700653" y="412957"/>
                  </a:lnTo>
                  <a:lnTo>
                    <a:pt x="2731910" y="442368"/>
                  </a:lnTo>
                  <a:lnTo>
                    <a:pt x="2761775" y="472553"/>
                  </a:lnTo>
                  <a:lnTo>
                    <a:pt x="2790216" y="503489"/>
                  </a:lnTo>
                  <a:lnTo>
                    <a:pt x="2817198" y="535149"/>
                  </a:lnTo>
                  <a:lnTo>
                    <a:pt x="2842687" y="567511"/>
                  </a:lnTo>
                  <a:lnTo>
                    <a:pt x="2866648" y="600549"/>
                  </a:lnTo>
                  <a:lnTo>
                    <a:pt x="2889048" y="634240"/>
                  </a:lnTo>
                  <a:lnTo>
                    <a:pt x="2909853" y="668558"/>
                  </a:lnTo>
                  <a:lnTo>
                    <a:pt x="2929027" y="703480"/>
                  </a:lnTo>
                  <a:lnTo>
                    <a:pt x="2946538" y="738981"/>
                  </a:lnTo>
                  <a:lnTo>
                    <a:pt x="2962350" y="775036"/>
                  </a:lnTo>
                  <a:lnTo>
                    <a:pt x="2976430" y="811622"/>
                  </a:lnTo>
                  <a:lnTo>
                    <a:pt x="2988744" y="848713"/>
                  </a:lnTo>
                  <a:lnTo>
                    <a:pt x="2999257" y="886286"/>
                  </a:lnTo>
                  <a:lnTo>
                    <a:pt x="3007935" y="924316"/>
                  </a:lnTo>
                  <a:lnTo>
                    <a:pt x="3014744" y="962778"/>
                  </a:lnTo>
                  <a:lnTo>
                    <a:pt x="3019650" y="1001648"/>
                  </a:lnTo>
                  <a:lnTo>
                    <a:pt x="3022618" y="1040902"/>
                  </a:lnTo>
                  <a:lnTo>
                    <a:pt x="3023616" y="1080516"/>
                  </a:lnTo>
                  <a:lnTo>
                    <a:pt x="3022618" y="1120129"/>
                  </a:lnTo>
                  <a:lnTo>
                    <a:pt x="3019650" y="1159383"/>
                  </a:lnTo>
                  <a:lnTo>
                    <a:pt x="3014744" y="1198253"/>
                  </a:lnTo>
                  <a:lnTo>
                    <a:pt x="3007935" y="1236715"/>
                  </a:lnTo>
                  <a:lnTo>
                    <a:pt x="2999257" y="1274745"/>
                  </a:lnTo>
                  <a:lnTo>
                    <a:pt x="2988744" y="1312318"/>
                  </a:lnTo>
                  <a:lnTo>
                    <a:pt x="2976430" y="1349409"/>
                  </a:lnTo>
                  <a:lnTo>
                    <a:pt x="2962350" y="1385995"/>
                  </a:lnTo>
                  <a:lnTo>
                    <a:pt x="2946538" y="1422050"/>
                  </a:lnTo>
                  <a:lnTo>
                    <a:pt x="2929027" y="1457551"/>
                  </a:lnTo>
                  <a:lnTo>
                    <a:pt x="2909853" y="1492473"/>
                  </a:lnTo>
                  <a:lnTo>
                    <a:pt x="2889048" y="1526791"/>
                  </a:lnTo>
                  <a:lnTo>
                    <a:pt x="2866648" y="1560482"/>
                  </a:lnTo>
                  <a:lnTo>
                    <a:pt x="2842687" y="1593520"/>
                  </a:lnTo>
                  <a:lnTo>
                    <a:pt x="2817198" y="1625882"/>
                  </a:lnTo>
                  <a:lnTo>
                    <a:pt x="2790216" y="1657542"/>
                  </a:lnTo>
                  <a:lnTo>
                    <a:pt x="2761775" y="1688478"/>
                  </a:lnTo>
                  <a:lnTo>
                    <a:pt x="2731910" y="1718663"/>
                  </a:lnTo>
                  <a:lnTo>
                    <a:pt x="2700653" y="1748074"/>
                  </a:lnTo>
                  <a:lnTo>
                    <a:pt x="2668041" y="1776687"/>
                  </a:lnTo>
                  <a:lnTo>
                    <a:pt x="2634105" y="1804476"/>
                  </a:lnTo>
                  <a:lnTo>
                    <a:pt x="2598882" y="1831418"/>
                  </a:lnTo>
                  <a:lnTo>
                    <a:pt x="2562405" y="1857488"/>
                  </a:lnTo>
                  <a:lnTo>
                    <a:pt x="2524708" y="1882661"/>
                  </a:lnTo>
                  <a:lnTo>
                    <a:pt x="2485825" y="1906914"/>
                  </a:lnTo>
                  <a:lnTo>
                    <a:pt x="2445791" y="1930222"/>
                  </a:lnTo>
                  <a:lnTo>
                    <a:pt x="2404640" y="1952560"/>
                  </a:lnTo>
                  <a:lnTo>
                    <a:pt x="2362405" y="1973905"/>
                  </a:lnTo>
                  <a:lnTo>
                    <a:pt x="2319122" y="1994231"/>
                  </a:lnTo>
                  <a:lnTo>
                    <a:pt x="2274824" y="2013514"/>
                  </a:lnTo>
                  <a:lnTo>
                    <a:pt x="2229545" y="2031730"/>
                  </a:lnTo>
                  <a:lnTo>
                    <a:pt x="2183319" y="2048854"/>
                  </a:lnTo>
                  <a:lnTo>
                    <a:pt x="2136181" y="2064863"/>
                  </a:lnTo>
                  <a:lnTo>
                    <a:pt x="2088166" y="2079731"/>
                  </a:lnTo>
                  <a:lnTo>
                    <a:pt x="2039306" y="2093434"/>
                  </a:lnTo>
                  <a:lnTo>
                    <a:pt x="1989636" y="2105948"/>
                  </a:lnTo>
                  <a:lnTo>
                    <a:pt x="1939191" y="2117248"/>
                  </a:lnTo>
                  <a:lnTo>
                    <a:pt x="1888005" y="2127311"/>
                  </a:lnTo>
                  <a:lnTo>
                    <a:pt x="1836111" y="2136111"/>
                  </a:lnTo>
                  <a:lnTo>
                    <a:pt x="1783544" y="2143624"/>
                  </a:lnTo>
                  <a:lnTo>
                    <a:pt x="1730338" y="2149825"/>
                  </a:lnTo>
                  <a:lnTo>
                    <a:pt x="1676527" y="2154691"/>
                  </a:lnTo>
                  <a:lnTo>
                    <a:pt x="1622145" y="2158197"/>
                  </a:lnTo>
                  <a:lnTo>
                    <a:pt x="1567228" y="2160319"/>
                  </a:lnTo>
                  <a:lnTo>
                    <a:pt x="1511808" y="2161032"/>
                  </a:lnTo>
                  <a:lnTo>
                    <a:pt x="1456387" y="2160319"/>
                  </a:lnTo>
                  <a:lnTo>
                    <a:pt x="1401470" y="2158197"/>
                  </a:lnTo>
                  <a:lnTo>
                    <a:pt x="1347088" y="2154691"/>
                  </a:lnTo>
                  <a:lnTo>
                    <a:pt x="1293277" y="2149825"/>
                  </a:lnTo>
                  <a:lnTo>
                    <a:pt x="1240071" y="2143624"/>
                  </a:lnTo>
                  <a:lnTo>
                    <a:pt x="1187504" y="2136111"/>
                  </a:lnTo>
                  <a:lnTo>
                    <a:pt x="1135610" y="2127311"/>
                  </a:lnTo>
                  <a:lnTo>
                    <a:pt x="1084424" y="2117248"/>
                  </a:lnTo>
                  <a:lnTo>
                    <a:pt x="1033979" y="2105948"/>
                  </a:lnTo>
                  <a:lnTo>
                    <a:pt x="984309" y="2093434"/>
                  </a:lnTo>
                  <a:lnTo>
                    <a:pt x="935449" y="2079731"/>
                  </a:lnTo>
                  <a:lnTo>
                    <a:pt x="887434" y="2064863"/>
                  </a:lnTo>
                  <a:lnTo>
                    <a:pt x="840296" y="2048854"/>
                  </a:lnTo>
                  <a:lnTo>
                    <a:pt x="794070" y="2031730"/>
                  </a:lnTo>
                  <a:lnTo>
                    <a:pt x="748791" y="2013514"/>
                  </a:lnTo>
                  <a:lnTo>
                    <a:pt x="704493" y="1994231"/>
                  </a:lnTo>
                  <a:lnTo>
                    <a:pt x="661210" y="1973905"/>
                  </a:lnTo>
                  <a:lnTo>
                    <a:pt x="618975" y="1952560"/>
                  </a:lnTo>
                  <a:lnTo>
                    <a:pt x="577824" y="1930222"/>
                  </a:lnTo>
                  <a:lnTo>
                    <a:pt x="537790" y="1906914"/>
                  </a:lnTo>
                  <a:lnTo>
                    <a:pt x="498907" y="1882661"/>
                  </a:lnTo>
                  <a:lnTo>
                    <a:pt x="461210" y="1857488"/>
                  </a:lnTo>
                  <a:lnTo>
                    <a:pt x="424733" y="1831418"/>
                  </a:lnTo>
                  <a:lnTo>
                    <a:pt x="389510" y="1804476"/>
                  </a:lnTo>
                  <a:lnTo>
                    <a:pt x="355574" y="1776687"/>
                  </a:lnTo>
                  <a:lnTo>
                    <a:pt x="322962" y="1748074"/>
                  </a:lnTo>
                  <a:lnTo>
                    <a:pt x="291705" y="1718663"/>
                  </a:lnTo>
                  <a:lnTo>
                    <a:pt x="261840" y="1688478"/>
                  </a:lnTo>
                  <a:lnTo>
                    <a:pt x="233399" y="1657542"/>
                  </a:lnTo>
                  <a:lnTo>
                    <a:pt x="206417" y="1625882"/>
                  </a:lnTo>
                  <a:lnTo>
                    <a:pt x="180928" y="1593520"/>
                  </a:lnTo>
                  <a:lnTo>
                    <a:pt x="156967" y="1560482"/>
                  </a:lnTo>
                  <a:lnTo>
                    <a:pt x="134567" y="1526791"/>
                  </a:lnTo>
                  <a:lnTo>
                    <a:pt x="113762" y="1492473"/>
                  </a:lnTo>
                  <a:lnTo>
                    <a:pt x="94588" y="1457551"/>
                  </a:lnTo>
                  <a:lnTo>
                    <a:pt x="77077" y="1422050"/>
                  </a:lnTo>
                  <a:lnTo>
                    <a:pt x="61265" y="1385995"/>
                  </a:lnTo>
                  <a:lnTo>
                    <a:pt x="47185" y="1349409"/>
                  </a:lnTo>
                  <a:lnTo>
                    <a:pt x="34871" y="1312318"/>
                  </a:lnTo>
                  <a:lnTo>
                    <a:pt x="24358" y="1274745"/>
                  </a:lnTo>
                  <a:lnTo>
                    <a:pt x="15680" y="1236715"/>
                  </a:lnTo>
                  <a:lnTo>
                    <a:pt x="8871" y="1198253"/>
                  </a:lnTo>
                  <a:lnTo>
                    <a:pt x="3965" y="1159383"/>
                  </a:lnTo>
                  <a:lnTo>
                    <a:pt x="997" y="1120129"/>
                  </a:lnTo>
                  <a:lnTo>
                    <a:pt x="0" y="10805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Elmazar</a:t>
            </a:r>
            <a:r>
              <a:rPr spc="-50" dirty="0"/>
              <a:t> </a:t>
            </a:r>
            <a:r>
              <a:rPr dirty="0"/>
              <a:t>2021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114" y="192150"/>
            <a:ext cx="228828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dirty="0" err="1"/>
              <a:t>podocyte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19200" y="1713254"/>
            <a:ext cx="6150859" cy="4089527"/>
            <a:chOff x="1249680" y="1043939"/>
            <a:chExt cx="7167245" cy="4985385"/>
          </a:xfrm>
        </p:grpSpPr>
        <p:sp>
          <p:nvSpPr>
            <p:cNvPr id="4" name="object 4"/>
            <p:cNvSpPr/>
            <p:nvPr/>
          </p:nvSpPr>
          <p:spPr>
            <a:xfrm>
              <a:off x="1258824" y="1053083"/>
              <a:ext cx="6842759" cy="4966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4252" y="1048511"/>
              <a:ext cx="6852284" cy="4975860"/>
            </a:xfrm>
            <a:custGeom>
              <a:avLst/>
              <a:gdLst/>
              <a:ahLst/>
              <a:cxnLst/>
              <a:rect l="l" t="t" r="r" b="b"/>
              <a:pathLst>
                <a:path w="6852284" h="4975860">
                  <a:moveTo>
                    <a:pt x="0" y="4975860"/>
                  </a:moveTo>
                  <a:lnTo>
                    <a:pt x="6851904" y="4975860"/>
                  </a:lnTo>
                  <a:lnTo>
                    <a:pt x="6851904" y="0"/>
                  </a:lnTo>
                  <a:lnTo>
                    <a:pt x="0" y="0"/>
                  </a:lnTo>
                  <a:lnTo>
                    <a:pt x="0" y="49758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64196" y="1242567"/>
              <a:ext cx="1252855" cy="1394460"/>
            </a:xfrm>
            <a:custGeom>
              <a:avLst/>
              <a:gdLst/>
              <a:ahLst/>
              <a:cxnLst/>
              <a:rect l="l" t="t" r="r" b="b"/>
              <a:pathLst>
                <a:path w="1252854" h="1394460">
                  <a:moveTo>
                    <a:pt x="95900" y="1040983"/>
                  </a:moveTo>
                  <a:lnTo>
                    <a:pt x="82423" y="1046543"/>
                  </a:lnTo>
                  <a:lnTo>
                    <a:pt x="71993" y="1056770"/>
                  </a:lnTo>
                  <a:lnTo>
                    <a:pt x="66039" y="1070737"/>
                  </a:lnTo>
                  <a:lnTo>
                    <a:pt x="0" y="1393952"/>
                  </a:lnTo>
                  <a:lnTo>
                    <a:pt x="95752" y="1362964"/>
                  </a:lnTo>
                  <a:lnTo>
                    <a:pt x="78867" y="1362964"/>
                  </a:lnTo>
                  <a:lnTo>
                    <a:pt x="21971" y="1312164"/>
                  </a:lnTo>
                  <a:lnTo>
                    <a:pt x="115974" y="1207073"/>
                  </a:lnTo>
                  <a:lnTo>
                    <a:pt x="140716" y="1085977"/>
                  </a:lnTo>
                  <a:lnTo>
                    <a:pt x="140722" y="1070737"/>
                  </a:lnTo>
                  <a:lnTo>
                    <a:pt x="135191" y="1057306"/>
                  </a:lnTo>
                  <a:lnTo>
                    <a:pt x="124964" y="1046900"/>
                  </a:lnTo>
                  <a:lnTo>
                    <a:pt x="110998" y="1041019"/>
                  </a:lnTo>
                  <a:lnTo>
                    <a:pt x="95900" y="1040983"/>
                  </a:lnTo>
                  <a:close/>
                </a:path>
                <a:path w="1252854" h="1394460">
                  <a:moveTo>
                    <a:pt x="115974" y="1207073"/>
                  </a:moveTo>
                  <a:lnTo>
                    <a:pt x="21971" y="1312164"/>
                  </a:lnTo>
                  <a:lnTo>
                    <a:pt x="78867" y="1362964"/>
                  </a:lnTo>
                  <a:lnTo>
                    <a:pt x="94769" y="1345184"/>
                  </a:lnTo>
                  <a:lnTo>
                    <a:pt x="87756" y="1345184"/>
                  </a:lnTo>
                  <a:lnTo>
                    <a:pt x="38734" y="1301369"/>
                  </a:lnTo>
                  <a:lnTo>
                    <a:pt x="100817" y="1281259"/>
                  </a:lnTo>
                  <a:lnTo>
                    <a:pt x="115974" y="1207073"/>
                  </a:lnTo>
                  <a:close/>
                </a:path>
                <a:path w="1252854" h="1394460">
                  <a:moveTo>
                    <a:pt x="305504" y="1218128"/>
                  </a:moveTo>
                  <a:lnTo>
                    <a:pt x="290449" y="1219835"/>
                  </a:lnTo>
                  <a:lnTo>
                    <a:pt x="172797" y="1257944"/>
                  </a:lnTo>
                  <a:lnTo>
                    <a:pt x="78867" y="1362964"/>
                  </a:lnTo>
                  <a:lnTo>
                    <a:pt x="95752" y="1362964"/>
                  </a:lnTo>
                  <a:lnTo>
                    <a:pt x="313944" y="1292352"/>
                  </a:lnTo>
                  <a:lnTo>
                    <a:pt x="327150" y="1284940"/>
                  </a:lnTo>
                  <a:lnTo>
                    <a:pt x="336153" y="1273444"/>
                  </a:lnTo>
                  <a:lnTo>
                    <a:pt x="340179" y="1259401"/>
                  </a:lnTo>
                  <a:lnTo>
                    <a:pt x="338454" y="1244346"/>
                  </a:lnTo>
                  <a:lnTo>
                    <a:pt x="331043" y="1231193"/>
                  </a:lnTo>
                  <a:lnTo>
                    <a:pt x="319547" y="1222184"/>
                  </a:lnTo>
                  <a:lnTo>
                    <a:pt x="305504" y="1218128"/>
                  </a:lnTo>
                  <a:close/>
                </a:path>
                <a:path w="1252854" h="1394460">
                  <a:moveTo>
                    <a:pt x="100817" y="1281259"/>
                  </a:moveTo>
                  <a:lnTo>
                    <a:pt x="38734" y="1301369"/>
                  </a:lnTo>
                  <a:lnTo>
                    <a:pt x="87756" y="1345184"/>
                  </a:lnTo>
                  <a:lnTo>
                    <a:pt x="100817" y="1281259"/>
                  </a:lnTo>
                  <a:close/>
                </a:path>
                <a:path w="1252854" h="1394460">
                  <a:moveTo>
                    <a:pt x="172797" y="1257944"/>
                  </a:moveTo>
                  <a:lnTo>
                    <a:pt x="100817" y="1281259"/>
                  </a:lnTo>
                  <a:lnTo>
                    <a:pt x="87756" y="1345184"/>
                  </a:lnTo>
                  <a:lnTo>
                    <a:pt x="94769" y="1345184"/>
                  </a:lnTo>
                  <a:lnTo>
                    <a:pt x="172797" y="1257944"/>
                  </a:lnTo>
                  <a:close/>
                </a:path>
                <a:path w="1252854" h="1394460">
                  <a:moveTo>
                    <a:pt x="1195704" y="0"/>
                  </a:moveTo>
                  <a:lnTo>
                    <a:pt x="115974" y="1207073"/>
                  </a:lnTo>
                  <a:lnTo>
                    <a:pt x="100817" y="1281259"/>
                  </a:lnTo>
                  <a:lnTo>
                    <a:pt x="172797" y="1257944"/>
                  </a:lnTo>
                  <a:lnTo>
                    <a:pt x="1252474" y="50800"/>
                  </a:lnTo>
                  <a:lnTo>
                    <a:pt x="119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ar-JO" dirty="0"/>
              <a:t>2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" name="مربع نص 8"/>
          <p:cNvSpPr txBox="1"/>
          <p:nvPr/>
        </p:nvSpPr>
        <p:spPr>
          <a:xfrm>
            <a:off x="381000" y="990600"/>
            <a:ext cx="85344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Cell type that line the visceral layers of </a:t>
            </a:r>
            <a:r>
              <a:rPr lang="en-US" b="1" dirty="0" err="1">
                <a:solidFill>
                  <a:srgbClr val="7030A0"/>
                </a:solidFill>
              </a:rPr>
              <a:t>Bowmans</a:t>
            </a:r>
            <a:r>
              <a:rPr lang="en-US" b="1" dirty="0">
                <a:solidFill>
                  <a:srgbClr val="7030A0"/>
                </a:solidFill>
              </a:rPr>
              <a:t> capsule  </a:t>
            </a:r>
            <a:endParaRPr lang="ar-JO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549538"/>
            <a:ext cx="231775" cy="2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رابط كسهم مستقيم 19"/>
          <p:cNvCxnSpPr/>
          <p:nvPr/>
        </p:nvCxnSpPr>
        <p:spPr>
          <a:xfrm>
            <a:off x="6294979" y="2590800"/>
            <a:ext cx="1782221" cy="1524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4953000" y="2743200"/>
            <a:ext cx="3124200" cy="609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7823549" y="2457327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Primery</a:t>
            </a:r>
            <a:r>
              <a:rPr lang="en-US" dirty="0">
                <a:solidFill>
                  <a:srgbClr val="7030A0"/>
                </a:solidFill>
              </a:rPr>
              <a:t> process</a:t>
            </a:r>
            <a:endParaRPr lang="ar-JO" dirty="0">
              <a:solidFill>
                <a:srgbClr val="7030A0"/>
              </a:solidFill>
            </a:endParaRPr>
          </a:p>
        </p:txBody>
      </p:sp>
      <p:cxnSp>
        <p:nvCxnSpPr>
          <p:cNvPr id="25" name="رابط كسهم مستقيم 24"/>
          <p:cNvCxnSpPr>
            <a:cxnSpLocks/>
          </p:cNvCxnSpPr>
          <p:nvPr/>
        </p:nvCxnSpPr>
        <p:spPr>
          <a:xfrm>
            <a:off x="4174357" y="3841488"/>
            <a:ext cx="3247480" cy="1971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7260710" y="3795713"/>
            <a:ext cx="19579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>
                <a:solidFill>
                  <a:srgbClr val="7030A0"/>
                </a:solidFill>
              </a:rPr>
              <a:t>Secondery</a:t>
            </a:r>
            <a:r>
              <a:rPr lang="en-US" dirty="0">
                <a:solidFill>
                  <a:srgbClr val="7030A0"/>
                </a:solidFill>
              </a:rPr>
              <a:t> process(pedicles) 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236129" y="154751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>
                <a:solidFill>
                  <a:prstClr val="black"/>
                </a:solidFill>
                <a:latin typeface="Carlito"/>
                <a:ea typeface="+mj-ea"/>
              </a:rPr>
              <a:t>podocyte</a:t>
            </a: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5830" y="1911761"/>
            <a:ext cx="2376170" cy="669672"/>
          </a:xfrm>
          <a:custGeom>
            <a:avLst/>
            <a:gdLst/>
            <a:ahLst/>
            <a:cxnLst/>
            <a:rect l="l" t="t" r="r" b="b"/>
            <a:pathLst>
              <a:path w="2376170" h="707389">
                <a:moveTo>
                  <a:pt x="0" y="707136"/>
                </a:moveTo>
                <a:lnTo>
                  <a:pt x="2375916" y="707136"/>
                </a:lnTo>
                <a:lnTo>
                  <a:pt x="2375916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1800" y="1911761"/>
            <a:ext cx="218948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u="none" spc="-10" dirty="0"/>
              <a:t>Proximal</a:t>
            </a:r>
            <a:r>
              <a:rPr sz="1800" u="none" spc="-85" dirty="0"/>
              <a:t> </a:t>
            </a:r>
            <a:r>
              <a:rPr sz="1800" u="none" spc="-10" dirty="0"/>
              <a:t>convoluted  </a:t>
            </a:r>
            <a:r>
              <a:rPr sz="1800" u="none" dirty="0"/>
              <a:t>tubule</a:t>
            </a:r>
            <a:r>
              <a:rPr lang="ar-JO" sz="1800" u="none" dirty="0"/>
              <a:t> 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6781800" y="4363895"/>
            <a:ext cx="2144000" cy="52386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 marR="264795" algn="l" rtl="0">
              <a:lnSpc>
                <a:spcPct val="100000"/>
              </a:lnSpc>
              <a:spcBef>
                <a:spcPts val="245"/>
              </a:spcBef>
            </a:pPr>
            <a:r>
              <a:rPr sz="1600" b="1" spc="-10" dirty="0">
                <a:latin typeface="Carlito"/>
                <a:cs typeface="Carlito"/>
              </a:rPr>
              <a:t>Distal</a:t>
            </a:r>
            <a:r>
              <a:rPr sz="1600" b="1" spc="-7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convoluted  </a:t>
            </a:r>
            <a:r>
              <a:rPr sz="1600" b="1" dirty="0">
                <a:latin typeface="Carlito"/>
                <a:cs typeface="Carlito"/>
              </a:rPr>
              <a:t>tubule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11318" y="683937"/>
            <a:ext cx="5757672" cy="5078747"/>
            <a:chOff x="1182624" y="687323"/>
            <a:chExt cx="5757672" cy="5078747"/>
          </a:xfrm>
        </p:grpSpPr>
        <p:sp>
          <p:nvSpPr>
            <p:cNvPr id="6" name="object 6"/>
            <p:cNvSpPr/>
            <p:nvPr/>
          </p:nvSpPr>
          <p:spPr>
            <a:xfrm>
              <a:off x="1479804" y="726202"/>
              <a:ext cx="4937948" cy="50398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2624" y="687323"/>
              <a:ext cx="5122545" cy="5049520"/>
            </a:xfrm>
            <a:custGeom>
              <a:avLst/>
              <a:gdLst/>
              <a:ahLst/>
              <a:cxnLst/>
              <a:rect l="l" t="t" r="r" b="b"/>
              <a:pathLst>
                <a:path w="5122545" h="5049520">
                  <a:moveTo>
                    <a:pt x="0" y="5049012"/>
                  </a:moveTo>
                  <a:lnTo>
                    <a:pt x="5122164" y="5049012"/>
                  </a:lnTo>
                  <a:lnTo>
                    <a:pt x="5122164" y="0"/>
                  </a:lnTo>
                  <a:lnTo>
                    <a:pt x="0" y="0"/>
                  </a:lnTo>
                  <a:lnTo>
                    <a:pt x="0" y="504901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5404" y="2527426"/>
              <a:ext cx="2564892" cy="2383155"/>
            </a:xfrm>
            <a:custGeom>
              <a:avLst/>
              <a:gdLst/>
              <a:ahLst/>
              <a:cxnLst/>
              <a:rect l="l" t="t" r="r" b="b"/>
              <a:pathLst>
                <a:path w="2814954" h="2383154">
                  <a:moveTo>
                    <a:pt x="2377567" y="2236597"/>
                  </a:moveTo>
                  <a:lnTo>
                    <a:pt x="2375014" y="2160397"/>
                  </a:lnTo>
                  <a:lnTo>
                    <a:pt x="227241" y="2230526"/>
                  </a:lnTo>
                  <a:lnTo>
                    <a:pt x="224790" y="2154301"/>
                  </a:lnTo>
                  <a:lnTo>
                    <a:pt x="0" y="2276094"/>
                  </a:lnTo>
                  <a:lnTo>
                    <a:pt x="232156" y="2382774"/>
                  </a:lnTo>
                  <a:lnTo>
                    <a:pt x="229743" y="2307971"/>
                  </a:lnTo>
                  <a:lnTo>
                    <a:pt x="229692" y="2306739"/>
                  </a:lnTo>
                  <a:lnTo>
                    <a:pt x="2377567" y="2236597"/>
                  </a:lnTo>
                  <a:close/>
                </a:path>
                <a:path w="2814954" h="2383154">
                  <a:moveTo>
                    <a:pt x="2814701" y="74930"/>
                  </a:moveTo>
                  <a:lnTo>
                    <a:pt x="2800477" y="0"/>
                  </a:lnTo>
                  <a:lnTo>
                    <a:pt x="1512874" y="245338"/>
                  </a:lnTo>
                  <a:lnTo>
                    <a:pt x="1498600" y="170434"/>
                  </a:lnTo>
                  <a:lnTo>
                    <a:pt x="1295400" y="325501"/>
                  </a:lnTo>
                  <a:lnTo>
                    <a:pt x="1541399" y="394970"/>
                  </a:lnTo>
                  <a:lnTo>
                    <a:pt x="1528495" y="327279"/>
                  </a:lnTo>
                  <a:lnTo>
                    <a:pt x="1527136" y="320154"/>
                  </a:lnTo>
                  <a:lnTo>
                    <a:pt x="2814701" y="74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743896" y="6704112"/>
            <a:ext cx="20170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dirty="0"/>
              <a:t>2022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781800" y="2743199"/>
            <a:ext cx="2667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*large in diameter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*its border(cell line) ill defined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*cell has a brush border 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95370" y="4882915"/>
            <a:ext cx="25249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*small in diameter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*border of cell clearly </a:t>
            </a:r>
            <a:r>
              <a:rPr lang="ar-JO" dirty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defined and no brush border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10372" y="6116101"/>
            <a:ext cx="6934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Both tubule has </a:t>
            </a:r>
            <a:r>
              <a:rPr lang="en-US" b="1" dirty="0" err="1">
                <a:solidFill>
                  <a:srgbClr val="7030A0"/>
                </a:solidFill>
              </a:rPr>
              <a:t>vasal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stration</a:t>
            </a:r>
            <a:r>
              <a:rPr lang="en-US" b="1" dirty="0">
                <a:solidFill>
                  <a:srgbClr val="7030A0"/>
                </a:solidFill>
              </a:rPr>
              <a:t> (characteristic of ion transporting cell)</a:t>
            </a:r>
            <a:endParaRPr lang="ar-JO" b="1" dirty="0">
              <a:solidFill>
                <a:srgbClr val="7030A0"/>
              </a:solidFill>
            </a:endParaRPr>
          </a:p>
        </p:txBody>
      </p:sp>
      <p:cxnSp>
        <p:nvCxnSpPr>
          <p:cNvPr id="19" name="رابط كسهم مستقيم 18"/>
          <p:cNvCxnSpPr>
            <a:stCxn id="14" idx="2"/>
          </p:cNvCxnSpPr>
          <p:nvPr/>
        </p:nvCxnSpPr>
        <p:spPr>
          <a:xfrm flipH="1" flipV="1">
            <a:off x="1303022" y="3726064"/>
            <a:ext cx="3497578" cy="1087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5219" y="2729462"/>
            <a:ext cx="16840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Basal </a:t>
            </a:r>
            <a:r>
              <a:rPr lang="en-US" dirty="0" err="1">
                <a:solidFill>
                  <a:srgbClr val="7030A0"/>
                </a:solidFill>
              </a:rPr>
              <a:t>infolding</a:t>
            </a:r>
            <a:r>
              <a:rPr lang="en-US" dirty="0">
                <a:solidFill>
                  <a:srgbClr val="7030A0"/>
                </a:solidFill>
              </a:rPr>
              <a:t> contain mitochondria for ion transportation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800600" y="3597095"/>
            <a:ext cx="533400" cy="475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838200"/>
            <a:ext cx="482765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Juxta- </a:t>
            </a:r>
            <a:r>
              <a:rPr sz="2800" spc="-5" dirty="0"/>
              <a:t>glomerular</a:t>
            </a:r>
            <a:r>
              <a:rPr sz="2800" spc="35" dirty="0"/>
              <a:t> </a:t>
            </a:r>
            <a:r>
              <a:rPr sz="2800" spc="-15" dirty="0"/>
              <a:t>apparatus 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62631" y="2330738"/>
            <a:ext cx="207518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rlito"/>
                <a:cs typeface="Carlito"/>
              </a:rPr>
              <a:t>Macula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densa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7910" y="1727691"/>
            <a:ext cx="5883910" cy="4627245"/>
            <a:chOff x="1218539" y="1187196"/>
            <a:chExt cx="5883910" cy="4627245"/>
          </a:xfrm>
        </p:grpSpPr>
        <p:sp>
          <p:nvSpPr>
            <p:cNvPr id="5" name="object 5"/>
            <p:cNvSpPr/>
            <p:nvPr/>
          </p:nvSpPr>
          <p:spPr>
            <a:xfrm>
              <a:off x="2362200" y="1196340"/>
              <a:ext cx="4730496" cy="4608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7627" y="1191768"/>
              <a:ext cx="4739640" cy="4617720"/>
            </a:xfrm>
            <a:custGeom>
              <a:avLst/>
              <a:gdLst/>
              <a:ahLst/>
              <a:cxnLst/>
              <a:rect l="l" t="t" r="r" b="b"/>
              <a:pathLst>
                <a:path w="4739640" h="4617720">
                  <a:moveTo>
                    <a:pt x="0" y="4617720"/>
                  </a:moveTo>
                  <a:lnTo>
                    <a:pt x="4739639" y="4617720"/>
                  </a:lnTo>
                  <a:lnTo>
                    <a:pt x="4739639" y="0"/>
                  </a:lnTo>
                  <a:lnTo>
                    <a:pt x="0" y="0"/>
                  </a:lnTo>
                  <a:lnTo>
                    <a:pt x="0" y="46177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8539" y="2129155"/>
              <a:ext cx="3713479" cy="2453640"/>
            </a:xfrm>
            <a:custGeom>
              <a:avLst/>
              <a:gdLst/>
              <a:ahLst/>
              <a:cxnLst/>
              <a:rect l="l" t="t" r="r" b="b"/>
              <a:pathLst>
                <a:path w="3713479" h="2453640">
                  <a:moveTo>
                    <a:pt x="3465982" y="2382012"/>
                  </a:moveTo>
                  <a:lnTo>
                    <a:pt x="3454594" y="2383726"/>
                  </a:lnTo>
                  <a:lnTo>
                    <a:pt x="3445075" y="2389441"/>
                  </a:lnTo>
                  <a:lnTo>
                    <a:pt x="3438389" y="2398299"/>
                  </a:lnTo>
                  <a:lnTo>
                    <a:pt x="3435502" y="2409444"/>
                  </a:lnTo>
                  <a:lnTo>
                    <a:pt x="3437163" y="2420832"/>
                  </a:lnTo>
                  <a:lnTo>
                    <a:pt x="3442884" y="2430351"/>
                  </a:lnTo>
                  <a:lnTo>
                    <a:pt x="3451772" y="2437036"/>
                  </a:lnTo>
                  <a:lnTo>
                    <a:pt x="3462934" y="2439924"/>
                  </a:lnTo>
                  <a:lnTo>
                    <a:pt x="3713251" y="2453259"/>
                  </a:lnTo>
                  <a:lnTo>
                    <a:pt x="3709589" y="2445893"/>
                  </a:lnTo>
                  <a:lnTo>
                    <a:pt x="3649370" y="2445893"/>
                  </a:lnTo>
                  <a:lnTo>
                    <a:pt x="3559708" y="2386991"/>
                  </a:lnTo>
                  <a:lnTo>
                    <a:pt x="3465982" y="2382012"/>
                  </a:lnTo>
                  <a:close/>
                </a:path>
                <a:path w="3713479" h="2453640">
                  <a:moveTo>
                    <a:pt x="3559708" y="2386991"/>
                  </a:moveTo>
                  <a:lnTo>
                    <a:pt x="3649370" y="2445893"/>
                  </a:lnTo>
                  <a:lnTo>
                    <a:pt x="3656816" y="2434590"/>
                  </a:lnTo>
                  <a:lnTo>
                    <a:pt x="3639337" y="2434590"/>
                  </a:lnTo>
                  <a:lnTo>
                    <a:pt x="3617190" y="2390045"/>
                  </a:lnTo>
                  <a:lnTo>
                    <a:pt x="3559708" y="2386991"/>
                  </a:lnTo>
                  <a:close/>
                </a:path>
                <a:path w="3713479" h="2453640">
                  <a:moveTo>
                    <a:pt x="3573882" y="2212667"/>
                  </a:moveTo>
                  <a:lnTo>
                    <a:pt x="3562756" y="2215642"/>
                  </a:lnTo>
                  <a:lnTo>
                    <a:pt x="3553731" y="2222696"/>
                  </a:lnTo>
                  <a:lnTo>
                    <a:pt x="3548278" y="2232358"/>
                  </a:lnTo>
                  <a:lnTo>
                    <a:pt x="3546825" y="2243377"/>
                  </a:lnTo>
                  <a:lnTo>
                    <a:pt x="3549802" y="2254504"/>
                  </a:lnTo>
                  <a:lnTo>
                    <a:pt x="3591628" y="2338630"/>
                  </a:lnTo>
                  <a:lnTo>
                    <a:pt x="3681247" y="2397506"/>
                  </a:lnTo>
                  <a:lnTo>
                    <a:pt x="3649370" y="2445893"/>
                  </a:lnTo>
                  <a:lnTo>
                    <a:pt x="3709589" y="2445893"/>
                  </a:lnTo>
                  <a:lnTo>
                    <a:pt x="3601618" y="2228723"/>
                  </a:lnTo>
                  <a:lnTo>
                    <a:pt x="3594563" y="2219624"/>
                  </a:lnTo>
                  <a:lnTo>
                    <a:pt x="3584902" y="2214133"/>
                  </a:lnTo>
                  <a:lnTo>
                    <a:pt x="3573882" y="2212667"/>
                  </a:lnTo>
                  <a:close/>
                </a:path>
                <a:path w="3713479" h="2453640">
                  <a:moveTo>
                    <a:pt x="3617190" y="2390045"/>
                  </a:moveTo>
                  <a:lnTo>
                    <a:pt x="3639337" y="2434590"/>
                  </a:lnTo>
                  <a:lnTo>
                    <a:pt x="3666769" y="2392680"/>
                  </a:lnTo>
                  <a:lnTo>
                    <a:pt x="3617190" y="2390045"/>
                  </a:lnTo>
                  <a:close/>
                </a:path>
                <a:path w="3713479" h="2453640">
                  <a:moveTo>
                    <a:pt x="3591628" y="2338630"/>
                  </a:moveTo>
                  <a:lnTo>
                    <a:pt x="3617190" y="2390045"/>
                  </a:lnTo>
                  <a:lnTo>
                    <a:pt x="3666769" y="2392680"/>
                  </a:lnTo>
                  <a:lnTo>
                    <a:pt x="3639337" y="2434590"/>
                  </a:lnTo>
                  <a:lnTo>
                    <a:pt x="3656816" y="2434590"/>
                  </a:lnTo>
                  <a:lnTo>
                    <a:pt x="3681247" y="2397506"/>
                  </a:lnTo>
                  <a:lnTo>
                    <a:pt x="3591628" y="2338630"/>
                  </a:lnTo>
                  <a:close/>
                </a:path>
                <a:path w="3713479" h="2453640">
                  <a:moveTo>
                    <a:pt x="31800" y="0"/>
                  </a:moveTo>
                  <a:lnTo>
                    <a:pt x="0" y="48514"/>
                  </a:lnTo>
                  <a:lnTo>
                    <a:pt x="3559708" y="2386991"/>
                  </a:lnTo>
                  <a:lnTo>
                    <a:pt x="3617190" y="2390045"/>
                  </a:lnTo>
                  <a:lnTo>
                    <a:pt x="3591628" y="2338630"/>
                  </a:lnTo>
                  <a:lnTo>
                    <a:pt x="3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en-US" dirty="0"/>
              <a:t>2022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62631" y="2650697"/>
            <a:ext cx="19709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/>
              <a:t>Nucli</a:t>
            </a:r>
            <a:r>
              <a:rPr lang="en-US" dirty="0"/>
              <a:t> backed and dark</a:t>
            </a:r>
            <a:endParaRPr lang="ar-JO" dirty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6553200" y="4267200"/>
            <a:ext cx="14478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7429500" y="4061595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DCT </a:t>
            </a:r>
            <a:endParaRPr lang="ar-JO" dirty="0"/>
          </a:p>
        </p:txBody>
      </p:sp>
      <p:cxnSp>
        <p:nvCxnSpPr>
          <p:cNvPr id="16" name="رابط كسهم مستقيم 15"/>
          <p:cNvCxnSpPr/>
          <p:nvPr/>
        </p:nvCxnSpPr>
        <p:spPr>
          <a:xfrm flipV="1">
            <a:off x="6019800" y="3124200"/>
            <a:ext cx="1981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7692067" y="2330738"/>
            <a:ext cx="14519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Vascular end of renal corpuscle 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594" y="279349"/>
            <a:ext cx="3629406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Urinary</a:t>
            </a:r>
            <a:r>
              <a:rPr spc="-60" dirty="0"/>
              <a:t> </a:t>
            </a:r>
            <a:r>
              <a:rPr spc="-5" dirty="0"/>
              <a:t>bladder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3975" y="5791200"/>
            <a:ext cx="3881327" cy="900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rlito"/>
                <a:cs typeface="Carlito"/>
              </a:rPr>
              <a:t>Transitional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epithelium</a:t>
            </a:r>
            <a:endParaRPr lang="ar-JO" sz="1600" b="1" spc="-10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7030A0"/>
                </a:solidFill>
                <a:latin typeface="Carlito"/>
                <a:cs typeface="Carlito"/>
              </a:rPr>
              <a:t> 6-8 layer of cell in empty bladder </a:t>
            </a: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1600" b="1" spc="-10" dirty="0">
                <a:solidFill>
                  <a:srgbClr val="7030A0"/>
                </a:solidFill>
                <a:latin typeface="Carlito"/>
                <a:cs typeface="Carlito"/>
              </a:rPr>
              <a:t> 2-3layer  of cell in full bladder </a:t>
            </a:r>
            <a:endParaRPr sz="16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7484" y="1367290"/>
            <a:ext cx="5786628" cy="4168267"/>
            <a:chOff x="1472183" y="976883"/>
            <a:chExt cx="6128385" cy="4544695"/>
          </a:xfrm>
        </p:grpSpPr>
        <p:sp>
          <p:nvSpPr>
            <p:cNvPr id="5" name="object 5"/>
            <p:cNvSpPr/>
            <p:nvPr/>
          </p:nvSpPr>
          <p:spPr>
            <a:xfrm>
              <a:off x="1476754" y="976883"/>
              <a:ext cx="6123813" cy="4539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2183" y="976883"/>
              <a:ext cx="6128385" cy="4544695"/>
            </a:xfrm>
            <a:custGeom>
              <a:avLst/>
              <a:gdLst/>
              <a:ahLst/>
              <a:cxnLst/>
              <a:rect l="l" t="t" r="r" b="b"/>
              <a:pathLst>
                <a:path w="6128384" h="4544695">
                  <a:moveTo>
                    <a:pt x="0" y="4544568"/>
                  </a:moveTo>
                  <a:lnTo>
                    <a:pt x="6128003" y="4544568"/>
                  </a:lnTo>
                  <a:lnTo>
                    <a:pt x="6128003" y="0"/>
                  </a:lnTo>
                  <a:lnTo>
                    <a:pt x="0" y="0"/>
                  </a:lnTo>
                  <a:lnTo>
                    <a:pt x="0" y="4544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 flipH="1" flipV="1">
            <a:off x="3429000" y="6619102"/>
            <a:ext cx="3451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dirty="0"/>
              <a:t>d</a:t>
            </a: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9" name="شكل بيضاوي 8"/>
          <p:cNvSpPr/>
          <p:nvPr/>
        </p:nvSpPr>
        <p:spPr>
          <a:xfrm>
            <a:off x="4263951" y="1524000"/>
            <a:ext cx="1295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11" name="رابط كسهم مستقيم 10"/>
          <p:cNvCxnSpPr>
            <a:stCxn id="9" idx="2"/>
          </p:cNvCxnSpPr>
          <p:nvPr/>
        </p:nvCxnSpPr>
        <p:spPr>
          <a:xfrm flipH="1">
            <a:off x="1524000" y="1866900"/>
            <a:ext cx="27399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0" y="1676400"/>
            <a:ext cx="19118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Superficial cell </a:t>
            </a:r>
          </a:p>
          <a:p>
            <a:pPr algn="l" rtl="0"/>
            <a:r>
              <a:rPr lang="en-US" b="1" dirty="0">
                <a:solidFill>
                  <a:srgbClr val="7030A0"/>
                </a:solidFill>
              </a:rPr>
              <a:t>(Umbrella cell)</a:t>
            </a:r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*cuboidal cell</a:t>
            </a:r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*</a:t>
            </a:r>
            <a:r>
              <a:rPr lang="en-US" dirty="0" err="1">
                <a:solidFill>
                  <a:srgbClr val="7030A0"/>
                </a:solidFill>
              </a:rPr>
              <a:t>binucleated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algn="l" rtl="0"/>
            <a:r>
              <a:rPr lang="en-US" dirty="0">
                <a:solidFill>
                  <a:srgbClr val="7030A0"/>
                </a:solidFill>
              </a:rPr>
              <a:t>*its border is convex and thick  and irregular  act as osmotic barrier between the  urine and the tissue  </a:t>
            </a:r>
          </a:p>
          <a:p>
            <a:pPr algn="l" rtl="0"/>
            <a:endParaRPr lang="ar-JO" dirty="0"/>
          </a:p>
        </p:txBody>
      </p:sp>
      <p:sp>
        <p:nvSpPr>
          <p:cNvPr id="13" name="قوس كبير أيمن 12"/>
          <p:cNvSpPr/>
          <p:nvPr/>
        </p:nvSpPr>
        <p:spPr>
          <a:xfrm>
            <a:off x="7369212" y="2821676"/>
            <a:ext cx="470476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مربع نص 13"/>
          <p:cNvSpPr txBox="1"/>
          <p:nvPr/>
        </p:nvSpPr>
        <p:spPr>
          <a:xfrm>
            <a:off x="7694112" y="2741560"/>
            <a:ext cx="152608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Cell connect by tight junction (Occluding </a:t>
            </a:r>
            <a:r>
              <a:rPr lang="ar-JO" dirty="0">
                <a:solidFill>
                  <a:srgbClr val="7030A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junction)to protect the wall of urinary bladder 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241" y="266141"/>
            <a:ext cx="316915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5" dirty="0"/>
              <a:t>The</a:t>
            </a:r>
            <a:r>
              <a:rPr sz="3600" spc="-70" dirty="0"/>
              <a:t> </a:t>
            </a:r>
            <a:r>
              <a:rPr sz="3600" spc="-30" dirty="0"/>
              <a:t>ureter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377431" y="710310"/>
            <a:ext cx="2194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transitional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epithelium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" y="1064387"/>
            <a:ext cx="6632575" cy="4498213"/>
            <a:chOff x="685800" y="1027557"/>
            <a:chExt cx="6632575" cy="5278755"/>
          </a:xfrm>
        </p:grpSpPr>
        <p:sp>
          <p:nvSpPr>
            <p:cNvPr id="5" name="object 5"/>
            <p:cNvSpPr/>
            <p:nvPr/>
          </p:nvSpPr>
          <p:spPr>
            <a:xfrm>
              <a:off x="694944" y="1196339"/>
              <a:ext cx="6614159" cy="51008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0372" y="1191768"/>
              <a:ext cx="6623684" cy="5110480"/>
            </a:xfrm>
            <a:custGeom>
              <a:avLst/>
              <a:gdLst/>
              <a:ahLst/>
              <a:cxnLst/>
              <a:rect l="l" t="t" r="r" b="b"/>
              <a:pathLst>
                <a:path w="6623684" h="5110480">
                  <a:moveTo>
                    <a:pt x="0" y="5109972"/>
                  </a:moveTo>
                  <a:lnTo>
                    <a:pt x="6623304" y="5109972"/>
                  </a:lnTo>
                  <a:lnTo>
                    <a:pt x="6623304" y="0"/>
                  </a:lnTo>
                  <a:lnTo>
                    <a:pt x="0" y="0"/>
                  </a:lnTo>
                  <a:lnTo>
                    <a:pt x="0" y="51099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6317" y="1027556"/>
              <a:ext cx="2172970" cy="4417060"/>
            </a:xfrm>
            <a:custGeom>
              <a:avLst/>
              <a:gdLst/>
              <a:ahLst/>
              <a:cxnLst/>
              <a:rect l="l" t="t" r="r" b="b"/>
              <a:pathLst>
                <a:path w="2172970" h="4417060">
                  <a:moveTo>
                    <a:pt x="1079373" y="4416933"/>
                  </a:moveTo>
                  <a:lnTo>
                    <a:pt x="1076236" y="4410964"/>
                  </a:lnTo>
                  <a:lnTo>
                    <a:pt x="962787" y="4194937"/>
                  </a:lnTo>
                  <a:lnTo>
                    <a:pt x="955484" y="4186059"/>
                  </a:lnTo>
                  <a:lnTo>
                    <a:pt x="945705" y="4180802"/>
                  </a:lnTo>
                  <a:lnTo>
                    <a:pt x="934669" y="4179570"/>
                  </a:lnTo>
                  <a:lnTo>
                    <a:pt x="923671" y="4182745"/>
                  </a:lnTo>
                  <a:lnTo>
                    <a:pt x="914717" y="4190047"/>
                  </a:lnTo>
                  <a:lnTo>
                    <a:pt x="909472" y="4199826"/>
                  </a:lnTo>
                  <a:lnTo>
                    <a:pt x="908265" y="4210863"/>
                  </a:lnTo>
                  <a:lnTo>
                    <a:pt x="911479" y="4221861"/>
                  </a:lnTo>
                  <a:lnTo>
                    <a:pt x="955243" y="4305135"/>
                  </a:lnTo>
                  <a:lnTo>
                    <a:pt x="657834" y="4119130"/>
                  </a:lnTo>
                  <a:lnTo>
                    <a:pt x="751840" y="4122039"/>
                  </a:lnTo>
                  <a:lnTo>
                    <a:pt x="763181" y="4120121"/>
                  </a:lnTo>
                  <a:lnTo>
                    <a:pt x="772566" y="4114203"/>
                  </a:lnTo>
                  <a:lnTo>
                    <a:pt x="779056" y="4105186"/>
                  </a:lnTo>
                  <a:lnTo>
                    <a:pt x="781685" y="4093972"/>
                  </a:lnTo>
                  <a:lnTo>
                    <a:pt x="779754" y="4082631"/>
                  </a:lnTo>
                  <a:lnTo>
                    <a:pt x="773836" y="4073245"/>
                  </a:lnTo>
                  <a:lnTo>
                    <a:pt x="764819" y="4066756"/>
                  </a:lnTo>
                  <a:lnTo>
                    <a:pt x="753618" y="4064127"/>
                  </a:lnTo>
                  <a:lnTo>
                    <a:pt x="696074" y="4062349"/>
                  </a:lnTo>
                  <a:lnTo>
                    <a:pt x="502920" y="4056380"/>
                  </a:lnTo>
                  <a:lnTo>
                    <a:pt x="619633" y="4278376"/>
                  </a:lnTo>
                  <a:lnTo>
                    <a:pt x="626846" y="4287342"/>
                  </a:lnTo>
                  <a:lnTo>
                    <a:pt x="636612" y="4292625"/>
                  </a:lnTo>
                  <a:lnTo>
                    <a:pt x="647661" y="4293832"/>
                  </a:lnTo>
                  <a:lnTo>
                    <a:pt x="658749" y="4290568"/>
                  </a:lnTo>
                  <a:lnTo>
                    <a:pt x="667626" y="4283354"/>
                  </a:lnTo>
                  <a:lnTo>
                    <a:pt x="672871" y="4273588"/>
                  </a:lnTo>
                  <a:lnTo>
                    <a:pt x="674065" y="4262539"/>
                  </a:lnTo>
                  <a:lnTo>
                    <a:pt x="670814" y="4251452"/>
                  </a:lnTo>
                  <a:lnTo>
                    <a:pt x="627138" y="4168279"/>
                  </a:lnTo>
                  <a:lnTo>
                    <a:pt x="924636" y="4354258"/>
                  </a:lnTo>
                  <a:lnTo>
                    <a:pt x="830580" y="4351401"/>
                  </a:lnTo>
                  <a:lnTo>
                    <a:pt x="819226" y="4353331"/>
                  </a:lnTo>
                  <a:lnTo>
                    <a:pt x="809840" y="4359237"/>
                  </a:lnTo>
                  <a:lnTo>
                    <a:pt x="803351" y="4368216"/>
                  </a:lnTo>
                  <a:lnTo>
                    <a:pt x="800735" y="4379341"/>
                  </a:lnTo>
                  <a:lnTo>
                    <a:pt x="802652" y="4390695"/>
                  </a:lnTo>
                  <a:lnTo>
                    <a:pt x="808570" y="4400080"/>
                  </a:lnTo>
                  <a:lnTo>
                    <a:pt x="817587" y="4406570"/>
                  </a:lnTo>
                  <a:lnTo>
                    <a:pt x="828802" y="4409186"/>
                  </a:lnTo>
                  <a:lnTo>
                    <a:pt x="1079373" y="4416933"/>
                  </a:lnTo>
                  <a:close/>
                </a:path>
                <a:path w="2172970" h="4417060">
                  <a:moveTo>
                    <a:pt x="2172716" y="51054"/>
                  </a:moveTo>
                  <a:lnTo>
                    <a:pt x="2145538" y="0"/>
                  </a:lnTo>
                  <a:lnTo>
                    <a:pt x="131508" y="1075067"/>
                  </a:lnTo>
                  <a:lnTo>
                    <a:pt x="180848" y="995045"/>
                  </a:lnTo>
                  <a:lnTo>
                    <a:pt x="171450" y="955167"/>
                  </a:lnTo>
                  <a:lnTo>
                    <a:pt x="160655" y="951191"/>
                  </a:lnTo>
                  <a:lnTo>
                    <a:pt x="149555" y="951649"/>
                  </a:lnTo>
                  <a:lnTo>
                    <a:pt x="139420" y="956246"/>
                  </a:lnTo>
                  <a:lnTo>
                    <a:pt x="131572" y="964692"/>
                  </a:lnTo>
                  <a:lnTo>
                    <a:pt x="0" y="1178052"/>
                  </a:lnTo>
                  <a:lnTo>
                    <a:pt x="250571" y="1187577"/>
                  </a:lnTo>
                  <a:lnTo>
                    <a:pt x="261924" y="1185760"/>
                  </a:lnTo>
                  <a:lnTo>
                    <a:pt x="271373" y="1179918"/>
                  </a:lnTo>
                  <a:lnTo>
                    <a:pt x="273761" y="1176655"/>
                  </a:lnTo>
                  <a:lnTo>
                    <a:pt x="277939" y="1170952"/>
                  </a:lnTo>
                  <a:lnTo>
                    <a:pt x="280670" y="1159764"/>
                  </a:lnTo>
                  <a:lnTo>
                    <a:pt x="278765" y="1148410"/>
                  </a:lnTo>
                  <a:lnTo>
                    <a:pt x="272884" y="1138961"/>
                  </a:lnTo>
                  <a:lnTo>
                    <a:pt x="263906" y="1132395"/>
                  </a:lnTo>
                  <a:lnTo>
                    <a:pt x="252730" y="1129665"/>
                  </a:lnTo>
                  <a:lnTo>
                    <a:pt x="158953" y="1126172"/>
                  </a:lnTo>
                  <a:lnTo>
                    <a:pt x="64389" y="1176655"/>
                  </a:lnTo>
                  <a:lnTo>
                    <a:pt x="83883" y="1166241"/>
                  </a:lnTo>
                  <a:lnTo>
                    <a:pt x="158953" y="1126172"/>
                  </a:lnTo>
                  <a:lnTo>
                    <a:pt x="2172716" y="51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74710" y="5238750"/>
            <a:ext cx="16692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musculosa:</a:t>
            </a:r>
            <a:endParaRPr sz="1800" dirty="0">
              <a:latin typeface="Carlito"/>
              <a:cs typeface="Carlito"/>
            </a:endParaRPr>
          </a:p>
          <a:p>
            <a:pPr marL="12700" algn="r" rtl="0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2 </a:t>
            </a:r>
            <a:r>
              <a:rPr sz="1800" b="1" spc="-20" dirty="0">
                <a:latin typeface="Carlito"/>
                <a:cs typeface="Carlito"/>
              </a:rPr>
              <a:t>layers </a:t>
            </a:r>
            <a:r>
              <a:rPr sz="1800" b="1" spc="5" dirty="0">
                <a:latin typeface="Carlito"/>
                <a:cs typeface="Carlito"/>
              </a:rPr>
              <a:t>IL,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OC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733801" y="6465214"/>
            <a:ext cx="16374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lang="ar-JO" dirty="0"/>
              <a:t>2</a:t>
            </a:r>
            <a:r>
              <a:rPr lang="en-US" dirty="0"/>
              <a:t>2020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28600" y="5812790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err="1">
                <a:solidFill>
                  <a:srgbClr val="7030A0"/>
                </a:solidFill>
              </a:rPr>
              <a:t>Musculosa</a:t>
            </a:r>
            <a:r>
              <a:rPr lang="en-US" b="1" dirty="0">
                <a:solidFill>
                  <a:srgbClr val="7030A0"/>
                </a:solidFill>
              </a:rPr>
              <a:t> : upper2/3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 inner longitudinal +outer circular </a:t>
            </a:r>
          </a:p>
          <a:p>
            <a:pPr algn="l" rtl="0"/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                       lower 1/3 inner longitudinal +outer circular +outer longitudinal </a:t>
            </a:r>
            <a:endParaRPr lang="ar-JO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0158" y="309498"/>
            <a:ext cx="20434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</a:t>
            </a: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testis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0351" y="1028700"/>
            <a:ext cx="7208520" cy="5001895"/>
            <a:chOff x="530351" y="1028700"/>
            <a:chExt cx="7208520" cy="5001895"/>
          </a:xfrm>
        </p:grpSpPr>
        <p:sp>
          <p:nvSpPr>
            <p:cNvPr id="4" name="object 4"/>
            <p:cNvSpPr/>
            <p:nvPr/>
          </p:nvSpPr>
          <p:spPr>
            <a:xfrm>
              <a:off x="6188201" y="1042543"/>
              <a:ext cx="713740" cy="1666875"/>
            </a:xfrm>
            <a:custGeom>
              <a:avLst/>
              <a:gdLst/>
              <a:ahLst/>
              <a:cxnLst/>
              <a:rect l="l" t="t" r="r" b="b"/>
              <a:pathLst>
                <a:path w="713740" h="1666875">
                  <a:moveTo>
                    <a:pt x="24130" y="1385570"/>
                  </a:moveTo>
                  <a:lnTo>
                    <a:pt x="13376" y="1389588"/>
                  </a:lnTo>
                  <a:lnTo>
                    <a:pt x="5254" y="1397142"/>
                  </a:lnTo>
                  <a:lnTo>
                    <a:pt x="537" y="1407197"/>
                  </a:lnTo>
                  <a:lnTo>
                    <a:pt x="0" y="1418717"/>
                  </a:lnTo>
                  <a:lnTo>
                    <a:pt x="38862" y="1666367"/>
                  </a:lnTo>
                  <a:lnTo>
                    <a:pt x="93106" y="1623441"/>
                  </a:lnTo>
                  <a:lnTo>
                    <a:pt x="86740" y="1623441"/>
                  </a:lnTo>
                  <a:lnTo>
                    <a:pt x="32765" y="1602359"/>
                  </a:lnTo>
                  <a:lnTo>
                    <a:pt x="71812" y="1502550"/>
                  </a:lnTo>
                  <a:lnTo>
                    <a:pt x="57276" y="1409700"/>
                  </a:lnTo>
                  <a:lnTo>
                    <a:pt x="53258" y="1398946"/>
                  </a:lnTo>
                  <a:lnTo>
                    <a:pt x="45704" y="1390824"/>
                  </a:lnTo>
                  <a:lnTo>
                    <a:pt x="35649" y="1386107"/>
                  </a:lnTo>
                  <a:lnTo>
                    <a:pt x="24130" y="1385570"/>
                  </a:lnTo>
                  <a:close/>
                </a:path>
                <a:path w="713740" h="1666875">
                  <a:moveTo>
                    <a:pt x="71812" y="1502550"/>
                  </a:moveTo>
                  <a:lnTo>
                    <a:pt x="32765" y="1602359"/>
                  </a:lnTo>
                  <a:lnTo>
                    <a:pt x="86740" y="1623441"/>
                  </a:lnTo>
                  <a:lnTo>
                    <a:pt x="92602" y="1608455"/>
                  </a:lnTo>
                  <a:lnTo>
                    <a:pt x="88392" y="1608455"/>
                  </a:lnTo>
                  <a:lnTo>
                    <a:pt x="41783" y="1590167"/>
                  </a:lnTo>
                  <a:lnTo>
                    <a:pt x="80702" y="1559338"/>
                  </a:lnTo>
                  <a:lnTo>
                    <a:pt x="71812" y="1502550"/>
                  </a:lnTo>
                  <a:close/>
                </a:path>
                <a:path w="713740" h="1666875">
                  <a:moveTo>
                    <a:pt x="220773" y="1459293"/>
                  </a:moveTo>
                  <a:lnTo>
                    <a:pt x="209671" y="1460130"/>
                  </a:lnTo>
                  <a:lnTo>
                    <a:pt x="199389" y="1465326"/>
                  </a:lnTo>
                  <a:lnTo>
                    <a:pt x="125779" y="1523632"/>
                  </a:lnTo>
                  <a:lnTo>
                    <a:pt x="86740" y="1623441"/>
                  </a:lnTo>
                  <a:lnTo>
                    <a:pt x="93106" y="1623441"/>
                  </a:lnTo>
                  <a:lnTo>
                    <a:pt x="235458" y="1510792"/>
                  </a:lnTo>
                  <a:lnTo>
                    <a:pt x="242835" y="1501957"/>
                  </a:lnTo>
                  <a:lnTo>
                    <a:pt x="246189" y="1491361"/>
                  </a:lnTo>
                  <a:lnTo>
                    <a:pt x="245352" y="1480288"/>
                  </a:lnTo>
                  <a:lnTo>
                    <a:pt x="240157" y="1470025"/>
                  </a:lnTo>
                  <a:lnTo>
                    <a:pt x="231376" y="1462647"/>
                  </a:lnTo>
                  <a:lnTo>
                    <a:pt x="220773" y="1459293"/>
                  </a:lnTo>
                  <a:close/>
                </a:path>
                <a:path w="713740" h="1666875">
                  <a:moveTo>
                    <a:pt x="80702" y="1559338"/>
                  </a:moveTo>
                  <a:lnTo>
                    <a:pt x="41783" y="1590167"/>
                  </a:lnTo>
                  <a:lnTo>
                    <a:pt x="88392" y="1608455"/>
                  </a:lnTo>
                  <a:lnTo>
                    <a:pt x="80702" y="1559338"/>
                  </a:lnTo>
                  <a:close/>
                </a:path>
                <a:path w="713740" h="1666875">
                  <a:moveTo>
                    <a:pt x="125779" y="1523632"/>
                  </a:moveTo>
                  <a:lnTo>
                    <a:pt x="80702" y="1559338"/>
                  </a:lnTo>
                  <a:lnTo>
                    <a:pt x="88392" y="1608455"/>
                  </a:lnTo>
                  <a:lnTo>
                    <a:pt x="92602" y="1608455"/>
                  </a:lnTo>
                  <a:lnTo>
                    <a:pt x="125779" y="1523632"/>
                  </a:lnTo>
                  <a:close/>
                </a:path>
                <a:path w="713740" h="1666875">
                  <a:moveTo>
                    <a:pt x="659638" y="0"/>
                  </a:moveTo>
                  <a:lnTo>
                    <a:pt x="71812" y="1502550"/>
                  </a:lnTo>
                  <a:lnTo>
                    <a:pt x="80702" y="1559338"/>
                  </a:lnTo>
                  <a:lnTo>
                    <a:pt x="125779" y="1523632"/>
                  </a:lnTo>
                  <a:lnTo>
                    <a:pt x="713486" y="21082"/>
                  </a:lnTo>
                  <a:lnTo>
                    <a:pt x="659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1341119"/>
              <a:ext cx="6710171" cy="4680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923" y="1336547"/>
              <a:ext cx="6719570" cy="4689475"/>
            </a:xfrm>
            <a:custGeom>
              <a:avLst/>
              <a:gdLst/>
              <a:ahLst/>
              <a:cxnLst/>
              <a:rect l="l" t="t" r="r" b="b"/>
              <a:pathLst>
                <a:path w="6719570" h="4689475">
                  <a:moveTo>
                    <a:pt x="0" y="4689348"/>
                  </a:moveTo>
                  <a:lnTo>
                    <a:pt x="6719316" y="4689348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46893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3837" y="1028699"/>
              <a:ext cx="3455035" cy="2747010"/>
            </a:xfrm>
            <a:custGeom>
              <a:avLst/>
              <a:gdLst/>
              <a:ahLst/>
              <a:cxnLst/>
              <a:rect l="l" t="t" r="r" b="b"/>
              <a:pathLst>
                <a:path w="3455034" h="2747010">
                  <a:moveTo>
                    <a:pt x="2606548" y="48768"/>
                  </a:moveTo>
                  <a:lnTo>
                    <a:pt x="2575306" y="0"/>
                  </a:lnTo>
                  <a:lnTo>
                    <a:pt x="122999" y="1567256"/>
                  </a:lnTo>
                  <a:lnTo>
                    <a:pt x="165989" y="1483487"/>
                  </a:lnTo>
                  <a:lnTo>
                    <a:pt x="169125" y="1472438"/>
                  </a:lnTo>
                  <a:lnTo>
                    <a:pt x="167792" y="1461427"/>
                  </a:lnTo>
                  <a:lnTo>
                    <a:pt x="162407" y="1451698"/>
                  </a:lnTo>
                  <a:lnTo>
                    <a:pt x="153416" y="1444498"/>
                  </a:lnTo>
                  <a:lnTo>
                    <a:pt x="142354" y="1441411"/>
                  </a:lnTo>
                  <a:lnTo>
                    <a:pt x="131343" y="1442745"/>
                  </a:lnTo>
                  <a:lnTo>
                    <a:pt x="121615" y="1448092"/>
                  </a:lnTo>
                  <a:lnTo>
                    <a:pt x="114427" y="1457071"/>
                  </a:lnTo>
                  <a:lnTo>
                    <a:pt x="0" y="1680210"/>
                  </a:lnTo>
                  <a:lnTo>
                    <a:pt x="159727" y="1673733"/>
                  </a:lnTo>
                  <a:lnTo>
                    <a:pt x="250571" y="1670050"/>
                  </a:lnTo>
                  <a:lnTo>
                    <a:pt x="261747" y="1667332"/>
                  </a:lnTo>
                  <a:lnTo>
                    <a:pt x="270713" y="1660766"/>
                  </a:lnTo>
                  <a:lnTo>
                    <a:pt x="276555" y="1651317"/>
                  </a:lnTo>
                  <a:lnTo>
                    <a:pt x="278384" y="1639951"/>
                  </a:lnTo>
                  <a:lnTo>
                    <a:pt x="275640" y="1628775"/>
                  </a:lnTo>
                  <a:lnTo>
                    <a:pt x="269049" y="1619808"/>
                  </a:lnTo>
                  <a:lnTo>
                    <a:pt x="259588" y="1613966"/>
                  </a:lnTo>
                  <a:lnTo>
                    <a:pt x="248285" y="1612138"/>
                  </a:lnTo>
                  <a:lnTo>
                    <a:pt x="154343" y="1615998"/>
                  </a:lnTo>
                  <a:lnTo>
                    <a:pt x="2606548" y="48768"/>
                  </a:lnTo>
                  <a:close/>
                </a:path>
                <a:path w="3455034" h="2747010">
                  <a:moveTo>
                    <a:pt x="3454527" y="1875663"/>
                  </a:moveTo>
                  <a:lnTo>
                    <a:pt x="3414649" y="1833753"/>
                  </a:lnTo>
                  <a:lnTo>
                    <a:pt x="2597023" y="2612631"/>
                  </a:lnTo>
                  <a:lnTo>
                    <a:pt x="2623185" y="2522232"/>
                  </a:lnTo>
                  <a:lnTo>
                    <a:pt x="2603373" y="2486279"/>
                  </a:lnTo>
                  <a:lnTo>
                    <a:pt x="2591917" y="2485339"/>
                  </a:lnTo>
                  <a:lnTo>
                    <a:pt x="2581364" y="2488768"/>
                  </a:lnTo>
                  <a:lnTo>
                    <a:pt x="2572867" y="2495893"/>
                  </a:lnTo>
                  <a:lnTo>
                    <a:pt x="2567559" y="2506091"/>
                  </a:lnTo>
                  <a:lnTo>
                    <a:pt x="2497836" y="2747010"/>
                  </a:lnTo>
                  <a:lnTo>
                    <a:pt x="2576474" y="2728341"/>
                  </a:lnTo>
                  <a:lnTo>
                    <a:pt x="2741803" y="2689098"/>
                  </a:lnTo>
                  <a:lnTo>
                    <a:pt x="2752280" y="2684284"/>
                  </a:lnTo>
                  <a:lnTo>
                    <a:pt x="2759837" y="2676118"/>
                  </a:lnTo>
                  <a:lnTo>
                    <a:pt x="2763761" y="2665704"/>
                  </a:lnTo>
                  <a:lnTo>
                    <a:pt x="2763393" y="2654173"/>
                  </a:lnTo>
                  <a:lnTo>
                    <a:pt x="2758567" y="2643771"/>
                  </a:lnTo>
                  <a:lnTo>
                    <a:pt x="2750401" y="2636253"/>
                  </a:lnTo>
                  <a:lnTo>
                    <a:pt x="2739987" y="2632341"/>
                  </a:lnTo>
                  <a:lnTo>
                    <a:pt x="2728468" y="2632710"/>
                  </a:lnTo>
                  <a:lnTo>
                    <a:pt x="2637015" y="2654439"/>
                  </a:lnTo>
                  <a:lnTo>
                    <a:pt x="3454527" y="1875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1685" y="637158"/>
            <a:ext cx="231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Seminiferous</a:t>
            </a:r>
            <a:r>
              <a:rPr sz="2000" b="1" spc="38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tubules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240"/>
              </a:lnSpc>
            </a:pPr>
            <a:r>
              <a:rPr spc="-10" dirty="0"/>
              <a:t>Pro </a:t>
            </a:r>
            <a:r>
              <a:rPr dirty="0"/>
              <a:t>Dr </a:t>
            </a:r>
            <a:r>
              <a:rPr spc="-5" dirty="0"/>
              <a:t>Hala </a:t>
            </a:r>
            <a:r>
              <a:rPr spc="-5" dirty="0" err="1"/>
              <a:t>Elmazar</a:t>
            </a:r>
            <a:r>
              <a:rPr spc="-5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267003" y="2286000"/>
            <a:ext cx="20419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I</a:t>
            </a:r>
            <a:r>
              <a:rPr sz="2000" b="1" spc="-20" dirty="0">
                <a:latin typeface="Carlito"/>
                <a:cs typeface="Carlito"/>
              </a:rPr>
              <a:t>n</a:t>
            </a:r>
            <a:r>
              <a:rPr sz="2000" b="1" spc="-25" dirty="0">
                <a:latin typeface="Carlito"/>
                <a:cs typeface="Carlito"/>
              </a:rPr>
              <a:t>t</a:t>
            </a:r>
            <a:r>
              <a:rPr sz="2000" b="1" spc="-5" dirty="0">
                <a:latin typeface="Carlito"/>
                <a:cs typeface="Carlito"/>
              </a:rPr>
              <a:t>e</a:t>
            </a:r>
            <a:r>
              <a:rPr sz="2000" b="1" spc="-30" dirty="0">
                <a:latin typeface="Carlito"/>
                <a:cs typeface="Carlito"/>
              </a:rPr>
              <a:t>r</a:t>
            </a:r>
            <a:r>
              <a:rPr sz="2000" b="1" spc="-20" dirty="0">
                <a:latin typeface="Carlito"/>
                <a:cs typeface="Carlito"/>
              </a:rPr>
              <a:t>s</a:t>
            </a:r>
            <a:r>
              <a:rPr sz="2000" b="1" dirty="0">
                <a:latin typeface="Carlito"/>
                <a:cs typeface="Carlito"/>
              </a:rPr>
              <a:t>titi</a:t>
            </a:r>
            <a:r>
              <a:rPr sz="2000" b="1" spc="-10" dirty="0">
                <a:latin typeface="Carlito"/>
                <a:cs typeface="Carlito"/>
              </a:rPr>
              <a:t>a</a:t>
            </a:r>
            <a:r>
              <a:rPr sz="2000" b="1" dirty="0">
                <a:latin typeface="Carlito"/>
                <a:cs typeface="Carlito"/>
              </a:rPr>
              <a:t>l  </a:t>
            </a:r>
            <a:r>
              <a:rPr sz="2000" b="1" spc="-5" dirty="0">
                <a:latin typeface="Carlito"/>
                <a:cs typeface="Carlito"/>
              </a:rPr>
              <a:t>cells </a:t>
            </a:r>
            <a:r>
              <a:rPr sz="2000" b="1" dirty="0">
                <a:latin typeface="Carlito"/>
                <a:cs typeface="Carlito"/>
              </a:rPr>
              <a:t>of  </a:t>
            </a:r>
            <a:r>
              <a:rPr sz="2000" b="1" spc="-10" dirty="0">
                <a:latin typeface="Carlito"/>
                <a:cs typeface="Carlito"/>
              </a:rPr>
              <a:t>Leydig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0" y="1620011"/>
            <a:ext cx="5139055" cy="4117975"/>
            <a:chOff x="1889760" y="1620011"/>
            <a:chExt cx="5139055" cy="4117975"/>
          </a:xfrm>
        </p:grpSpPr>
        <p:sp>
          <p:nvSpPr>
            <p:cNvPr id="3" name="object 3"/>
            <p:cNvSpPr/>
            <p:nvPr/>
          </p:nvSpPr>
          <p:spPr>
            <a:xfrm>
              <a:off x="1898904" y="1629155"/>
              <a:ext cx="5120640" cy="4099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4332" y="1624583"/>
              <a:ext cx="5130165" cy="4109085"/>
            </a:xfrm>
            <a:custGeom>
              <a:avLst/>
              <a:gdLst/>
              <a:ahLst/>
              <a:cxnLst/>
              <a:rect l="l" t="t" r="r" b="b"/>
              <a:pathLst>
                <a:path w="5130165" h="4109085">
                  <a:moveTo>
                    <a:pt x="0" y="4108704"/>
                  </a:moveTo>
                  <a:lnTo>
                    <a:pt x="5129784" y="4108704"/>
                  </a:lnTo>
                  <a:lnTo>
                    <a:pt x="5129784" y="0"/>
                  </a:lnTo>
                  <a:lnTo>
                    <a:pt x="0" y="0"/>
                  </a:lnTo>
                  <a:lnTo>
                    <a:pt x="0" y="41087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8874" y="914400"/>
            <a:ext cx="587692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1780" algn="l"/>
              </a:tabLst>
            </a:pPr>
            <a:r>
              <a:rPr sz="2800" spc="-5" dirty="0"/>
              <a:t>C</a:t>
            </a:r>
            <a:r>
              <a:rPr sz="2800" spc="-40" dirty="0"/>
              <a:t>r</a:t>
            </a:r>
            <a:r>
              <a:rPr sz="2800" dirty="0"/>
              <a:t>o</a:t>
            </a:r>
            <a:r>
              <a:rPr sz="2800" spc="5" dirty="0"/>
              <a:t>s</a:t>
            </a:r>
            <a:r>
              <a:rPr sz="2800" dirty="0"/>
              <a:t>s</a:t>
            </a:r>
            <a:r>
              <a:rPr sz="2800" spc="-10" dirty="0"/>
              <a:t> </a:t>
            </a:r>
            <a:r>
              <a:rPr sz="2800" dirty="0"/>
              <a:t>sec</a:t>
            </a:r>
            <a:r>
              <a:rPr sz="2800" spc="5" dirty="0"/>
              <a:t>t</a:t>
            </a:r>
            <a:r>
              <a:rPr sz="2800" dirty="0"/>
              <a:t>ion</a:t>
            </a:r>
            <a:r>
              <a:rPr sz="2800" spc="-25" dirty="0"/>
              <a:t> </a:t>
            </a:r>
            <a:r>
              <a:rPr sz="2800" dirty="0"/>
              <a:t>in	</a:t>
            </a:r>
            <a:r>
              <a:rPr sz="2800" spc="-290" dirty="0"/>
              <a:t>T</a:t>
            </a:r>
            <a:r>
              <a:rPr sz="2800" spc="-5" dirty="0"/>
              <a:t>e</a:t>
            </a:r>
            <a:r>
              <a:rPr sz="2800" spc="-40" dirty="0"/>
              <a:t>s</a:t>
            </a:r>
            <a:r>
              <a:rPr sz="2800" dirty="0"/>
              <a:t>tis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774185" y="6465214"/>
            <a:ext cx="15970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5029200" y="3797215"/>
            <a:ext cx="2514600" cy="158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ربع نص 8"/>
          <p:cNvSpPr txBox="1"/>
          <p:nvPr/>
        </p:nvSpPr>
        <p:spPr>
          <a:xfrm>
            <a:off x="7542663" y="3538771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Spermatozoa </a:t>
            </a:r>
            <a:endParaRPr lang="ar-J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727</Words>
  <Application>Microsoft Office PowerPoint</Application>
  <PresentationFormat>عرض على الشاشة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Office Theme</vt:lpstr>
      <vt:lpstr>UGS Practical Slides  2022 Professor Dr. Hala El-mazar</vt:lpstr>
      <vt:lpstr>Kidney / Renal corpuscle</vt:lpstr>
      <vt:lpstr>podocyte</vt:lpstr>
      <vt:lpstr>Proximal convoluted  tubule </vt:lpstr>
      <vt:lpstr>Juxta- glomerular apparatus </vt:lpstr>
      <vt:lpstr>Urinary bladder</vt:lpstr>
      <vt:lpstr>The ureter</vt:lpstr>
      <vt:lpstr>عرض تقديمي في PowerPoint</vt:lpstr>
      <vt:lpstr>Cross section in Testis</vt:lpstr>
      <vt:lpstr>Section in seminifrous tubule </vt:lpstr>
      <vt:lpstr>The epididymis</vt:lpstr>
      <vt:lpstr>Cross section in epididymis Ductus epididymis  </vt:lpstr>
      <vt:lpstr>The vas deferens   narrow lumen and very thick wall </vt:lpstr>
      <vt:lpstr>The prostate</vt:lpstr>
      <vt:lpstr>The penis</vt:lpstr>
      <vt:lpstr>The ovary</vt:lpstr>
      <vt:lpstr>Ovarian follicles</vt:lpstr>
      <vt:lpstr>The fallopian tube</vt:lpstr>
      <vt:lpstr>Peg cells</vt:lpstr>
      <vt:lpstr>The uterus</vt:lpstr>
      <vt:lpstr>The vagina</vt:lpstr>
      <vt:lpstr>عرض تقديمي في PowerPoint</vt:lpstr>
      <vt:lpstr>The placenta</vt:lpstr>
      <vt:lpstr>The mammary gland )A- Resting gland) non lactating gland </vt:lpstr>
      <vt:lpstr>The mammary gland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practical lab, urogenital,3rd year, 2014</dc:title>
  <dc:creator>lion</dc:creator>
  <cp:lastModifiedBy>Bushra Fayiz bashayreh zaidanen</cp:lastModifiedBy>
  <cp:revision>33</cp:revision>
  <dcterms:created xsi:type="dcterms:W3CDTF">2021-05-17T17:00:13Z</dcterms:created>
  <dcterms:modified xsi:type="dcterms:W3CDTF">2022-05-28T11:01:31Z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2021-05-17T00:00:00Z</vt:filetime>
  </property>
</Properties>
</file>