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24.xml" ContentType="application/vnd.openxmlformats-officedocument.presentationml.slide+xml"/>
  <Override PartName="/ppt/slides/slide31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6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theme/theme1.xml" ContentType="application/vnd.openxmlformats-officedocument.theme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93" r:id="rId3"/>
    <p:sldId id="333" r:id="rId4"/>
    <p:sldId id="285" r:id="rId5"/>
    <p:sldId id="330" r:id="rId6"/>
    <p:sldId id="284" r:id="rId7"/>
    <p:sldId id="296" r:id="rId8"/>
    <p:sldId id="316" r:id="rId9"/>
    <p:sldId id="317" r:id="rId10"/>
    <p:sldId id="318" r:id="rId11"/>
    <p:sldId id="309" r:id="rId12"/>
    <p:sldId id="287" r:id="rId13"/>
    <p:sldId id="335" r:id="rId14"/>
    <p:sldId id="292" r:id="rId15"/>
    <p:sldId id="334" r:id="rId16"/>
    <p:sldId id="336" r:id="rId17"/>
    <p:sldId id="289" r:id="rId18"/>
    <p:sldId id="338" r:id="rId19"/>
    <p:sldId id="314" r:id="rId20"/>
    <p:sldId id="315" r:id="rId21"/>
    <p:sldId id="291" r:id="rId22"/>
    <p:sldId id="340" r:id="rId23"/>
    <p:sldId id="339" r:id="rId24"/>
    <p:sldId id="337" r:id="rId25"/>
    <p:sldId id="342" r:id="rId26"/>
    <p:sldId id="341" r:id="rId27"/>
    <p:sldId id="320" r:id="rId28"/>
    <p:sldId id="321" r:id="rId29"/>
    <p:sldId id="322" r:id="rId30"/>
    <p:sldId id="298" r:id="rId31"/>
    <p:sldId id="299" r:id="rId32"/>
    <p:sldId id="326" r:id="rId33"/>
    <p:sldId id="327" r:id="rId34"/>
    <p:sldId id="331" r:id="rId35"/>
    <p:sldId id="323" r:id="rId36"/>
    <p:sldId id="301" r:id="rId37"/>
    <p:sldId id="33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765602-78D9-4DAC-A024-987DC9C7202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D745D645-AAE5-4F01-B8AF-9B04285A66FE}">
      <dgm:prSet/>
      <dgm:spPr/>
      <dgm:t>
        <a:bodyPr/>
        <a:lstStyle/>
        <a:p>
          <a:r>
            <a:rPr lang="en-US" dirty="0"/>
            <a:t>All individuals who need care have access to health services </a:t>
          </a:r>
          <a:r>
            <a:rPr lang="en-US" b="1" dirty="0"/>
            <a:t>(equity)</a:t>
          </a:r>
        </a:p>
      </dgm:t>
    </dgm:pt>
    <dgm:pt modelId="{1C620FFB-EF9A-451E-AD3C-F0F84151FC10}" type="parTrans" cxnId="{1D2859BE-8F55-4EA7-9AE6-987159AB7150}">
      <dgm:prSet/>
      <dgm:spPr/>
      <dgm:t>
        <a:bodyPr/>
        <a:lstStyle/>
        <a:p>
          <a:endParaRPr lang="en-US"/>
        </a:p>
      </dgm:t>
    </dgm:pt>
    <dgm:pt modelId="{BDE95E65-9AA3-4D10-91C2-FD073D253266}" type="sibTrans" cxnId="{1D2859BE-8F55-4EA7-9AE6-987159AB7150}">
      <dgm:prSet/>
      <dgm:spPr/>
      <dgm:t>
        <a:bodyPr/>
        <a:lstStyle/>
        <a:p>
          <a:endParaRPr lang="en-US"/>
        </a:p>
      </dgm:t>
    </dgm:pt>
    <dgm:pt modelId="{2536F2C9-CB6E-4738-BCB4-0B37EEBB954E}">
      <dgm:prSet/>
      <dgm:spPr/>
      <dgm:t>
        <a:bodyPr/>
        <a:lstStyle/>
        <a:p>
          <a:r>
            <a:rPr lang="en-US" dirty="0"/>
            <a:t>All services provided are best value for money </a:t>
          </a:r>
          <a:r>
            <a:rPr lang="en-US" b="1" dirty="0"/>
            <a:t>(efficiency) </a:t>
          </a:r>
        </a:p>
      </dgm:t>
    </dgm:pt>
    <dgm:pt modelId="{7EA53CC6-A7B4-4C90-B91E-4433312FFA0B}" type="parTrans" cxnId="{A6A0AD15-E17D-4F94-AF20-527FB24A9740}">
      <dgm:prSet/>
      <dgm:spPr/>
      <dgm:t>
        <a:bodyPr/>
        <a:lstStyle/>
        <a:p>
          <a:endParaRPr lang="en-US"/>
        </a:p>
      </dgm:t>
    </dgm:pt>
    <dgm:pt modelId="{9029D5E9-5C2D-49B9-B7FE-A293AFAC8097}" type="sibTrans" cxnId="{A6A0AD15-E17D-4F94-AF20-527FB24A9740}">
      <dgm:prSet/>
      <dgm:spPr/>
      <dgm:t>
        <a:bodyPr/>
        <a:lstStyle/>
        <a:p>
          <a:endParaRPr lang="en-US"/>
        </a:p>
      </dgm:t>
    </dgm:pt>
    <dgm:pt modelId="{0F7442D9-01FD-45BC-99C7-27A5B24A8268}" type="pres">
      <dgm:prSet presAssocID="{0F765602-78D9-4DAC-A024-987DC9C7202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2C9D2DE-093A-41F6-967C-07E886E8932F}" type="pres">
      <dgm:prSet presAssocID="{D745D645-AAE5-4F01-B8AF-9B04285A66FE}" presName="compNode" presStyleCnt="0"/>
      <dgm:spPr/>
    </dgm:pt>
    <dgm:pt modelId="{508E2D81-830F-4841-85D1-38566FEB6DD2}" type="pres">
      <dgm:prSet presAssocID="{D745D645-AAE5-4F01-B8AF-9B04285A66FE}" presName="bgRect" presStyleLbl="bgShp" presStyleIdx="0" presStyleCnt="2"/>
      <dgm:spPr/>
    </dgm:pt>
    <dgm:pt modelId="{6CF0E116-4D3E-425C-BD35-517213DDFD9A}" type="pres">
      <dgm:prSet presAssocID="{D745D645-AAE5-4F01-B8AF-9B04285A66F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D6A9C659-A300-4536-AC43-CC76D2115E52}" type="pres">
      <dgm:prSet presAssocID="{D745D645-AAE5-4F01-B8AF-9B04285A66FE}" presName="spaceRect" presStyleCnt="0"/>
      <dgm:spPr/>
    </dgm:pt>
    <dgm:pt modelId="{6C3C77B9-09F3-4DFA-92AE-1543E7EC5E6E}" type="pres">
      <dgm:prSet presAssocID="{D745D645-AAE5-4F01-B8AF-9B04285A66FE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66167179-1D00-4250-8AEF-46FA71CABEB0}" type="pres">
      <dgm:prSet presAssocID="{BDE95E65-9AA3-4D10-91C2-FD073D253266}" presName="sibTrans" presStyleCnt="0"/>
      <dgm:spPr/>
    </dgm:pt>
    <dgm:pt modelId="{16710B29-C850-4D3D-9228-59A8636D28FA}" type="pres">
      <dgm:prSet presAssocID="{2536F2C9-CB6E-4738-BCB4-0B37EEBB954E}" presName="compNode" presStyleCnt="0"/>
      <dgm:spPr/>
    </dgm:pt>
    <dgm:pt modelId="{6B83BE96-1197-4ED7-9696-22CF620175A5}" type="pres">
      <dgm:prSet presAssocID="{2536F2C9-CB6E-4738-BCB4-0B37EEBB954E}" presName="bgRect" presStyleLbl="bgShp" presStyleIdx="1" presStyleCnt="2"/>
      <dgm:spPr/>
    </dgm:pt>
    <dgm:pt modelId="{C617D464-CF89-4C90-BA70-B2CC744BA2E1}" type="pres">
      <dgm:prSet presAssocID="{2536F2C9-CB6E-4738-BCB4-0B37EEBB954E}" presName="iconRect" presStyleLbl="node1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033CD2C3-4DD6-4102-8CA7-22F943A2D635}" type="pres">
      <dgm:prSet presAssocID="{2536F2C9-CB6E-4738-BCB4-0B37EEBB954E}" presName="spaceRect" presStyleCnt="0"/>
      <dgm:spPr/>
    </dgm:pt>
    <dgm:pt modelId="{DF43DB27-575D-4798-B8E6-2AD21DECCA6D}" type="pres">
      <dgm:prSet presAssocID="{2536F2C9-CB6E-4738-BCB4-0B37EEBB954E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A6A0AD15-E17D-4F94-AF20-527FB24A9740}" srcId="{0F765602-78D9-4DAC-A024-987DC9C72028}" destId="{2536F2C9-CB6E-4738-BCB4-0B37EEBB954E}" srcOrd="1" destOrd="0" parTransId="{7EA53CC6-A7B4-4C90-B91E-4433312FFA0B}" sibTransId="{9029D5E9-5C2D-49B9-B7FE-A293AFAC8097}"/>
    <dgm:cxn modelId="{8BFE6949-B571-46AA-BBE9-9CFEDF5175C9}" type="presOf" srcId="{0F765602-78D9-4DAC-A024-987DC9C72028}" destId="{0F7442D9-01FD-45BC-99C7-27A5B24A8268}" srcOrd="0" destOrd="0" presId="urn:microsoft.com/office/officeart/2018/2/layout/IconVerticalSolidList"/>
    <dgm:cxn modelId="{1D2859BE-8F55-4EA7-9AE6-987159AB7150}" srcId="{0F765602-78D9-4DAC-A024-987DC9C72028}" destId="{D745D645-AAE5-4F01-B8AF-9B04285A66FE}" srcOrd="0" destOrd="0" parTransId="{1C620FFB-EF9A-451E-AD3C-F0F84151FC10}" sibTransId="{BDE95E65-9AA3-4D10-91C2-FD073D253266}"/>
    <dgm:cxn modelId="{580086E5-AB03-4606-8A9B-730318D4FDC4}" type="presOf" srcId="{D745D645-AAE5-4F01-B8AF-9B04285A66FE}" destId="{6C3C77B9-09F3-4DFA-92AE-1543E7EC5E6E}" srcOrd="0" destOrd="0" presId="urn:microsoft.com/office/officeart/2018/2/layout/IconVerticalSolidList"/>
    <dgm:cxn modelId="{6AA7D82F-8AD8-4F22-BD57-FF8F47E72692}" type="presOf" srcId="{2536F2C9-CB6E-4738-BCB4-0B37EEBB954E}" destId="{DF43DB27-575D-4798-B8E6-2AD21DECCA6D}" srcOrd="0" destOrd="0" presId="urn:microsoft.com/office/officeart/2018/2/layout/IconVerticalSolidList"/>
    <dgm:cxn modelId="{1F0FA706-C8D6-43E0-AD8C-1DED6713376E}" type="presParOf" srcId="{0F7442D9-01FD-45BC-99C7-27A5B24A8268}" destId="{F2C9D2DE-093A-41F6-967C-07E886E8932F}" srcOrd="0" destOrd="0" presId="urn:microsoft.com/office/officeart/2018/2/layout/IconVerticalSolidList"/>
    <dgm:cxn modelId="{FFD2F15F-B631-402D-8778-78D4C05B0BF8}" type="presParOf" srcId="{F2C9D2DE-093A-41F6-967C-07E886E8932F}" destId="{508E2D81-830F-4841-85D1-38566FEB6DD2}" srcOrd="0" destOrd="0" presId="urn:microsoft.com/office/officeart/2018/2/layout/IconVerticalSolidList"/>
    <dgm:cxn modelId="{CDF5CD02-0BEB-4FFE-B379-5B08075A01A1}" type="presParOf" srcId="{F2C9D2DE-093A-41F6-967C-07E886E8932F}" destId="{6CF0E116-4D3E-425C-BD35-517213DDFD9A}" srcOrd="1" destOrd="0" presId="urn:microsoft.com/office/officeart/2018/2/layout/IconVerticalSolidList"/>
    <dgm:cxn modelId="{0E6AB51B-151F-48CF-BA09-9BE35A15F4F6}" type="presParOf" srcId="{F2C9D2DE-093A-41F6-967C-07E886E8932F}" destId="{D6A9C659-A300-4536-AC43-CC76D2115E52}" srcOrd="2" destOrd="0" presId="urn:microsoft.com/office/officeart/2018/2/layout/IconVerticalSolidList"/>
    <dgm:cxn modelId="{53EA29C6-557E-40A7-969C-CD34969FB452}" type="presParOf" srcId="{F2C9D2DE-093A-41F6-967C-07E886E8932F}" destId="{6C3C77B9-09F3-4DFA-92AE-1543E7EC5E6E}" srcOrd="3" destOrd="0" presId="urn:microsoft.com/office/officeart/2018/2/layout/IconVerticalSolidList"/>
    <dgm:cxn modelId="{6C4B153C-8367-4043-ADEF-1DAFAD3B17A7}" type="presParOf" srcId="{0F7442D9-01FD-45BC-99C7-27A5B24A8268}" destId="{66167179-1D00-4250-8AEF-46FA71CABEB0}" srcOrd="1" destOrd="0" presId="urn:microsoft.com/office/officeart/2018/2/layout/IconVerticalSolidList"/>
    <dgm:cxn modelId="{7F6C9C47-1EE5-4819-B2AB-1360B8F81108}" type="presParOf" srcId="{0F7442D9-01FD-45BC-99C7-27A5B24A8268}" destId="{16710B29-C850-4D3D-9228-59A8636D28FA}" srcOrd="2" destOrd="0" presId="urn:microsoft.com/office/officeart/2018/2/layout/IconVerticalSolidList"/>
    <dgm:cxn modelId="{DA058F87-ACE2-4C34-BF12-F07301EA641B}" type="presParOf" srcId="{16710B29-C850-4D3D-9228-59A8636D28FA}" destId="{6B83BE96-1197-4ED7-9696-22CF620175A5}" srcOrd="0" destOrd="0" presId="urn:microsoft.com/office/officeart/2018/2/layout/IconVerticalSolidList"/>
    <dgm:cxn modelId="{9EE9B5F7-6767-4BC2-89E5-A9DDD2346BB4}" type="presParOf" srcId="{16710B29-C850-4D3D-9228-59A8636D28FA}" destId="{C617D464-CF89-4C90-BA70-B2CC744BA2E1}" srcOrd="1" destOrd="0" presId="urn:microsoft.com/office/officeart/2018/2/layout/IconVerticalSolidList"/>
    <dgm:cxn modelId="{AF639BF4-DED7-47DD-83FB-BDC29C405446}" type="presParOf" srcId="{16710B29-C850-4D3D-9228-59A8636D28FA}" destId="{033CD2C3-4DD6-4102-8CA7-22F943A2D635}" srcOrd="2" destOrd="0" presId="urn:microsoft.com/office/officeart/2018/2/layout/IconVerticalSolidList"/>
    <dgm:cxn modelId="{171B3A08-A6BD-4B7A-97EC-B6AC489A285D}" type="presParOf" srcId="{16710B29-C850-4D3D-9228-59A8636D28FA}" destId="{DF43DB27-575D-4798-B8E6-2AD21DECCA6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B5DC85-88DD-42C4-8F9A-5F5507221AB9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7284425-6687-4B6C-B473-4D71E056AD95}">
      <dgm:prSet custT="1"/>
      <dgm:spPr/>
      <dgm:t>
        <a:bodyPr/>
        <a:lstStyle/>
        <a:p>
          <a:r>
            <a:rPr lang="en-US" sz="1800" b="1"/>
            <a:t>Make</a:t>
          </a:r>
        </a:p>
      </dgm:t>
    </dgm:pt>
    <dgm:pt modelId="{4A1EA1AA-5F00-4846-83FF-045B6A81A46D}" type="parTrans" cxnId="{C8DC9F12-AE5A-4A91-81AE-B9D7475AED25}">
      <dgm:prSet/>
      <dgm:spPr/>
      <dgm:t>
        <a:bodyPr/>
        <a:lstStyle/>
        <a:p>
          <a:endParaRPr lang="en-US" sz="1800" b="1"/>
        </a:p>
      </dgm:t>
    </dgm:pt>
    <dgm:pt modelId="{5E3FCD4C-311E-497E-8DC0-165CB3A3AC77}" type="sibTrans" cxnId="{C8DC9F12-AE5A-4A91-81AE-B9D7475AED25}">
      <dgm:prSet/>
      <dgm:spPr/>
      <dgm:t>
        <a:bodyPr/>
        <a:lstStyle/>
        <a:p>
          <a:endParaRPr lang="en-US" sz="1800" b="1"/>
        </a:p>
      </dgm:t>
    </dgm:pt>
    <dgm:pt modelId="{6AA56CC3-C1E6-4AE5-ADA6-7655AA48535C}">
      <dgm:prSet custT="1"/>
      <dgm:spPr/>
      <dgm:t>
        <a:bodyPr/>
        <a:lstStyle/>
        <a:p>
          <a:r>
            <a:rPr lang="en-US" sz="1800" b="1" dirty="0"/>
            <a:t>Make clear the mechanisms of funding and associated entitlements</a:t>
          </a:r>
        </a:p>
      </dgm:t>
    </dgm:pt>
    <dgm:pt modelId="{399CF636-2B5D-44ED-A53B-F13AE3129B02}" type="parTrans" cxnId="{14519E4C-D773-4E38-9C33-B41D96402188}">
      <dgm:prSet/>
      <dgm:spPr/>
      <dgm:t>
        <a:bodyPr/>
        <a:lstStyle/>
        <a:p>
          <a:endParaRPr lang="en-US" sz="1800" b="1"/>
        </a:p>
      </dgm:t>
    </dgm:pt>
    <dgm:pt modelId="{B28D9536-59E6-40BC-BC0A-FA92607E6D29}" type="sibTrans" cxnId="{14519E4C-D773-4E38-9C33-B41D96402188}">
      <dgm:prSet/>
      <dgm:spPr/>
      <dgm:t>
        <a:bodyPr/>
        <a:lstStyle/>
        <a:p>
          <a:endParaRPr lang="en-US" sz="1800" b="1"/>
        </a:p>
      </dgm:t>
    </dgm:pt>
    <dgm:pt modelId="{9CE05287-41B4-46D3-A5B4-C1E56521DE85}">
      <dgm:prSet custT="1"/>
      <dgm:spPr/>
      <dgm:t>
        <a:bodyPr/>
        <a:lstStyle/>
        <a:p>
          <a:r>
            <a:rPr lang="en-US" sz="1800" b="1"/>
            <a:t>Be</a:t>
          </a:r>
        </a:p>
      </dgm:t>
    </dgm:pt>
    <dgm:pt modelId="{18C1C5B6-E414-44FD-BE02-0983F2A3821A}" type="parTrans" cxnId="{7EF631CF-3B71-4BC4-B736-04CC2F075F9B}">
      <dgm:prSet/>
      <dgm:spPr/>
      <dgm:t>
        <a:bodyPr/>
        <a:lstStyle/>
        <a:p>
          <a:endParaRPr lang="en-US" sz="1800" b="1"/>
        </a:p>
      </dgm:t>
    </dgm:pt>
    <dgm:pt modelId="{0588C39C-E6E7-4C5A-BC1E-7DC698319211}" type="sibTrans" cxnId="{7EF631CF-3B71-4BC4-B736-04CC2F075F9B}">
      <dgm:prSet/>
      <dgm:spPr/>
      <dgm:t>
        <a:bodyPr/>
        <a:lstStyle/>
        <a:p>
          <a:endParaRPr lang="en-US" sz="1800" b="1"/>
        </a:p>
      </dgm:t>
    </dgm:pt>
    <dgm:pt modelId="{A9ECE8E2-9392-4C27-B799-5124B7A45B15}">
      <dgm:prSet custT="1"/>
      <dgm:spPr/>
      <dgm:t>
        <a:bodyPr/>
        <a:lstStyle/>
        <a:p>
          <a:r>
            <a:rPr lang="en-US" sz="1800" b="1" dirty="0"/>
            <a:t>Be acceptable to the population covered</a:t>
          </a:r>
        </a:p>
      </dgm:t>
    </dgm:pt>
    <dgm:pt modelId="{1CA3DFA9-8DD9-4383-8611-0AEC907008E6}" type="parTrans" cxnId="{523C871D-2575-480D-9B08-452A7AA02E70}">
      <dgm:prSet/>
      <dgm:spPr/>
      <dgm:t>
        <a:bodyPr/>
        <a:lstStyle/>
        <a:p>
          <a:endParaRPr lang="en-US" sz="1800" b="1"/>
        </a:p>
      </dgm:t>
    </dgm:pt>
    <dgm:pt modelId="{87194131-3929-4CD3-B7DC-7DBACBA8DA58}" type="sibTrans" cxnId="{523C871D-2575-480D-9B08-452A7AA02E70}">
      <dgm:prSet/>
      <dgm:spPr/>
      <dgm:t>
        <a:bodyPr/>
        <a:lstStyle/>
        <a:p>
          <a:endParaRPr lang="en-US" sz="1800" b="1"/>
        </a:p>
      </dgm:t>
    </dgm:pt>
    <dgm:pt modelId="{09F0642C-6B21-4CE7-90EF-56E4BFDC2DE5}">
      <dgm:prSet custT="1"/>
      <dgm:spPr/>
      <dgm:t>
        <a:bodyPr/>
        <a:lstStyle/>
        <a:p>
          <a:r>
            <a:rPr lang="en-US" sz="1800" b="1"/>
            <a:t>Be</a:t>
          </a:r>
        </a:p>
      </dgm:t>
    </dgm:pt>
    <dgm:pt modelId="{A1E8C2E8-4686-438C-9AEB-7806D041A434}" type="parTrans" cxnId="{9EADC9C4-6B15-44C3-8B12-6F9BB0662FCE}">
      <dgm:prSet/>
      <dgm:spPr/>
      <dgm:t>
        <a:bodyPr/>
        <a:lstStyle/>
        <a:p>
          <a:endParaRPr lang="en-US" sz="1800" b="1"/>
        </a:p>
      </dgm:t>
    </dgm:pt>
    <dgm:pt modelId="{89010EDE-F3AD-4912-ACA5-1FA26F6C8022}" type="sibTrans" cxnId="{9EADC9C4-6B15-44C3-8B12-6F9BB0662FCE}">
      <dgm:prSet/>
      <dgm:spPr/>
      <dgm:t>
        <a:bodyPr/>
        <a:lstStyle/>
        <a:p>
          <a:endParaRPr lang="en-US" sz="1800" b="1"/>
        </a:p>
      </dgm:t>
    </dgm:pt>
    <dgm:pt modelId="{5E090277-5B10-4136-8276-7773AA73906F}">
      <dgm:prSet custT="1"/>
      <dgm:spPr/>
      <dgm:t>
        <a:bodyPr/>
        <a:lstStyle/>
        <a:p>
          <a:r>
            <a:rPr lang="en-US" sz="1800" b="1"/>
            <a:t>Be adequate</a:t>
          </a:r>
        </a:p>
      </dgm:t>
    </dgm:pt>
    <dgm:pt modelId="{7BFD0CD9-7103-4475-93A0-54BE51EBC9F7}" type="parTrans" cxnId="{FD0B5DD3-88C5-4686-BCAA-2B18A2964CC5}">
      <dgm:prSet/>
      <dgm:spPr/>
      <dgm:t>
        <a:bodyPr/>
        <a:lstStyle/>
        <a:p>
          <a:endParaRPr lang="en-US" sz="1800" b="1"/>
        </a:p>
      </dgm:t>
    </dgm:pt>
    <dgm:pt modelId="{2D69A0AC-06F1-4329-8821-6A1F3212B37C}" type="sibTrans" cxnId="{FD0B5DD3-88C5-4686-BCAA-2B18A2964CC5}">
      <dgm:prSet/>
      <dgm:spPr/>
      <dgm:t>
        <a:bodyPr/>
        <a:lstStyle/>
        <a:p>
          <a:endParaRPr lang="en-US" sz="1800" b="1"/>
        </a:p>
      </dgm:t>
    </dgm:pt>
    <dgm:pt modelId="{2BB3F1B6-8F56-4F8A-A44B-28A8E7129EC2}">
      <dgm:prSet custT="1"/>
      <dgm:spPr/>
      <dgm:t>
        <a:bodyPr/>
        <a:lstStyle/>
        <a:p>
          <a:r>
            <a:rPr lang="en-US" sz="1800" b="1"/>
            <a:t>Be</a:t>
          </a:r>
        </a:p>
      </dgm:t>
    </dgm:pt>
    <dgm:pt modelId="{AEAD4404-4D44-4713-8AD8-6B998692551D}" type="parTrans" cxnId="{22584CDC-34B9-4877-8E22-E3B94F2EADBB}">
      <dgm:prSet/>
      <dgm:spPr/>
      <dgm:t>
        <a:bodyPr/>
        <a:lstStyle/>
        <a:p>
          <a:endParaRPr lang="en-US" sz="1800" b="1"/>
        </a:p>
      </dgm:t>
    </dgm:pt>
    <dgm:pt modelId="{35B73346-E7E2-4117-9E14-F77EFB58BCCE}" type="sibTrans" cxnId="{22584CDC-34B9-4877-8E22-E3B94F2EADBB}">
      <dgm:prSet/>
      <dgm:spPr/>
      <dgm:t>
        <a:bodyPr/>
        <a:lstStyle/>
        <a:p>
          <a:endParaRPr lang="en-US" sz="1800" b="1"/>
        </a:p>
      </dgm:t>
    </dgm:pt>
    <dgm:pt modelId="{AAB6E3A8-99F6-4BEC-A7C3-E674F2B0BE6E}">
      <dgm:prSet custT="1"/>
      <dgm:spPr/>
      <dgm:t>
        <a:bodyPr/>
        <a:lstStyle/>
        <a:p>
          <a:r>
            <a:rPr lang="en-US" sz="1800" b="1"/>
            <a:t>Be sustainable</a:t>
          </a:r>
        </a:p>
      </dgm:t>
    </dgm:pt>
    <dgm:pt modelId="{88263A43-9E59-4AE7-A253-3D80D3512476}" type="parTrans" cxnId="{568022A4-2E24-47F8-94CF-5BFB2732557A}">
      <dgm:prSet/>
      <dgm:spPr/>
      <dgm:t>
        <a:bodyPr/>
        <a:lstStyle/>
        <a:p>
          <a:endParaRPr lang="en-US" sz="1800" b="1"/>
        </a:p>
      </dgm:t>
    </dgm:pt>
    <dgm:pt modelId="{4199344E-CE2B-4467-8C18-16A3297F3B7F}" type="sibTrans" cxnId="{568022A4-2E24-47F8-94CF-5BFB2732557A}">
      <dgm:prSet/>
      <dgm:spPr/>
      <dgm:t>
        <a:bodyPr/>
        <a:lstStyle/>
        <a:p>
          <a:endParaRPr lang="en-US" sz="1800" b="1"/>
        </a:p>
      </dgm:t>
    </dgm:pt>
    <dgm:pt modelId="{BEC88107-E53B-4256-B6F8-3CF5AB068DB6}">
      <dgm:prSet custT="1"/>
      <dgm:spPr/>
      <dgm:t>
        <a:bodyPr/>
        <a:lstStyle/>
        <a:p>
          <a:r>
            <a:rPr lang="en-US" sz="1800" b="1"/>
            <a:t>Be</a:t>
          </a:r>
        </a:p>
      </dgm:t>
    </dgm:pt>
    <dgm:pt modelId="{32066407-63D4-4B5B-A898-A726AE3CE9D4}" type="parTrans" cxnId="{872C60D2-6585-4973-B72E-F31024C367C0}">
      <dgm:prSet/>
      <dgm:spPr/>
      <dgm:t>
        <a:bodyPr/>
        <a:lstStyle/>
        <a:p>
          <a:endParaRPr lang="en-US" sz="1800" b="1"/>
        </a:p>
      </dgm:t>
    </dgm:pt>
    <dgm:pt modelId="{BFE6807B-A7D9-4011-8F68-ECD5F423BAC5}" type="sibTrans" cxnId="{872C60D2-6585-4973-B72E-F31024C367C0}">
      <dgm:prSet/>
      <dgm:spPr/>
      <dgm:t>
        <a:bodyPr/>
        <a:lstStyle/>
        <a:p>
          <a:endParaRPr lang="en-US" sz="1800" b="1"/>
        </a:p>
      </dgm:t>
    </dgm:pt>
    <dgm:pt modelId="{C48945B6-0BC9-486D-A2A0-65A43E147ED3}">
      <dgm:prSet custT="1"/>
      <dgm:spPr/>
      <dgm:t>
        <a:bodyPr/>
        <a:lstStyle/>
        <a:p>
          <a:r>
            <a:rPr lang="en-US" sz="1800" b="1"/>
            <a:t>Be consistent with healthcare priorities, such as achieving social equity</a:t>
          </a:r>
        </a:p>
      </dgm:t>
    </dgm:pt>
    <dgm:pt modelId="{54B77E06-B4F9-4213-BDFF-C86B5CEC1B54}" type="parTrans" cxnId="{88476238-874A-4131-830E-B221B35E001A}">
      <dgm:prSet/>
      <dgm:spPr/>
      <dgm:t>
        <a:bodyPr/>
        <a:lstStyle/>
        <a:p>
          <a:endParaRPr lang="en-US" sz="1800" b="1"/>
        </a:p>
      </dgm:t>
    </dgm:pt>
    <dgm:pt modelId="{9DC81AA3-6F3F-40A8-8F34-1D0B643D58B4}" type="sibTrans" cxnId="{88476238-874A-4131-830E-B221B35E001A}">
      <dgm:prSet/>
      <dgm:spPr/>
      <dgm:t>
        <a:bodyPr/>
        <a:lstStyle/>
        <a:p>
          <a:endParaRPr lang="en-US" sz="1800" b="1"/>
        </a:p>
      </dgm:t>
    </dgm:pt>
    <dgm:pt modelId="{257DADAE-B8E6-4FE2-AFB9-8C65FE60D411}">
      <dgm:prSet custT="1"/>
      <dgm:spPr/>
      <dgm:t>
        <a:bodyPr/>
        <a:lstStyle/>
        <a:p>
          <a:r>
            <a:rPr lang="en-US" sz="1800" b="1"/>
            <a:t>Spend</a:t>
          </a:r>
        </a:p>
      </dgm:t>
    </dgm:pt>
    <dgm:pt modelId="{FEC7D2AA-A83C-4D7B-8E2A-7F31481021E5}" type="parTrans" cxnId="{AFD8FE8E-D2C1-4267-A910-601040C0CB48}">
      <dgm:prSet/>
      <dgm:spPr/>
      <dgm:t>
        <a:bodyPr/>
        <a:lstStyle/>
        <a:p>
          <a:endParaRPr lang="en-US" sz="1800" b="1"/>
        </a:p>
      </dgm:t>
    </dgm:pt>
    <dgm:pt modelId="{BF1C8EF5-43E0-47FA-B020-41A630065353}" type="sibTrans" cxnId="{AFD8FE8E-D2C1-4267-A910-601040C0CB48}">
      <dgm:prSet/>
      <dgm:spPr/>
      <dgm:t>
        <a:bodyPr/>
        <a:lstStyle/>
        <a:p>
          <a:endParaRPr lang="en-US" sz="1800" b="1"/>
        </a:p>
      </dgm:t>
    </dgm:pt>
    <dgm:pt modelId="{C96D6153-0BFB-4BDB-A211-A2446506E5F2}">
      <dgm:prSet custT="1"/>
      <dgm:spPr/>
      <dgm:t>
        <a:bodyPr/>
        <a:lstStyle/>
        <a:p>
          <a:r>
            <a:rPr lang="en-US" sz="1800" b="1"/>
            <a:t>Spend as little as possible on collecting funds</a:t>
          </a:r>
        </a:p>
      </dgm:t>
    </dgm:pt>
    <dgm:pt modelId="{ABF61F28-959D-459D-B855-4C15C18A30B5}" type="parTrans" cxnId="{22D49207-4777-4602-870A-04FBE1D58A64}">
      <dgm:prSet/>
      <dgm:spPr/>
      <dgm:t>
        <a:bodyPr/>
        <a:lstStyle/>
        <a:p>
          <a:endParaRPr lang="en-US" sz="1800" b="1"/>
        </a:p>
      </dgm:t>
    </dgm:pt>
    <dgm:pt modelId="{2E04B070-82D7-49EF-A2EB-B22DB643353C}" type="sibTrans" cxnId="{22D49207-4777-4602-870A-04FBE1D58A64}">
      <dgm:prSet/>
      <dgm:spPr/>
      <dgm:t>
        <a:bodyPr/>
        <a:lstStyle/>
        <a:p>
          <a:endParaRPr lang="en-US" sz="1800" b="1"/>
        </a:p>
      </dgm:t>
    </dgm:pt>
    <dgm:pt modelId="{7991589F-C8E7-4449-8633-A4DEF138C974}" type="pres">
      <dgm:prSet presAssocID="{52B5DC85-88DD-42C4-8F9A-5F5507221A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40A9572-E0DA-4163-9C9F-70F611BF24F2}" type="pres">
      <dgm:prSet presAssocID="{07284425-6687-4B6C-B473-4D71E056AD95}" presName="linNode" presStyleCnt="0"/>
      <dgm:spPr/>
    </dgm:pt>
    <dgm:pt modelId="{989C7C31-81D6-473F-B8DD-CD1BA1433EAF}" type="pres">
      <dgm:prSet presAssocID="{07284425-6687-4B6C-B473-4D71E056AD95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4FDAED-2496-4B66-9252-6AAC9D5B5090}" type="pres">
      <dgm:prSet presAssocID="{07284425-6687-4B6C-B473-4D71E056AD95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89414C-F8D6-4FA9-B84D-7303B7B3391A}" type="pres">
      <dgm:prSet presAssocID="{5E3FCD4C-311E-497E-8DC0-165CB3A3AC77}" presName="sp" presStyleCnt="0"/>
      <dgm:spPr/>
    </dgm:pt>
    <dgm:pt modelId="{57C06D8E-8355-43FB-AA30-86242A1FC8D8}" type="pres">
      <dgm:prSet presAssocID="{9CE05287-41B4-46D3-A5B4-C1E56521DE85}" presName="linNode" presStyleCnt="0"/>
      <dgm:spPr/>
    </dgm:pt>
    <dgm:pt modelId="{DB48E799-5EF5-49C9-BF2B-A2EF0BEAB41E}" type="pres">
      <dgm:prSet presAssocID="{9CE05287-41B4-46D3-A5B4-C1E56521DE85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67C4F3-D118-4262-B8E5-746ED74305D9}" type="pres">
      <dgm:prSet presAssocID="{9CE05287-41B4-46D3-A5B4-C1E56521DE85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BE634C-23D8-4C3F-916E-A7B037D57241}" type="pres">
      <dgm:prSet presAssocID="{0588C39C-E6E7-4C5A-BC1E-7DC698319211}" presName="sp" presStyleCnt="0"/>
      <dgm:spPr/>
    </dgm:pt>
    <dgm:pt modelId="{56BB35D8-06AD-4480-8465-E1D7F2806BE5}" type="pres">
      <dgm:prSet presAssocID="{09F0642C-6B21-4CE7-90EF-56E4BFDC2DE5}" presName="linNode" presStyleCnt="0"/>
      <dgm:spPr/>
    </dgm:pt>
    <dgm:pt modelId="{DFADE77D-909C-4962-9745-5A118FB9A3F9}" type="pres">
      <dgm:prSet presAssocID="{09F0642C-6B21-4CE7-90EF-56E4BFDC2DE5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F81E27-9701-4C86-8DED-CE795ECDCB77}" type="pres">
      <dgm:prSet presAssocID="{09F0642C-6B21-4CE7-90EF-56E4BFDC2DE5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963344-F877-4310-B60A-5D29870F251B}" type="pres">
      <dgm:prSet presAssocID="{89010EDE-F3AD-4912-ACA5-1FA26F6C8022}" presName="sp" presStyleCnt="0"/>
      <dgm:spPr/>
    </dgm:pt>
    <dgm:pt modelId="{E40E91C7-4B76-4B05-B67E-87679358FB4B}" type="pres">
      <dgm:prSet presAssocID="{2BB3F1B6-8F56-4F8A-A44B-28A8E7129EC2}" presName="linNode" presStyleCnt="0"/>
      <dgm:spPr/>
    </dgm:pt>
    <dgm:pt modelId="{5BC61B9E-AC8B-4B5D-8554-59234CB5CAFD}" type="pres">
      <dgm:prSet presAssocID="{2BB3F1B6-8F56-4F8A-A44B-28A8E7129EC2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DAFCC3-5C6E-4E06-AD87-D1B081D48829}" type="pres">
      <dgm:prSet presAssocID="{2BB3F1B6-8F56-4F8A-A44B-28A8E7129EC2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E679BA-D38E-49C0-9991-08D3C0ADB344}" type="pres">
      <dgm:prSet presAssocID="{35B73346-E7E2-4117-9E14-F77EFB58BCCE}" presName="sp" presStyleCnt="0"/>
      <dgm:spPr/>
    </dgm:pt>
    <dgm:pt modelId="{4EEDFA9E-7E8B-44A5-B13A-1C0253227B62}" type="pres">
      <dgm:prSet presAssocID="{BEC88107-E53B-4256-B6F8-3CF5AB068DB6}" presName="linNode" presStyleCnt="0"/>
      <dgm:spPr/>
    </dgm:pt>
    <dgm:pt modelId="{E5B78462-B56D-4849-AE26-6EEB0F98B315}" type="pres">
      <dgm:prSet presAssocID="{BEC88107-E53B-4256-B6F8-3CF5AB068DB6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C3BCE8-2D52-4626-9D7E-634E6BA6285C}" type="pres">
      <dgm:prSet presAssocID="{BEC88107-E53B-4256-B6F8-3CF5AB068DB6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71C41E-3A7C-4B0F-9553-B967943D53DF}" type="pres">
      <dgm:prSet presAssocID="{BFE6807B-A7D9-4011-8F68-ECD5F423BAC5}" presName="sp" presStyleCnt="0"/>
      <dgm:spPr/>
    </dgm:pt>
    <dgm:pt modelId="{A4809C55-7729-41A3-B631-F3502A3CFBA4}" type="pres">
      <dgm:prSet presAssocID="{257DADAE-B8E6-4FE2-AFB9-8C65FE60D411}" presName="linNode" presStyleCnt="0"/>
      <dgm:spPr/>
    </dgm:pt>
    <dgm:pt modelId="{09386397-6CBE-49CF-A896-3183EA009221}" type="pres">
      <dgm:prSet presAssocID="{257DADAE-B8E6-4FE2-AFB9-8C65FE60D411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753459-347F-465D-82CB-E2FD4C2946D7}" type="pres">
      <dgm:prSet presAssocID="{257DADAE-B8E6-4FE2-AFB9-8C65FE60D411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857DD91-6B4E-4D24-BADB-A2071BB2FFE7}" type="presOf" srcId="{BEC88107-E53B-4256-B6F8-3CF5AB068DB6}" destId="{E5B78462-B56D-4849-AE26-6EEB0F98B315}" srcOrd="0" destOrd="0" presId="urn:microsoft.com/office/officeart/2005/8/layout/vList5"/>
    <dgm:cxn modelId="{C8DC9F12-AE5A-4A91-81AE-B9D7475AED25}" srcId="{52B5DC85-88DD-42C4-8F9A-5F5507221AB9}" destId="{07284425-6687-4B6C-B473-4D71E056AD95}" srcOrd="0" destOrd="0" parTransId="{4A1EA1AA-5F00-4846-83FF-045B6A81A46D}" sibTransId="{5E3FCD4C-311E-497E-8DC0-165CB3A3AC77}"/>
    <dgm:cxn modelId="{88476238-874A-4131-830E-B221B35E001A}" srcId="{BEC88107-E53B-4256-B6F8-3CF5AB068DB6}" destId="{C48945B6-0BC9-486D-A2A0-65A43E147ED3}" srcOrd="0" destOrd="0" parTransId="{54B77E06-B4F9-4213-BDFF-C86B5CEC1B54}" sibTransId="{9DC81AA3-6F3F-40A8-8F34-1D0B643D58B4}"/>
    <dgm:cxn modelId="{452EC103-4CDE-41CC-8837-7052923583E1}" type="presOf" srcId="{A9ECE8E2-9392-4C27-B799-5124B7A45B15}" destId="{9967C4F3-D118-4262-B8E5-746ED74305D9}" srcOrd="0" destOrd="0" presId="urn:microsoft.com/office/officeart/2005/8/layout/vList5"/>
    <dgm:cxn modelId="{872C60D2-6585-4973-B72E-F31024C367C0}" srcId="{52B5DC85-88DD-42C4-8F9A-5F5507221AB9}" destId="{BEC88107-E53B-4256-B6F8-3CF5AB068DB6}" srcOrd="4" destOrd="0" parTransId="{32066407-63D4-4B5B-A898-A726AE3CE9D4}" sibTransId="{BFE6807B-A7D9-4011-8F68-ECD5F423BAC5}"/>
    <dgm:cxn modelId="{22D49207-4777-4602-870A-04FBE1D58A64}" srcId="{257DADAE-B8E6-4FE2-AFB9-8C65FE60D411}" destId="{C96D6153-0BFB-4BDB-A211-A2446506E5F2}" srcOrd="0" destOrd="0" parTransId="{ABF61F28-959D-459D-B855-4C15C18A30B5}" sibTransId="{2E04B070-82D7-49EF-A2EB-B22DB643353C}"/>
    <dgm:cxn modelId="{A8776E62-82D9-4EEA-B4CB-813A02BAF5CE}" type="presOf" srcId="{07284425-6687-4B6C-B473-4D71E056AD95}" destId="{989C7C31-81D6-473F-B8DD-CD1BA1433EAF}" srcOrd="0" destOrd="0" presId="urn:microsoft.com/office/officeart/2005/8/layout/vList5"/>
    <dgm:cxn modelId="{FCE087A1-E92D-4E07-9030-40ABEAEF7585}" type="presOf" srcId="{5E090277-5B10-4136-8276-7773AA73906F}" destId="{ADF81E27-9701-4C86-8DED-CE795ECDCB77}" srcOrd="0" destOrd="0" presId="urn:microsoft.com/office/officeart/2005/8/layout/vList5"/>
    <dgm:cxn modelId="{EFCF48C5-B8E8-4733-B70C-6C8246C72E37}" type="presOf" srcId="{09F0642C-6B21-4CE7-90EF-56E4BFDC2DE5}" destId="{DFADE77D-909C-4962-9745-5A118FB9A3F9}" srcOrd="0" destOrd="0" presId="urn:microsoft.com/office/officeart/2005/8/layout/vList5"/>
    <dgm:cxn modelId="{FD0B5DD3-88C5-4686-BCAA-2B18A2964CC5}" srcId="{09F0642C-6B21-4CE7-90EF-56E4BFDC2DE5}" destId="{5E090277-5B10-4136-8276-7773AA73906F}" srcOrd="0" destOrd="0" parTransId="{7BFD0CD9-7103-4475-93A0-54BE51EBC9F7}" sibTransId="{2D69A0AC-06F1-4329-8821-6A1F3212B37C}"/>
    <dgm:cxn modelId="{14519E4C-D773-4E38-9C33-B41D96402188}" srcId="{07284425-6687-4B6C-B473-4D71E056AD95}" destId="{6AA56CC3-C1E6-4AE5-ADA6-7655AA48535C}" srcOrd="0" destOrd="0" parTransId="{399CF636-2B5D-44ED-A53B-F13AE3129B02}" sibTransId="{B28D9536-59E6-40BC-BC0A-FA92607E6D29}"/>
    <dgm:cxn modelId="{568022A4-2E24-47F8-94CF-5BFB2732557A}" srcId="{2BB3F1B6-8F56-4F8A-A44B-28A8E7129EC2}" destId="{AAB6E3A8-99F6-4BEC-A7C3-E674F2B0BE6E}" srcOrd="0" destOrd="0" parTransId="{88263A43-9E59-4AE7-A253-3D80D3512476}" sibTransId="{4199344E-CE2B-4467-8C18-16A3297F3B7F}"/>
    <dgm:cxn modelId="{DEAD07BF-9C91-485D-9C0D-61D063ACFD5D}" type="presOf" srcId="{AAB6E3A8-99F6-4BEC-A7C3-E674F2B0BE6E}" destId="{3FDAFCC3-5C6E-4E06-AD87-D1B081D48829}" srcOrd="0" destOrd="0" presId="urn:microsoft.com/office/officeart/2005/8/layout/vList5"/>
    <dgm:cxn modelId="{22584CDC-34B9-4877-8E22-E3B94F2EADBB}" srcId="{52B5DC85-88DD-42C4-8F9A-5F5507221AB9}" destId="{2BB3F1B6-8F56-4F8A-A44B-28A8E7129EC2}" srcOrd="3" destOrd="0" parTransId="{AEAD4404-4D44-4713-8AD8-6B998692551D}" sibTransId="{35B73346-E7E2-4117-9E14-F77EFB58BCCE}"/>
    <dgm:cxn modelId="{FA712FE2-E429-4D73-9F17-28385DAA1638}" type="presOf" srcId="{6AA56CC3-C1E6-4AE5-ADA6-7655AA48535C}" destId="{964FDAED-2496-4B66-9252-6AAC9D5B5090}" srcOrd="0" destOrd="0" presId="urn:microsoft.com/office/officeart/2005/8/layout/vList5"/>
    <dgm:cxn modelId="{523C871D-2575-480D-9B08-452A7AA02E70}" srcId="{9CE05287-41B4-46D3-A5B4-C1E56521DE85}" destId="{A9ECE8E2-9392-4C27-B799-5124B7A45B15}" srcOrd="0" destOrd="0" parTransId="{1CA3DFA9-8DD9-4383-8611-0AEC907008E6}" sibTransId="{87194131-3929-4CD3-B7DC-7DBACBA8DA58}"/>
    <dgm:cxn modelId="{46EB7F31-263C-42AB-BD80-308EFB2F1613}" type="presOf" srcId="{52B5DC85-88DD-42C4-8F9A-5F5507221AB9}" destId="{7991589F-C8E7-4449-8633-A4DEF138C974}" srcOrd="0" destOrd="0" presId="urn:microsoft.com/office/officeart/2005/8/layout/vList5"/>
    <dgm:cxn modelId="{B8C2463D-7159-4282-8F3D-74372D7E2D14}" type="presOf" srcId="{2BB3F1B6-8F56-4F8A-A44B-28A8E7129EC2}" destId="{5BC61B9E-AC8B-4B5D-8554-59234CB5CAFD}" srcOrd="0" destOrd="0" presId="urn:microsoft.com/office/officeart/2005/8/layout/vList5"/>
    <dgm:cxn modelId="{6F1A0D52-14AD-4A30-8790-E0ECBF1D6F05}" type="presOf" srcId="{257DADAE-B8E6-4FE2-AFB9-8C65FE60D411}" destId="{09386397-6CBE-49CF-A896-3183EA009221}" srcOrd="0" destOrd="0" presId="urn:microsoft.com/office/officeart/2005/8/layout/vList5"/>
    <dgm:cxn modelId="{60A14A7F-BD81-43E2-A62F-9882C51CA95A}" type="presOf" srcId="{C96D6153-0BFB-4BDB-A211-A2446506E5F2}" destId="{76753459-347F-465D-82CB-E2FD4C2946D7}" srcOrd="0" destOrd="0" presId="urn:microsoft.com/office/officeart/2005/8/layout/vList5"/>
    <dgm:cxn modelId="{9EADC9C4-6B15-44C3-8B12-6F9BB0662FCE}" srcId="{52B5DC85-88DD-42C4-8F9A-5F5507221AB9}" destId="{09F0642C-6B21-4CE7-90EF-56E4BFDC2DE5}" srcOrd="2" destOrd="0" parTransId="{A1E8C2E8-4686-438C-9AEB-7806D041A434}" sibTransId="{89010EDE-F3AD-4912-ACA5-1FA26F6C8022}"/>
    <dgm:cxn modelId="{6AAD35CE-B549-4115-8323-02228071CA9F}" type="presOf" srcId="{9CE05287-41B4-46D3-A5B4-C1E56521DE85}" destId="{DB48E799-5EF5-49C9-BF2B-A2EF0BEAB41E}" srcOrd="0" destOrd="0" presId="urn:microsoft.com/office/officeart/2005/8/layout/vList5"/>
    <dgm:cxn modelId="{AFD8FE8E-D2C1-4267-A910-601040C0CB48}" srcId="{52B5DC85-88DD-42C4-8F9A-5F5507221AB9}" destId="{257DADAE-B8E6-4FE2-AFB9-8C65FE60D411}" srcOrd="5" destOrd="0" parTransId="{FEC7D2AA-A83C-4D7B-8E2A-7F31481021E5}" sibTransId="{BF1C8EF5-43E0-47FA-B020-41A630065353}"/>
    <dgm:cxn modelId="{7EF631CF-3B71-4BC4-B736-04CC2F075F9B}" srcId="{52B5DC85-88DD-42C4-8F9A-5F5507221AB9}" destId="{9CE05287-41B4-46D3-A5B4-C1E56521DE85}" srcOrd="1" destOrd="0" parTransId="{18C1C5B6-E414-44FD-BE02-0983F2A3821A}" sibTransId="{0588C39C-E6E7-4C5A-BC1E-7DC698319211}"/>
    <dgm:cxn modelId="{1B487165-ECA9-428C-9E8F-30BC67954171}" type="presOf" srcId="{C48945B6-0BC9-486D-A2A0-65A43E147ED3}" destId="{CEC3BCE8-2D52-4626-9D7E-634E6BA6285C}" srcOrd="0" destOrd="0" presId="urn:microsoft.com/office/officeart/2005/8/layout/vList5"/>
    <dgm:cxn modelId="{C2240D2A-84F0-4D9B-B5BE-7A690E966B0B}" type="presParOf" srcId="{7991589F-C8E7-4449-8633-A4DEF138C974}" destId="{640A9572-E0DA-4163-9C9F-70F611BF24F2}" srcOrd="0" destOrd="0" presId="urn:microsoft.com/office/officeart/2005/8/layout/vList5"/>
    <dgm:cxn modelId="{46AE288C-8E23-45D4-A17A-DD3C8F26073B}" type="presParOf" srcId="{640A9572-E0DA-4163-9C9F-70F611BF24F2}" destId="{989C7C31-81D6-473F-B8DD-CD1BA1433EAF}" srcOrd="0" destOrd="0" presId="urn:microsoft.com/office/officeart/2005/8/layout/vList5"/>
    <dgm:cxn modelId="{F927CAB5-3150-42EC-800E-9961C747740A}" type="presParOf" srcId="{640A9572-E0DA-4163-9C9F-70F611BF24F2}" destId="{964FDAED-2496-4B66-9252-6AAC9D5B5090}" srcOrd="1" destOrd="0" presId="urn:microsoft.com/office/officeart/2005/8/layout/vList5"/>
    <dgm:cxn modelId="{62A73B20-2D1B-4E70-A3D9-88F6F7FA203E}" type="presParOf" srcId="{7991589F-C8E7-4449-8633-A4DEF138C974}" destId="{B489414C-F8D6-4FA9-B84D-7303B7B3391A}" srcOrd="1" destOrd="0" presId="urn:microsoft.com/office/officeart/2005/8/layout/vList5"/>
    <dgm:cxn modelId="{E6FDB069-A19E-4DAC-97BE-5A84428995D2}" type="presParOf" srcId="{7991589F-C8E7-4449-8633-A4DEF138C974}" destId="{57C06D8E-8355-43FB-AA30-86242A1FC8D8}" srcOrd="2" destOrd="0" presId="urn:microsoft.com/office/officeart/2005/8/layout/vList5"/>
    <dgm:cxn modelId="{BCD5DACB-FC88-42DE-8FC1-8A90F6BBB2F3}" type="presParOf" srcId="{57C06D8E-8355-43FB-AA30-86242A1FC8D8}" destId="{DB48E799-5EF5-49C9-BF2B-A2EF0BEAB41E}" srcOrd="0" destOrd="0" presId="urn:microsoft.com/office/officeart/2005/8/layout/vList5"/>
    <dgm:cxn modelId="{F0B13850-3562-4192-853B-781D748C18DE}" type="presParOf" srcId="{57C06D8E-8355-43FB-AA30-86242A1FC8D8}" destId="{9967C4F3-D118-4262-B8E5-746ED74305D9}" srcOrd="1" destOrd="0" presId="urn:microsoft.com/office/officeart/2005/8/layout/vList5"/>
    <dgm:cxn modelId="{80284336-17A3-4A1E-97D1-1768C525A6D2}" type="presParOf" srcId="{7991589F-C8E7-4449-8633-A4DEF138C974}" destId="{0EBE634C-23D8-4C3F-916E-A7B037D57241}" srcOrd="3" destOrd="0" presId="urn:microsoft.com/office/officeart/2005/8/layout/vList5"/>
    <dgm:cxn modelId="{54D9F067-7B64-4A60-8722-5EE8D8381828}" type="presParOf" srcId="{7991589F-C8E7-4449-8633-A4DEF138C974}" destId="{56BB35D8-06AD-4480-8465-E1D7F2806BE5}" srcOrd="4" destOrd="0" presId="urn:microsoft.com/office/officeart/2005/8/layout/vList5"/>
    <dgm:cxn modelId="{1745DF73-5D56-4A69-8438-A0FCDDE81B82}" type="presParOf" srcId="{56BB35D8-06AD-4480-8465-E1D7F2806BE5}" destId="{DFADE77D-909C-4962-9745-5A118FB9A3F9}" srcOrd="0" destOrd="0" presId="urn:microsoft.com/office/officeart/2005/8/layout/vList5"/>
    <dgm:cxn modelId="{E1009C99-F2D5-47A4-B27B-B77FC08312E7}" type="presParOf" srcId="{56BB35D8-06AD-4480-8465-E1D7F2806BE5}" destId="{ADF81E27-9701-4C86-8DED-CE795ECDCB77}" srcOrd="1" destOrd="0" presId="urn:microsoft.com/office/officeart/2005/8/layout/vList5"/>
    <dgm:cxn modelId="{014412E2-8576-46C3-93FF-D48905C0D7AA}" type="presParOf" srcId="{7991589F-C8E7-4449-8633-A4DEF138C974}" destId="{5D963344-F877-4310-B60A-5D29870F251B}" srcOrd="5" destOrd="0" presId="urn:microsoft.com/office/officeart/2005/8/layout/vList5"/>
    <dgm:cxn modelId="{D078CFC5-4A26-4615-A16C-8F477387EE9D}" type="presParOf" srcId="{7991589F-C8E7-4449-8633-A4DEF138C974}" destId="{E40E91C7-4B76-4B05-B67E-87679358FB4B}" srcOrd="6" destOrd="0" presId="urn:microsoft.com/office/officeart/2005/8/layout/vList5"/>
    <dgm:cxn modelId="{298197C4-A3CF-4A9E-966E-72D3322ACDA4}" type="presParOf" srcId="{E40E91C7-4B76-4B05-B67E-87679358FB4B}" destId="{5BC61B9E-AC8B-4B5D-8554-59234CB5CAFD}" srcOrd="0" destOrd="0" presId="urn:microsoft.com/office/officeart/2005/8/layout/vList5"/>
    <dgm:cxn modelId="{FBB647DE-6D00-4E87-AA17-8E1D1382A8BD}" type="presParOf" srcId="{E40E91C7-4B76-4B05-B67E-87679358FB4B}" destId="{3FDAFCC3-5C6E-4E06-AD87-D1B081D48829}" srcOrd="1" destOrd="0" presId="urn:microsoft.com/office/officeart/2005/8/layout/vList5"/>
    <dgm:cxn modelId="{128912A5-B4E2-4CAA-B5CB-5C62DB307A8E}" type="presParOf" srcId="{7991589F-C8E7-4449-8633-A4DEF138C974}" destId="{93E679BA-D38E-49C0-9991-08D3C0ADB344}" srcOrd="7" destOrd="0" presId="urn:microsoft.com/office/officeart/2005/8/layout/vList5"/>
    <dgm:cxn modelId="{C1B7D4F9-2552-4BCA-BC1B-834E2CDC0341}" type="presParOf" srcId="{7991589F-C8E7-4449-8633-A4DEF138C974}" destId="{4EEDFA9E-7E8B-44A5-B13A-1C0253227B62}" srcOrd="8" destOrd="0" presId="urn:microsoft.com/office/officeart/2005/8/layout/vList5"/>
    <dgm:cxn modelId="{F6823463-CABB-41EB-BBB2-FC13293601D0}" type="presParOf" srcId="{4EEDFA9E-7E8B-44A5-B13A-1C0253227B62}" destId="{E5B78462-B56D-4849-AE26-6EEB0F98B315}" srcOrd="0" destOrd="0" presId="urn:microsoft.com/office/officeart/2005/8/layout/vList5"/>
    <dgm:cxn modelId="{9A502877-2538-42D2-BEB7-243F910ED219}" type="presParOf" srcId="{4EEDFA9E-7E8B-44A5-B13A-1C0253227B62}" destId="{CEC3BCE8-2D52-4626-9D7E-634E6BA6285C}" srcOrd="1" destOrd="0" presId="urn:microsoft.com/office/officeart/2005/8/layout/vList5"/>
    <dgm:cxn modelId="{7AAA17FC-DFA5-408A-907C-D448FF6C4462}" type="presParOf" srcId="{7991589F-C8E7-4449-8633-A4DEF138C974}" destId="{3C71C41E-3A7C-4B0F-9553-B967943D53DF}" srcOrd="9" destOrd="0" presId="urn:microsoft.com/office/officeart/2005/8/layout/vList5"/>
    <dgm:cxn modelId="{667C49E5-783D-42EE-8DDC-203F58069BA2}" type="presParOf" srcId="{7991589F-C8E7-4449-8633-A4DEF138C974}" destId="{A4809C55-7729-41A3-B631-F3502A3CFBA4}" srcOrd="10" destOrd="0" presId="urn:microsoft.com/office/officeart/2005/8/layout/vList5"/>
    <dgm:cxn modelId="{A9452F4A-C595-4B9E-8C36-05E1FD684762}" type="presParOf" srcId="{A4809C55-7729-41A3-B631-F3502A3CFBA4}" destId="{09386397-6CBE-49CF-A896-3183EA009221}" srcOrd="0" destOrd="0" presId="urn:microsoft.com/office/officeart/2005/8/layout/vList5"/>
    <dgm:cxn modelId="{85E382E6-9EA2-404A-B2E3-862862372E73}" type="presParOf" srcId="{A4809C55-7729-41A3-B631-F3502A3CFBA4}" destId="{76753459-347F-465D-82CB-E2FD4C2946D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49DD08-3F0C-4DE0-98DD-01BF5B837962}" type="doc">
      <dgm:prSet loTypeId="urn:microsoft.com/office/officeart/2005/8/layout/process2" loCatId="process" qsTypeId="urn:microsoft.com/office/officeart/2005/8/quickstyle/3d4" qsCatId="3D" csTypeId="urn:microsoft.com/office/officeart/2005/8/colors/colorful1#1" csCatId="colorful" phldr="1"/>
      <dgm:spPr/>
    </dgm:pt>
    <dgm:pt modelId="{8BA3A996-0B52-40B6-AA13-ED0DDDCFD752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Revenue collection</a:t>
          </a:r>
        </a:p>
      </dgm:t>
    </dgm:pt>
    <dgm:pt modelId="{3797DAF6-8B3A-4493-81AE-2AC711416F08}" type="parTrans" cxnId="{AB4732B1-ADDA-419B-BACD-06FCCA83D243}">
      <dgm:prSet/>
      <dgm:spPr/>
    </dgm:pt>
    <dgm:pt modelId="{9346AB74-65C8-4B9D-B5DF-CC716039A616}" type="sibTrans" cxnId="{AB4732B1-ADDA-419B-BACD-06FCCA83D243}">
      <dgm:prSet/>
      <dgm:spPr/>
      <dgm:t>
        <a:bodyPr/>
        <a:lstStyle/>
        <a:p>
          <a:endParaRPr lang="en-US"/>
        </a:p>
      </dgm:t>
    </dgm:pt>
    <dgm:pt modelId="{2D1BD0E4-50A4-4604-894A-3B49B5B2C411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Pooling of resources</a:t>
          </a:r>
        </a:p>
      </dgm:t>
    </dgm:pt>
    <dgm:pt modelId="{C6139614-EE64-4F4C-9F7D-C6EAA8BBAF02}" type="parTrans" cxnId="{23479C24-1D0C-4A87-8627-40A4464019FF}">
      <dgm:prSet/>
      <dgm:spPr/>
    </dgm:pt>
    <dgm:pt modelId="{9C3C1EA4-7B58-40B9-8C28-05FCB958754C}" type="sibTrans" cxnId="{23479C24-1D0C-4A87-8627-40A4464019FF}">
      <dgm:prSet/>
      <dgm:spPr/>
      <dgm:t>
        <a:bodyPr/>
        <a:lstStyle/>
        <a:p>
          <a:endParaRPr lang="en-US"/>
        </a:p>
      </dgm:t>
    </dgm:pt>
    <dgm:pt modelId="{07DEFD88-9CBC-4E7C-B9F7-6D7D4AD10DBA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Resource allocation</a:t>
          </a:r>
        </a:p>
      </dgm:t>
    </dgm:pt>
    <dgm:pt modelId="{005416C0-B5C8-454E-94EB-753268273EDD}" type="parTrans" cxnId="{1F4393B4-974E-4823-ABA3-9FCD6F8F02EB}">
      <dgm:prSet/>
      <dgm:spPr/>
    </dgm:pt>
    <dgm:pt modelId="{BC0CC4C9-3FA8-4EC9-A256-8C9BF971D733}" type="sibTrans" cxnId="{1F4393B4-974E-4823-ABA3-9FCD6F8F02EB}">
      <dgm:prSet/>
      <dgm:spPr/>
    </dgm:pt>
    <dgm:pt modelId="{988B0869-85A0-432C-BA79-1DF68081864A}" type="pres">
      <dgm:prSet presAssocID="{A749DD08-3F0C-4DE0-98DD-01BF5B837962}" presName="linearFlow" presStyleCnt="0">
        <dgm:presLayoutVars>
          <dgm:resizeHandles val="exact"/>
        </dgm:presLayoutVars>
      </dgm:prSet>
      <dgm:spPr/>
    </dgm:pt>
    <dgm:pt modelId="{C8200E81-DB7A-4861-9EB1-1911182DD244}" type="pres">
      <dgm:prSet presAssocID="{8BA3A996-0B52-40B6-AA13-ED0DDDCFD752}" presName="node" presStyleLbl="node1" presStyleIdx="0" presStyleCnt="3" custScaleX="2404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A105A9-FC01-4D24-86EE-8E4DEBA8E59E}" type="pres">
      <dgm:prSet presAssocID="{9346AB74-65C8-4B9D-B5DF-CC716039A616}" presName="sibTrans" presStyleLbl="sibTrans2D1" presStyleIdx="0" presStyleCnt="2"/>
      <dgm:spPr/>
      <dgm:t>
        <a:bodyPr/>
        <a:lstStyle/>
        <a:p>
          <a:endParaRPr lang="en-GB"/>
        </a:p>
      </dgm:t>
    </dgm:pt>
    <dgm:pt modelId="{A2AAB332-1C62-4156-AE7D-B24CB9690A52}" type="pres">
      <dgm:prSet presAssocID="{9346AB74-65C8-4B9D-B5DF-CC716039A616}" presName="connectorText" presStyleLbl="sibTrans2D1" presStyleIdx="0" presStyleCnt="2"/>
      <dgm:spPr/>
      <dgm:t>
        <a:bodyPr/>
        <a:lstStyle/>
        <a:p>
          <a:endParaRPr lang="en-GB"/>
        </a:p>
      </dgm:t>
    </dgm:pt>
    <dgm:pt modelId="{E4703EDF-D7D3-46A0-8C9A-D0C5C7CB74EE}" type="pres">
      <dgm:prSet presAssocID="{2D1BD0E4-50A4-4604-894A-3B49B5B2C411}" presName="node" presStyleLbl="node1" presStyleIdx="1" presStyleCnt="3" custScaleX="240417" custLinFactNeighborX="0" custLinFactNeighborY="-22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C4322D-05B7-4EA2-B260-61D67F165561}" type="pres">
      <dgm:prSet presAssocID="{9C3C1EA4-7B58-40B9-8C28-05FCB958754C}" presName="sibTrans" presStyleLbl="sibTrans2D1" presStyleIdx="1" presStyleCnt="2"/>
      <dgm:spPr/>
      <dgm:t>
        <a:bodyPr/>
        <a:lstStyle/>
        <a:p>
          <a:endParaRPr lang="en-GB"/>
        </a:p>
      </dgm:t>
    </dgm:pt>
    <dgm:pt modelId="{EB6343D4-5CB2-4062-AF96-0BEC194EAF29}" type="pres">
      <dgm:prSet presAssocID="{9C3C1EA4-7B58-40B9-8C28-05FCB958754C}" presName="connectorText" presStyleLbl="sibTrans2D1" presStyleIdx="1" presStyleCnt="2"/>
      <dgm:spPr/>
      <dgm:t>
        <a:bodyPr/>
        <a:lstStyle/>
        <a:p>
          <a:endParaRPr lang="en-GB"/>
        </a:p>
      </dgm:t>
    </dgm:pt>
    <dgm:pt modelId="{6E1A1C24-2497-452C-AA3B-380C7B892E4B}" type="pres">
      <dgm:prSet presAssocID="{07DEFD88-9CBC-4E7C-B9F7-6D7D4AD10DBA}" presName="node" presStyleLbl="node1" presStyleIdx="2" presStyleCnt="3" custScaleX="2404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F4393B4-974E-4823-ABA3-9FCD6F8F02EB}" srcId="{A749DD08-3F0C-4DE0-98DD-01BF5B837962}" destId="{07DEFD88-9CBC-4E7C-B9F7-6D7D4AD10DBA}" srcOrd="2" destOrd="0" parTransId="{005416C0-B5C8-454E-94EB-753268273EDD}" sibTransId="{BC0CC4C9-3FA8-4EC9-A256-8C9BF971D733}"/>
    <dgm:cxn modelId="{A5411DD1-2E5B-4361-9191-B28C9D8C880C}" type="presOf" srcId="{A749DD08-3F0C-4DE0-98DD-01BF5B837962}" destId="{988B0869-85A0-432C-BA79-1DF68081864A}" srcOrd="0" destOrd="0" presId="urn:microsoft.com/office/officeart/2005/8/layout/process2"/>
    <dgm:cxn modelId="{11807459-6A5A-4364-BF04-39AB94C63FE2}" type="presOf" srcId="{9C3C1EA4-7B58-40B9-8C28-05FCB958754C}" destId="{7FC4322D-05B7-4EA2-B260-61D67F165561}" srcOrd="0" destOrd="0" presId="urn:microsoft.com/office/officeart/2005/8/layout/process2"/>
    <dgm:cxn modelId="{DF0E2B6D-3C17-48AF-8E96-BEF86A28E42F}" type="presOf" srcId="{9C3C1EA4-7B58-40B9-8C28-05FCB958754C}" destId="{EB6343D4-5CB2-4062-AF96-0BEC194EAF29}" srcOrd="1" destOrd="0" presId="urn:microsoft.com/office/officeart/2005/8/layout/process2"/>
    <dgm:cxn modelId="{18FE92AB-666E-4EDC-B64D-475136DACC14}" type="presOf" srcId="{9346AB74-65C8-4B9D-B5DF-CC716039A616}" destId="{F2A105A9-FC01-4D24-86EE-8E4DEBA8E59E}" srcOrd="0" destOrd="0" presId="urn:microsoft.com/office/officeart/2005/8/layout/process2"/>
    <dgm:cxn modelId="{609ABABF-E054-40E4-8767-8938951175BF}" type="presOf" srcId="{9346AB74-65C8-4B9D-B5DF-CC716039A616}" destId="{A2AAB332-1C62-4156-AE7D-B24CB9690A52}" srcOrd="1" destOrd="0" presId="urn:microsoft.com/office/officeart/2005/8/layout/process2"/>
    <dgm:cxn modelId="{D4AB0EF3-D1A4-4E68-ACDC-608BC94DE0E5}" type="presOf" srcId="{8BA3A996-0B52-40B6-AA13-ED0DDDCFD752}" destId="{C8200E81-DB7A-4861-9EB1-1911182DD244}" srcOrd="0" destOrd="0" presId="urn:microsoft.com/office/officeart/2005/8/layout/process2"/>
    <dgm:cxn modelId="{AB4732B1-ADDA-419B-BACD-06FCCA83D243}" srcId="{A749DD08-3F0C-4DE0-98DD-01BF5B837962}" destId="{8BA3A996-0B52-40B6-AA13-ED0DDDCFD752}" srcOrd="0" destOrd="0" parTransId="{3797DAF6-8B3A-4493-81AE-2AC711416F08}" sibTransId="{9346AB74-65C8-4B9D-B5DF-CC716039A616}"/>
    <dgm:cxn modelId="{23479C24-1D0C-4A87-8627-40A4464019FF}" srcId="{A749DD08-3F0C-4DE0-98DD-01BF5B837962}" destId="{2D1BD0E4-50A4-4604-894A-3B49B5B2C411}" srcOrd="1" destOrd="0" parTransId="{C6139614-EE64-4F4C-9F7D-C6EAA8BBAF02}" sibTransId="{9C3C1EA4-7B58-40B9-8C28-05FCB958754C}"/>
    <dgm:cxn modelId="{2E096EB7-8F15-4C86-BACB-6A05F184119C}" type="presOf" srcId="{07DEFD88-9CBC-4E7C-B9F7-6D7D4AD10DBA}" destId="{6E1A1C24-2497-452C-AA3B-380C7B892E4B}" srcOrd="0" destOrd="0" presId="urn:microsoft.com/office/officeart/2005/8/layout/process2"/>
    <dgm:cxn modelId="{3326FDBF-F3EC-41C1-A2C8-93890392143C}" type="presOf" srcId="{2D1BD0E4-50A4-4604-894A-3B49B5B2C411}" destId="{E4703EDF-D7D3-46A0-8C9A-D0C5C7CB74EE}" srcOrd="0" destOrd="0" presId="urn:microsoft.com/office/officeart/2005/8/layout/process2"/>
    <dgm:cxn modelId="{EAE433F0-9977-460F-9CCF-842E4E0FFD7D}" type="presParOf" srcId="{988B0869-85A0-432C-BA79-1DF68081864A}" destId="{C8200E81-DB7A-4861-9EB1-1911182DD244}" srcOrd="0" destOrd="0" presId="urn:microsoft.com/office/officeart/2005/8/layout/process2"/>
    <dgm:cxn modelId="{3AC2F259-41D3-412B-9EAE-1D5E52D393D2}" type="presParOf" srcId="{988B0869-85A0-432C-BA79-1DF68081864A}" destId="{F2A105A9-FC01-4D24-86EE-8E4DEBA8E59E}" srcOrd="1" destOrd="0" presId="urn:microsoft.com/office/officeart/2005/8/layout/process2"/>
    <dgm:cxn modelId="{930FD996-77D3-4C44-ADAA-9E9795B9A9C4}" type="presParOf" srcId="{F2A105A9-FC01-4D24-86EE-8E4DEBA8E59E}" destId="{A2AAB332-1C62-4156-AE7D-B24CB9690A52}" srcOrd="0" destOrd="0" presId="urn:microsoft.com/office/officeart/2005/8/layout/process2"/>
    <dgm:cxn modelId="{7EDDC409-ED63-4CC6-8ECE-E0C3A154FBA3}" type="presParOf" srcId="{988B0869-85A0-432C-BA79-1DF68081864A}" destId="{E4703EDF-D7D3-46A0-8C9A-D0C5C7CB74EE}" srcOrd="2" destOrd="0" presId="urn:microsoft.com/office/officeart/2005/8/layout/process2"/>
    <dgm:cxn modelId="{B5FFBF09-6247-468F-AF17-7A2481C725A5}" type="presParOf" srcId="{988B0869-85A0-432C-BA79-1DF68081864A}" destId="{7FC4322D-05B7-4EA2-B260-61D67F165561}" srcOrd="3" destOrd="0" presId="urn:microsoft.com/office/officeart/2005/8/layout/process2"/>
    <dgm:cxn modelId="{2D29C5D6-E47D-42E0-9D80-F58B046F2C53}" type="presParOf" srcId="{7FC4322D-05B7-4EA2-B260-61D67F165561}" destId="{EB6343D4-5CB2-4062-AF96-0BEC194EAF29}" srcOrd="0" destOrd="0" presId="urn:microsoft.com/office/officeart/2005/8/layout/process2"/>
    <dgm:cxn modelId="{39A531BF-BDCF-4C10-99CB-CCA2A54B8C6E}" type="presParOf" srcId="{988B0869-85A0-432C-BA79-1DF68081864A}" destId="{6E1A1C24-2497-452C-AA3B-380C7B892E4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E2D81-830F-4841-85D1-38566FEB6DD2}">
      <dsp:nvSpPr>
        <dsp:cNvPr id="0" name=""/>
        <dsp:cNvSpPr/>
      </dsp:nvSpPr>
      <dsp:spPr>
        <a:xfrm>
          <a:off x="0" y="1029714"/>
          <a:ext cx="4885203" cy="19010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0E116-4D3E-425C-BD35-517213DDFD9A}">
      <dsp:nvSpPr>
        <dsp:cNvPr id="0" name=""/>
        <dsp:cNvSpPr/>
      </dsp:nvSpPr>
      <dsp:spPr>
        <a:xfrm>
          <a:off x="575055" y="1457441"/>
          <a:ext cx="1045556" cy="10455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C77B9-09F3-4DFA-92AE-1543E7EC5E6E}">
      <dsp:nvSpPr>
        <dsp:cNvPr id="0" name=""/>
        <dsp:cNvSpPr/>
      </dsp:nvSpPr>
      <dsp:spPr>
        <a:xfrm>
          <a:off x="2195667" y="1029714"/>
          <a:ext cx="2689535" cy="1901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190" tIns="201190" rIns="201190" bIns="20119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All individuals who need care have access to health services </a:t>
          </a:r>
          <a:r>
            <a:rPr lang="en-US" sz="2300" b="1" kern="1200" dirty="0"/>
            <a:t>(equity)</a:t>
          </a:r>
        </a:p>
      </dsp:txBody>
      <dsp:txXfrm>
        <a:off x="2195667" y="1029714"/>
        <a:ext cx="2689535" cy="1901011"/>
      </dsp:txXfrm>
    </dsp:sp>
    <dsp:sp modelId="{6B83BE96-1197-4ED7-9696-22CF620175A5}">
      <dsp:nvSpPr>
        <dsp:cNvPr id="0" name=""/>
        <dsp:cNvSpPr/>
      </dsp:nvSpPr>
      <dsp:spPr>
        <a:xfrm>
          <a:off x="0" y="3405978"/>
          <a:ext cx="4885203" cy="19010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17D464-CF89-4C90-BA70-B2CC744BA2E1}">
      <dsp:nvSpPr>
        <dsp:cNvPr id="0" name=""/>
        <dsp:cNvSpPr/>
      </dsp:nvSpPr>
      <dsp:spPr>
        <a:xfrm>
          <a:off x="575055" y="3833705"/>
          <a:ext cx="1045556" cy="104555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43DB27-575D-4798-B8E6-2AD21DECCA6D}">
      <dsp:nvSpPr>
        <dsp:cNvPr id="0" name=""/>
        <dsp:cNvSpPr/>
      </dsp:nvSpPr>
      <dsp:spPr>
        <a:xfrm>
          <a:off x="2195667" y="3405978"/>
          <a:ext cx="2689535" cy="1901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190" tIns="201190" rIns="201190" bIns="20119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All services provided are best value for money </a:t>
          </a:r>
          <a:r>
            <a:rPr lang="en-US" sz="2300" b="1" kern="1200" dirty="0"/>
            <a:t>(efficiency) </a:t>
          </a:r>
        </a:p>
      </dsp:txBody>
      <dsp:txXfrm>
        <a:off x="2195667" y="3405978"/>
        <a:ext cx="2689535" cy="19010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FDAED-2496-4B66-9252-6AAC9D5B5090}">
      <dsp:nvSpPr>
        <dsp:cNvPr id="0" name=""/>
        <dsp:cNvSpPr/>
      </dsp:nvSpPr>
      <dsp:spPr>
        <a:xfrm rot="5400000">
          <a:off x="5374295" y="-2251130"/>
          <a:ext cx="709320" cy="539195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/>
            <a:t>Make clear the mechanisms of funding and associated entitlements</a:t>
          </a:r>
        </a:p>
      </dsp:txBody>
      <dsp:txXfrm rot="-5400000">
        <a:off x="3032976" y="124815"/>
        <a:ext cx="5357332" cy="640068"/>
      </dsp:txXfrm>
    </dsp:sp>
    <dsp:sp modelId="{989C7C31-81D6-473F-B8DD-CD1BA1433EAF}">
      <dsp:nvSpPr>
        <dsp:cNvPr id="0" name=""/>
        <dsp:cNvSpPr/>
      </dsp:nvSpPr>
      <dsp:spPr>
        <a:xfrm>
          <a:off x="0" y="1522"/>
          <a:ext cx="3032976" cy="8866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/>
            <a:t>Make</a:t>
          </a:r>
        </a:p>
      </dsp:txBody>
      <dsp:txXfrm>
        <a:off x="43283" y="44805"/>
        <a:ext cx="2946410" cy="800085"/>
      </dsp:txXfrm>
    </dsp:sp>
    <dsp:sp modelId="{9967C4F3-D118-4262-B8E5-746ED74305D9}">
      <dsp:nvSpPr>
        <dsp:cNvPr id="0" name=""/>
        <dsp:cNvSpPr/>
      </dsp:nvSpPr>
      <dsp:spPr>
        <a:xfrm rot="5400000">
          <a:off x="5374295" y="-1320147"/>
          <a:ext cx="709320" cy="539195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/>
            <a:t>Be acceptable to the population covered</a:t>
          </a:r>
        </a:p>
      </dsp:txBody>
      <dsp:txXfrm rot="-5400000">
        <a:off x="3032976" y="1055798"/>
        <a:ext cx="5357332" cy="640068"/>
      </dsp:txXfrm>
    </dsp:sp>
    <dsp:sp modelId="{DB48E799-5EF5-49C9-BF2B-A2EF0BEAB41E}">
      <dsp:nvSpPr>
        <dsp:cNvPr id="0" name=""/>
        <dsp:cNvSpPr/>
      </dsp:nvSpPr>
      <dsp:spPr>
        <a:xfrm>
          <a:off x="0" y="932506"/>
          <a:ext cx="3032976" cy="88665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/>
            <a:t>Be</a:t>
          </a:r>
        </a:p>
      </dsp:txBody>
      <dsp:txXfrm>
        <a:off x="43283" y="975789"/>
        <a:ext cx="2946410" cy="800085"/>
      </dsp:txXfrm>
    </dsp:sp>
    <dsp:sp modelId="{ADF81E27-9701-4C86-8DED-CE795ECDCB77}">
      <dsp:nvSpPr>
        <dsp:cNvPr id="0" name=""/>
        <dsp:cNvSpPr/>
      </dsp:nvSpPr>
      <dsp:spPr>
        <a:xfrm rot="5400000">
          <a:off x="5374295" y="-389163"/>
          <a:ext cx="709320" cy="539195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/>
            <a:t>Be adequate</a:t>
          </a:r>
        </a:p>
      </dsp:txBody>
      <dsp:txXfrm rot="-5400000">
        <a:off x="3032976" y="1986782"/>
        <a:ext cx="5357332" cy="640068"/>
      </dsp:txXfrm>
    </dsp:sp>
    <dsp:sp modelId="{DFADE77D-909C-4962-9745-5A118FB9A3F9}">
      <dsp:nvSpPr>
        <dsp:cNvPr id="0" name=""/>
        <dsp:cNvSpPr/>
      </dsp:nvSpPr>
      <dsp:spPr>
        <a:xfrm>
          <a:off x="0" y="1863490"/>
          <a:ext cx="3032976" cy="88665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/>
            <a:t>Be</a:t>
          </a:r>
        </a:p>
      </dsp:txBody>
      <dsp:txXfrm>
        <a:off x="43283" y="1906773"/>
        <a:ext cx="2946410" cy="800085"/>
      </dsp:txXfrm>
    </dsp:sp>
    <dsp:sp modelId="{3FDAFCC3-5C6E-4E06-AD87-D1B081D48829}">
      <dsp:nvSpPr>
        <dsp:cNvPr id="0" name=""/>
        <dsp:cNvSpPr/>
      </dsp:nvSpPr>
      <dsp:spPr>
        <a:xfrm rot="5400000">
          <a:off x="5374295" y="541820"/>
          <a:ext cx="709320" cy="5391958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/>
            <a:t>Be sustainable</a:t>
          </a:r>
        </a:p>
      </dsp:txBody>
      <dsp:txXfrm rot="-5400000">
        <a:off x="3032976" y="2917765"/>
        <a:ext cx="5357332" cy="640068"/>
      </dsp:txXfrm>
    </dsp:sp>
    <dsp:sp modelId="{5BC61B9E-AC8B-4B5D-8554-59234CB5CAFD}">
      <dsp:nvSpPr>
        <dsp:cNvPr id="0" name=""/>
        <dsp:cNvSpPr/>
      </dsp:nvSpPr>
      <dsp:spPr>
        <a:xfrm>
          <a:off x="0" y="2794473"/>
          <a:ext cx="3032976" cy="88665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/>
            <a:t>Be</a:t>
          </a:r>
        </a:p>
      </dsp:txBody>
      <dsp:txXfrm>
        <a:off x="43283" y="2837756"/>
        <a:ext cx="2946410" cy="800085"/>
      </dsp:txXfrm>
    </dsp:sp>
    <dsp:sp modelId="{CEC3BCE8-2D52-4626-9D7E-634E6BA6285C}">
      <dsp:nvSpPr>
        <dsp:cNvPr id="0" name=""/>
        <dsp:cNvSpPr/>
      </dsp:nvSpPr>
      <dsp:spPr>
        <a:xfrm rot="5400000">
          <a:off x="5374295" y="1472803"/>
          <a:ext cx="709320" cy="5391958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/>
            <a:t>Be consistent with healthcare priorities, such as achieving social equity</a:t>
          </a:r>
        </a:p>
      </dsp:txBody>
      <dsp:txXfrm rot="-5400000">
        <a:off x="3032976" y="3848748"/>
        <a:ext cx="5357332" cy="640068"/>
      </dsp:txXfrm>
    </dsp:sp>
    <dsp:sp modelId="{E5B78462-B56D-4849-AE26-6EEB0F98B315}">
      <dsp:nvSpPr>
        <dsp:cNvPr id="0" name=""/>
        <dsp:cNvSpPr/>
      </dsp:nvSpPr>
      <dsp:spPr>
        <a:xfrm>
          <a:off x="0" y="3725457"/>
          <a:ext cx="3032976" cy="88665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/>
            <a:t>Be</a:t>
          </a:r>
        </a:p>
      </dsp:txBody>
      <dsp:txXfrm>
        <a:off x="43283" y="3768740"/>
        <a:ext cx="2946410" cy="800085"/>
      </dsp:txXfrm>
    </dsp:sp>
    <dsp:sp modelId="{76753459-347F-465D-82CB-E2FD4C2946D7}">
      <dsp:nvSpPr>
        <dsp:cNvPr id="0" name=""/>
        <dsp:cNvSpPr/>
      </dsp:nvSpPr>
      <dsp:spPr>
        <a:xfrm rot="5400000">
          <a:off x="5374295" y="2403787"/>
          <a:ext cx="709320" cy="539195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/>
            <a:t>Spend as little as possible on collecting funds</a:t>
          </a:r>
        </a:p>
      </dsp:txBody>
      <dsp:txXfrm rot="-5400000">
        <a:off x="3032976" y="4779732"/>
        <a:ext cx="5357332" cy="640068"/>
      </dsp:txXfrm>
    </dsp:sp>
    <dsp:sp modelId="{09386397-6CBE-49CF-A896-3183EA009221}">
      <dsp:nvSpPr>
        <dsp:cNvPr id="0" name=""/>
        <dsp:cNvSpPr/>
      </dsp:nvSpPr>
      <dsp:spPr>
        <a:xfrm>
          <a:off x="0" y="4656441"/>
          <a:ext cx="3032976" cy="8866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/>
            <a:t>Spend</a:t>
          </a:r>
        </a:p>
      </dsp:txBody>
      <dsp:txXfrm>
        <a:off x="43283" y="4699724"/>
        <a:ext cx="2946410" cy="8000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200E81-DB7A-4861-9EB1-1911182DD244}">
      <dsp:nvSpPr>
        <dsp:cNvPr id="0" name=""/>
        <dsp:cNvSpPr/>
      </dsp:nvSpPr>
      <dsp:spPr>
        <a:xfrm>
          <a:off x="1666533" y="0"/>
          <a:ext cx="4896533" cy="11314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chemeClr val="tx1"/>
              </a:solidFill>
            </a:rPr>
            <a:t>Revenue collection</a:t>
          </a:r>
        </a:p>
      </dsp:txBody>
      <dsp:txXfrm>
        <a:off x="1699673" y="33140"/>
        <a:ext cx="4830253" cy="1065210"/>
      </dsp:txXfrm>
    </dsp:sp>
    <dsp:sp modelId="{F2A105A9-FC01-4D24-86EE-8E4DEBA8E59E}">
      <dsp:nvSpPr>
        <dsp:cNvPr id="0" name=""/>
        <dsp:cNvSpPr/>
      </dsp:nvSpPr>
      <dsp:spPr>
        <a:xfrm rot="5400000">
          <a:off x="3907315" y="1153551"/>
          <a:ext cx="414969" cy="509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-5400000">
        <a:off x="3962049" y="1200652"/>
        <a:ext cx="305502" cy="290478"/>
      </dsp:txXfrm>
    </dsp:sp>
    <dsp:sp modelId="{E4703EDF-D7D3-46A0-8C9A-D0C5C7CB74EE}">
      <dsp:nvSpPr>
        <dsp:cNvPr id="0" name=""/>
        <dsp:cNvSpPr/>
      </dsp:nvSpPr>
      <dsp:spPr>
        <a:xfrm>
          <a:off x="1666533" y="1684784"/>
          <a:ext cx="4896533" cy="11314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chemeClr val="tx1"/>
              </a:solidFill>
            </a:rPr>
            <a:t>Pooling of resources</a:t>
          </a:r>
        </a:p>
      </dsp:txBody>
      <dsp:txXfrm>
        <a:off x="1699673" y="1717924"/>
        <a:ext cx="4830253" cy="1065210"/>
      </dsp:txXfrm>
    </dsp:sp>
    <dsp:sp modelId="{7FC4322D-05B7-4EA2-B260-61D67F165561}">
      <dsp:nvSpPr>
        <dsp:cNvPr id="0" name=""/>
        <dsp:cNvSpPr/>
      </dsp:nvSpPr>
      <dsp:spPr>
        <a:xfrm rot="5400000">
          <a:off x="3897975" y="2850788"/>
          <a:ext cx="433648" cy="509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-5400000">
        <a:off x="3962048" y="2888549"/>
        <a:ext cx="305502" cy="303554"/>
      </dsp:txXfrm>
    </dsp:sp>
    <dsp:sp modelId="{6E1A1C24-2497-452C-AA3B-380C7B892E4B}">
      <dsp:nvSpPr>
        <dsp:cNvPr id="0" name=""/>
        <dsp:cNvSpPr/>
      </dsp:nvSpPr>
      <dsp:spPr>
        <a:xfrm>
          <a:off x="1666533" y="3394472"/>
          <a:ext cx="4896533" cy="113149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>
              <a:solidFill>
                <a:schemeClr val="tx1"/>
              </a:solidFill>
            </a:rPr>
            <a:t>Resource allocation</a:t>
          </a:r>
        </a:p>
      </dsp:txBody>
      <dsp:txXfrm>
        <a:off x="1699673" y="3427612"/>
        <a:ext cx="4830253" cy="10652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BC9E8-4A92-4E89-AB0D-600CBFAD8185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8F8A3-8180-470D-A476-F442654A6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3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779138-3C8D-40F1-8041-4F784DCA7B3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94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46F883-54C5-452B-87DD-A2D08C252C9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40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FFE1-29A0-4137-BF50-615E3BE4559A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BE57-3002-4A51-8FFE-58B9F3A09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FFE1-29A0-4137-BF50-615E3BE4559A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BE57-3002-4A51-8FFE-58B9F3A09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FFE1-29A0-4137-BF50-615E3BE4559A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BE57-3002-4A51-8FFE-58B9F3A09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FFE1-29A0-4137-BF50-615E3BE4559A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BE57-3002-4A51-8FFE-58B9F3A09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FFE1-29A0-4137-BF50-615E3BE4559A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BE57-3002-4A51-8FFE-58B9F3A09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FFE1-29A0-4137-BF50-615E3BE4559A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BE57-3002-4A51-8FFE-58B9F3A09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FFE1-29A0-4137-BF50-615E3BE4559A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BE57-3002-4A51-8FFE-58B9F3A09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FFE1-29A0-4137-BF50-615E3BE4559A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BE57-3002-4A51-8FFE-58B9F3A09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FFE1-29A0-4137-BF50-615E3BE4559A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BE57-3002-4A51-8FFE-58B9F3A09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FFE1-29A0-4137-BF50-615E3BE4559A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BE57-3002-4A51-8FFE-58B9F3A09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FFE1-29A0-4137-BF50-615E3BE4559A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BE57-3002-4A51-8FFE-58B9F3A09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7FFE1-29A0-4137-BF50-615E3BE4559A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EBE57-3002-4A51-8FFE-58B9F3A09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Financing Healthcare</a:t>
            </a:r>
            <a:endParaRPr lang="en-US" sz="6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3480" y="1700808"/>
            <a:ext cx="4680520" cy="1700807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Dr. Israa Al-Rawashdeh MD,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MPH,PhD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Faculty of Medicine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Mutah University</a:t>
            </a: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2021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45CA849-654C-4173-AD99-B3A2528275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26" y="411480"/>
            <a:ext cx="8401050" cy="1106424"/>
          </a:xfrm>
        </p:spPr>
        <p:txBody>
          <a:bodyPr>
            <a:normAutofit/>
          </a:bodyPr>
          <a:lstStyle/>
          <a:p>
            <a:r>
              <a:rPr lang="en-GB" sz="3100" dirty="0"/>
              <a:t>Business structure</a:t>
            </a:r>
            <a:endParaRPr lang="en-US" sz="3100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E23A947-2D45-4208-AE2B-64948C87A3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87931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19A0038-E382-432A-B398-132DF43FEC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00" r="6544"/>
          <a:stretch/>
        </p:blipFill>
        <p:spPr>
          <a:xfrm>
            <a:off x="322326" y="1721922"/>
            <a:ext cx="5028668" cy="4520559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="" xmlns:a16="http://schemas.microsoft.com/office/drawing/2014/main" id="{E5BBB0F9-6A59-4D02-A9C7-A2D6516684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657850" y="1721922"/>
            <a:ext cx="3163824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0994" y="1106404"/>
            <a:ext cx="3598696" cy="4873772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Third-Party Payers</a:t>
            </a:r>
          </a:p>
          <a:p>
            <a:pPr marL="0" indent="0">
              <a:buNone/>
            </a:pPr>
            <a:r>
              <a:rPr lang="en-US" sz="2400" dirty="0"/>
              <a:t>The term third-party payer describes an agency, organization, or individual that pays for health care services even though it is not directly involved in the encounter.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of finances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1. Revenue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process by which a health system receives money.</a:t>
            </a:r>
          </a:p>
          <a:p>
            <a:r>
              <a:rPr lang="en-US" dirty="0"/>
              <a:t>Revenue collection concerned with the </a:t>
            </a:r>
            <a:r>
              <a:rPr lang="en-US" i="1" dirty="0">
                <a:solidFill>
                  <a:srgbClr val="00B050"/>
                </a:solidFill>
              </a:rPr>
              <a:t>sources of revenue (who pays)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for health care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i="1" dirty="0">
                <a:solidFill>
                  <a:srgbClr val="7030A0"/>
                </a:solidFill>
              </a:rPr>
              <a:t>the type of payment (what are the contribution mechanism?), </a:t>
            </a:r>
            <a:r>
              <a:rPr lang="en-US" dirty="0"/>
              <a:t>and </a:t>
            </a:r>
            <a:r>
              <a:rPr lang="en-US" sz="3100" i="1" dirty="0">
                <a:solidFill>
                  <a:schemeClr val="accent6">
                    <a:lumMod val="75000"/>
                  </a:schemeClr>
                </a:solidFill>
              </a:rPr>
              <a:t>the agents that collect these revenues (who collects?).</a:t>
            </a:r>
          </a:p>
          <a:p>
            <a:r>
              <a:rPr lang="en-US" dirty="0"/>
              <a:t> </a:t>
            </a:r>
            <a:r>
              <a:rPr lang="en-US" sz="3100" dirty="0">
                <a:solidFill>
                  <a:srgbClr val="00B050"/>
                </a:solidFill>
              </a:rPr>
              <a:t>All funds for health care, excluding donor contributions, are collected in some way from </a:t>
            </a:r>
            <a:r>
              <a:rPr lang="en-US" sz="3100" b="1" dirty="0">
                <a:solidFill>
                  <a:srgbClr val="00B050"/>
                </a:solidFill>
              </a:rPr>
              <a:t>the general population </a:t>
            </a:r>
            <a:r>
              <a:rPr lang="en-US" sz="3100" dirty="0">
                <a:solidFill>
                  <a:srgbClr val="00B050"/>
                </a:solidFill>
              </a:rPr>
              <a:t>or certain subgroups. </a:t>
            </a:r>
          </a:p>
          <a:p>
            <a:r>
              <a:rPr lang="en-US" sz="3100" dirty="0">
                <a:solidFill>
                  <a:srgbClr val="7030A0"/>
                </a:solidFill>
              </a:rPr>
              <a:t>Collection mechanisms include </a:t>
            </a:r>
            <a:r>
              <a:rPr lang="en-US" sz="3100" b="1" dirty="0">
                <a:solidFill>
                  <a:srgbClr val="7030A0"/>
                </a:solidFill>
              </a:rPr>
              <a:t>taxation</a:t>
            </a:r>
            <a:r>
              <a:rPr lang="en-US" sz="3100" dirty="0">
                <a:solidFill>
                  <a:srgbClr val="7030A0"/>
                </a:solidFill>
              </a:rPr>
              <a:t>, </a:t>
            </a:r>
            <a:r>
              <a:rPr lang="en-US" sz="3100" b="1" dirty="0">
                <a:solidFill>
                  <a:srgbClr val="7030A0"/>
                </a:solidFill>
              </a:rPr>
              <a:t>social insurance </a:t>
            </a:r>
            <a:r>
              <a:rPr lang="en-US" sz="3100" dirty="0">
                <a:solidFill>
                  <a:srgbClr val="7030A0"/>
                </a:solidFill>
              </a:rPr>
              <a:t>contributions, </a:t>
            </a:r>
            <a:r>
              <a:rPr lang="en-US" sz="3100" b="1" dirty="0">
                <a:solidFill>
                  <a:srgbClr val="7030A0"/>
                </a:solidFill>
              </a:rPr>
              <a:t>private insurance </a:t>
            </a:r>
            <a:r>
              <a:rPr lang="en-US" sz="3100" dirty="0">
                <a:solidFill>
                  <a:srgbClr val="7030A0"/>
                </a:solidFill>
              </a:rPr>
              <a:t>premiums, </a:t>
            </a:r>
            <a:r>
              <a:rPr lang="en-US" sz="3100" b="1" dirty="0">
                <a:solidFill>
                  <a:srgbClr val="7030A0"/>
                </a:solidFill>
              </a:rPr>
              <a:t>out-of-pocket</a:t>
            </a:r>
            <a:r>
              <a:rPr lang="en-US" sz="3100" dirty="0">
                <a:solidFill>
                  <a:srgbClr val="7030A0"/>
                </a:solidFill>
              </a:rPr>
              <a:t> payments (direct payments made by a patient to a provider) and , </a:t>
            </a:r>
            <a:r>
              <a:rPr lang="en-US" sz="3100" b="1" dirty="0">
                <a:solidFill>
                  <a:srgbClr val="7030A0"/>
                </a:solidFill>
              </a:rPr>
              <a:t>loans or donations </a:t>
            </a:r>
            <a:r>
              <a:rPr lang="en-US" sz="3100" dirty="0">
                <a:solidFill>
                  <a:srgbClr val="7030A0"/>
                </a:solidFill>
              </a:rPr>
              <a:t>. 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Collection agents (which in most cases also pool the funds and purchase health care services from providers) could be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government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or independent public agencies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(such as a social security agency),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private insurance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funds, or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public and private health care providers</a:t>
            </a:r>
          </a:p>
          <a:p>
            <a:endParaRPr lang="en-US" dirty="0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0"/>
            <a:ext cx="2267744" cy="17116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2306" y="127169"/>
            <a:ext cx="4690864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Pooling of resources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44824"/>
            <a:ext cx="8363272" cy="47385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Pooling: Accumulation of prepaid health resources on behalf of population across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risk divides </a:t>
            </a:r>
            <a:r>
              <a:rPr lang="en-GB" dirty="0"/>
              <a:t>for eventual purchase of health services.</a:t>
            </a:r>
          </a:p>
          <a:p>
            <a:pPr marL="0" indent="0">
              <a:buNone/>
            </a:pPr>
            <a:r>
              <a:rPr lang="en-GB" b="1" dirty="0"/>
              <a:t>When pooling resources:</a:t>
            </a:r>
          </a:p>
          <a:p>
            <a:r>
              <a:rPr lang="en-GB" dirty="0"/>
              <a:t>Money should be collected in advance – Prepayment contribution </a:t>
            </a:r>
          </a:p>
          <a:p>
            <a:r>
              <a:rPr lang="en-GB" dirty="0"/>
              <a:t>Contribution should be based on ability to pay </a:t>
            </a:r>
          </a:p>
          <a:p>
            <a:r>
              <a:rPr lang="en-GB" dirty="0"/>
              <a:t>Access should be based on need </a:t>
            </a:r>
          </a:p>
          <a:p>
            <a:r>
              <a:rPr lang="en-GB" dirty="0"/>
              <a:t>A mix of contributors is needed (contribution&gt;need, contribution =need, contribution &lt;need and zero contribution with need) </a:t>
            </a:r>
          </a:p>
          <a:p>
            <a:pPr marL="0" indent="0" algn="ctr">
              <a:buNone/>
            </a:pPr>
            <a:r>
              <a:rPr lang="en-GB" b="1" dirty="0"/>
              <a:t>We pool two things: Funds and risk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F1CD608-BB71-4CF2-90FE-E0B15219E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0"/>
            <a:ext cx="2987824" cy="168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97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8936" cy="457199"/>
          </a:xfrm>
        </p:spPr>
        <p:txBody>
          <a:bodyPr>
            <a:normAutofit fontScale="90000"/>
          </a:bodyPr>
          <a:lstStyle/>
          <a:p>
            <a:r>
              <a:rPr lang="en-US" dirty="0"/>
              <a:t>2. Pooling of resources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8507288" cy="528945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Sharing financial risk between contributors.</a:t>
            </a:r>
          </a:p>
          <a:p>
            <a:endParaRPr lang="en-GB" dirty="0"/>
          </a:p>
        </p:txBody>
      </p:sp>
      <p:pic>
        <p:nvPicPr>
          <p:cNvPr id="9" name="Content Placeholder 8" descr="health-financing-functions-risk-pooling-6-63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772816"/>
            <a:ext cx="4426736" cy="4114784"/>
          </a:xfrm>
          <a:ln w="3175">
            <a:solidFill>
              <a:schemeClr val="tx1"/>
            </a:solidFill>
          </a:ln>
        </p:spPr>
      </p:pic>
      <p:pic>
        <p:nvPicPr>
          <p:cNvPr id="10" name="Content Placeholder 9" descr="health-financing-functions-risk-pooling-5-638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69276" y="1772816"/>
            <a:ext cx="4429699" cy="4114784"/>
          </a:xfrm>
          <a:ln w="31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060" y="32253"/>
            <a:ext cx="2971200" cy="100840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en-US" dirty="0"/>
              <a:t>Both</a:t>
            </a:r>
            <a:r>
              <a:rPr lang="en-US" u="sng" dirty="0"/>
              <a:t> tax-based health financing </a:t>
            </a:r>
            <a:r>
              <a:rPr lang="en-US" dirty="0"/>
              <a:t>and </a:t>
            </a:r>
            <a:r>
              <a:rPr lang="en-US" u="sng" dirty="0"/>
              <a:t>health insurance</a:t>
            </a:r>
            <a:r>
              <a:rPr lang="en-US" dirty="0"/>
              <a:t> involve pooling while fee-for-service (out-of-pocket) user payments do not involve the pooling of resources. </a:t>
            </a:r>
          </a:p>
          <a:p>
            <a:r>
              <a:rPr lang="en-US" dirty="0"/>
              <a:t>Pooling allows for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 cross-subsidization </a:t>
            </a:r>
            <a:r>
              <a:rPr lang="en-US" dirty="0"/>
              <a:t>from low- to high-risk people (example: charging more than the cost of production for a service or a group so that less than the cost of production can be charged for another service or to another group).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2987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39315"/>
            <a:ext cx="8496944" cy="637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35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 Resource allocation (Purchasing of health services)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7638"/>
            <a:ext cx="8712968" cy="5323730"/>
          </a:xfrm>
        </p:spPr>
        <p:txBody>
          <a:bodyPr>
            <a:normAutofit/>
          </a:bodyPr>
          <a:lstStyle/>
          <a:p>
            <a:r>
              <a:rPr lang="en-US" b="1" u="sng" dirty="0"/>
              <a:t>The transfer of pooled resources to service providers. </a:t>
            </a:r>
          </a:p>
          <a:p>
            <a:r>
              <a:rPr lang="en-US" dirty="0"/>
              <a:t>Purchasing of health services is done by public or private agencies that spend money either </a:t>
            </a:r>
            <a:r>
              <a:rPr lang="en-US" dirty="0">
                <a:solidFill>
                  <a:srgbClr val="FF0000"/>
                </a:solidFill>
              </a:rPr>
              <a:t>to provide services directly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to purchase services for their beneficiaries</a:t>
            </a:r>
            <a:r>
              <a:rPr lang="en-US" dirty="0"/>
              <a:t>.</a:t>
            </a:r>
          </a:p>
          <a:p>
            <a:r>
              <a:rPr lang="en-US" dirty="0"/>
              <a:t> In many cases, the purchaser is also the agent that pools the financial resources. </a:t>
            </a:r>
          </a:p>
          <a:p>
            <a:endParaRPr lang="en-US" dirty="0"/>
          </a:p>
        </p:txBody>
      </p:sp>
      <p:pic>
        <p:nvPicPr>
          <p:cNvPr id="2050" name="Picture 2" descr="Image result for allocation of resourc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5445224"/>
            <a:ext cx="2699792" cy="1412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6E24104-18D7-440F-947A-A6AD68741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Purchasers of health services are typically the MOH, social security agency, district health boards, insurance organizations, and individuals or households (who pay out of pocket at time of using care). </a:t>
            </a:r>
          </a:p>
          <a:p>
            <a:r>
              <a:rPr lang="en-US" dirty="0"/>
              <a:t>Purchasing can be either </a:t>
            </a:r>
            <a:r>
              <a:rPr lang="en-US" dirty="0">
                <a:solidFill>
                  <a:srgbClr val="FF0000"/>
                </a:solidFill>
              </a:rPr>
              <a:t>passive </a:t>
            </a:r>
            <a:r>
              <a:rPr lang="en-US" dirty="0"/>
              <a:t>or </a:t>
            </a:r>
            <a:r>
              <a:rPr lang="en-US" dirty="0">
                <a:solidFill>
                  <a:srgbClr val="FF0000"/>
                </a:solidFill>
              </a:rPr>
              <a:t>strategic; </a:t>
            </a:r>
          </a:p>
          <a:p>
            <a:pPr>
              <a:buFontTx/>
              <a:buChar char="-"/>
            </a:pPr>
            <a:r>
              <a:rPr lang="en-US" dirty="0"/>
              <a:t>passive purchasing simply follows predetermined budgets or pays bills when they are presented, </a:t>
            </a:r>
          </a:p>
          <a:p>
            <a:pPr>
              <a:buFontTx/>
              <a:buChar char="-"/>
            </a:pPr>
            <a:r>
              <a:rPr lang="en-US" dirty="0"/>
              <a:t>strategic purchasing uses a deliberate approach to seeking better quality services and low prices.</a:t>
            </a:r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5139A918-6832-49AE-93A6-6120E62F6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3. Resource allocation (Purchasing of health services)</a:t>
            </a:r>
          </a:p>
        </p:txBody>
      </p:sp>
    </p:spTree>
    <p:extLst>
      <p:ext uri="{BB962C8B-B14F-4D97-AF65-F5344CB8AC3E}">
        <p14:creationId xmlns:p14="http://schemas.microsoft.com/office/powerpoint/2010/main" val="3201668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68580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An insured patient pay any of three types of payments to the provider: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Co-payment: </a:t>
            </a:r>
            <a:r>
              <a:rPr lang="en-US" dirty="0"/>
              <a:t>Also known as the co-pay, a co-payment is a </a:t>
            </a:r>
            <a:r>
              <a:rPr lang="en-US" u="sng" dirty="0"/>
              <a:t>fixed amount </a:t>
            </a:r>
            <a:r>
              <a:rPr lang="en-US" dirty="0"/>
              <a:t>paid by the patient to the provider for each encounter regardless of what is provided during the visit.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Coinsurance: </a:t>
            </a:r>
            <a:r>
              <a:rPr lang="en-US" dirty="0"/>
              <a:t>In some policies, the patient agrees to pay </a:t>
            </a:r>
            <a:r>
              <a:rPr lang="en-US" u="sng" dirty="0"/>
              <a:t>a percentage of the allowed amount, while the policy pays the rest. </a:t>
            </a:r>
            <a:r>
              <a:rPr lang="en-US" dirty="0"/>
              <a:t>For example, with an 80/20 policy, the third-party payer reimburses 80 percent and the patient pays 20 percent.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covered in this lecture: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Definitions of financing and other related terms.</a:t>
            </a:r>
          </a:p>
          <a:p>
            <a:r>
              <a:rPr lang="en-US" dirty="0"/>
              <a:t>The three key functions involved in funding healthcare</a:t>
            </a:r>
          </a:p>
          <a:p>
            <a:r>
              <a:rPr lang="en-US" dirty="0"/>
              <a:t>Sources of finance</a:t>
            </a:r>
          </a:p>
          <a:p>
            <a:r>
              <a:rPr lang="en-US" dirty="0"/>
              <a:t>Allocating resources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514350" indent="-514350">
              <a:buNone/>
            </a:pPr>
            <a:r>
              <a:rPr lang="en-US" b="1" dirty="0">
                <a:solidFill>
                  <a:srgbClr val="FF0000"/>
                </a:solidFill>
              </a:rPr>
              <a:t>3. Deductible</a:t>
            </a:r>
            <a:r>
              <a:rPr lang="en-US" dirty="0"/>
              <a:t>: This is the amount of money that a patient must pay out of pocket each year before third-party payer benefits begin and is stated in the policy agreement between the policy- holder (the patient) and the third-party payer.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92500" lnSpcReduction="20000"/>
          </a:bodyPr>
          <a:lstStyle/>
          <a:p>
            <a:r>
              <a:rPr lang="en-US" sz="3800" dirty="0"/>
              <a:t>All intermediaries and revenue managers as well as individuals and households are purchasers of health care services</a:t>
            </a:r>
            <a:r>
              <a:rPr lang="en-US" sz="3800" b="1" dirty="0"/>
              <a:t>. </a:t>
            </a:r>
          </a:p>
          <a:p>
            <a:r>
              <a:rPr lang="en-US" sz="3800" b="1" dirty="0"/>
              <a:t>The payment mechanisms are the following: </a:t>
            </a:r>
          </a:p>
          <a:p>
            <a:r>
              <a:rPr lang="en-US" b="1" dirty="0">
                <a:solidFill>
                  <a:srgbClr val="FF0000"/>
                </a:solidFill>
              </a:rPr>
              <a:t> Global budgets </a:t>
            </a:r>
            <a:r>
              <a:rPr lang="en-GB" dirty="0"/>
              <a:t>a government agency determines the total amount of money that it has available to reimburse all hospitals, physicians and clinics in the nation</a:t>
            </a:r>
            <a:r>
              <a:rPr lang="en-US" dirty="0"/>
              <a:t>are allocated to health facilities; allocations typically depend on the type of facility, its historical budget, number of beds (for hospitals), per capita rates, or utilization rates for past years. 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B28A88-1739-482F-8AC6-7D83073B3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C1D558-F19B-4B38-965B-A2F75846E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Line-item budgets </a:t>
            </a:r>
            <a:r>
              <a:rPr lang="en-US" dirty="0"/>
              <a:t>are allocated for each functional budget category, such as salaries, medicines, equipment, and administration.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C59F4E6-6C21-4D20-A922-B26160D46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3446940"/>
            <a:ext cx="57150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5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765999-C83C-46EA-A263-B6FB39568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669D6D-8D37-4B75-B747-DD4A61815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Capitation</a:t>
            </a:r>
            <a:r>
              <a:rPr lang="en-US" dirty="0"/>
              <a:t> allocates a predetermined amount of funds per year </a:t>
            </a:r>
            <a:r>
              <a:rPr lang="en-US" u="sng" dirty="0"/>
              <a:t>for each person </a:t>
            </a:r>
            <a:r>
              <a:rPr lang="en-US" dirty="0"/>
              <a:t>enrolled with a given provider (usually a primary care provider, such as a GP).</a:t>
            </a:r>
          </a:p>
          <a:p>
            <a:endParaRPr lang="en-US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FA58A3F-55CB-4022-9784-216798574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167" y="2780928"/>
            <a:ext cx="5371666" cy="3022615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654818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321734"/>
            <a:ext cx="8178799" cy="1135737"/>
          </a:xfrm>
        </p:spPr>
        <p:txBody>
          <a:bodyPr>
            <a:normAutofit/>
          </a:bodyPr>
          <a:lstStyle/>
          <a:p>
            <a:r>
              <a:rPr lang="en-GB" sz="3100" dirty="0"/>
              <a:t> Payment methods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1" y="1782981"/>
            <a:ext cx="5168391" cy="439398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Per diem payment </a:t>
            </a:r>
            <a:r>
              <a:rPr lang="en-US" dirty="0"/>
              <a:t>is a predetermined payment that providers receive for each </a:t>
            </a:r>
            <a:r>
              <a:rPr lang="en-US" i="1" dirty="0"/>
              <a:t>patient day of hospital stay</a:t>
            </a:r>
            <a:r>
              <a:rPr lang="en-US" dirty="0"/>
              <a:t>; the amount of the payment usually varies by hospital department. </a:t>
            </a:r>
          </a:p>
          <a:p>
            <a:endParaRPr lang="en-GB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E34A273-24FF-47CE-A9CF-03CE261CB2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554" r="23178" b="1"/>
          <a:stretch/>
        </p:blipFill>
        <p:spPr>
          <a:xfrm>
            <a:off x="5833044" y="1976277"/>
            <a:ext cx="3310955" cy="4881723"/>
          </a:xfrm>
          <a:custGeom>
            <a:avLst/>
            <a:gdLst/>
            <a:ahLst/>
            <a:cxnLst/>
            <a:rect l="l" t="t" r="r" b="b"/>
            <a:pathLst>
              <a:path w="4414606" h="4881723">
                <a:moveTo>
                  <a:pt x="3151661" y="0"/>
                </a:moveTo>
                <a:lnTo>
                  <a:pt x="4414606" y="1262946"/>
                </a:lnTo>
                <a:lnTo>
                  <a:pt x="4414606" y="4881723"/>
                </a:lnTo>
                <a:lnTo>
                  <a:pt x="1730061" y="4881723"/>
                </a:lnTo>
                <a:lnTo>
                  <a:pt x="0" y="3151662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E80C965-DB6D-4F81-9E9E-B027384D0B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8208801" y="2200695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="" xmlns:a16="http://schemas.microsoft.com/office/drawing/2014/main" id="{A580F890-B085-4E95-96AA-55AEBEC5CE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7400197" y="1502156"/>
            <a:ext cx="2532832" cy="954774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="" xmlns:a16="http://schemas.microsoft.com/office/drawing/2014/main" id="{D3F51FEB-38FB-4F6C-9F7B-2F2AFAB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E547BA6-BAE0-43BB-A7CA-60F69CE2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14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F43D44-08A6-4C0F-9685-BE6E5F349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4EE027-FBFA-4D90-B773-E7A32BDBB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Case-based payment </a:t>
            </a:r>
            <a:r>
              <a:rPr lang="en-US" dirty="0"/>
              <a:t>is the estimated cost of all interventions typically prescribed for the treatment of </a:t>
            </a:r>
            <a:r>
              <a:rPr lang="en-US" i="1" u="sng" dirty="0"/>
              <a:t>a given condition</a:t>
            </a:r>
            <a:r>
              <a:rPr lang="en-US" dirty="0"/>
              <a:t>. It pays the provider for each patient treatment episode, according to a predetermined payment schedule.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561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="" xmlns:a16="http://schemas.microsoft.com/office/drawing/2014/main" id="{84ECDE7A-6944-466D-8FFE-149A29BA6B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0">
            <a:extLst>
              <a:ext uri="{FF2B5EF4-FFF2-40B4-BE49-F238E27FC236}">
                <a16:creationId xmlns="" xmlns:a16="http://schemas.microsoft.com/office/drawing/2014/main" id="{B3420082-9415-44EC-802E-C77D71D59C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Rectangle 12">
            <a:extLst>
              <a:ext uri="{FF2B5EF4-FFF2-40B4-BE49-F238E27FC236}">
                <a16:creationId xmlns="" xmlns:a16="http://schemas.microsoft.com/office/drawing/2014/main" id="{55A52C45-1FCB-4636-A80F-2849B8226C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058547-AD2B-4AF0-BF92-2B81358DC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endParaRPr lang="en-GB" sz="350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68EB4DD-3704-43AD-92B3-C4E0C6EA92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4125" y="770799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61E1AF0-743D-4635-A873-27B27C0C86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80" t="6251" r="10089" b="11884"/>
          <a:stretch/>
        </p:blipFill>
        <p:spPr>
          <a:xfrm>
            <a:off x="2915816" y="4149080"/>
            <a:ext cx="3621847" cy="24301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FBAE6B-6836-4CA2-B7F7-140F2DC0A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355" y="531648"/>
            <a:ext cx="8686738" cy="5401401"/>
          </a:xfrm>
        </p:spPr>
        <p:txBody>
          <a:bodyPr anchor="ctr">
            <a:normAutofit/>
          </a:bodyPr>
          <a:lstStyle/>
          <a:p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Fee for service </a:t>
            </a:r>
            <a:r>
              <a:rPr lang="en-US" sz="2400" dirty="0"/>
              <a:t>is the out-of-pocket payment that patients make </a:t>
            </a:r>
            <a:r>
              <a:rPr lang="en-US" sz="2400" i="1" dirty="0"/>
              <a:t>for each health care service at the point and time of use </a:t>
            </a:r>
            <a:r>
              <a:rPr lang="en-US" sz="2400" dirty="0"/>
              <a:t>(also known as a user fee in the public sector), or payment by other entities (such as a health insurance organization) to providers for individual health services provided to beneficiaries.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501895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>
                <a:latin typeface="Comic Sans MS" pitchFamily="66" charset="0"/>
              </a:rPr>
              <a:t>Measures of national income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Clr>
                <a:srgbClr val="FFFF00"/>
              </a:buClr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National income is usually expressed as GDP or GNI .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GDP is the money value of all the goods and services produced </a:t>
            </a:r>
            <a:r>
              <a:rPr lang="en-GB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within a country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and can be measured in three ways:  </a:t>
            </a:r>
          </a:p>
          <a:p>
            <a:pPr marL="514350" indent="-514350" eaLnBrk="1" hangingPunct="1">
              <a:lnSpc>
                <a:spcPct val="8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The output method is the value of all goods and services produced in an economy</a:t>
            </a:r>
          </a:p>
          <a:p>
            <a:pPr marL="514350" indent="-514350" eaLnBrk="1" hangingPunct="1">
              <a:lnSpc>
                <a:spcPct val="8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The expenditure method is the amount of resources spent on the goods and services produced in an economy</a:t>
            </a:r>
          </a:p>
          <a:p>
            <a:pPr marL="514350" indent="-514350">
              <a:lnSpc>
                <a:spcPct val="8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The income method is the incomes received from producing the goods and services produced in an economy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Ø"/>
            </a:pP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>
                <a:solidFill>
                  <a:schemeClr val="bg1"/>
                </a:solidFill>
                <a:latin typeface="Comic Sans MS" pitchFamily="66" charset="0"/>
              </a:rPr>
              <a:t>Measures of national income</a:t>
            </a:r>
            <a:endParaRPr lang="en-US" sz="4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14375"/>
            <a:ext cx="8229600" cy="54117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buClr>
                <a:srgbClr val="FFFF00"/>
              </a:buClr>
              <a:buFontTx/>
              <a:buNone/>
            </a:pPr>
            <a:r>
              <a:rPr lang="en-GB" b="1" dirty="0">
                <a:latin typeface="Times New Roman" pitchFamily="18" charset="0"/>
                <a:cs typeface="Times New Roman" pitchFamily="18" charset="0"/>
              </a:rPr>
              <a:t>Gross Domestic Product (GDP) and Gross National Income (GNI) </a:t>
            </a:r>
          </a:p>
          <a:p>
            <a:pPr algn="ctr" eaLnBrk="1" hangingPunct="1">
              <a:lnSpc>
                <a:spcPct val="80000"/>
              </a:lnSpc>
              <a:buClr>
                <a:srgbClr val="FFFF00"/>
              </a:buClr>
              <a:buFontTx/>
              <a:buNone/>
            </a:pPr>
            <a:endParaRPr lang="en-GB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FFFF00"/>
              </a:buClr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GDP depends where the economic </a:t>
            </a:r>
            <a:r>
              <a:rPr lang="en-GB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is located while GNI depends on where the </a:t>
            </a:r>
            <a:r>
              <a:rPr lang="en-GB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(owners of the labour and capital) are located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The main difference between GDP and GNI is that GNI includes net income from abroad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Indicators to monitor and evaluate health system financing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Total Health Expenditure (THE) per capita in international and US$.</a:t>
            </a:r>
          </a:p>
          <a:p>
            <a:r>
              <a:rPr lang="en-US" dirty="0"/>
              <a:t>The sum of all health expenditures (including all sources of funds, external, government, and non-government including household OOPs)/ Total population.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862"/>
            <a:ext cx="8229600" cy="850106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84C8F8AB-C657-4343-94CB-B31D1187E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89968"/>
            <a:ext cx="8507288" cy="5236195"/>
          </a:xfrm>
        </p:spPr>
        <p:txBody>
          <a:bodyPr/>
          <a:lstStyle/>
          <a:p>
            <a:r>
              <a:rPr lang="en-GB" sz="2000" b="1" dirty="0"/>
              <a:t>Health financing is a core function of health systems</a:t>
            </a:r>
            <a:r>
              <a:rPr lang="en-GB" sz="2000" b="1" dirty="0" smtClean="0"/>
              <a:t>.</a:t>
            </a:r>
            <a:endParaRPr lang="ar-JO" sz="2000" b="1" dirty="0" smtClean="0"/>
          </a:p>
          <a:p>
            <a:r>
              <a:rPr lang="en-GB" sz="2000" b="1" dirty="0" smtClean="0"/>
              <a:t>Expenditure </a:t>
            </a:r>
            <a:r>
              <a:rPr lang="en-GB" sz="2000" b="1" dirty="0"/>
              <a:t>levels vary between countries.</a:t>
            </a:r>
          </a:p>
          <a:p>
            <a:r>
              <a:rPr lang="en-GB" sz="2000" b="1" dirty="0"/>
              <a:t>The amount spent on healthcare depends on wealth. </a:t>
            </a:r>
            <a:endParaRPr lang="ar-JO" sz="2000" b="1" dirty="0" smtClean="0"/>
          </a:p>
          <a:p>
            <a:r>
              <a:rPr lang="en-GB" sz="2000" b="1" dirty="0" smtClean="0"/>
              <a:t>In </a:t>
            </a:r>
            <a:r>
              <a:rPr lang="en-GB" sz="2000" b="1" dirty="0"/>
              <a:t>developing countries, financing is a major barrier to health care delivery.</a:t>
            </a:r>
          </a:p>
          <a:p>
            <a:endParaRPr lang="en-GB" sz="2000" b="1" dirty="0"/>
          </a:p>
          <a:p>
            <a:endParaRPr lang="en-GB" dirty="0"/>
          </a:p>
        </p:txBody>
      </p:sp>
      <p:pic>
        <p:nvPicPr>
          <p:cNvPr id="1026" name="Picture 2" descr="Image result for healthcare expenditure by country">
            <a:extLst>
              <a:ext uri="{FF2B5EF4-FFF2-40B4-BE49-F238E27FC236}">
                <a16:creationId xmlns="" xmlns:a16="http://schemas.microsoft.com/office/drawing/2014/main" id="{255F44B0-921B-4659-BE9E-E4150D21F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880"/>
            <a:ext cx="8229600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1335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Jordan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the commonly used developmental indicators, Jordan fares better than most countries in the low middle-income category</a:t>
            </a:r>
          </a:p>
          <a:p>
            <a:r>
              <a:rPr lang="en-US" dirty="0"/>
              <a:t>Gross domestic product (GDP) amounted to JD ( 23.9) billion and per capita GDP was JD ( 2939.6 ) (Department of Statistics, DOS 2013)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total expenditure on health care in Jordan amounts to JD 1.881 billion (US 2.7 billion) and the per capita expenditures to JD 231.8 (US$ 327.4). (2013)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The total expenditure on health is 8% of the GDP and is considered high for a middle-income country. </a:t>
            </a:r>
          </a:p>
          <a:p>
            <a:r>
              <a:rPr lang="en-US" dirty="0"/>
              <a:t>The proportion of government budget allocated to health sector is almost </a:t>
            </a:r>
            <a:r>
              <a:rPr lang="en-US" b="1" dirty="0">
                <a:solidFill>
                  <a:srgbClr val="FF0000"/>
                </a:solidFill>
              </a:rPr>
              <a:t>11%.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 l="25177" t="24235" r="27228" b="31469"/>
          <a:stretch>
            <a:fillRect/>
          </a:stretch>
        </p:blipFill>
        <p:spPr bwMode="auto">
          <a:xfrm>
            <a:off x="251520" y="692696"/>
            <a:ext cx="849694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Jordan, health care is funded by the following sources: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n-US" dirty="0"/>
              <a:t>The Government of Jordan (primarily from the Ministries of Finance and Planning, </a:t>
            </a:r>
          </a:p>
          <a:p>
            <a:r>
              <a:rPr lang="en-US" dirty="0"/>
              <a:t>Other governmental entities such as the Ministry of Social Development), </a:t>
            </a:r>
          </a:p>
          <a:p>
            <a:r>
              <a:rPr lang="en-US" dirty="0"/>
              <a:t>Households, </a:t>
            </a:r>
          </a:p>
          <a:p>
            <a:r>
              <a:rPr lang="en-US" dirty="0"/>
              <a:t>International donors, and </a:t>
            </a:r>
          </a:p>
          <a:p>
            <a:r>
              <a:rPr lang="en-US" dirty="0"/>
              <a:t>UNRWA.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2"/>
          </a:solidFill>
        </p:spPr>
        <p:txBody>
          <a:bodyPr/>
          <a:lstStyle/>
          <a:p>
            <a:r>
              <a:rPr lang="en-GB" dirty="0"/>
              <a:t>In Jordan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63690"/>
          </a:xfrm>
          <a:solidFill>
            <a:schemeClr val="bg2"/>
          </a:solidFill>
        </p:spPr>
        <p:txBody>
          <a:bodyPr>
            <a:normAutofit fontScale="77500" lnSpcReduction="20000"/>
          </a:bodyPr>
          <a:lstStyle/>
          <a:p>
            <a:r>
              <a:rPr lang="en-US" dirty="0"/>
              <a:t>MOF was the major source of health care funds (37.61% in 2013). </a:t>
            </a:r>
          </a:p>
          <a:p>
            <a:r>
              <a:rPr lang="en-US" dirty="0"/>
              <a:t>The household was the second largest source, (33.24%).</a:t>
            </a:r>
          </a:p>
          <a:p>
            <a:r>
              <a:rPr lang="en-US" dirty="0"/>
              <a:t>Household contributions are made primarily through premiums paid to health insurance plans and more importantly by out-of-pocket expenditures.  </a:t>
            </a:r>
          </a:p>
          <a:p>
            <a:r>
              <a:rPr lang="en-US" dirty="0"/>
              <a:t>Private firms provided around 12.5%, by funding for their employees’ health insurance plans through self-insurance or commercial insurers. </a:t>
            </a:r>
          </a:p>
          <a:p>
            <a:r>
              <a:rPr lang="en-US" dirty="0"/>
              <a:t>Donor contributions (Rest of the worlds), without the UNRWA contributions was around 2.9 %. </a:t>
            </a:r>
          </a:p>
          <a:p>
            <a:r>
              <a:rPr lang="en-US" dirty="0"/>
              <a:t>UNRWA’s share amounted to 0.77%; </a:t>
            </a:r>
          </a:p>
          <a:p>
            <a:r>
              <a:rPr lang="en-US" dirty="0"/>
              <a:t>other governmental entities supplied 12.8% of health care funds, MOPIC 0.19%.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9069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In terms of expenditures,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The public sector accounts for 65.7%, </a:t>
            </a:r>
          </a:p>
          <a:p>
            <a:r>
              <a:rPr lang="en-US" dirty="0"/>
              <a:t>Private sector accounts for 31.6%, </a:t>
            </a:r>
          </a:p>
          <a:p>
            <a:r>
              <a:rPr lang="en-US" dirty="0"/>
              <a:t>NGO for 2%, </a:t>
            </a:r>
          </a:p>
          <a:p>
            <a:r>
              <a:rPr lang="en-US" dirty="0"/>
              <a:t>and UNRWA clinics for 0.7%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Health expenditures by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/>
              <a:t>75% is spent on curative services, </a:t>
            </a:r>
          </a:p>
          <a:p>
            <a:r>
              <a:rPr lang="en-US" dirty="0"/>
              <a:t>16% percent on preventive measures (PHC),</a:t>
            </a:r>
          </a:p>
          <a:p>
            <a:r>
              <a:rPr lang="en-US" dirty="0"/>
              <a:t> 6% percent on administrative activities, </a:t>
            </a:r>
          </a:p>
          <a:p>
            <a:r>
              <a:rPr lang="en-US" dirty="0"/>
              <a:t>1.5% on training, and 1.5% on miscellaneous activities. </a:t>
            </a:r>
          </a:p>
          <a:p>
            <a:r>
              <a:rPr lang="en-US" dirty="0"/>
              <a:t>The expenditure on drugs at JD 500 million is higher than most countries in Jordan’s income group. It accounted for approximately 26.60% of the total expenditure on health care services.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72816"/>
            <a:ext cx="7239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77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46C2E80F-49A6-4372-B103-219D417A5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US" sz="4100" b="1" dirty="0">
                <a:solidFill>
                  <a:schemeClr val="accent1">
                    <a:lumMod val="75000"/>
                  </a:schemeClr>
                </a:solidFill>
              </a:rPr>
              <a:t>Objectives when funding healthcare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1E859A41-E7CC-454C-8E7F-FE7AB33094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457738"/>
              </p:ext>
            </p:extLst>
          </p:nvPr>
        </p:nvGraphicFramePr>
        <p:xfrm>
          <a:off x="3895725" y="260648"/>
          <a:ext cx="4885203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F2EA12E3-1C9E-43D7-ABCC-C16A6ED4B0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6981713" cy="6858478"/>
          </a:xfrm>
          <a:custGeom>
            <a:avLst/>
            <a:gdLst>
              <a:gd name="connsiteX0" fmla="*/ 0 w 9308951"/>
              <a:gd name="connsiteY0" fmla="*/ 0 h 6858478"/>
              <a:gd name="connsiteX1" fmla="*/ 838200 w 9308951"/>
              <a:gd name="connsiteY1" fmla="*/ 0 h 6858478"/>
              <a:gd name="connsiteX2" fmla="*/ 838200 w 9308951"/>
              <a:gd name="connsiteY2" fmla="*/ 479 h 6858478"/>
              <a:gd name="connsiteX3" fmla="*/ 1230899 w 9308951"/>
              <a:gd name="connsiteY3" fmla="*/ 479 h 6858478"/>
              <a:gd name="connsiteX4" fmla="*/ 1230899 w 9308951"/>
              <a:gd name="connsiteY4" fmla="*/ 0 h 6858478"/>
              <a:gd name="connsiteX5" fmla="*/ 5060771 w 9308951"/>
              <a:gd name="connsiteY5" fmla="*/ 0 h 6858478"/>
              <a:gd name="connsiteX6" fmla="*/ 6126999 w 9308951"/>
              <a:gd name="connsiteY6" fmla="*/ 0 h 6858478"/>
              <a:gd name="connsiteX7" fmla="*/ 6132576 w 9308951"/>
              <a:gd name="connsiteY7" fmla="*/ 0 h 6858478"/>
              <a:gd name="connsiteX8" fmla="*/ 9308951 w 9308951"/>
              <a:gd name="connsiteY8" fmla="*/ 6858478 h 6858478"/>
              <a:gd name="connsiteX9" fmla="*/ 1884396 w 9308951"/>
              <a:gd name="connsiteY9" fmla="*/ 6858478 h 6858478"/>
              <a:gd name="connsiteX10" fmla="*/ 1884656 w 9308951"/>
              <a:gd name="connsiteY10" fmla="*/ 6857916 h 6858478"/>
              <a:gd name="connsiteX11" fmla="*/ 1230899 w 9308951"/>
              <a:gd name="connsiteY11" fmla="*/ 6857916 h 6858478"/>
              <a:gd name="connsiteX12" fmla="*/ 1230899 w 9308951"/>
              <a:gd name="connsiteY12" fmla="*/ 6858478 h 6858478"/>
              <a:gd name="connsiteX13" fmla="*/ 651890 w 9308951"/>
              <a:gd name="connsiteY13" fmla="*/ 6858478 h 6858478"/>
              <a:gd name="connsiteX14" fmla="*/ 651890 w 9308951"/>
              <a:gd name="connsiteY14" fmla="*/ 6858000 h 6858478"/>
              <a:gd name="connsiteX15" fmla="*/ 0 w 9308951"/>
              <a:gd name="connsiteY15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308951" h="6858478">
                <a:moveTo>
                  <a:pt x="0" y="0"/>
                </a:moveTo>
                <a:lnTo>
                  <a:pt x="838200" y="0"/>
                </a:lnTo>
                <a:lnTo>
                  <a:pt x="838200" y="479"/>
                </a:lnTo>
                <a:lnTo>
                  <a:pt x="1230899" y="479"/>
                </a:lnTo>
                <a:lnTo>
                  <a:pt x="1230899" y="0"/>
                </a:lnTo>
                <a:lnTo>
                  <a:pt x="5060771" y="0"/>
                </a:lnTo>
                <a:lnTo>
                  <a:pt x="6126999" y="0"/>
                </a:lnTo>
                <a:lnTo>
                  <a:pt x="6132576" y="0"/>
                </a:lnTo>
                <a:lnTo>
                  <a:pt x="9308951" y="6858478"/>
                </a:lnTo>
                <a:lnTo>
                  <a:pt x="1884396" y="6858478"/>
                </a:lnTo>
                <a:lnTo>
                  <a:pt x="1884656" y="6857916"/>
                </a:lnTo>
                <a:lnTo>
                  <a:pt x="1230899" y="6857916"/>
                </a:lnTo>
                <a:lnTo>
                  <a:pt x="1230899" y="6858478"/>
                </a:lnTo>
                <a:lnTo>
                  <a:pt x="651890" y="6858478"/>
                </a:lnTo>
                <a:lnTo>
                  <a:pt x="6518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02" y="260648"/>
            <a:ext cx="6541130" cy="7596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solidFill>
                  <a:schemeClr val="bg1"/>
                </a:solidFill>
              </a:rPr>
              <a:t>Any funding system should: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7BC28B9A-6F19-48A5-B212-146F963ED3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7122514"/>
              </p:ext>
            </p:extLst>
          </p:nvPr>
        </p:nvGraphicFramePr>
        <p:xfrm>
          <a:off x="251521" y="1196752"/>
          <a:ext cx="8424935" cy="5544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1956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5605629" cy="994172"/>
          </a:xfrm>
        </p:spPr>
        <p:txBody>
          <a:bodyPr>
            <a:normAutofit/>
          </a:bodyPr>
          <a:lstStyle/>
          <a:p>
            <a:r>
              <a:rPr lang="en-US" sz="3850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92" y="1182812"/>
            <a:ext cx="6527371" cy="5270523"/>
          </a:xfrm>
        </p:spPr>
        <p:txBody>
          <a:bodyPr anchor="ctr">
            <a:normAutofit lnSpcReduction="10000"/>
          </a:bodyPr>
          <a:lstStyle/>
          <a:p>
            <a:r>
              <a:rPr lang="en-US" b="1" dirty="0"/>
              <a:t>Financing:</a:t>
            </a:r>
          </a:p>
          <a:p>
            <a:r>
              <a:rPr lang="en-US" dirty="0"/>
              <a:t>Finding a way to pay for something.</a:t>
            </a:r>
          </a:p>
          <a:p>
            <a:r>
              <a:rPr lang="en-GB" dirty="0"/>
              <a:t>The </a:t>
            </a:r>
            <a:r>
              <a:rPr lang="en-GB" dirty="0" smtClean="0"/>
              <a:t>management of</a:t>
            </a:r>
            <a:r>
              <a:rPr lang="en-GB" dirty="0"/>
              <a:t> </a:t>
            </a:r>
            <a:r>
              <a:rPr lang="en-GB" b="1" dirty="0"/>
              <a:t>funds</a:t>
            </a:r>
            <a:r>
              <a:rPr lang="en-GB" dirty="0"/>
              <a:t> for healthcare.</a:t>
            </a:r>
            <a:endParaRPr lang="en-US" dirty="0"/>
          </a:p>
          <a:p>
            <a:r>
              <a:rPr lang="en-US" dirty="0"/>
              <a:t>“The function of a health system concerned with the </a:t>
            </a:r>
            <a:r>
              <a:rPr lang="en-US" i="1" dirty="0"/>
              <a:t>mobilization</a:t>
            </a:r>
            <a:r>
              <a:rPr lang="en-US" dirty="0"/>
              <a:t>, </a:t>
            </a:r>
            <a:r>
              <a:rPr lang="en-US" i="1" dirty="0"/>
              <a:t>accumulation </a:t>
            </a:r>
            <a:r>
              <a:rPr lang="en-US" dirty="0"/>
              <a:t>and </a:t>
            </a:r>
            <a:r>
              <a:rPr lang="en-US" i="1" dirty="0"/>
              <a:t>allocation</a:t>
            </a:r>
            <a:r>
              <a:rPr lang="en-US" dirty="0"/>
              <a:t> of money to cover the health needs of the people, individually and collectively, in the health system” (WHO 2000). 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="" xmlns:a16="http://schemas.microsoft.com/office/drawing/2014/main" id="{59A309A7-1751-4ABE-A3C1-EEC40366AD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1">
            <a:extLst>
              <a:ext uri="{FF2B5EF4-FFF2-40B4-BE49-F238E27FC236}">
                <a16:creationId xmlns="" xmlns:a16="http://schemas.microsoft.com/office/drawing/2014/main" id="{967D8EB6-EAE1-4F9C-B398-83321E2872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 descr="Bitcoin">
            <a:extLst>
              <a:ext uri="{FF2B5EF4-FFF2-40B4-BE49-F238E27FC236}">
                <a16:creationId xmlns="" xmlns:a16="http://schemas.microsoft.com/office/drawing/2014/main" id="{0BA399F3-2EBF-406C-9882-E53CB0D5ED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4963" y="2857272"/>
            <a:ext cx="1143455" cy="11434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Definitions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Revenues:</a:t>
            </a:r>
          </a:p>
          <a:p>
            <a:r>
              <a:rPr lang="en-US" dirty="0"/>
              <a:t>Are the receivables (money that is owed to the facility and that the facility will be receiving), comes primarily from payment for services provided to patients. </a:t>
            </a:r>
          </a:p>
          <a:p>
            <a:endParaRPr lang="en-US" dirty="0"/>
          </a:p>
        </p:txBody>
      </p:sp>
      <p:pic>
        <p:nvPicPr>
          <p:cNvPr id="2050" name="Picture 2" descr="Image result for revenues">
            <a:extLst>
              <a:ext uri="{FF2B5EF4-FFF2-40B4-BE49-F238E27FC236}">
                <a16:creationId xmlns="" xmlns:a16="http://schemas.microsoft.com/office/drawing/2014/main" id="{68B0E6EC-8DEC-4F53-BC57-CA4D4D93B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598" y="0"/>
            <a:ext cx="3059832" cy="204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1BB867FF-FC45-48F7-8104-F89BE54909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8BB56887-D0D5-4F0C-9E19-7247EB83C8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90" y="201612"/>
            <a:ext cx="7886700" cy="779463"/>
          </a:xfrm>
        </p:spPr>
        <p:txBody>
          <a:bodyPr>
            <a:normAutofit/>
          </a:bodyPr>
          <a:lstStyle/>
          <a:p>
            <a:r>
              <a:rPr lang="en-GB" dirty="0"/>
              <a:t>Business structure</a:t>
            </a:r>
            <a:endParaRPr lang="en-US" dirty="0"/>
          </a:p>
        </p:txBody>
      </p:sp>
      <p:sp>
        <p:nvSpPr>
          <p:cNvPr id="12" name="Arc 11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782" y="981075"/>
            <a:ext cx="8098568" cy="511222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For Profit: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 for-profit organization is set up with the intention of </a:t>
            </a:r>
            <a:r>
              <a:rPr lang="en-US" sz="2800" b="1" dirty="0">
                <a:solidFill>
                  <a:srgbClr val="FF0000"/>
                </a:solidFill>
              </a:rPr>
              <a:t>making a profit</a:t>
            </a:r>
            <a:r>
              <a:rPr lang="en-US" sz="2800" dirty="0"/>
              <a:t>, similar to many other businesses.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goal is always to bring in more revenue than needed for expenditures (expenses, costs, and taxes).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When these two numbers are equal, this is known as breaking even.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Once the amount of revenue exceeds expenditures, this is called </a:t>
            </a:r>
            <a:r>
              <a:rPr lang="en-US" sz="2800" b="1" dirty="0"/>
              <a:t>profit</a:t>
            </a:r>
            <a:r>
              <a:rPr lang="en-US" sz="2800" dirty="0"/>
              <a:t>.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 simple formula is used: </a:t>
            </a:r>
            <a:r>
              <a:rPr lang="en-US" sz="2800" b="1" dirty="0"/>
              <a:t>Profit = Total Revenue minus Total Expenditures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</a:pP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1BB867FF-FC45-48F7-8104-F89BE54909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8BB56887-D0D5-4F0C-9E19-7247EB83C8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11312"/>
          </a:xfrm>
        </p:spPr>
        <p:txBody>
          <a:bodyPr>
            <a:normAutofit/>
          </a:bodyPr>
          <a:lstStyle/>
          <a:p>
            <a:r>
              <a:rPr lang="en-GB" dirty="0"/>
              <a:t>Business structure</a:t>
            </a:r>
            <a:endParaRPr lang="en-US" dirty="0"/>
          </a:p>
        </p:txBody>
      </p:sp>
      <p:sp>
        <p:nvSpPr>
          <p:cNvPr id="12" name="Arc 11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6438"/>
            <a:ext cx="8098568" cy="53164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Not-for-Profit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Still care about the balance of revenue and expenditures. 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The difference between a nonprofit and a for-profit company is that :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200" dirty="0"/>
              <a:t> </a:t>
            </a:r>
            <a:r>
              <a:rPr lang="en-US" sz="2200" b="1" dirty="0"/>
              <a:t>a for-profit </a:t>
            </a:r>
            <a:r>
              <a:rPr lang="en-US" sz="2200" dirty="0"/>
              <a:t>facility pays out profits to investors, </a:t>
            </a:r>
            <a:r>
              <a:rPr lang="en-US" sz="2200" b="1" dirty="0"/>
              <a:t>a not-for-profit</a:t>
            </a:r>
            <a:r>
              <a:rPr lang="en-US" sz="2200" dirty="0"/>
              <a:t> organization must reinvest the money back into the facility or into enhancing the services provided by the facility. 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200" dirty="0"/>
              <a:t>In addition, not-for-profit corporations are tax-exempt (do not pay taxes). 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200" dirty="0"/>
              <a:t>Funds coming into the company from sources other than patient services may be considered donations rather than investments. </a:t>
            </a:r>
            <a:r>
              <a:rPr lang="en-US" sz="2200" b="1" dirty="0"/>
              <a:t>Donations</a:t>
            </a:r>
            <a:r>
              <a:rPr lang="en-US" sz="2200" dirty="0"/>
              <a:t> are often tax-deductible for the donor. </a:t>
            </a:r>
          </a:p>
          <a:p>
            <a:pPr>
              <a:lnSpc>
                <a:spcPct val="90000"/>
              </a:lnSpc>
            </a:pP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C6ECF21D8D394895988B178CDBBB78" ma:contentTypeVersion="2" ma:contentTypeDescription="Create a new document." ma:contentTypeScope="" ma:versionID="695e0414708e65dfa95e780b0ad8fdc7">
  <xsd:schema xmlns:xsd="http://www.w3.org/2001/XMLSchema" xmlns:xs="http://www.w3.org/2001/XMLSchema" xmlns:p="http://schemas.microsoft.com/office/2006/metadata/properties" xmlns:ns2="6953981d-8640-4453-b34b-78c7feb0cbf1" targetNamespace="http://schemas.microsoft.com/office/2006/metadata/properties" ma:root="true" ma:fieldsID="8fb5509252342fcf4de017b7c43de8be" ns2:_="">
    <xsd:import namespace="6953981d-8640-4453-b34b-78c7feb0cb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53981d-8640-4453-b34b-78c7feb0cb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DA4447-5E77-4874-A6B8-0C6E576074E6}"/>
</file>

<file path=customXml/itemProps2.xml><?xml version="1.0" encoding="utf-8"?>
<ds:datastoreItem xmlns:ds="http://schemas.openxmlformats.org/officeDocument/2006/customXml" ds:itemID="{CA695EF1-F041-4971-9090-108013D90E34}"/>
</file>

<file path=customXml/itemProps3.xml><?xml version="1.0" encoding="utf-8"?>
<ds:datastoreItem xmlns:ds="http://schemas.openxmlformats.org/officeDocument/2006/customXml" ds:itemID="{B69BC9ED-92EA-4546-9EA5-D75C566DB275}"/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1856</Words>
  <Application>Microsoft Office PowerPoint</Application>
  <PresentationFormat>On-screen Show (4:3)</PresentationFormat>
  <Paragraphs>149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Comic Sans MS</vt:lpstr>
      <vt:lpstr>Times New Roman</vt:lpstr>
      <vt:lpstr>Wingdings</vt:lpstr>
      <vt:lpstr>Office Theme</vt:lpstr>
      <vt:lpstr>Financing Healthcare</vt:lpstr>
      <vt:lpstr>Topics covered in this lecture:</vt:lpstr>
      <vt:lpstr>Introduction</vt:lpstr>
      <vt:lpstr>Objectives when funding healthcare</vt:lpstr>
      <vt:lpstr>Any funding system should:</vt:lpstr>
      <vt:lpstr>Definitions</vt:lpstr>
      <vt:lpstr>Definitions </vt:lpstr>
      <vt:lpstr>Business structure</vt:lpstr>
      <vt:lpstr>Business structure</vt:lpstr>
      <vt:lpstr>Business structure</vt:lpstr>
      <vt:lpstr>Flow of finances</vt:lpstr>
      <vt:lpstr>1. Revenue collection</vt:lpstr>
      <vt:lpstr>Pooling of resources</vt:lpstr>
      <vt:lpstr>2. Pooling of resources</vt:lpstr>
      <vt:lpstr>PowerPoint Presentation</vt:lpstr>
      <vt:lpstr>PowerPoint Presentation</vt:lpstr>
      <vt:lpstr>3. Resource allocation (Purchasing of health services)</vt:lpstr>
      <vt:lpstr>3. Resource allocation (Purchasing of health services)</vt:lpstr>
      <vt:lpstr>An insured patient pay any of three types of payments to the provider: </vt:lpstr>
      <vt:lpstr>PowerPoint Presentation</vt:lpstr>
      <vt:lpstr>Payment Methods</vt:lpstr>
      <vt:lpstr>PowerPoint Presentation</vt:lpstr>
      <vt:lpstr>PowerPoint Presentation</vt:lpstr>
      <vt:lpstr> Payment methods Cont.</vt:lpstr>
      <vt:lpstr>PowerPoint Presentation</vt:lpstr>
      <vt:lpstr>PowerPoint Presentation</vt:lpstr>
      <vt:lpstr>Measures of national income</vt:lpstr>
      <vt:lpstr>Measures of national income</vt:lpstr>
      <vt:lpstr>Indicators to monitor and evaluate health system financing</vt:lpstr>
      <vt:lpstr>In Jordan</vt:lpstr>
      <vt:lpstr>PowerPoint Presentation</vt:lpstr>
      <vt:lpstr>PowerPoint Presentation</vt:lpstr>
      <vt:lpstr>In Jordan, health care is funded by the following sources:</vt:lpstr>
      <vt:lpstr>In Jordan</vt:lpstr>
      <vt:lpstr> In terms of expenditures,  </vt:lpstr>
      <vt:lpstr>Health expenditures by function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Financing Healthcare</dc:title>
  <dc:creator>Judah, Hassan</dc:creator>
  <cp:lastModifiedBy>israa rawashdeh</cp:lastModifiedBy>
  <cp:revision>23</cp:revision>
  <dcterms:created xsi:type="dcterms:W3CDTF">2020-02-23T07:52:47Z</dcterms:created>
  <dcterms:modified xsi:type="dcterms:W3CDTF">2021-03-29T08:41:18Z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0x010100B3C6ECF21D8D394895988B178CDBBB78</vt:lpwstr>
  </property>
</Properties>
</file>