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77" r:id="rId10"/>
    <p:sldId id="265" r:id="rId11"/>
    <p:sldId id="263" r:id="rId12"/>
    <p:sldId id="267" r:id="rId13"/>
    <p:sldId id="272" r:id="rId14"/>
    <p:sldId id="274" r:id="rId15"/>
    <p:sldId id="268" r:id="rId16"/>
    <p:sldId id="269" r:id="rId17"/>
    <p:sldId id="275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069"/>
    <a:srgbClr val="8AD0D6"/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966" y="1867988"/>
            <a:ext cx="8825658" cy="2517507"/>
          </a:xfrm>
          <a:solidFill>
            <a:srgbClr val="377069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GB" dirty="0" smtClean="0"/>
              <a:t>Polycystic ovarian syndrome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966" y="4881883"/>
            <a:ext cx="8825658" cy="86142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By :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</a:rPr>
              <a:t>dr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</a:rPr>
              <a:t>samer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</a:rPr>
              <a:t>yaghi</a:t>
            </a:r>
            <a:endParaRPr lang="en-US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Infertility &amp;reproductive medicine specialist </a:t>
            </a:r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968152" cy="1493648"/>
          </a:xfrm>
          <a:solidFill>
            <a:srgbClr val="377069"/>
          </a:solidFill>
          <a:ln>
            <a:solidFill>
              <a:srgbClr val="8AD0D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Clinical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features that may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 observed in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women with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PCOS :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17" y="2316351"/>
            <a:ext cx="5868413" cy="443407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600" b="1" i="1" u="sng" dirty="0">
                <a:solidFill>
                  <a:srgbClr val="00B050"/>
                </a:solidFill>
              </a:rPr>
              <a:t>Reproductive</a:t>
            </a:r>
          </a:p>
          <a:p>
            <a:r>
              <a:rPr lang="en-US" sz="2200" dirty="0"/>
              <a:t>• Menstrual cycle disturbances resulting </a:t>
            </a:r>
            <a:r>
              <a:rPr lang="en-US" sz="2200" dirty="0" smtClean="0"/>
              <a:t>from anovulation </a:t>
            </a:r>
            <a:r>
              <a:rPr lang="en-US" sz="2200" b="1" u="sng" dirty="0">
                <a:solidFill>
                  <a:srgbClr val="FFFF00"/>
                </a:solidFill>
              </a:rPr>
              <a:t>(</a:t>
            </a:r>
            <a:r>
              <a:rPr lang="en-US" sz="2200" b="1" u="sng" dirty="0" err="1">
                <a:solidFill>
                  <a:srgbClr val="FFFF00"/>
                </a:solidFill>
              </a:rPr>
              <a:t>oligomenorrhea</a:t>
            </a:r>
            <a:r>
              <a:rPr lang="en-US" sz="2200" b="1" u="sng" dirty="0">
                <a:solidFill>
                  <a:srgbClr val="FFFF00"/>
                </a:solidFill>
              </a:rPr>
              <a:t>, </a:t>
            </a:r>
            <a:r>
              <a:rPr lang="en-US" sz="2200" b="1" u="sng" dirty="0" smtClean="0">
                <a:solidFill>
                  <a:srgbClr val="FFFF00"/>
                </a:solidFill>
              </a:rPr>
              <a:t>amenorrhea, dysfunctional </a:t>
            </a:r>
            <a:r>
              <a:rPr lang="en-US" sz="2200" b="1" u="sng" dirty="0">
                <a:solidFill>
                  <a:srgbClr val="FFFF00"/>
                </a:solidFill>
              </a:rPr>
              <a:t>uterine bleeding</a:t>
            </a:r>
            <a:r>
              <a:rPr lang="en-US" sz="2200" b="1" u="sng" dirty="0" smtClean="0">
                <a:solidFill>
                  <a:srgbClr val="FFFF00"/>
                </a:solidFill>
              </a:rPr>
              <a:t>).</a:t>
            </a:r>
            <a:endParaRPr lang="en-US" sz="2200" b="1" u="sng" dirty="0">
              <a:solidFill>
                <a:srgbClr val="FFFF00"/>
              </a:solidFill>
            </a:endParaRPr>
          </a:p>
          <a:p>
            <a:r>
              <a:rPr lang="en-US" sz="2200" dirty="0"/>
              <a:t>• </a:t>
            </a:r>
            <a:r>
              <a:rPr lang="en-US" sz="2200" dirty="0" smtClean="0"/>
              <a:t>Obesity.</a:t>
            </a:r>
            <a:endParaRPr lang="en-US" sz="2200" dirty="0"/>
          </a:p>
          <a:p>
            <a:r>
              <a:rPr lang="en-US" sz="2200" dirty="0"/>
              <a:t>• </a:t>
            </a:r>
            <a:r>
              <a:rPr lang="en-US" sz="2200" dirty="0" smtClean="0"/>
              <a:t>Infertility.</a:t>
            </a:r>
            <a:endParaRPr lang="en-US" sz="2200" dirty="0"/>
          </a:p>
          <a:p>
            <a:r>
              <a:rPr lang="en-US" sz="2200" dirty="0"/>
              <a:t>• </a:t>
            </a:r>
            <a:r>
              <a:rPr lang="en-US" sz="2200" dirty="0" err="1" smtClean="0"/>
              <a:t>Hyperandogenism</a:t>
            </a:r>
            <a:r>
              <a:rPr lang="en-US" sz="2200" dirty="0" smtClean="0"/>
              <a:t> </a:t>
            </a:r>
            <a:r>
              <a:rPr lang="en-US" sz="2200" b="1" dirty="0">
                <a:solidFill>
                  <a:srgbClr val="FFFF00"/>
                </a:solidFill>
              </a:rPr>
              <a:t>(hirsutism or acne </a:t>
            </a:r>
            <a:r>
              <a:rPr lang="en-US" sz="2200" b="1" dirty="0" smtClean="0">
                <a:solidFill>
                  <a:srgbClr val="FFFF00"/>
                </a:solidFill>
              </a:rPr>
              <a:t>or androgen </a:t>
            </a:r>
            <a:r>
              <a:rPr lang="en-US" sz="2200" b="1" dirty="0">
                <a:solidFill>
                  <a:srgbClr val="FFFF00"/>
                </a:solidFill>
              </a:rPr>
              <a:t>dependent alopecia</a:t>
            </a:r>
            <a:r>
              <a:rPr lang="en-US" sz="2200" b="1" dirty="0" smtClean="0">
                <a:solidFill>
                  <a:srgbClr val="FFFF00"/>
                </a:solidFill>
              </a:rPr>
              <a:t>).</a:t>
            </a:r>
            <a:endParaRPr lang="en-US" sz="2200" b="1" dirty="0">
              <a:solidFill>
                <a:srgbClr val="FFFF00"/>
              </a:solidFill>
            </a:endParaRPr>
          </a:p>
          <a:p>
            <a:r>
              <a:rPr lang="en-US" sz="2200" dirty="0"/>
              <a:t>• Acanthosis </a:t>
            </a:r>
            <a:r>
              <a:rPr lang="en-US" sz="2200" dirty="0" err="1" smtClean="0"/>
              <a:t>nigricans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/>
              <a:t>• Recurrent spontaneous </a:t>
            </a:r>
            <a:r>
              <a:rPr lang="en-US" sz="2200" dirty="0" smtClean="0"/>
              <a:t>abortion.</a:t>
            </a:r>
            <a:endParaRPr lang="en-US" sz="2200" dirty="0"/>
          </a:p>
          <a:p>
            <a:r>
              <a:rPr lang="en-US" sz="2200" dirty="0"/>
              <a:t>• Endometrial hyperplasia or </a:t>
            </a:r>
            <a:r>
              <a:rPr lang="en-US" sz="2200" dirty="0" smtClean="0"/>
              <a:t>cancer.</a:t>
            </a: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50424" y="2316351"/>
            <a:ext cx="4800600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600" b="1" i="1" u="sng" dirty="0" smtClean="0">
                <a:solidFill>
                  <a:srgbClr val="00B050"/>
                </a:solidFill>
              </a:rPr>
              <a:t>Metabolic</a:t>
            </a:r>
          </a:p>
          <a:p>
            <a:r>
              <a:rPr lang="en-US" dirty="0" smtClean="0"/>
              <a:t>• Impaired glucose intolerance.</a:t>
            </a:r>
          </a:p>
          <a:p>
            <a:r>
              <a:rPr lang="en-US" dirty="0" smtClean="0"/>
              <a:t>• Type 2 diabetes mellitus.</a:t>
            </a:r>
          </a:p>
          <a:p>
            <a:r>
              <a:rPr lang="en-US" dirty="0" smtClean="0"/>
              <a:t>• Gestational diabetes.</a:t>
            </a:r>
          </a:p>
          <a:p>
            <a:r>
              <a:rPr lang="en-US" dirty="0" smtClean="0"/>
              <a:t>• Dyslipidemia.</a:t>
            </a:r>
          </a:p>
          <a:p>
            <a:r>
              <a:rPr lang="en-US" dirty="0" smtClean="0"/>
              <a:t>• Cardiovascular disease.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059592" cy="1310768"/>
          </a:xfrm>
          <a:solidFill>
            <a:srgbClr val="377069"/>
          </a:solidFill>
          <a:ln>
            <a:solidFill>
              <a:srgbClr val="8AD0D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571500" indent="-571500">
              <a:buFont typeface="Century Gothic" panose="020B0502020202020204" pitchFamily="34" charset="0"/>
              <a:buChar char="♣"/>
            </a:pPr>
            <a:r>
              <a:rPr 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The </a:t>
            </a:r>
            <a:r>
              <a:rPr lang="en-US" sz="4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Rotterdam Consensus Group criteria for the definition of </a:t>
            </a:r>
            <a:r>
              <a:rPr 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PCOS:</a:t>
            </a:r>
            <a:endParaRPr lang="en-US" sz="4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883100"/>
            <a:ext cx="11188837" cy="497489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The diagnosis of PCOS requires at least two of the following three criteria: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1.</a:t>
            </a:r>
            <a:r>
              <a:rPr lang="en-US" sz="2400" dirty="0"/>
              <a:t> Oligo-ovulation and/or </a:t>
            </a:r>
            <a:r>
              <a:rPr lang="en-US" sz="2400" dirty="0" smtClean="0"/>
              <a:t>anovulation.</a:t>
            </a:r>
            <a:endParaRPr lang="en-US" sz="2400" dirty="0"/>
          </a:p>
          <a:p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r>
              <a:rPr lang="en-US" sz="2400" dirty="0"/>
              <a:t> Clinical and/or biochemical signs of </a:t>
            </a:r>
            <a:r>
              <a:rPr lang="en-US" sz="2400" dirty="0" err="1"/>
              <a:t>hyperandogenism</a:t>
            </a:r>
            <a:r>
              <a:rPr lang="en-US" sz="2400" dirty="0"/>
              <a:t>. Clinical </a:t>
            </a:r>
            <a:r>
              <a:rPr lang="en-US" sz="2400" dirty="0" err="1"/>
              <a:t>hyperandrogenism</a:t>
            </a:r>
            <a:r>
              <a:rPr lang="en-US" sz="2400" dirty="0"/>
              <a:t> includes </a:t>
            </a:r>
            <a:r>
              <a:rPr lang="en-US" sz="2400" dirty="0" smtClean="0"/>
              <a:t>hirsutism, acne</a:t>
            </a:r>
            <a:r>
              <a:rPr lang="en-US" sz="2400" dirty="0"/>
              <a:t>, or androgenic alopecia.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** </a:t>
            </a:r>
            <a:r>
              <a:rPr lang="en-US" sz="2400" dirty="0" smtClean="0"/>
              <a:t>Biochemical </a:t>
            </a:r>
            <a:r>
              <a:rPr lang="en-US" sz="2400" dirty="0" err="1"/>
              <a:t>hyperandrogenism</a:t>
            </a:r>
            <a:r>
              <a:rPr lang="en-US" sz="2400" dirty="0"/>
              <a:t> </a:t>
            </a:r>
            <a:r>
              <a:rPr lang="en-US" sz="2400" b="1" i="1" u="sng" dirty="0">
                <a:solidFill>
                  <a:srgbClr val="FFC000"/>
                </a:solidFill>
              </a:rPr>
              <a:t>(or </a:t>
            </a:r>
            <a:r>
              <a:rPr lang="en-US" sz="2400" b="1" i="1" u="sng" dirty="0" err="1">
                <a:solidFill>
                  <a:srgbClr val="FFC000"/>
                </a:solidFill>
              </a:rPr>
              <a:t>hyperandrogenaemia</a:t>
            </a:r>
            <a:r>
              <a:rPr lang="en-US" sz="2400" b="1" i="1" u="sng" dirty="0">
                <a:solidFill>
                  <a:srgbClr val="FFC000"/>
                </a:solidFill>
              </a:rPr>
              <a:t>) </a:t>
            </a:r>
            <a:r>
              <a:rPr lang="en-US" sz="2400" dirty="0"/>
              <a:t>includes a </a:t>
            </a:r>
            <a:r>
              <a:rPr lang="en-US" sz="2400" dirty="0" smtClean="0"/>
              <a:t>raised level </a:t>
            </a:r>
            <a:r>
              <a:rPr lang="en-US" sz="2400" dirty="0"/>
              <a:t>of circulating androgens such as total testosterone, free testosterone or free androgen index </a:t>
            </a:r>
            <a:r>
              <a:rPr lang="en-US" sz="2400" b="1" i="1" u="sng" dirty="0">
                <a:solidFill>
                  <a:srgbClr val="FFC000"/>
                </a:solidFill>
              </a:rPr>
              <a:t>(FAI</a:t>
            </a:r>
            <a:r>
              <a:rPr lang="en-US" sz="2400" b="1" i="1" u="sng" dirty="0" smtClean="0">
                <a:solidFill>
                  <a:srgbClr val="FFC000"/>
                </a:solidFill>
              </a:rPr>
              <a:t>), </a:t>
            </a:r>
            <a:r>
              <a:rPr lang="en-US" sz="2400" dirty="0" smtClean="0"/>
              <a:t>or </a:t>
            </a:r>
            <a:r>
              <a:rPr lang="en-US" sz="2400" dirty="0" err="1"/>
              <a:t>dehydroepiandrosterone</a:t>
            </a:r>
            <a:r>
              <a:rPr lang="en-US" sz="2400" dirty="0"/>
              <a:t> </a:t>
            </a:r>
            <a:r>
              <a:rPr lang="en-US" sz="2400" dirty="0" err="1"/>
              <a:t>sulphate</a:t>
            </a:r>
            <a:r>
              <a:rPr lang="en-US" sz="2400" dirty="0"/>
              <a:t> </a:t>
            </a:r>
            <a:r>
              <a:rPr lang="en-US" sz="2400" b="1" i="1" u="sng" dirty="0">
                <a:solidFill>
                  <a:srgbClr val="FFC000"/>
                </a:solidFill>
              </a:rPr>
              <a:t>(DHEAS</a:t>
            </a:r>
            <a:r>
              <a:rPr lang="en-US" sz="2400" b="1" i="1" u="sng" dirty="0" smtClean="0">
                <a:solidFill>
                  <a:srgbClr val="FFC000"/>
                </a:solidFill>
              </a:rPr>
              <a:t>).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3.</a:t>
            </a:r>
            <a:r>
              <a:rPr lang="en-US" sz="2400" dirty="0"/>
              <a:t> Polycystic ovaries on ultrasound. defined as the presence of </a:t>
            </a:r>
            <a:r>
              <a:rPr lang="en-US" sz="2400" b="1" u="sng" dirty="0"/>
              <a:t>12 or more follicles</a:t>
            </a:r>
            <a:r>
              <a:rPr lang="en-US" sz="2400" dirty="0"/>
              <a:t> in either </a:t>
            </a:r>
            <a:r>
              <a:rPr lang="en-US" sz="2400" b="1" dirty="0" smtClean="0">
                <a:solidFill>
                  <a:srgbClr val="92D050"/>
                </a:solidFill>
              </a:rPr>
              <a:t>ovary measuring 2–9 mm</a:t>
            </a:r>
            <a:r>
              <a:rPr lang="en-US" sz="2400" dirty="0" smtClean="0"/>
              <a:t> in </a:t>
            </a:r>
            <a:r>
              <a:rPr lang="en-US" sz="2400" dirty="0"/>
              <a:t>diameter, and/or increased ovarian volume greater than </a:t>
            </a:r>
            <a:r>
              <a:rPr lang="en-US" sz="2400" b="1" dirty="0">
                <a:solidFill>
                  <a:srgbClr val="92D050"/>
                </a:solidFill>
              </a:rPr>
              <a:t>10ml per </a:t>
            </a:r>
            <a:r>
              <a:rPr lang="en-US" sz="2400" b="1" dirty="0" smtClean="0">
                <a:solidFill>
                  <a:srgbClr val="92D050"/>
                </a:solidFill>
              </a:rPr>
              <a:t>ovary</a:t>
            </a:r>
            <a:r>
              <a:rPr lang="en-US" sz="2400" dirty="0"/>
              <a:t>, usually occurring in the periphery and resembling a string of pearls.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44137"/>
            <a:ext cx="6420894" cy="940525"/>
          </a:xfrm>
          <a:solidFill>
            <a:srgbClr val="37706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571500" indent="-571500">
              <a:buClr>
                <a:srgbClr val="8AD0D6"/>
              </a:buClr>
              <a:buFont typeface="Century Gothic" panose="020B0502020202020204" pitchFamily="34" charset="0"/>
              <a:buChar char="♣"/>
            </a:pPr>
            <a:r>
              <a:rPr lang="en-US" sz="4400" b="1" i="1" dirty="0">
                <a:latin typeface="Calibri" panose="020F0502020204030204" pitchFamily="34" charset="0"/>
                <a:cs typeface="Calibri" panose="020F0502020204030204" pitchFamily="34" charset="0"/>
              </a:rPr>
              <a:t>Differential </a:t>
            </a:r>
            <a:r>
              <a:rPr lang="en-US" sz="4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Diagnosis :</a:t>
            </a:r>
            <a:endParaRPr lang="en-US" sz="4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48415"/>
            <a:ext cx="10104619" cy="4674454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Differential diagnosis of PCOS include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endParaRPr lang="en-US" sz="32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Non-classical CAH.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Adrenal tumor, ovarian tumor,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pituitary tumor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androgen secreting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tumor.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Cushing’s disease or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syndrome.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Androgenic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drugs.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Hyperprolactinemia.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Acromegaly.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456" y="169689"/>
            <a:ext cx="4422277" cy="918882"/>
          </a:xfrm>
          <a:solidFill>
            <a:srgbClr val="37706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571500" indent="-571500">
              <a:buClr>
                <a:srgbClr val="8AD0D6"/>
              </a:buClr>
              <a:buFont typeface="Century Gothic" panose="020B0502020202020204" pitchFamily="34" charset="0"/>
              <a:buChar char="♣"/>
            </a:pPr>
            <a:r>
              <a:rPr lang="en-US" sz="4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Investigations:</a:t>
            </a:r>
            <a:endParaRPr lang="en-US" sz="4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1" y="757646"/>
            <a:ext cx="11437031" cy="623098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• Pelvic ultrasound .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Endometrial thickness </a:t>
            </a:r>
            <a:r>
              <a:rPr lang="en-US" i="1" u="sng" dirty="0"/>
              <a:t>(to exclude endometrial pathology including endometrial hyperplasia</a:t>
            </a:r>
            <a:r>
              <a:rPr lang="en-US" i="1" u="sng" dirty="0" smtClean="0"/>
              <a:t>).</a:t>
            </a:r>
            <a:endParaRPr lang="en-US" i="1" u="sng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ii.</a:t>
            </a:r>
            <a:r>
              <a:rPr lang="en-US" dirty="0"/>
              <a:t> Ovaries </a:t>
            </a:r>
            <a:r>
              <a:rPr lang="en-US" i="1" u="sng" dirty="0"/>
              <a:t>(presence of polycystic ovaries, exclude ovarian androgen producing tumors</a:t>
            </a:r>
            <a:r>
              <a:rPr lang="en-US" i="1" u="sng" dirty="0" smtClean="0"/>
              <a:t>).</a:t>
            </a:r>
            <a:endParaRPr lang="en-US" i="1" u="sng" dirty="0"/>
          </a:p>
          <a:p>
            <a:r>
              <a:rPr lang="en-US" sz="2400" b="1" dirty="0">
                <a:solidFill>
                  <a:srgbClr val="FFC000"/>
                </a:solidFill>
              </a:rPr>
              <a:t>• Urinary pregnancy test if amenorrhea .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• Hormone assays (time for days 2–5 of cycle if </a:t>
            </a:r>
            <a:r>
              <a:rPr lang="en-US" sz="2400" b="1" dirty="0" err="1">
                <a:solidFill>
                  <a:srgbClr val="FFC000"/>
                </a:solidFill>
              </a:rPr>
              <a:t>oligomenorrhea</a:t>
            </a:r>
            <a:r>
              <a:rPr lang="en-US" sz="2400" b="1" dirty="0" smtClean="0">
                <a:solidFill>
                  <a:srgbClr val="FFC000"/>
                </a:solidFill>
              </a:rPr>
              <a:t>).</a:t>
            </a:r>
            <a:endParaRPr lang="en-US" sz="2400" b="1" dirty="0">
              <a:solidFill>
                <a:srgbClr val="FFC000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/>
              <a:t>FSH</a:t>
            </a:r>
            <a:r>
              <a:rPr lang="en-US" dirty="0"/>
              <a:t>, LH (LH:FSH ratio 3:1), E2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(↑)</a:t>
            </a:r>
            <a:r>
              <a:rPr lang="en-US" dirty="0"/>
              <a:t> </a:t>
            </a:r>
            <a:r>
              <a:rPr lang="en-US" i="1" u="sng" dirty="0"/>
              <a:t>(raised LH in up to </a:t>
            </a:r>
            <a:r>
              <a:rPr lang="en-US" b="1" i="1" u="sng" dirty="0">
                <a:solidFill>
                  <a:srgbClr val="8AD0D6"/>
                </a:solidFill>
              </a:rPr>
              <a:t>50% </a:t>
            </a:r>
            <a:r>
              <a:rPr lang="en-US" i="1" u="sng" dirty="0"/>
              <a:t>of patients, exclude other causes </a:t>
            </a:r>
            <a:r>
              <a:rPr lang="en-US" i="1" u="sng" dirty="0" smtClean="0"/>
              <a:t>of anovulation </a:t>
            </a:r>
            <a:r>
              <a:rPr lang="en-US" i="1" u="sng" dirty="0"/>
              <a:t>such as hypogonadotropic hypogonadism or premature ovarian failure</a:t>
            </a:r>
            <a:r>
              <a:rPr lang="en-US" i="1" u="sng" dirty="0" smtClean="0"/>
              <a:t>).</a:t>
            </a:r>
          </a:p>
          <a:p>
            <a:pPr marL="457200" indent="-457200">
              <a:buAutoNum type="arabicPeriod"/>
            </a:pPr>
            <a:r>
              <a:rPr lang="en-US" dirty="0" smtClean="0"/>
              <a:t>Thyroid </a:t>
            </a:r>
            <a:r>
              <a:rPr lang="en-US" dirty="0"/>
              <a:t>function </a:t>
            </a:r>
            <a:r>
              <a:rPr lang="en-US" dirty="0" smtClean="0"/>
              <a:t>tests. TSH </a:t>
            </a:r>
            <a:r>
              <a:rPr lang="en-US" dirty="0"/>
              <a:t>T4 .</a:t>
            </a:r>
          </a:p>
          <a:p>
            <a:pPr marL="457200" indent="-457200">
              <a:buAutoNum type="arabicPeriod"/>
            </a:pPr>
            <a:r>
              <a:rPr lang="en-US" dirty="0" smtClean="0"/>
              <a:t>Prolactin  </a:t>
            </a:r>
            <a:r>
              <a:rPr lang="en-US" dirty="0"/>
              <a:t>with the caveat that some PCOS patients may have prolactin levels slightly above normal.</a:t>
            </a:r>
          </a:p>
          <a:p>
            <a:pPr marL="457200" indent="-457200">
              <a:buAutoNum type="arabicPeriod"/>
            </a:pPr>
            <a:r>
              <a:rPr lang="en-US" dirty="0" smtClean="0"/>
              <a:t>17 </a:t>
            </a:r>
            <a:r>
              <a:rPr lang="el-GR" dirty="0"/>
              <a:t>α </a:t>
            </a:r>
            <a:r>
              <a:rPr lang="en-US" dirty="0" err="1"/>
              <a:t>hydroxyprogesterone</a:t>
            </a:r>
            <a:r>
              <a:rPr lang="en-US" dirty="0"/>
              <a:t> </a:t>
            </a:r>
            <a:r>
              <a:rPr lang="en-US" i="1" u="sng" dirty="0"/>
              <a:t>(exclude congenital adrenal hyperplasia</a:t>
            </a:r>
            <a:r>
              <a:rPr lang="en-US" i="1" u="sng" dirty="0" smtClean="0"/>
              <a:t>).</a:t>
            </a:r>
            <a:endParaRPr lang="en-US" i="1" u="sng" dirty="0"/>
          </a:p>
          <a:p>
            <a:pPr marL="457200" indent="-457200">
              <a:buAutoNum type="arabicPeriod"/>
            </a:pPr>
            <a:r>
              <a:rPr lang="en-US" dirty="0" smtClean="0"/>
              <a:t>Androgens </a:t>
            </a:r>
            <a:r>
              <a:rPr lang="en-US" i="1" u="sng" dirty="0"/>
              <a:t>(DHEAS, total testosterone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(↑)</a:t>
            </a:r>
            <a:r>
              <a:rPr lang="en-US" i="1" u="sng" dirty="0"/>
              <a:t>, SHBG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(↓)</a:t>
            </a:r>
            <a:r>
              <a:rPr lang="en-US" i="1" u="sng" dirty="0"/>
              <a:t> FAI to possibly help confirm PCOS and exclude androgen producing </a:t>
            </a:r>
            <a:r>
              <a:rPr lang="en-US" i="1" u="sng" dirty="0" err="1"/>
              <a:t>tumours</a:t>
            </a:r>
            <a:r>
              <a:rPr lang="en-US" i="1" u="sng" dirty="0"/>
              <a:t>).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061" y="1360586"/>
            <a:ext cx="10078493" cy="4195481"/>
          </a:xfrm>
        </p:spPr>
        <p:txBody>
          <a:bodyPr/>
          <a:lstStyle/>
          <a:p>
            <a:r>
              <a:rPr lang="en-US" sz="2400" b="1" dirty="0">
                <a:solidFill>
                  <a:srgbClr val="FFC000"/>
                </a:solidFill>
              </a:rPr>
              <a:t>• Metabolic </a:t>
            </a:r>
            <a:r>
              <a:rPr lang="en-US" sz="2400" b="1" dirty="0" smtClean="0">
                <a:solidFill>
                  <a:srgbClr val="FFC000"/>
                </a:solidFill>
              </a:rPr>
              <a:t>screening.</a:t>
            </a: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2200" dirty="0" smtClean="0"/>
              <a:t>  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 75 g OGTT if BMI &gt; 28 kg/m2 </a:t>
            </a:r>
            <a:r>
              <a:rPr lang="en-US" sz="2200" i="1" u="sng" dirty="0"/>
              <a:t>(exclude IGT and type 2 diabetes mellitus</a:t>
            </a:r>
            <a:r>
              <a:rPr lang="en-US" sz="2200" i="1" u="sng" dirty="0" smtClean="0"/>
              <a:t>).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US" sz="2200" dirty="0" smtClean="0"/>
              <a:t>  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Fasting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lipids </a:t>
            </a:r>
            <a:r>
              <a:rPr lang="en-US" sz="2200" i="1" u="sng" dirty="0"/>
              <a:t>(exclude dyslipidemia such as total cholesterol, LDL cholesterol, triglycerides, HDL cholesterol</a:t>
            </a:r>
            <a:r>
              <a:rPr lang="en-US" sz="2200" i="1" u="sng" dirty="0" smtClean="0"/>
              <a:t>).</a:t>
            </a:r>
            <a:endParaRPr lang="en-US" sz="2200" i="1" u="sng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61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661724"/>
            <a:ext cx="3743009" cy="866631"/>
          </a:xfrm>
          <a:solidFill>
            <a:srgbClr val="377069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571500" indent="-571500">
              <a:buClr>
                <a:srgbClr val="8AD0D6"/>
              </a:buClr>
              <a:buFont typeface="Century Gothic" panose="020B0502020202020204" pitchFamily="34" charset="0"/>
              <a:buChar char="♣"/>
            </a:pPr>
            <a:r>
              <a:rPr lang="en-US" sz="4400" b="1" i="1" dirty="0" smtClean="0"/>
              <a:t>Treatment: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72490"/>
            <a:ext cx="9569042" cy="4219303"/>
          </a:xfrm>
          <a:ln>
            <a:solidFill>
              <a:schemeClr val="bg2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800" b="1" i="1" u="sng" dirty="0" smtClean="0">
                <a:solidFill>
                  <a:srgbClr val="FF0000"/>
                </a:solidFill>
              </a:rPr>
              <a:t>PCOS</a:t>
            </a:r>
            <a:r>
              <a:rPr lang="en-US" sz="2400" dirty="0" smtClean="0"/>
              <a:t> </a:t>
            </a:r>
            <a:r>
              <a:rPr lang="en-US" sz="2400" i="1" u="sng" dirty="0"/>
              <a:t>is a chronic condition, there is no cure</a:t>
            </a:r>
            <a:r>
              <a:rPr lang="en-US" sz="2400" i="1" u="sng" dirty="0" smtClean="0"/>
              <a:t>.</a:t>
            </a:r>
          </a:p>
          <a:p>
            <a:pPr marL="0" indent="0">
              <a:buNone/>
            </a:pPr>
            <a:endParaRPr lang="en-US" sz="2400" i="1" u="sng" dirty="0"/>
          </a:p>
          <a:p>
            <a:r>
              <a:rPr lang="en-US" sz="2400" dirty="0"/>
              <a:t>Treatment depends upon </a:t>
            </a:r>
            <a:r>
              <a:rPr lang="en-US" sz="2400" b="1" u="sng" dirty="0">
                <a:solidFill>
                  <a:srgbClr val="FFC000"/>
                </a:solidFill>
              </a:rPr>
              <a:t>clinical </a:t>
            </a:r>
            <a:r>
              <a:rPr lang="en-US" sz="2400" b="1" u="sng" dirty="0" smtClean="0">
                <a:solidFill>
                  <a:srgbClr val="FFC000"/>
                </a:solidFill>
              </a:rPr>
              <a:t>presentation of </a:t>
            </a:r>
            <a:r>
              <a:rPr lang="en-US" sz="2400" b="1" u="sng" dirty="0">
                <a:solidFill>
                  <a:srgbClr val="FFC000"/>
                </a:solidFill>
              </a:rPr>
              <a:t>patient. </a:t>
            </a:r>
            <a:endParaRPr lang="en-US" sz="2400" b="1" u="sng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Therapy </a:t>
            </a:r>
            <a:r>
              <a:rPr lang="en-US" sz="2400" dirty="0"/>
              <a:t>is directed on </a:t>
            </a:r>
            <a:r>
              <a:rPr lang="en-US" sz="2400" dirty="0" smtClean="0"/>
              <a:t>either </a:t>
            </a:r>
            <a:r>
              <a:rPr lang="en-US" sz="2400" b="1" i="1" dirty="0" smtClean="0">
                <a:solidFill>
                  <a:srgbClr val="8AD0D6"/>
                </a:solidFill>
              </a:rPr>
              <a:t>improvement</a:t>
            </a:r>
            <a:r>
              <a:rPr lang="en-US" sz="2400" dirty="0" smtClean="0"/>
              <a:t> </a:t>
            </a:r>
            <a:r>
              <a:rPr lang="en-US" sz="2400" dirty="0"/>
              <a:t>of fertility or </a:t>
            </a:r>
            <a:r>
              <a:rPr lang="en-US" sz="2400" b="1" i="1" dirty="0">
                <a:solidFill>
                  <a:srgbClr val="8AD0D6"/>
                </a:solidFill>
              </a:rPr>
              <a:t>treatment</a:t>
            </a:r>
            <a:r>
              <a:rPr lang="en-US" sz="2400" dirty="0"/>
              <a:t> </a:t>
            </a:r>
            <a:r>
              <a:rPr lang="en-US" sz="2400" dirty="0" smtClean="0"/>
              <a:t>of symptoms </a:t>
            </a:r>
            <a:r>
              <a:rPr lang="en-US" sz="2400" dirty="0"/>
              <a:t>such as </a:t>
            </a:r>
            <a:r>
              <a:rPr lang="en-US" sz="2400" u="sng" dirty="0"/>
              <a:t>menstrual irregularities </a:t>
            </a:r>
            <a:r>
              <a:rPr lang="en-US" sz="2400" u="sng" dirty="0" smtClean="0"/>
              <a:t>or hirsutism</a:t>
            </a:r>
            <a:r>
              <a:rPr lang="en-US" sz="2400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0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6812780" cy="931945"/>
          </a:xfrm>
          <a:solidFill>
            <a:srgbClr val="377069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571500" indent="-571500">
              <a:buClr>
                <a:srgbClr val="8AD0D6"/>
              </a:buClr>
              <a:buFont typeface="Century Gothic" panose="020B0502020202020204" pitchFamily="34" charset="0"/>
              <a:buChar char="♣"/>
            </a:pPr>
            <a:r>
              <a:rPr lang="en-US" dirty="0" smtClean="0"/>
              <a:t>Treatment modalities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948415"/>
            <a:ext cx="10156871" cy="4195481"/>
          </a:xfrm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b="1" dirty="0">
                <a:solidFill>
                  <a:srgbClr val="FF0000"/>
                </a:solidFill>
              </a:rPr>
              <a:t>1.</a:t>
            </a:r>
            <a:r>
              <a:rPr lang="en-US" sz="2800" dirty="0"/>
              <a:t> Intermittent </a:t>
            </a:r>
            <a:r>
              <a:rPr lang="en-US" sz="2800" dirty="0" err="1"/>
              <a:t>progestins</a:t>
            </a:r>
            <a:r>
              <a:rPr lang="en-US" sz="2800" dirty="0"/>
              <a:t> or </a:t>
            </a:r>
            <a:r>
              <a:rPr lang="en-US" sz="2800" dirty="0" smtClean="0"/>
              <a:t>oral contraceptives </a:t>
            </a:r>
            <a:r>
              <a:rPr lang="en-US" sz="2800" dirty="0"/>
              <a:t>for </a:t>
            </a:r>
            <a:r>
              <a:rPr lang="en-US" sz="2800" b="1" i="1" u="sng" dirty="0" err="1">
                <a:solidFill>
                  <a:srgbClr val="FFC000"/>
                </a:solidFill>
              </a:rPr>
              <a:t>oligomenorrhea</a:t>
            </a:r>
            <a:r>
              <a:rPr lang="en-US" sz="2800" b="1" i="1" u="sng" dirty="0">
                <a:solidFill>
                  <a:srgbClr val="FFC000"/>
                </a:solidFill>
              </a:rPr>
              <a:t> </a:t>
            </a:r>
            <a:r>
              <a:rPr lang="en-US" sz="2800" b="1" i="1" u="sng" dirty="0" smtClean="0">
                <a:solidFill>
                  <a:srgbClr val="FFC000"/>
                </a:solidFill>
              </a:rPr>
              <a:t>/amenorrhea.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2.</a:t>
            </a:r>
            <a:r>
              <a:rPr lang="en-US" sz="2800" dirty="0"/>
              <a:t> Infertility treatments in women who </a:t>
            </a:r>
            <a:r>
              <a:rPr lang="en-US" sz="2800" dirty="0" smtClean="0"/>
              <a:t>desire pregnancy.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3.</a:t>
            </a:r>
            <a:r>
              <a:rPr lang="en-US" sz="2800" dirty="0"/>
              <a:t> </a:t>
            </a:r>
            <a:r>
              <a:rPr lang="en-US" sz="2800" b="1" i="1" u="sng" dirty="0">
                <a:solidFill>
                  <a:srgbClr val="00B050"/>
                </a:solidFill>
              </a:rPr>
              <a:t>Management</a:t>
            </a:r>
            <a:r>
              <a:rPr lang="en-US" sz="2800" dirty="0"/>
              <a:t> of hirsutism.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2960"/>
          </a:xfrm>
          <a:solidFill>
            <a:srgbClr val="377069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4000" b="1" dirty="0"/>
              <a:t>Medical treatment options in PCOS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05277"/>
              </p:ext>
            </p:extLst>
          </p:nvPr>
        </p:nvGraphicFramePr>
        <p:xfrm>
          <a:off x="0" y="822960"/>
          <a:ext cx="12192000" cy="60424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28197885"/>
                    </a:ext>
                  </a:extLst>
                </a:gridCol>
                <a:gridCol w="2751099">
                  <a:extLst>
                    <a:ext uri="{9D8B030D-6E8A-4147-A177-3AD203B41FA5}">
                      <a16:colId xmlns:a16="http://schemas.microsoft.com/office/drawing/2014/main" val="3879845024"/>
                    </a:ext>
                  </a:extLst>
                </a:gridCol>
                <a:gridCol w="5376901">
                  <a:extLst>
                    <a:ext uri="{9D8B030D-6E8A-4147-A177-3AD203B41FA5}">
                      <a16:colId xmlns:a16="http://schemas.microsoft.com/office/drawing/2014/main" val="1247604713"/>
                    </a:ext>
                  </a:extLst>
                </a:gridCol>
              </a:tblGrid>
              <a:tr h="656735">
                <a:tc>
                  <a:txBody>
                    <a:bodyPr/>
                    <a:lstStyle/>
                    <a:p>
                      <a:r>
                        <a:rPr lang="en-US" dirty="0" smtClean="0"/>
                        <a:t>Drugs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Dosage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836520"/>
                  </a:ext>
                </a:extLst>
              </a:tr>
              <a:tr h="953339">
                <a:tc>
                  <a:txBody>
                    <a:bodyPr/>
                    <a:lstStyle/>
                    <a:p>
                      <a:r>
                        <a:rPr lang="en-US" dirty="0" smtClean="0"/>
                        <a:t>Oral contraceptives.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day/month.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Restore menstrual </a:t>
                      </a:r>
                      <a:r>
                        <a:rPr lang="en-US" dirty="0" err="1" smtClean="0"/>
                        <a:t>cyclicity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Suppression of </a:t>
                      </a:r>
                      <a:r>
                        <a:rPr lang="en-US" dirty="0" err="1" smtClean="0"/>
                        <a:t>hyperandrogenism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Prevent endometrial hyperplasia.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117407"/>
                  </a:ext>
                </a:extLst>
              </a:tr>
              <a:tr h="66733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Medroxy</a:t>
                      </a:r>
                      <a:r>
                        <a:rPr lang="en-US" dirty="0" smtClean="0"/>
                        <a:t> progesterone acetate.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mg daily for 10 days.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Restore menstrual </a:t>
                      </a:r>
                      <a:r>
                        <a:rPr lang="en-US" dirty="0" err="1" smtClean="0"/>
                        <a:t>cyclicity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322050"/>
                  </a:ext>
                </a:extLst>
              </a:tr>
              <a:tr h="67479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Micronised</a:t>
                      </a:r>
                      <a:r>
                        <a:rPr lang="en-US" dirty="0" smtClean="0"/>
                        <a:t> progesterone.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mg daily for 10 days.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Restore menstrual </a:t>
                      </a:r>
                      <a:r>
                        <a:rPr lang="en-US" dirty="0" err="1" smtClean="0"/>
                        <a:t>cyclicity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612580"/>
                  </a:ext>
                </a:extLst>
              </a:tr>
              <a:tr h="665863">
                <a:tc>
                  <a:txBody>
                    <a:bodyPr/>
                    <a:lstStyle/>
                    <a:p>
                      <a:r>
                        <a:rPr lang="en-US" dirty="0" smtClean="0"/>
                        <a:t>Spironolactone.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50–200 mg daily.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Suppression of </a:t>
                      </a:r>
                      <a:r>
                        <a:rPr lang="en-US" dirty="0" err="1" smtClean="0"/>
                        <a:t>hyperandrogenism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068216"/>
                  </a:ext>
                </a:extLst>
              </a:tr>
              <a:tr h="1471087">
                <a:tc>
                  <a:txBody>
                    <a:bodyPr/>
                    <a:lstStyle/>
                    <a:p>
                      <a:r>
                        <a:rPr lang="en-US" dirty="0" smtClean="0"/>
                        <a:t>Metformin.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500–850 mg three times daily.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Restore menstrual </a:t>
                      </a:r>
                      <a:r>
                        <a:rPr lang="en-US" dirty="0" err="1" smtClean="0"/>
                        <a:t>cyclicity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Suppression of </a:t>
                      </a:r>
                      <a:r>
                        <a:rPr lang="en-US" dirty="0" err="1" smtClean="0"/>
                        <a:t>hyperandrogenism</a:t>
                      </a:r>
                      <a:r>
                        <a:rPr lang="en-US" dirty="0" smtClean="0"/>
                        <a:t>, facilitate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ovulation, facilitate weight loss, reduce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hyperinsulinemia.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925647"/>
                  </a:ext>
                </a:extLst>
              </a:tr>
              <a:tr h="953339">
                <a:tc>
                  <a:txBody>
                    <a:bodyPr/>
                    <a:lstStyle/>
                    <a:p>
                      <a:r>
                        <a:rPr lang="en-US" dirty="0" smtClean="0"/>
                        <a:t>Clomiphene citrate.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50–150 mg for five days.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Facilitate ovulation, restore menstrual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cyclicity</a:t>
                      </a:r>
                      <a:r>
                        <a:rPr lang="en-US" dirty="0" smtClean="0"/>
                        <a:t>, prevent endometrial hyperplasia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690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6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96410"/>
            <a:ext cx="4114800" cy="1062574"/>
          </a:xfrm>
          <a:solidFill>
            <a:srgbClr val="377069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685800" indent="-685800">
              <a:buClr>
                <a:srgbClr val="8AD0D6"/>
              </a:buClr>
              <a:buFont typeface="Century Gothic" panose="020B0502020202020204" pitchFamily="34" charset="0"/>
              <a:buChar char="♣"/>
            </a:pPr>
            <a:r>
              <a:rPr lang="en-GB" sz="5400" b="1" i="1" dirty="0" smtClean="0">
                <a:solidFill>
                  <a:srgbClr val="8AD0D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en-GB" sz="5400" dirty="0"/>
              <a:t> </a:t>
            </a:r>
            <a:r>
              <a:rPr lang="en-GB" sz="5400" dirty="0" smtClean="0"/>
              <a:t>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is a clinical syndrome characterized by </a:t>
            </a:r>
            <a:r>
              <a:rPr lang="en-US" sz="2800" b="1" u="sng" dirty="0" smtClean="0">
                <a:solidFill>
                  <a:srgbClr val="FFFF00"/>
                </a:solidFill>
              </a:rPr>
              <a:t>mild obesity</a:t>
            </a:r>
            <a:r>
              <a:rPr lang="en-US" sz="2800" b="1" u="sng" dirty="0">
                <a:solidFill>
                  <a:srgbClr val="FFFF00"/>
                </a:solidFill>
              </a:rPr>
              <a:t>, irregular menses or amenorrhea, </a:t>
            </a:r>
            <a:r>
              <a:rPr lang="en-US" sz="2800" b="1" u="sng" dirty="0" smtClean="0">
                <a:solidFill>
                  <a:srgbClr val="FFFF00"/>
                </a:solidFill>
              </a:rPr>
              <a:t>and signs </a:t>
            </a:r>
            <a:r>
              <a:rPr lang="en-US" sz="2800" b="1" u="sng" dirty="0">
                <a:solidFill>
                  <a:srgbClr val="FFFF00"/>
                </a:solidFill>
              </a:rPr>
              <a:t>of androgen excess </a:t>
            </a:r>
            <a:r>
              <a:rPr lang="en-US" sz="2800" dirty="0"/>
              <a:t>(e.g., </a:t>
            </a:r>
            <a:r>
              <a:rPr lang="en-US" sz="2800" dirty="0" smtClean="0"/>
              <a:t>hirsutism, acne</a:t>
            </a:r>
            <a:r>
              <a:rPr lang="en-US" sz="2800" dirty="0"/>
              <a:t>).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Polycystic </a:t>
            </a:r>
            <a:r>
              <a:rPr lang="en-US" sz="2800" dirty="0"/>
              <a:t>ovary syndrome occurs </a:t>
            </a:r>
            <a:r>
              <a:rPr lang="en-US" sz="2800" b="1" i="1" u="sng" dirty="0" smtClean="0">
                <a:solidFill>
                  <a:srgbClr val="00B050"/>
                </a:solidFill>
              </a:rPr>
              <a:t>in 5 </a:t>
            </a:r>
            <a:r>
              <a:rPr lang="en-US" sz="2800" b="1" i="1" u="sng" dirty="0">
                <a:solidFill>
                  <a:srgbClr val="00B050"/>
                </a:solidFill>
              </a:rPr>
              <a:t>to 10%</a:t>
            </a:r>
            <a:r>
              <a:rPr lang="en-US" sz="2800" dirty="0"/>
              <a:t> of women.</a:t>
            </a:r>
          </a:p>
        </p:txBody>
      </p:sp>
    </p:spTree>
    <p:extLst>
      <p:ext uri="{BB962C8B-B14F-4D97-AF65-F5344CB8AC3E}">
        <p14:creationId xmlns:p14="http://schemas.microsoft.com/office/powerpoint/2010/main" val="4017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6394768" cy="971133"/>
          </a:xfrm>
          <a:solidFill>
            <a:srgbClr val="377069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571500" indent="-571500">
              <a:buFont typeface="Century Gothic" panose="020B0502020202020204" pitchFamily="34" charset="0"/>
              <a:buChar char="♣"/>
            </a:pPr>
            <a:r>
              <a:rPr lang="en-GB" sz="4800" b="1" i="1" dirty="0" smtClean="0">
                <a:solidFill>
                  <a:srgbClr val="8AD0D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Pathophysiology Pt.1:</a:t>
            </a:r>
            <a:endParaRPr lang="en-US" sz="4800" b="1" i="1" dirty="0">
              <a:solidFill>
                <a:srgbClr val="8AD0D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63" y="1623246"/>
            <a:ext cx="11116628" cy="5537200"/>
          </a:xfrm>
        </p:spPr>
        <p:txBody>
          <a:bodyPr>
            <a:noAutofit/>
          </a:bodyPr>
          <a:lstStyle/>
          <a:p>
            <a:r>
              <a:rPr lang="en-US" sz="2800" dirty="0"/>
              <a:t>The precise mechanism by which </a:t>
            </a:r>
            <a:r>
              <a:rPr lang="en-US" sz="2800" dirty="0" smtClean="0"/>
              <a:t>polycystic ovary syndrome has not been established.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Some investigators explain it </a:t>
            </a:r>
            <a:r>
              <a:rPr lang="en-US" sz="2800" dirty="0" smtClean="0"/>
              <a:t>as primarily </a:t>
            </a:r>
            <a:r>
              <a:rPr lang="en-US" sz="2800" dirty="0"/>
              <a:t>an intrinsic ovarian problem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 ovarian </a:t>
            </a:r>
            <a:r>
              <a:rPr lang="en-US" sz="2800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of androgens</a:t>
            </a:r>
            <a:r>
              <a:rPr lang="en-US" sz="2800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smtClean="0"/>
              <a:t>others as adrenal </a:t>
            </a:r>
            <a:r>
              <a:rPr lang="en-US" sz="2800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(excess adrenal production </a:t>
            </a:r>
            <a:r>
              <a:rPr lang="en-US" sz="2800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androgens</a:t>
            </a:r>
            <a:r>
              <a:rPr lang="en-US" sz="2800" u="sng" dirty="0">
                <a:solidFill>
                  <a:srgbClr val="8AD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dirty="0"/>
              <a:t>and again others as </a:t>
            </a:r>
            <a:r>
              <a:rPr lang="en-US" sz="2800" dirty="0" err="1" smtClean="0"/>
              <a:t>hypothalamicpituitary</a:t>
            </a:r>
            <a:r>
              <a:rPr lang="en-US" sz="2800" dirty="0"/>
              <a:t> </a:t>
            </a:r>
            <a:r>
              <a:rPr lang="en-US" sz="2800" dirty="0" smtClean="0"/>
              <a:t>dysfunction </a:t>
            </a:r>
            <a:r>
              <a:rPr lang="en-US" sz="2800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(exaggerated </a:t>
            </a:r>
            <a:r>
              <a:rPr lang="en-US" sz="2800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gonadotropin releasing </a:t>
            </a:r>
            <a:r>
              <a:rPr lang="en-US" sz="2800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 </a:t>
            </a:r>
            <a:r>
              <a:rPr lang="en-US" sz="2800" u="sng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pulsatility</a:t>
            </a:r>
            <a:r>
              <a:rPr lang="en-US" sz="2800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resulting in </a:t>
            </a:r>
            <a:r>
              <a:rPr lang="en-US" sz="2800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hypersecretion of </a:t>
            </a:r>
            <a:r>
              <a:rPr lang="en-US" sz="2800" u="sng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luteinising</a:t>
            </a:r>
            <a:r>
              <a:rPr lang="en-US" sz="2800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hormone).</a:t>
            </a:r>
          </a:p>
          <a:p>
            <a:r>
              <a:rPr lang="en-US" sz="2800" dirty="0"/>
              <a:t>Current studies suggest that excess </a:t>
            </a:r>
            <a:r>
              <a:rPr lang="en-US" sz="2800" dirty="0" smtClean="0"/>
              <a:t>androgen production </a:t>
            </a:r>
            <a:r>
              <a:rPr lang="en-US" sz="2800" dirty="0"/>
              <a:t>may </a:t>
            </a: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induce polycystic </a:t>
            </a:r>
            <a:r>
              <a:rPr lang="en-US" sz="2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ovarian morphology </a:t>
            </a: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perpetuate the </a:t>
            </a:r>
            <a:r>
              <a:rPr lang="en-US" sz="2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disruption </a:t>
            </a:r>
            <a:r>
              <a:rPr lang="en-US" sz="2800" dirty="0" smtClean="0"/>
              <a:t>of this disorder.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40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818478"/>
            <a:ext cx="6146575" cy="1062573"/>
          </a:xfrm>
          <a:solidFill>
            <a:srgbClr val="377069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571500" indent="-571500">
              <a:buFont typeface="Century Gothic" panose="020B0502020202020204" pitchFamily="34" charset="0"/>
              <a:buChar char="♣"/>
            </a:pPr>
            <a:r>
              <a:rPr lang="en-US" sz="4400" b="1" i="1" dirty="0" smtClean="0">
                <a:solidFill>
                  <a:srgbClr val="8AD0D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Pathophysiology Pt.2:</a:t>
            </a:r>
            <a:endParaRPr lang="en-US" sz="4400" b="1" i="1" dirty="0">
              <a:solidFill>
                <a:srgbClr val="8AD0D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992" y="2327238"/>
            <a:ext cx="10418128" cy="4726705"/>
          </a:xfrm>
        </p:spPr>
        <p:txBody>
          <a:bodyPr>
            <a:normAutofit fontScale="40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en-US" sz="7200" b="1" dirty="0" smtClean="0">
                <a:ln/>
                <a:solidFill>
                  <a:schemeClr val="accent4"/>
                </a:solidFill>
              </a:rPr>
              <a:t>                               </a:t>
            </a:r>
          </a:p>
          <a:p>
            <a:r>
              <a:rPr lang="en-US" sz="9000" b="1" i="1" u="sng" dirty="0" smtClean="0">
                <a:ln/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Theca cell</a:t>
            </a:r>
            <a:r>
              <a:rPr lang="en-US" sz="9000" b="1" i="1" dirty="0" smtClean="0">
                <a:ln/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7000" b="1" dirty="0" smtClean="0">
                <a:ln/>
                <a:solidFill>
                  <a:schemeClr val="accent4"/>
                </a:solidFill>
              </a:rPr>
              <a:t>is the  primary </a:t>
            </a:r>
            <a:r>
              <a:rPr lang="en-US" sz="7000" b="1" dirty="0">
                <a:ln/>
                <a:solidFill>
                  <a:schemeClr val="accent4"/>
                </a:solidFill>
              </a:rPr>
              <a:t>source for androgen production </a:t>
            </a:r>
            <a:r>
              <a:rPr lang="en-US" sz="7000" b="1" dirty="0" smtClean="0">
                <a:ln/>
                <a:solidFill>
                  <a:schemeClr val="accent4"/>
                </a:solidFill>
              </a:rPr>
              <a:t>in this </a:t>
            </a:r>
            <a:r>
              <a:rPr lang="en-US" sz="7000" b="1" dirty="0">
                <a:ln/>
                <a:solidFill>
                  <a:schemeClr val="accent4"/>
                </a:solidFill>
              </a:rPr>
              <a:t>disorder</a:t>
            </a:r>
            <a:r>
              <a:rPr lang="en-US" sz="7000" b="1" dirty="0" smtClean="0">
                <a:ln/>
                <a:solidFill>
                  <a:schemeClr val="accent4"/>
                </a:solidFill>
              </a:rPr>
              <a:t>.</a:t>
            </a:r>
          </a:p>
          <a:p>
            <a:pPr marL="0" indent="0">
              <a:buNone/>
            </a:pPr>
            <a:endParaRPr lang="en-US" sz="7000" b="1" dirty="0" smtClean="0">
              <a:ln/>
              <a:solidFill>
                <a:schemeClr val="accent4"/>
              </a:solidFill>
            </a:endParaRPr>
          </a:p>
          <a:p>
            <a:r>
              <a:rPr lang="en-US" sz="7000" b="1" i="1" dirty="0" smtClean="0">
                <a:ln/>
                <a:solidFill>
                  <a:schemeClr val="accent4"/>
                </a:solidFill>
              </a:rPr>
              <a:t>    Increased </a:t>
            </a:r>
            <a:r>
              <a:rPr lang="en-US" sz="7000" b="1" dirty="0">
                <a:ln/>
                <a:solidFill>
                  <a:schemeClr val="accent4"/>
                </a:solidFill>
              </a:rPr>
              <a:t>androgen </a:t>
            </a:r>
            <a:r>
              <a:rPr lang="en-US" sz="7000" b="1" dirty="0" smtClean="0">
                <a:ln/>
                <a:solidFill>
                  <a:schemeClr val="accent4"/>
                </a:solidFill>
              </a:rPr>
              <a:t>production may </a:t>
            </a:r>
            <a:r>
              <a:rPr lang="en-US" sz="7000" b="1" dirty="0">
                <a:ln/>
                <a:solidFill>
                  <a:schemeClr val="accent4"/>
                </a:solidFill>
              </a:rPr>
              <a:t>also contribute to </a:t>
            </a:r>
            <a:r>
              <a:rPr lang="en-US" sz="7000" b="1" i="1" u="sng" dirty="0" smtClean="0">
                <a:ln/>
                <a:solidFill>
                  <a:srgbClr val="FFC000"/>
                </a:solidFill>
              </a:rPr>
              <a:t>inappropriate gonadotropin </a:t>
            </a:r>
            <a:r>
              <a:rPr lang="en-US" sz="7000" b="1" i="1" u="sng" dirty="0">
                <a:ln/>
                <a:solidFill>
                  <a:srgbClr val="FFC000"/>
                </a:solidFill>
              </a:rPr>
              <a:t>secretion </a:t>
            </a:r>
            <a:r>
              <a:rPr lang="en-US" sz="7000" b="1" dirty="0">
                <a:ln/>
                <a:solidFill>
                  <a:schemeClr val="accent4"/>
                </a:solidFill>
              </a:rPr>
              <a:t>in </a:t>
            </a:r>
            <a:r>
              <a:rPr lang="en-US" sz="7000" b="1" dirty="0" smtClean="0">
                <a:ln/>
                <a:solidFill>
                  <a:schemeClr val="accent4"/>
                </a:solidFill>
              </a:rPr>
              <a:t>PCOS.</a:t>
            </a:r>
          </a:p>
          <a:p>
            <a:pPr marL="0" indent="0">
              <a:buNone/>
            </a:pPr>
            <a:endParaRPr lang="en-US" sz="7000" b="1" dirty="0" smtClean="0">
              <a:ln/>
              <a:solidFill>
                <a:schemeClr val="accent4"/>
              </a:solidFill>
            </a:endParaRPr>
          </a:p>
          <a:p>
            <a:r>
              <a:rPr lang="en-US" sz="7000" b="1" dirty="0" smtClean="0">
                <a:ln/>
                <a:solidFill>
                  <a:schemeClr val="accent4"/>
                </a:solidFill>
              </a:rPr>
              <a:t>There </a:t>
            </a:r>
            <a:r>
              <a:rPr lang="en-US" sz="7000" b="1" dirty="0">
                <a:ln/>
                <a:solidFill>
                  <a:schemeClr val="accent4"/>
                </a:solidFill>
              </a:rPr>
              <a:t>is clear evidence to </a:t>
            </a:r>
            <a:r>
              <a:rPr lang="en-US" sz="7000" b="1" dirty="0" smtClean="0">
                <a:ln/>
                <a:solidFill>
                  <a:schemeClr val="accent4"/>
                </a:solidFill>
              </a:rPr>
              <a:t>suggest a </a:t>
            </a:r>
            <a:r>
              <a:rPr lang="en-US" sz="7000" b="1" dirty="0">
                <a:ln/>
                <a:solidFill>
                  <a:schemeClr val="accent4"/>
                </a:solidFill>
              </a:rPr>
              <a:t>major role of </a:t>
            </a:r>
            <a:r>
              <a:rPr lang="en-US" sz="7000" b="1" i="1" u="sng" dirty="0" smtClean="0">
                <a:ln/>
                <a:solidFill>
                  <a:schemeClr val="accent4"/>
                </a:solidFill>
              </a:rPr>
              <a:t>insulin resistance and hyperinsulinemia </a:t>
            </a:r>
            <a:r>
              <a:rPr lang="en-US" sz="7000" b="1" dirty="0">
                <a:ln/>
                <a:solidFill>
                  <a:schemeClr val="accent4"/>
                </a:solidFill>
              </a:rPr>
              <a:t>in PCOS</a:t>
            </a:r>
            <a:r>
              <a:rPr lang="en-US" sz="7000" b="1" dirty="0" smtClean="0">
                <a:ln/>
                <a:solidFill>
                  <a:schemeClr val="accent4"/>
                </a:solidFill>
              </a:rPr>
              <a:t>.</a:t>
            </a:r>
            <a:endParaRPr lang="en-US" sz="7000" b="1" dirty="0">
              <a:ln/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sz="7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306287" y="3958047"/>
            <a:ext cx="261257" cy="535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67879" y="1346925"/>
            <a:ext cx="3596939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C000"/>
                </a:solidFill>
              </a:rPr>
              <a:t>Hyper-</a:t>
            </a:r>
            <a:r>
              <a:rPr lang="en-GB" sz="2400" b="1" dirty="0" err="1" smtClean="0">
                <a:solidFill>
                  <a:srgbClr val="FFC000"/>
                </a:solidFill>
              </a:rPr>
              <a:t>androgenism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852711" y="2884351"/>
            <a:ext cx="3475552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C000"/>
                </a:solidFill>
              </a:rPr>
              <a:t>Chronic anovulation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42463" y="1229360"/>
            <a:ext cx="3596939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C000"/>
                </a:solidFill>
              </a:rPr>
              <a:t>Polycystic ovary </a:t>
            </a:r>
          </a:p>
          <a:p>
            <a:pPr algn="ctr"/>
            <a:r>
              <a:rPr lang="en-GB" sz="2400" b="1" dirty="0" smtClean="0">
                <a:solidFill>
                  <a:srgbClr val="FFC000"/>
                </a:solidFill>
              </a:rPr>
              <a:t>PCO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65781"/>
            <a:ext cx="6891157" cy="892756"/>
          </a:xfrm>
          <a:solidFill>
            <a:srgbClr val="377069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571500" indent="-571500">
              <a:buFont typeface="Century Gothic" panose="020B0502020202020204" pitchFamily="34" charset="0"/>
              <a:buChar char="♣"/>
            </a:pP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 and 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51792"/>
            <a:ext cx="9895614" cy="44966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Symptoms typically </a:t>
            </a:r>
            <a:r>
              <a:rPr lang="en-US" sz="2400" b="1" i="1" u="sng" dirty="0"/>
              <a:t>begin during puberty </a:t>
            </a:r>
            <a:r>
              <a:rPr lang="en-US" sz="2400" b="1" i="1" u="sng" dirty="0" smtClean="0"/>
              <a:t>and worsen </a:t>
            </a:r>
            <a:r>
              <a:rPr lang="en-US" sz="2400" b="1" i="1" u="sng" dirty="0"/>
              <a:t>with time</a:t>
            </a:r>
            <a:r>
              <a:rPr lang="en-US" sz="2400" b="1" i="1" u="sng" dirty="0" smtClean="0"/>
              <a:t>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The </a:t>
            </a:r>
            <a:r>
              <a:rPr lang="en-US" sz="2400" dirty="0"/>
              <a:t>typical symptoms </a:t>
            </a:r>
            <a:r>
              <a:rPr lang="en-US" sz="2400" dirty="0" smtClean="0"/>
              <a:t>are </a:t>
            </a:r>
            <a:r>
              <a:rPr lang="en-US" sz="2400" b="1" i="1" dirty="0" smtClean="0"/>
              <a:t>mild</a:t>
            </a:r>
            <a:r>
              <a:rPr lang="en-US" sz="2400" dirty="0" smtClean="0"/>
              <a:t> obesity ,hirsutism and irregular menses or amenorrhea .</a:t>
            </a:r>
          </a:p>
          <a:p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most cases hirsutism occurs on the face and </a:t>
            </a:r>
            <a:r>
              <a:rPr lang="en-US" sz="2400" dirty="0" smtClean="0"/>
              <a:t>chin, although </a:t>
            </a:r>
            <a:r>
              <a:rPr lang="en-US" sz="2400" dirty="0"/>
              <a:t>dark pigmented hair may occur </a:t>
            </a:r>
            <a:r>
              <a:rPr lang="en-US" sz="2400" dirty="0" smtClean="0"/>
              <a:t>over other </a:t>
            </a:r>
            <a:r>
              <a:rPr lang="en-US" sz="2400" dirty="0"/>
              <a:t>regions such </a:t>
            </a:r>
            <a:r>
              <a:rPr lang="en-US" sz="2400" b="1" i="1" u="sng" dirty="0"/>
              <a:t>as the lower </a:t>
            </a:r>
            <a:r>
              <a:rPr lang="en-US" sz="2400" b="1" i="1" u="sng" dirty="0" smtClean="0"/>
              <a:t>abdomen, chest</a:t>
            </a:r>
            <a:r>
              <a:rPr lang="en-US" sz="2400" b="1" i="1" u="sng" dirty="0"/>
              <a:t>, back, and </a:t>
            </a:r>
            <a:r>
              <a:rPr lang="en-US" sz="2400" b="1" i="1" u="sng" dirty="0" smtClean="0"/>
              <a:t>extremities. </a:t>
            </a:r>
            <a:endParaRPr lang="en-US" sz="2400" b="1" i="1" u="sng" dirty="0"/>
          </a:p>
        </p:txBody>
      </p:sp>
      <p:sp>
        <p:nvSpPr>
          <p:cNvPr id="4" name="Right Arrow 3"/>
          <p:cNvSpPr/>
          <p:nvPr/>
        </p:nvSpPr>
        <p:spPr>
          <a:xfrm>
            <a:off x="4702629" y="6248399"/>
            <a:ext cx="2429691" cy="49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16137" y="6340528"/>
            <a:ext cx="2116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 Be Continued...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11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375" y="361278"/>
            <a:ext cx="3352192" cy="984196"/>
          </a:xfrm>
          <a:solidFill>
            <a:srgbClr val="377069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sz="4400" b="1" dirty="0" smtClean="0"/>
              <a:t>Hirsutism: </a:t>
            </a:r>
            <a:endParaRPr lang="en-US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980451"/>
            <a:ext cx="2700337" cy="3047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303" y="1977645"/>
            <a:ext cx="2700337" cy="3050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497" y="1977644"/>
            <a:ext cx="3138977" cy="305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36" y="570284"/>
            <a:ext cx="4226333" cy="722939"/>
          </a:xfrm>
          <a:ln>
            <a:solidFill>
              <a:srgbClr val="C00000"/>
            </a:solidFill>
          </a:ln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Continuation…</a:t>
            </a:r>
            <a:endParaRPr lang="en-US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36" y="1487486"/>
            <a:ext cx="11058208" cy="5370513"/>
          </a:xfrm>
        </p:spPr>
        <p:txBody>
          <a:bodyPr>
            <a:noAutofit/>
          </a:bodyPr>
          <a:lstStyle/>
          <a:p>
            <a:r>
              <a:rPr lang="en-US" sz="2600" dirty="0" smtClean="0"/>
              <a:t>Some </a:t>
            </a:r>
            <a:r>
              <a:rPr lang="en-US" sz="2600" dirty="0"/>
              <a:t>women have other signs of </a:t>
            </a:r>
            <a:r>
              <a:rPr lang="en-US" sz="2600" dirty="0" err="1" smtClean="0"/>
              <a:t>virilization</a:t>
            </a:r>
            <a:r>
              <a:rPr lang="en-US" sz="2600" dirty="0" smtClean="0"/>
              <a:t>, </a:t>
            </a:r>
            <a:r>
              <a:rPr lang="en-US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</a:t>
            </a:r>
            <a:r>
              <a:rPr lang="en-US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acne and temporal balding. </a:t>
            </a:r>
            <a:endParaRPr lang="en-US" sz="2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600" dirty="0"/>
          </a:p>
          <a:p>
            <a:r>
              <a:rPr lang="en-US" sz="2600" dirty="0" smtClean="0"/>
              <a:t>Areas of thickened</a:t>
            </a:r>
            <a:r>
              <a:rPr lang="en-US" sz="2600" dirty="0"/>
              <a:t>, darkened skin 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acanthosis </a:t>
            </a:r>
            <a:r>
              <a:rPr lang="en-US" sz="2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nigricans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600" dirty="0"/>
              <a:t>may appear in the axillae, on </a:t>
            </a:r>
            <a:r>
              <a:rPr lang="en-US" sz="2600" dirty="0" smtClean="0"/>
              <a:t>the nape </a:t>
            </a:r>
            <a:r>
              <a:rPr lang="en-US" sz="2600" dirty="0"/>
              <a:t>of the neck, and in skin folds 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smtClean="0"/>
              <a:t>The </a:t>
            </a:r>
            <a:r>
              <a:rPr lang="en-US" sz="2600" dirty="0"/>
              <a:t>cause is high insulin levels </a:t>
            </a:r>
            <a:r>
              <a:rPr lang="en-US" sz="2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</a:t>
            </a:r>
            <a:r>
              <a:rPr lang="en-US" sz="2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 resistance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 </a:t>
            </a:r>
            <a:r>
              <a:rPr lang="en-US" sz="2600" dirty="0"/>
              <a:t>When found in conjunction </a:t>
            </a:r>
            <a:r>
              <a:rPr lang="en-US" sz="2600" dirty="0" smtClean="0"/>
              <a:t>with </a:t>
            </a:r>
            <a:r>
              <a:rPr lang="en-US" sz="2600" dirty="0" err="1" smtClean="0"/>
              <a:t>hyperandrogenism</a:t>
            </a:r>
            <a:r>
              <a:rPr lang="en-US" sz="2600" dirty="0"/>
              <a:t>, the condition is </a:t>
            </a:r>
            <a:r>
              <a:rPr lang="en-US" sz="2600" dirty="0" smtClean="0"/>
              <a:t>termed HAIR-AN 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hyperandrogenic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-insulin </a:t>
            </a:r>
            <a:r>
              <a:rPr lang="en-US" sz="2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resistantacanthosis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nigricans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600" dirty="0"/>
              <a:t> syndrome.</a:t>
            </a:r>
          </a:p>
        </p:txBody>
      </p:sp>
    </p:spTree>
    <p:extLst>
      <p:ext uri="{BB962C8B-B14F-4D97-AF65-F5344CB8AC3E}">
        <p14:creationId xmlns:p14="http://schemas.microsoft.com/office/powerpoint/2010/main" val="24993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77069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Acanthosis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nigricans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: </a:t>
            </a:r>
            <a:r>
              <a:rPr lang="en-US" b="1" i="1" u="sng" dirty="0" smtClean="0"/>
              <a:t>(</a:t>
            </a:r>
            <a:r>
              <a:rPr lang="en-US" b="1" i="1" u="sng" dirty="0"/>
              <a:t>areas </a:t>
            </a:r>
            <a:r>
              <a:rPr lang="en-US" b="1" i="1" u="sng" dirty="0" smtClean="0"/>
              <a:t>of thickened darkened </a:t>
            </a:r>
            <a:r>
              <a:rPr lang="en-US" b="1" i="1" u="sng" dirty="0"/>
              <a:t>skin)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220686"/>
            <a:ext cx="4552906" cy="4029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758" y="2220685"/>
            <a:ext cx="4372076" cy="402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9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1756</TotalTime>
  <Words>986</Words>
  <Application>Microsoft Office PowerPoint</Application>
  <PresentationFormat>Widescreen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Ion</vt:lpstr>
      <vt:lpstr>Polycystic ovarian syndrome </vt:lpstr>
      <vt:lpstr>Definition :</vt:lpstr>
      <vt:lpstr>Pathophysiology Pt.1:</vt:lpstr>
      <vt:lpstr>Pathophysiology Pt.2:</vt:lpstr>
      <vt:lpstr>PowerPoint Presentation</vt:lpstr>
      <vt:lpstr>Symptoms and Signs :</vt:lpstr>
      <vt:lpstr>Hirsutism: </vt:lpstr>
      <vt:lpstr>Continuation…</vt:lpstr>
      <vt:lpstr>Acanthosis nigricans : (areas of thickened darkened skin)</vt:lpstr>
      <vt:lpstr>    Clinical features that may be observed in women with PCOS :</vt:lpstr>
      <vt:lpstr>The Rotterdam Consensus Group criteria for the definition of PCOS:</vt:lpstr>
      <vt:lpstr>Differential Diagnosis :</vt:lpstr>
      <vt:lpstr>Investigations:</vt:lpstr>
      <vt:lpstr>PowerPoint Presentation</vt:lpstr>
      <vt:lpstr>Treatment:</vt:lpstr>
      <vt:lpstr>Treatment modalities :</vt:lpstr>
      <vt:lpstr>Medical treatment options in PCOS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Polycystic ovarian syndrome</dc:title>
  <dc:creator>REEM</dc:creator>
  <cp:lastModifiedBy>Admin</cp:lastModifiedBy>
  <cp:revision>37</cp:revision>
  <dcterms:created xsi:type="dcterms:W3CDTF">2023-09-24T05:43:57Z</dcterms:created>
  <dcterms:modified xsi:type="dcterms:W3CDTF">2023-10-04T19:32:22Z</dcterms:modified>
</cp:coreProperties>
</file>