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8" r:id="rId2"/>
    <p:sldId id="270" r:id="rId3"/>
    <p:sldId id="263" r:id="rId4"/>
    <p:sldId id="264" r:id="rId5"/>
    <p:sldId id="1374" r:id="rId6"/>
    <p:sldId id="265" r:id="rId7"/>
    <p:sldId id="267" r:id="rId8"/>
    <p:sldId id="266" r:id="rId9"/>
    <p:sldId id="1371" r:id="rId10"/>
    <p:sldId id="1372" r:id="rId11"/>
    <p:sldId id="1373"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5" d="100"/>
          <a:sy n="65" d="100"/>
        </p:scale>
        <p:origin x="912"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F8F826-D0FA-6D42-401B-CD5C085508C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5DC7979-ED3C-AAE0-E6F9-883D1DF07E7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0C1BBC7-735B-ACAF-B763-090CA271E66C}"/>
              </a:ext>
            </a:extLst>
          </p:cNvPr>
          <p:cNvSpPr>
            <a:spLocks noGrp="1"/>
          </p:cNvSpPr>
          <p:nvPr>
            <p:ph type="dt" sz="half" idx="10"/>
          </p:nvPr>
        </p:nvSpPr>
        <p:spPr/>
        <p:txBody>
          <a:bodyPr/>
          <a:lstStyle/>
          <a:p>
            <a:fld id="{129C0911-7951-471E-A5B1-C55B9D5A4063}" type="datetimeFigureOut">
              <a:rPr lang="en-US" smtClean="0"/>
              <a:t>5/13/2023</a:t>
            </a:fld>
            <a:endParaRPr lang="en-US"/>
          </a:p>
        </p:txBody>
      </p:sp>
      <p:sp>
        <p:nvSpPr>
          <p:cNvPr id="5" name="Footer Placeholder 4">
            <a:extLst>
              <a:ext uri="{FF2B5EF4-FFF2-40B4-BE49-F238E27FC236}">
                <a16:creationId xmlns:a16="http://schemas.microsoft.com/office/drawing/2014/main" id="{6521C00B-D42D-50E3-6D15-8839B33D87A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D7DBCC-1096-D912-134A-D503D58A72BE}"/>
              </a:ext>
            </a:extLst>
          </p:cNvPr>
          <p:cNvSpPr>
            <a:spLocks noGrp="1"/>
          </p:cNvSpPr>
          <p:nvPr>
            <p:ph type="sldNum" sz="quarter" idx="12"/>
          </p:nvPr>
        </p:nvSpPr>
        <p:spPr/>
        <p:txBody>
          <a:bodyPr/>
          <a:lstStyle/>
          <a:p>
            <a:fld id="{FE2CDA7D-1D19-42EB-A58E-BDE893CD7B3E}" type="slidenum">
              <a:rPr lang="en-US" smtClean="0"/>
              <a:t>‹#›</a:t>
            </a:fld>
            <a:endParaRPr lang="en-US"/>
          </a:p>
        </p:txBody>
      </p:sp>
    </p:spTree>
    <p:extLst>
      <p:ext uri="{BB962C8B-B14F-4D97-AF65-F5344CB8AC3E}">
        <p14:creationId xmlns:p14="http://schemas.microsoft.com/office/powerpoint/2010/main" val="2352908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0380AD-BB60-AAA6-7F90-8286AC097A0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E211059-427F-5500-59F3-00CED595E0A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0510D4-744D-71C3-B88E-8C74859BD5C6}"/>
              </a:ext>
            </a:extLst>
          </p:cNvPr>
          <p:cNvSpPr>
            <a:spLocks noGrp="1"/>
          </p:cNvSpPr>
          <p:nvPr>
            <p:ph type="dt" sz="half" idx="10"/>
          </p:nvPr>
        </p:nvSpPr>
        <p:spPr/>
        <p:txBody>
          <a:bodyPr/>
          <a:lstStyle/>
          <a:p>
            <a:fld id="{129C0911-7951-471E-A5B1-C55B9D5A4063}" type="datetimeFigureOut">
              <a:rPr lang="en-US" smtClean="0"/>
              <a:t>5/13/2023</a:t>
            </a:fld>
            <a:endParaRPr lang="en-US"/>
          </a:p>
        </p:txBody>
      </p:sp>
      <p:sp>
        <p:nvSpPr>
          <p:cNvPr id="5" name="Footer Placeholder 4">
            <a:extLst>
              <a:ext uri="{FF2B5EF4-FFF2-40B4-BE49-F238E27FC236}">
                <a16:creationId xmlns:a16="http://schemas.microsoft.com/office/drawing/2014/main" id="{C72164BE-3E3D-B3DC-027E-B394A9889C6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9448F9-B14D-5B9E-A498-29BB8BA4B3F0}"/>
              </a:ext>
            </a:extLst>
          </p:cNvPr>
          <p:cNvSpPr>
            <a:spLocks noGrp="1"/>
          </p:cNvSpPr>
          <p:nvPr>
            <p:ph type="sldNum" sz="quarter" idx="12"/>
          </p:nvPr>
        </p:nvSpPr>
        <p:spPr/>
        <p:txBody>
          <a:bodyPr/>
          <a:lstStyle/>
          <a:p>
            <a:fld id="{FE2CDA7D-1D19-42EB-A58E-BDE893CD7B3E}" type="slidenum">
              <a:rPr lang="en-US" smtClean="0"/>
              <a:t>‹#›</a:t>
            </a:fld>
            <a:endParaRPr lang="en-US"/>
          </a:p>
        </p:txBody>
      </p:sp>
    </p:spTree>
    <p:extLst>
      <p:ext uri="{BB962C8B-B14F-4D97-AF65-F5344CB8AC3E}">
        <p14:creationId xmlns:p14="http://schemas.microsoft.com/office/powerpoint/2010/main" val="5643719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35E88A8-5F30-D4DB-9A62-BAB770E1CC5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086A095-8C68-0EDA-ABD4-3EBE459B450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2F141F-8CB0-EC81-8775-06E5F05A88CF}"/>
              </a:ext>
            </a:extLst>
          </p:cNvPr>
          <p:cNvSpPr>
            <a:spLocks noGrp="1"/>
          </p:cNvSpPr>
          <p:nvPr>
            <p:ph type="dt" sz="half" idx="10"/>
          </p:nvPr>
        </p:nvSpPr>
        <p:spPr/>
        <p:txBody>
          <a:bodyPr/>
          <a:lstStyle/>
          <a:p>
            <a:fld id="{129C0911-7951-471E-A5B1-C55B9D5A4063}" type="datetimeFigureOut">
              <a:rPr lang="en-US" smtClean="0"/>
              <a:t>5/13/2023</a:t>
            </a:fld>
            <a:endParaRPr lang="en-US"/>
          </a:p>
        </p:txBody>
      </p:sp>
      <p:sp>
        <p:nvSpPr>
          <p:cNvPr id="5" name="Footer Placeholder 4">
            <a:extLst>
              <a:ext uri="{FF2B5EF4-FFF2-40B4-BE49-F238E27FC236}">
                <a16:creationId xmlns:a16="http://schemas.microsoft.com/office/drawing/2014/main" id="{77B78BC7-CB08-AE39-B0E1-A8C0B80351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C4B952-15DD-0669-367E-D3181FD84EF0}"/>
              </a:ext>
            </a:extLst>
          </p:cNvPr>
          <p:cNvSpPr>
            <a:spLocks noGrp="1"/>
          </p:cNvSpPr>
          <p:nvPr>
            <p:ph type="sldNum" sz="quarter" idx="12"/>
          </p:nvPr>
        </p:nvSpPr>
        <p:spPr/>
        <p:txBody>
          <a:bodyPr/>
          <a:lstStyle/>
          <a:p>
            <a:fld id="{FE2CDA7D-1D19-42EB-A58E-BDE893CD7B3E}" type="slidenum">
              <a:rPr lang="en-US" smtClean="0"/>
              <a:t>‹#›</a:t>
            </a:fld>
            <a:endParaRPr lang="en-US"/>
          </a:p>
        </p:txBody>
      </p:sp>
    </p:spTree>
    <p:extLst>
      <p:ext uri="{BB962C8B-B14F-4D97-AF65-F5344CB8AC3E}">
        <p14:creationId xmlns:p14="http://schemas.microsoft.com/office/powerpoint/2010/main" val="11551059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F4451F-4C46-FCA4-EF9E-81EA061770B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6E00651-4FB2-9FD0-82A4-FF096EF4772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4D776F-40E6-24D4-26C3-EF6EE231ABC1}"/>
              </a:ext>
            </a:extLst>
          </p:cNvPr>
          <p:cNvSpPr>
            <a:spLocks noGrp="1"/>
          </p:cNvSpPr>
          <p:nvPr>
            <p:ph type="dt" sz="half" idx="10"/>
          </p:nvPr>
        </p:nvSpPr>
        <p:spPr/>
        <p:txBody>
          <a:bodyPr/>
          <a:lstStyle/>
          <a:p>
            <a:fld id="{129C0911-7951-471E-A5B1-C55B9D5A4063}" type="datetimeFigureOut">
              <a:rPr lang="en-US" smtClean="0"/>
              <a:t>5/13/2023</a:t>
            </a:fld>
            <a:endParaRPr lang="en-US"/>
          </a:p>
        </p:txBody>
      </p:sp>
      <p:sp>
        <p:nvSpPr>
          <p:cNvPr id="5" name="Footer Placeholder 4">
            <a:extLst>
              <a:ext uri="{FF2B5EF4-FFF2-40B4-BE49-F238E27FC236}">
                <a16:creationId xmlns:a16="http://schemas.microsoft.com/office/drawing/2014/main" id="{0E7A08F8-29F8-1858-F64A-5089746FA4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B9BEB00-327C-DD13-AEF3-D0F8E0D88A65}"/>
              </a:ext>
            </a:extLst>
          </p:cNvPr>
          <p:cNvSpPr>
            <a:spLocks noGrp="1"/>
          </p:cNvSpPr>
          <p:nvPr>
            <p:ph type="sldNum" sz="quarter" idx="12"/>
          </p:nvPr>
        </p:nvSpPr>
        <p:spPr/>
        <p:txBody>
          <a:bodyPr/>
          <a:lstStyle/>
          <a:p>
            <a:fld id="{FE2CDA7D-1D19-42EB-A58E-BDE893CD7B3E}" type="slidenum">
              <a:rPr lang="en-US" smtClean="0"/>
              <a:t>‹#›</a:t>
            </a:fld>
            <a:endParaRPr lang="en-US"/>
          </a:p>
        </p:txBody>
      </p:sp>
    </p:spTree>
    <p:extLst>
      <p:ext uri="{BB962C8B-B14F-4D97-AF65-F5344CB8AC3E}">
        <p14:creationId xmlns:p14="http://schemas.microsoft.com/office/powerpoint/2010/main" val="8316430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956A2-E98F-A6C6-69CB-0F75FA75746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D97AA06-CA06-0DE3-C642-15FBE4F1D9E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390B453-B321-2A47-0065-F07D19D29D38}"/>
              </a:ext>
            </a:extLst>
          </p:cNvPr>
          <p:cNvSpPr>
            <a:spLocks noGrp="1"/>
          </p:cNvSpPr>
          <p:nvPr>
            <p:ph type="dt" sz="half" idx="10"/>
          </p:nvPr>
        </p:nvSpPr>
        <p:spPr/>
        <p:txBody>
          <a:bodyPr/>
          <a:lstStyle/>
          <a:p>
            <a:fld id="{129C0911-7951-471E-A5B1-C55B9D5A4063}" type="datetimeFigureOut">
              <a:rPr lang="en-US" smtClean="0"/>
              <a:t>5/13/2023</a:t>
            </a:fld>
            <a:endParaRPr lang="en-US"/>
          </a:p>
        </p:txBody>
      </p:sp>
      <p:sp>
        <p:nvSpPr>
          <p:cNvPr id="5" name="Footer Placeholder 4">
            <a:extLst>
              <a:ext uri="{FF2B5EF4-FFF2-40B4-BE49-F238E27FC236}">
                <a16:creationId xmlns:a16="http://schemas.microsoft.com/office/drawing/2014/main" id="{CC7C8988-C246-714D-B36E-171A6045ED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656E16D-D5FC-A88D-D742-39AADBF0DBD7}"/>
              </a:ext>
            </a:extLst>
          </p:cNvPr>
          <p:cNvSpPr>
            <a:spLocks noGrp="1"/>
          </p:cNvSpPr>
          <p:nvPr>
            <p:ph type="sldNum" sz="quarter" idx="12"/>
          </p:nvPr>
        </p:nvSpPr>
        <p:spPr/>
        <p:txBody>
          <a:bodyPr/>
          <a:lstStyle/>
          <a:p>
            <a:fld id="{FE2CDA7D-1D19-42EB-A58E-BDE893CD7B3E}" type="slidenum">
              <a:rPr lang="en-US" smtClean="0"/>
              <a:t>‹#›</a:t>
            </a:fld>
            <a:endParaRPr lang="en-US"/>
          </a:p>
        </p:txBody>
      </p:sp>
    </p:spTree>
    <p:extLst>
      <p:ext uri="{BB962C8B-B14F-4D97-AF65-F5344CB8AC3E}">
        <p14:creationId xmlns:p14="http://schemas.microsoft.com/office/powerpoint/2010/main" val="10006016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6B0738-8084-2243-B117-FDCEBDEAEA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822F38B-31F2-06DE-BE4B-7523D076484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F1B9D91-D266-E642-21FA-8CED6A9680E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D545A2B-EC82-86F1-825F-BEF2CE53AC5D}"/>
              </a:ext>
            </a:extLst>
          </p:cNvPr>
          <p:cNvSpPr>
            <a:spLocks noGrp="1"/>
          </p:cNvSpPr>
          <p:nvPr>
            <p:ph type="dt" sz="half" idx="10"/>
          </p:nvPr>
        </p:nvSpPr>
        <p:spPr/>
        <p:txBody>
          <a:bodyPr/>
          <a:lstStyle/>
          <a:p>
            <a:fld id="{129C0911-7951-471E-A5B1-C55B9D5A4063}" type="datetimeFigureOut">
              <a:rPr lang="en-US" smtClean="0"/>
              <a:t>5/13/2023</a:t>
            </a:fld>
            <a:endParaRPr lang="en-US"/>
          </a:p>
        </p:txBody>
      </p:sp>
      <p:sp>
        <p:nvSpPr>
          <p:cNvPr id="6" name="Footer Placeholder 5">
            <a:extLst>
              <a:ext uri="{FF2B5EF4-FFF2-40B4-BE49-F238E27FC236}">
                <a16:creationId xmlns:a16="http://schemas.microsoft.com/office/drawing/2014/main" id="{621B9321-59F5-5EFF-FC98-E07B8C4736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D1F47F2-0872-11CB-49E5-2244410C3E1D}"/>
              </a:ext>
            </a:extLst>
          </p:cNvPr>
          <p:cNvSpPr>
            <a:spLocks noGrp="1"/>
          </p:cNvSpPr>
          <p:nvPr>
            <p:ph type="sldNum" sz="quarter" idx="12"/>
          </p:nvPr>
        </p:nvSpPr>
        <p:spPr/>
        <p:txBody>
          <a:bodyPr/>
          <a:lstStyle/>
          <a:p>
            <a:fld id="{FE2CDA7D-1D19-42EB-A58E-BDE893CD7B3E}" type="slidenum">
              <a:rPr lang="en-US" smtClean="0"/>
              <a:t>‹#›</a:t>
            </a:fld>
            <a:endParaRPr lang="en-US"/>
          </a:p>
        </p:txBody>
      </p:sp>
    </p:spTree>
    <p:extLst>
      <p:ext uri="{BB962C8B-B14F-4D97-AF65-F5344CB8AC3E}">
        <p14:creationId xmlns:p14="http://schemas.microsoft.com/office/powerpoint/2010/main" val="30060771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0E209F-080B-4820-C556-FB219A4FF64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E6D6778-A123-741A-E1B7-C501025861A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3AE2A06-88CA-A98E-1D85-513943AB98A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B3C3EC2-5486-02BC-64DB-C62960FD4DC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C221000-0A85-3B73-DD10-791369BD1A6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CB7AB8F-263B-F183-8D8A-B1FE4F3DAFEC}"/>
              </a:ext>
            </a:extLst>
          </p:cNvPr>
          <p:cNvSpPr>
            <a:spLocks noGrp="1"/>
          </p:cNvSpPr>
          <p:nvPr>
            <p:ph type="dt" sz="half" idx="10"/>
          </p:nvPr>
        </p:nvSpPr>
        <p:spPr/>
        <p:txBody>
          <a:bodyPr/>
          <a:lstStyle/>
          <a:p>
            <a:fld id="{129C0911-7951-471E-A5B1-C55B9D5A4063}" type="datetimeFigureOut">
              <a:rPr lang="en-US" smtClean="0"/>
              <a:t>5/13/2023</a:t>
            </a:fld>
            <a:endParaRPr lang="en-US"/>
          </a:p>
        </p:txBody>
      </p:sp>
      <p:sp>
        <p:nvSpPr>
          <p:cNvPr id="8" name="Footer Placeholder 7">
            <a:extLst>
              <a:ext uri="{FF2B5EF4-FFF2-40B4-BE49-F238E27FC236}">
                <a16:creationId xmlns:a16="http://schemas.microsoft.com/office/drawing/2014/main" id="{5A0A3836-870E-560A-04B7-E2ACD86F006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B9248EB-AFF8-282B-EDC7-81D0248DE38D}"/>
              </a:ext>
            </a:extLst>
          </p:cNvPr>
          <p:cNvSpPr>
            <a:spLocks noGrp="1"/>
          </p:cNvSpPr>
          <p:nvPr>
            <p:ph type="sldNum" sz="quarter" idx="12"/>
          </p:nvPr>
        </p:nvSpPr>
        <p:spPr/>
        <p:txBody>
          <a:bodyPr/>
          <a:lstStyle/>
          <a:p>
            <a:fld id="{FE2CDA7D-1D19-42EB-A58E-BDE893CD7B3E}" type="slidenum">
              <a:rPr lang="en-US" smtClean="0"/>
              <a:t>‹#›</a:t>
            </a:fld>
            <a:endParaRPr lang="en-US"/>
          </a:p>
        </p:txBody>
      </p:sp>
    </p:spTree>
    <p:extLst>
      <p:ext uri="{BB962C8B-B14F-4D97-AF65-F5344CB8AC3E}">
        <p14:creationId xmlns:p14="http://schemas.microsoft.com/office/powerpoint/2010/main" val="32756586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CDD0EA-DCF0-6FB1-F7B8-EE968215521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67864C9-CB92-464D-8D15-2B5FEFAE0555}"/>
              </a:ext>
            </a:extLst>
          </p:cNvPr>
          <p:cNvSpPr>
            <a:spLocks noGrp="1"/>
          </p:cNvSpPr>
          <p:nvPr>
            <p:ph type="dt" sz="half" idx="10"/>
          </p:nvPr>
        </p:nvSpPr>
        <p:spPr/>
        <p:txBody>
          <a:bodyPr/>
          <a:lstStyle/>
          <a:p>
            <a:fld id="{129C0911-7951-471E-A5B1-C55B9D5A4063}" type="datetimeFigureOut">
              <a:rPr lang="en-US" smtClean="0"/>
              <a:t>5/13/2023</a:t>
            </a:fld>
            <a:endParaRPr lang="en-US"/>
          </a:p>
        </p:txBody>
      </p:sp>
      <p:sp>
        <p:nvSpPr>
          <p:cNvPr id="4" name="Footer Placeholder 3">
            <a:extLst>
              <a:ext uri="{FF2B5EF4-FFF2-40B4-BE49-F238E27FC236}">
                <a16:creationId xmlns:a16="http://schemas.microsoft.com/office/drawing/2014/main" id="{9F23E28F-94D0-C9E5-391B-70E3F3C95E3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FDC115B-FC91-BD1B-72CF-ACE0FBFBC41C}"/>
              </a:ext>
            </a:extLst>
          </p:cNvPr>
          <p:cNvSpPr>
            <a:spLocks noGrp="1"/>
          </p:cNvSpPr>
          <p:nvPr>
            <p:ph type="sldNum" sz="quarter" idx="12"/>
          </p:nvPr>
        </p:nvSpPr>
        <p:spPr/>
        <p:txBody>
          <a:bodyPr/>
          <a:lstStyle/>
          <a:p>
            <a:fld id="{FE2CDA7D-1D19-42EB-A58E-BDE893CD7B3E}" type="slidenum">
              <a:rPr lang="en-US" smtClean="0"/>
              <a:t>‹#›</a:t>
            </a:fld>
            <a:endParaRPr lang="en-US"/>
          </a:p>
        </p:txBody>
      </p:sp>
    </p:spTree>
    <p:extLst>
      <p:ext uri="{BB962C8B-B14F-4D97-AF65-F5344CB8AC3E}">
        <p14:creationId xmlns:p14="http://schemas.microsoft.com/office/powerpoint/2010/main" val="13843535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9973EDD-2C4C-0612-5EC9-6DEF9519540C}"/>
              </a:ext>
            </a:extLst>
          </p:cNvPr>
          <p:cNvSpPr>
            <a:spLocks noGrp="1"/>
          </p:cNvSpPr>
          <p:nvPr>
            <p:ph type="dt" sz="half" idx="10"/>
          </p:nvPr>
        </p:nvSpPr>
        <p:spPr/>
        <p:txBody>
          <a:bodyPr/>
          <a:lstStyle/>
          <a:p>
            <a:fld id="{129C0911-7951-471E-A5B1-C55B9D5A4063}" type="datetimeFigureOut">
              <a:rPr lang="en-US" smtClean="0"/>
              <a:t>5/13/2023</a:t>
            </a:fld>
            <a:endParaRPr lang="en-US"/>
          </a:p>
        </p:txBody>
      </p:sp>
      <p:sp>
        <p:nvSpPr>
          <p:cNvPr id="3" name="Footer Placeholder 2">
            <a:extLst>
              <a:ext uri="{FF2B5EF4-FFF2-40B4-BE49-F238E27FC236}">
                <a16:creationId xmlns:a16="http://schemas.microsoft.com/office/drawing/2014/main" id="{5A3BACFD-7BA9-D50D-8718-06DA89A5C89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5945376-F5AE-2B70-B943-61AA7AE1C320}"/>
              </a:ext>
            </a:extLst>
          </p:cNvPr>
          <p:cNvSpPr>
            <a:spLocks noGrp="1"/>
          </p:cNvSpPr>
          <p:nvPr>
            <p:ph type="sldNum" sz="quarter" idx="12"/>
          </p:nvPr>
        </p:nvSpPr>
        <p:spPr/>
        <p:txBody>
          <a:bodyPr/>
          <a:lstStyle/>
          <a:p>
            <a:fld id="{FE2CDA7D-1D19-42EB-A58E-BDE893CD7B3E}" type="slidenum">
              <a:rPr lang="en-US" smtClean="0"/>
              <a:t>‹#›</a:t>
            </a:fld>
            <a:endParaRPr lang="en-US"/>
          </a:p>
        </p:txBody>
      </p:sp>
    </p:spTree>
    <p:extLst>
      <p:ext uri="{BB962C8B-B14F-4D97-AF65-F5344CB8AC3E}">
        <p14:creationId xmlns:p14="http://schemas.microsoft.com/office/powerpoint/2010/main" val="39852887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D296A8-6A16-D3DC-95AD-8DC425009FC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41D40F-8C43-76ED-A5B5-B620AA2D66E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807176F-DAF1-987F-6FC7-F8BE9ECDB2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7BB094D-2E3E-E2E4-8A58-C22CC773C6D6}"/>
              </a:ext>
            </a:extLst>
          </p:cNvPr>
          <p:cNvSpPr>
            <a:spLocks noGrp="1"/>
          </p:cNvSpPr>
          <p:nvPr>
            <p:ph type="dt" sz="half" idx="10"/>
          </p:nvPr>
        </p:nvSpPr>
        <p:spPr/>
        <p:txBody>
          <a:bodyPr/>
          <a:lstStyle/>
          <a:p>
            <a:fld id="{129C0911-7951-471E-A5B1-C55B9D5A4063}" type="datetimeFigureOut">
              <a:rPr lang="en-US" smtClean="0"/>
              <a:t>5/13/2023</a:t>
            </a:fld>
            <a:endParaRPr lang="en-US"/>
          </a:p>
        </p:txBody>
      </p:sp>
      <p:sp>
        <p:nvSpPr>
          <p:cNvPr id="6" name="Footer Placeholder 5">
            <a:extLst>
              <a:ext uri="{FF2B5EF4-FFF2-40B4-BE49-F238E27FC236}">
                <a16:creationId xmlns:a16="http://schemas.microsoft.com/office/drawing/2014/main" id="{92FFD015-260E-EAAB-070D-3D097BE2B44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9D0EA35-BD30-3690-32FD-4A47631E3BAD}"/>
              </a:ext>
            </a:extLst>
          </p:cNvPr>
          <p:cNvSpPr>
            <a:spLocks noGrp="1"/>
          </p:cNvSpPr>
          <p:nvPr>
            <p:ph type="sldNum" sz="quarter" idx="12"/>
          </p:nvPr>
        </p:nvSpPr>
        <p:spPr/>
        <p:txBody>
          <a:bodyPr/>
          <a:lstStyle/>
          <a:p>
            <a:fld id="{FE2CDA7D-1D19-42EB-A58E-BDE893CD7B3E}" type="slidenum">
              <a:rPr lang="en-US" smtClean="0"/>
              <a:t>‹#›</a:t>
            </a:fld>
            <a:endParaRPr lang="en-US"/>
          </a:p>
        </p:txBody>
      </p:sp>
    </p:spTree>
    <p:extLst>
      <p:ext uri="{BB962C8B-B14F-4D97-AF65-F5344CB8AC3E}">
        <p14:creationId xmlns:p14="http://schemas.microsoft.com/office/powerpoint/2010/main" val="18211730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2A6F2-ECB1-1EAB-39E8-143B4435A7F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EAB5AB0-AD9B-C0D4-518C-64B0D8CE12B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D0ADE42-F057-B972-F937-2B453181FE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0388C79-A922-B683-CAF2-19EC8C055CC3}"/>
              </a:ext>
            </a:extLst>
          </p:cNvPr>
          <p:cNvSpPr>
            <a:spLocks noGrp="1"/>
          </p:cNvSpPr>
          <p:nvPr>
            <p:ph type="dt" sz="half" idx="10"/>
          </p:nvPr>
        </p:nvSpPr>
        <p:spPr/>
        <p:txBody>
          <a:bodyPr/>
          <a:lstStyle/>
          <a:p>
            <a:fld id="{129C0911-7951-471E-A5B1-C55B9D5A4063}" type="datetimeFigureOut">
              <a:rPr lang="en-US" smtClean="0"/>
              <a:t>5/13/2023</a:t>
            </a:fld>
            <a:endParaRPr lang="en-US"/>
          </a:p>
        </p:txBody>
      </p:sp>
      <p:sp>
        <p:nvSpPr>
          <p:cNvPr id="6" name="Footer Placeholder 5">
            <a:extLst>
              <a:ext uri="{FF2B5EF4-FFF2-40B4-BE49-F238E27FC236}">
                <a16:creationId xmlns:a16="http://schemas.microsoft.com/office/drawing/2014/main" id="{57C1B703-A2BC-7D91-E695-17C02B0243F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0C3F56C-FE69-A2B6-7187-25BFB4BF84BB}"/>
              </a:ext>
            </a:extLst>
          </p:cNvPr>
          <p:cNvSpPr>
            <a:spLocks noGrp="1"/>
          </p:cNvSpPr>
          <p:nvPr>
            <p:ph type="sldNum" sz="quarter" idx="12"/>
          </p:nvPr>
        </p:nvSpPr>
        <p:spPr/>
        <p:txBody>
          <a:bodyPr/>
          <a:lstStyle/>
          <a:p>
            <a:fld id="{FE2CDA7D-1D19-42EB-A58E-BDE893CD7B3E}" type="slidenum">
              <a:rPr lang="en-US" smtClean="0"/>
              <a:t>‹#›</a:t>
            </a:fld>
            <a:endParaRPr lang="en-US"/>
          </a:p>
        </p:txBody>
      </p:sp>
    </p:spTree>
    <p:extLst>
      <p:ext uri="{BB962C8B-B14F-4D97-AF65-F5344CB8AC3E}">
        <p14:creationId xmlns:p14="http://schemas.microsoft.com/office/powerpoint/2010/main" val="2917378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0B9BBBF-1680-3F79-1EF3-CA4B4A6E296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CB12614-D884-E0E9-0143-A2E2C9FD40B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F8757D-7E36-C3A9-4428-84876BCB820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9C0911-7951-471E-A5B1-C55B9D5A4063}" type="datetimeFigureOut">
              <a:rPr lang="en-US" smtClean="0"/>
              <a:t>5/13/2023</a:t>
            </a:fld>
            <a:endParaRPr lang="en-US"/>
          </a:p>
        </p:txBody>
      </p:sp>
      <p:sp>
        <p:nvSpPr>
          <p:cNvPr id="5" name="Footer Placeholder 4">
            <a:extLst>
              <a:ext uri="{FF2B5EF4-FFF2-40B4-BE49-F238E27FC236}">
                <a16:creationId xmlns:a16="http://schemas.microsoft.com/office/drawing/2014/main" id="{9B31D353-E1C2-7193-9DD6-445BACFDC5A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D09062C-6F61-A4F1-0445-15AAE889699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2CDA7D-1D19-42EB-A58E-BDE893CD7B3E}" type="slidenum">
              <a:rPr lang="en-US" smtClean="0"/>
              <a:t>‹#›</a:t>
            </a:fld>
            <a:endParaRPr lang="en-US"/>
          </a:p>
        </p:txBody>
      </p:sp>
    </p:spTree>
    <p:extLst>
      <p:ext uri="{BB962C8B-B14F-4D97-AF65-F5344CB8AC3E}">
        <p14:creationId xmlns:p14="http://schemas.microsoft.com/office/powerpoint/2010/main" val="16989480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0.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F17B3F-4319-5C87-5577-0343F6D6D174}"/>
              </a:ext>
            </a:extLst>
          </p:cNvPr>
          <p:cNvSpPr>
            <a:spLocks noGrp="1"/>
          </p:cNvSpPr>
          <p:nvPr>
            <p:ph type="ctrTitle"/>
          </p:nvPr>
        </p:nvSpPr>
        <p:spPr/>
        <p:txBody>
          <a:bodyPr/>
          <a:lstStyle/>
          <a:p>
            <a:r>
              <a:rPr lang="en-US" dirty="0"/>
              <a:t>Blood Pressure</a:t>
            </a:r>
          </a:p>
        </p:txBody>
      </p:sp>
      <p:sp>
        <p:nvSpPr>
          <p:cNvPr id="3" name="Subtitle 2">
            <a:extLst>
              <a:ext uri="{FF2B5EF4-FFF2-40B4-BE49-F238E27FC236}">
                <a16:creationId xmlns:a16="http://schemas.microsoft.com/office/drawing/2014/main" id="{5862453E-6143-8A12-2E71-AE4AC0DFBBA7}"/>
              </a:ext>
            </a:extLst>
          </p:cNvPr>
          <p:cNvSpPr>
            <a:spLocks noGrp="1"/>
          </p:cNvSpPr>
          <p:nvPr>
            <p:ph type="subTitle" idx="1"/>
          </p:nvPr>
        </p:nvSpPr>
        <p:spPr/>
        <p:txBody>
          <a:bodyPr/>
          <a:lstStyle/>
          <a:p>
            <a:r>
              <a:rPr lang="en-US" dirty="0"/>
              <a:t>Dr. Arwa Rawashdeh</a:t>
            </a:r>
          </a:p>
        </p:txBody>
      </p:sp>
    </p:spTree>
    <p:extLst>
      <p:ext uri="{BB962C8B-B14F-4D97-AF65-F5344CB8AC3E}">
        <p14:creationId xmlns:p14="http://schemas.microsoft.com/office/powerpoint/2010/main" val="40669795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5">
            <a:extLst>
              <a:ext uri="{FF2B5EF4-FFF2-40B4-BE49-F238E27FC236}">
                <a16:creationId xmlns:a16="http://schemas.microsoft.com/office/drawing/2014/main" id="{00B53BD3-C52B-4271-A763-C29E8C0F458A}"/>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t="1215" b="5951"/>
          <a:stretch>
            <a:fillRect/>
          </a:stretch>
        </p:blipFill>
        <p:spPr>
          <a:xfrm>
            <a:off x="0" y="0"/>
            <a:ext cx="12192000" cy="6858000"/>
          </a:xfr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8">
            <a:extLst>
              <a:ext uri="{FF2B5EF4-FFF2-40B4-BE49-F238E27FC236}">
                <a16:creationId xmlns:a16="http://schemas.microsoft.com/office/drawing/2014/main" id="{B2704697-0504-4F04-BB29-0A815689BCAF}"/>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t="1215" b="4761"/>
          <a:stretch>
            <a:fillRect/>
          </a:stretch>
        </p:blipFill>
        <p:spPr>
          <a:xfrm>
            <a:off x="0" y="0"/>
            <a:ext cx="12192000" cy="6858000"/>
          </a:xfr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 name="Content Placeholder 4">
            <a:extLst>
              <a:ext uri="{FF2B5EF4-FFF2-40B4-BE49-F238E27FC236}">
                <a16:creationId xmlns:a16="http://schemas.microsoft.com/office/drawing/2014/main" id="{8E61D6CF-BE71-68C9-21AB-466DF27342CA}"/>
              </a:ext>
            </a:extLst>
          </p:cNvPr>
          <p:cNvPicPr>
            <a:picLocks noGrp="1" noChangeAspect="1"/>
          </p:cNvPicPr>
          <p:nvPr>
            <p:ph idx="1"/>
          </p:nvPr>
        </p:nvPicPr>
        <p:blipFill rotWithShape="1">
          <a:blip r:embed="rId2"/>
          <a:srcRect l="1519" r="685"/>
          <a:stretch/>
        </p:blipFill>
        <p:spPr>
          <a:xfrm>
            <a:off x="20" y="1282"/>
            <a:ext cx="12191980" cy="6856718"/>
          </a:xfrm>
          <a:prstGeom prst="rect">
            <a:avLst/>
          </a:prstGeom>
        </p:spPr>
      </p:pic>
    </p:spTree>
    <p:extLst>
      <p:ext uri="{BB962C8B-B14F-4D97-AF65-F5344CB8AC3E}">
        <p14:creationId xmlns:p14="http://schemas.microsoft.com/office/powerpoint/2010/main" val="15966059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510B6D-85C1-48DF-8AF1-3E1CA25DF35D}"/>
              </a:ext>
            </a:extLst>
          </p:cNvPr>
          <p:cNvSpPr>
            <a:spLocks noGrp="1"/>
          </p:cNvSpPr>
          <p:nvPr>
            <p:ph type="title"/>
          </p:nvPr>
        </p:nvSpPr>
        <p:spPr>
          <a:xfrm>
            <a:off x="768626" y="187651"/>
            <a:ext cx="9720072" cy="1499616"/>
          </a:xfrm>
        </p:spPr>
        <p:txBody>
          <a:bodyPr/>
          <a:lstStyle/>
          <a:p>
            <a:r>
              <a:rPr lang="en-US" dirty="0"/>
              <a:t>What is blood pressure and Factors determining blood pressure </a:t>
            </a:r>
          </a:p>
        </p:txBody>
      </p:sp>
      <p:sp>
        <p:nvSpPr>
          <p:cNvPr id="3" name="Content Placeholder 2">
            <a:extLst>
              <a:ext uri="{FF2B5EF4-FFF2-40B4-BE49-F238E27FC236}">
                <a16:creationId xmlns:a16="http://schemas.microsoft.com/office/drawing/2014/main" id="{73A9802D-6146-45EB-88C6-969EF9685CF3}"/>
              </a:ext>
            </a:extLst>
          </p:cNvPr>
          <p:cNvSpPr>
            <a:spLocks noGrp="1"/>
          </p:cNvSpPr>
          <p:nvPr>
            <p:ph idx="1"/>
          </p:nvPr>
        </p:nvSpPr>
        <p:spPr>
          <a:xfrm>
            <a:off x="768626" y="1802295"/>
            <a:ext cx="9975574" cy="4691269"/>
          </a:xfrm>
        </p:spPr>
        <p:txBody>
          <a:bodyPr>
            <a:normAutofit fontScale="77500" lnSpcReduction="20000"/>
          </a:bodyPr>
          <a:lstStyle/>
          <a:p>
            <a:pPr>
              <a:buFont typeface="Wingdings" panose="05000000000000000000" pitchFamily="2" charset="2"/>
              <a:buChar char="v"/>
            </a:pPr>
            <a:r>
              <a:rPr lang="en-US" dirty="0"/>
              <a:t>Blood pressure is the pressure exerted by circulating blood on the wall of arteries</a:t>
            </a:r>
          </a:p>
          <a:p>
            <a:pPr>
              <a:buFont typeface="Wingdings" panose="05000000000000000000" pitchFamily="2" charset="2"/>
              <a:buChar char="v"/>
            </a:pPr>
            <a:r>
              <a:rPr lang="en-US" dirty="0"/>
              <a:t>One of the most physiological parameters of the body which is why including in the five vital signs along with temperature, heart rate, respiratory rate, oxygen saturation </a:t>
            </a:r>
          </a:p>
          <a:p>
            <a:pPr marL="0" indent="0">
              <a:buNone/>
            </a:pPr>
            <a:endParaRPr lang="en-US" dirty="0"/>
          </a:p>
          <a:p>
            <a:pPr>
              <a:buFont typeface="Wingdings" panose="05000000000000000000" pitchFamily="2" charset="2"/>
              <a:buChar char="v"/>
            </a:pPr>
            <a:r>
              <a:rPr lang="en-US" dirty="0"/>
              <a:t>Factors affecting blood pressure </a:t>
            </a:r>
          </a:p>
          <a:p>
            <a:pPr>
              <a:buFont typeface="Wingdings" panose="05000000000000000000" pitchFamily="2" charset="2"/>
              <a:buChar char="q"/>
            </a:pPr>
            <a:r>
              <a:rPr lang="en-US" dirty="0"/>
              <a:t>Heart rate </a:t>
            </a:r>
          </a:p>
          <a:p>
            <a:pPr>
              <a:buFont typeface="Wingdings" panose="05000000000000000000" pitchFamily="2" charset="2"/>
              <a:buChar char="q"/>
            </a:pPr>
            <a:r>
              <a:rPr lang="en-US" dirty="0"/>
              <a:t>Myocardia contractility ; refers to how hard the heart is squeezing </a:t>
            </a:r>
          </a:p>
          <a:p>
            <a:pPr>
              <a:buFont typeface="Wingdings" panose="05000000000000000000" pitchFamily="2" charset="2"/>
              <a:buChar char="q"/>
            </a:pPr>
            <a:r>
              <a:rPr lang="en-US" dirty="0"/>
              <a:t>Vascular tone; which refers to how much the arteries are constricted or relaxed </a:t>
            </a:r>
          </a:p>
          <a:p>
            <a:pPr>
              <a:buFont typeface="Wingdings" panose="05000000000000000000" pitchFamily="2" charset="2"/>
              <a:buChar char="q"/>
            </a:pPr>
            <a:r>
              <a:rPr lang="en-US" dirty="0"/>
              <a:t>Blood volume </a:t>
            </a:r>
          </a:p>
          <a:p>
            <a:pPr>
              <a:buFont typeface="Wingdings" panose="05000000000000000000" pitchFamily="2" charset="2"/>
              <a:buChar char="q"/>
            </a:pPr>
            <a:r>
              <a:rPr lang="en-US" dirty="0"/>
              <a:t>Blood viscosity </a:t>
            </a:r>
          </a:p>
          <a:p>
            <a:pPr>
              <a:buFont typeface="Wingdings" panose="05000000000000000000" pitchFamily="2" charset="2"/>
              <a:buChar char="q"/>
            </a:pPr>
            <a:r>
              <a:rPr lang="en-US" dirty="0"/>
              <a:t>Arterial compliance; refers how much give or elasticity the arteries have </a:t>
            </a:r>
          </a:p>
          <a:p>
            <a:pPr marL="0" indent="0">
              <a:buNone/>
            </a:pPr>
            <a:r>
              <a:rPr lang="en-US" dirty="0"/>
              <a:t> </a:t>
            </a:r>
          </a:p>
        </p:txBody>
      </p:sp>
    </p:spTree>
    <p:extLst>
      <p:ext uri="{BB962C8B-B14F-4D97-AF65-F5344CB8AC3E}">
        <p14:creationId xmlns:p14="http://schemas.microsoft.com/office/powerpoint/2010/main" val="12533890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C78F29-3DAA-4519-B4C8-BE5018035F4F}"/>
              </a:ext>
            </a:extLst>
          </p:cNvPr>
          <p:cNvSpPr>
            <a:spLocks noGrp="1"/>
          </p:cNvSpPr>
          <p:nvPr>
            <p:ph type="title"/>
          </p:nvPr>
        </p:nvSpPr>
        <p:spPr>
          <a:xfrm>
            <a:off x="515471" y="174466"/>
            <a:ext cx="7105745" cy="579907"/>
          </a:xfrm>
        </p:spPr>
        <p:txBody>
          <a:bodyPr>
            <a:normAutofit fontScale="90000"/>
          </a:bodyPr>
          <a:lstStyle/>
          <a:p>
            <a:r>
              <a:rPr lang="en-US" dirty="0"/>
              <a:t>Blood flow </a:t>
            </a:r>
          </a:p>
        </p:txBody>
      </p:sp>
      <p:pic>
        <p:nvPicPr>
          <p:cNvPr id="7" name="Picture 6">
            <a:extLst>
              <a:ext uri="{FF2B5EF4-FFF2-40B4-BE49-F238E27FC236}">
                <a16:creationId xmlns:a16="http://schemas.microsoft.com/office/drawing/2014/main" id="{D53457D4-384A-4B48-9446-29114BBF259D}"/>
              </a:ext>
            </a:extLst>
          </p:cNvPr>
          <p:cNvPicPr>
            <a:picLocks noChangeAspect="1"/>
          </p:cNvPicPr>
          <p:nvPr/>
        </p:nvPicPr>
        <p:blipFill>
          <a:blip r:embed="rId2"/>
          <a:stretch>
            <a:fillRect/>
          </a:stretch>
        </p:blipFill>
        <p:spPr>
          <a:xfrm>
            <a:off x="9640454" y="484631"/>
            <a:ext cx="863894" cy="1094537"/>
          </a:xfrm>
          <a:prstGeom prst="rect">
            <a:avLst/>
          </a:prstGeom>
        </p:spPr>
      </p:pic>
      <p:sp>
        <p:nvSpPr>
          <p:cNvPr id="3" name="Content Placeholder 2">
            <a:extLst>
              <a:ext uri="{FF2B5EF4-FFF2-40B4-BE49-F238E27FC236}">
                <a16:creationId xmlns:a16="http://schemas.microsoft.com/office/drawing/2014/main" id="{1D5CDD93-99F8-4FA8-AD47-DBAB52E1AAC5}"/>
              </a:ext>
            </a:extLst>
          </p:cNvPr>
          <p:cNvSpPr>
            <a:spLocks noGrp="1"/>
          </p:cNvSpPr>
          <p:nvPr>
            <p:ph idx="1"/>
          </p:nvPr>
        </p:nvSpPr>
        <p:spPr>
          <a:xfrm>
            <a:off x="468677" y="754373"/>
            <a:ext cx="7105744" cy="6103627"/>
          </a:xfrm>
        </p:spPr>
        <p:txBody>
          <a:bodyPr>
            <a:normAutofit fontScale="92500" lnSpcReduction="10000"/>
          </a:bodyPr>
          <a:lstStyle/>
          <a:p>
            <a:r>
              <a:rPr lang="en-US" sz="1800" b="1" i="1" dirty="0"/>
              <a:t>Laminar flow : normal blood flow in the blood vessels (physiological)</a:t>
            </a:r>
          </a:p>
          <a:p>
            <a:pPr>
              <a:buFont typeface="Wingdings" panose="05000000000000000000" pitchFamily="2" charset="2"/>
              <a:buChar char="q"/>
            </a:pPr>
            <a:r>
              <a:rPr lang="en-US" sz="1800" i="1" dirty="0"/>
              <a:t>As you go toward the edges the velocity the blood is going to be slower and the velocity in the middle is highest </a:t>
            </a:r>
          </a:p>
          <a:p>
            <a:pPr>
              <a:buFont typeface="Wingdings" panose="05000000000000000000" pitchFamily="2" charset="2"/>
              <a:buChar char="q"/>
            </a:pPr>
            <a:r>
              <a:rPr lang="en-US" sz="1800" i="1" dirty="0"/>
              <a:t>So imagine you are looking to blood vessels as a circle, and you are looking at the flow from the back you are going to notice that is flow is very concentric and this type of flow is silent </a:t>
            </a:r>
          </a:p>
          <a:p>
            <a:pPr marL="0" indent="0">
              <a:buNone/>
            </a:pPr>
            <a:r>
              <a:rPr lang="en-US" sz="1800" b="1" i="1" dirty="0"/>
              <a:t>Turbulent flow : pathological and physiological one </a:t>
            </a:r>
          </a:p>
          <a:p>
            <a:pPr>
              <a:buFont typeface="Wingdings" panose="05000000000000000000" pitchFamily="2" charset="2"/>
              <a:buChar char="q"/>
            </a:pPr>
            <a:r>
              <a:rPr lang="en-US" sz="1800" i="1" dirty="0"/>
              <a:t>Inside our heart you have a valves mitral valve and aortic valve whenever blood is being pumped upward right it can hit mitral valve as it hits mitral valve it can develop turbulent flow</a:t>
            </a:r>
          </a:p>
          <a:p>
            <a:pPr>
              <a:buFont typeface="Wingdings" panose="05000000000000000000" pitchFamily="2" charset="2"/>
              <a:buChar char="q"/>
            </a:pPr>
            <a:r>
              <a:rPr lang="en-US" sz="1800" i="1" dirty="0"/>
              <a:t>  Imagine a blood vessels and plaques inside ; as the normal flow gets to the occlusion it start developing a turbulence and that gives a lot of heat and changes the action of perfusion pressure and produce what called brutes  and can be heard at carotid artery so if you take a stethoscope and put it over carotid artery you can hear it is actual sounds that caused by turbulent flow. It also can produce murmurs  </a:t>
            </a:r>
          </a:p>
          <a:p>
            <a:pPr marL="0" indent="0">
              <a:buNone/>
            </a:pPr>
            <a:r>
              <a:rPr lang="en-US" sz="1800" b="1" i="1" dirty="0">
                <a:solidFill>
                  <a:srgbClr val="0070C0"/>
                </a:solidFill>
              </a:rPr>
              <a:t>If you look at the graph here ; as you increase the pressure the flow is increasing in normal or laminar flow, but you get to the point where the flow veers off  and the flow start decreasing as the perfusion pressure start increasing </a:t>
            </a:r>
          </a:p>
          <a:p>
            <a:pPr marL="0" indent="0">
              <a:buNone/>
            </a:pPr>
            <a:r>
              <a:rPr lang="en-US" sz="1800" b="1" i="1" dirty="0">
                <a:solidFill>
                  <a:srgbClr val="0070C0"/>
                </a:solidFill>
              </a:rPr>
              <a:t>If there is a turbulent flow it decreases the actual flow the volume of blood that circulating through an area of blood vessel per a minute and increase the perfusion pressure and the resistance is going to be very high </a:t>
            </a:r>
          </a:p>
          <a:p>
            <a:pPr marL="0" indent="0">
              <a:buNone/>
            </a:pPr>
            <a:endParaRPr lang="en-US" sz="1000" dirty="0"/>
          </a:p>
        </p:txBody>
      </p:sp>
      <p:pic>
        <p:nvPicPr>
          <p:cNvPr id="9" name="Picture 8">
            <a:extLst>
              <a:ext uri="{FF2B5EF4-FFF2-40B4-BE49-F238E27FC236}">
                <a16:creationId xmlns:a16="http://schemas.microsoft.com/office/drawing/2014/main" id="{BDEF3F0C-4AD9-49C7-976E-329F1A05F39A}"/>
              </a:ext>
            </a:extLst>
          </p:cNvPr>
          <p:cNvPicPr>
            <a:picLocks noChangeAspect="1"/>
          </p:cNvPicPr>
          <p:nvPr/>
        </p:nvPicPr>
        <p:blipFill>
          <a:blip r:embed="rId3"/>
          <a:stretch>
            <a:fillRect/>
          </a:stretch>
        </p:blipFill>
        <p:spPr>
          <a:xfrm>
            <a:off x="8641056" y="2961848"/>
            <a:ext cx="2560322" cy="1046074"/>
          </a:xfrm>
          <a:prstGeom prst="rect">
            <a:avLst/>
          </a:prstGeom>
        </p:spPr>
      </p:pic>
      <p:pic>
        <p:nvPicPr>
          <p:cNvPr id="5" name="Picture 4">
            <a:extLst>
              <a:ext uri="{FF2B5EF4-FFF2-40B4-BE49-F238E27FC236}">
                <a16:creationId xmlns:a16="http://schemas.microsoft.com/office/drawing/2014/main" id="{2D4DC6D5-83AA-470F-AD94-F7A2EAA732E8}"/>
              </a:ext>
            </a:extLst>
          </p:cNvPr>
          <p:cNvPicPr>
            <a:picLocks noChangeAspect="1"/>
          </p:cNvPicPr>
          <p:nvPr/>
        </p:nvPicPr>
        <p:blipFill>
          <a:blip r:embed="rId4"/>
          <a:stretch>
            <a:fillRect/>
          </a:stretch>
        </p:blipFill>
        <p:spPr>
          <a:xfrm>
            <a:off x="8792240" y="1669662"/>
            <a:ext cx="2560321" cy="1094536"/>
          </a:xfrm>
          <a:prstGeom prst="rect">
            <a:avLst/>
          </a:prstGeom>
        </p:spPr>
      </p:pic>
      <p:pic>
        <p:nvPicPr>
          <p:cNvPr id="11" name="Picture 10">
            <a:extLst>
              <a:ext uri="{FF2B5EF4-FFF2-40B4-BE49-F238E27FC236}">
                <a16:creationId xmlns:a16="http://schemas.microsoft.com/office/drawing/2014/main" id="{B59CB3DF-9127-472D-B583-ADDFB37FE747}"/>
              </a:ext>
            </a:extLst>
          </p:cNvPr>
          <p:cNvPicPr>
            <a:picLocks noChangeAspect="1"/>
          </p:cNvPicPr>
          <p:nvPr/>
        </p:nvPicPr>
        <p:blipFill>
          <a:blip r:embed="rId5"/>
          <a:stretch>
            <a:fillRect/>
          </a:stretch>
        </p:blipFill>
        <p:spPr>
          <a:xfrm>
            <a:off x="7621216" y="4298475"/>
            <a:ext cx="2300001" cy="1779725"/>
          </a:xfrm>
          <a:prstGeom prst="rect">
            <a:avLst/>
          </a:prstGeom>
        </p:spPr>
      </p:pic>
      <p:pic>
        <p:nvPicPr>
          <p:cNvPr id="13" name="Picture 12">
            <a:extLst>
              <a:ext uri="{FF2B5EF4-FFF2-40B4-BE49-F238E27FC236}">
                <a16:creationId xmlns:a16="http://schemas.microsoft.com/office/drawing/2014/main" id="{7127AF7A-7AF5-4EAE-9EC0-C93938FB4FD3}"/>
              </a:ext>
            </a:extLst>
          </p:cNvPr>
          <p:cNvPicPr>
            <a:picLocks noChangeAspect="1"/>
          </p:cNvPicPr>
          <p:nvPr/>
        </p:nvPicPr>
        <p:blipFill>
          <a:blip r:embed="rId6"/>
          <a:stretch>
            <a:fillRect/>
          </a:stretch>
        </p:blipFill>
        <p:spPr>
          <a:xfrm>
            <a:off x="9921217" y="4324878"/>
            <a:ext cx="2128215" cy="1863619"/>
          </a:xfrm>
          <a:prstGeom prst="rect">
            <a:avLst/>
          </a:prstGeom>
        </p:spPr>
      </p:pic>
    </p:spTree>
    <p:extLst>
      <p:ext uri="{BB962C8B-B14F-4D97-AF65-F5344CB8AC3E}">
        <p14:creationId xmlns:p14="http://schemas.microsoft.com/office/powerpoint/2010/main" val="41268663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a:extLst>
              <a:ext uri="{FF2B5EF4-FFF2-40B4-BE49-F238E27FC236}">
                <a16:creationId xmlns:a16="http://schemas.microsoft.com/office/drawing/2014/main" id="{DB005DEC-C349-4AC5-B5CD-72CF4DC5A2D4}"/>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83920" y="1304284"/>
            <a:ext cx="5212080" cy="39155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7" name="Picture 2">
            <a:extLst>
              <a:ext uri="{FF2B5EF4-FFF2-40B4-BE49-F238E27FC236}">
                <a16:creationId xmlns:a16="http://schemas.microsoft.com/office/drawing/2014/main" id="{639EC886-AA4D-437C-89C3-0F0601606B5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t="25813" b="30731"/>
          <a:stretch>
            <a:fillRect/>
          </a:stretch>
        </p:blipFill>
        <p:spPr bwMode="auto">
          <a:xfrm>
            <a:off x="6522915" y="2784636"/>
            <a:ext cx="5212080" cy="170155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8" name="Rectangle 3">
            <a:extLst>
              <a:ext uri="{FF2B5EF4-FFF2-40B4-BE49-F238E27FC236}">
                <a16:creationId xmlns:a16="http://schemas.microsoft.com/office/drawing/2014/main" id="{205DCEC3-A338-4A18-A6E9-8B2BBADBB189}"/>
              </a:ext>
            </a:extLst>
          </p:cNvPr>
          <p:cNvSpPr>
            <a:spLocks noChangeArrowheads="1"/>
          </p:cNvSpPr>
          <p:nvPr/>
        </p:nvSpPr>
        <p:spPr bwMode="auto">
          <a:xfrm>
            <a:off x="4379976" y="5010912"/>
            <a:ext cx="6976872" cy="1344168"/>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normAutofit/>
          </a:bodyPr>
          <a:lstStyle>
            <a:lvl1pPr marL="176213" indent="-1762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indent="-228600" eaLnBrk="1" hangingPunct="1">
              <a:lnSpc>
                <a:spcPct val="90000"/>
              </a:lnSpc>
              <a:spcBef>
                <a:spcPct val="50000"/>
              </a:spcBef>
              <a:buFont typeface="Arial" panose="020B0604020202020204" pitchFamily="34" charset="0"/>
              <a:buChar char="•"/>
            </a:pPr>
            <a:r>
              <a:rPr lang="en-US" altLang="en-US" sz="1700">
                <a:solidFill>
                  <a:schemeClr val="bg1"/>
                </a:solidFill>
                <a:latin typeface="+mn-lt"/>
                <a:cs typeface="+mn-cs"/>
              </a:rPr>
              <a:t>Blood flows down a pressure gradient</a:t>
            </a:r>
          </a:p>
          <a:p>
            <a:pPr indent="-228600" eaLnBrk="1" hangingPunct="1">
              <a:lnSpc>
                <a:spcPct val="90000"/>
              </a:lnSpc>
              <a:spcBef>
                <a:spcPct val="50000"/>
              </a:spcBef>
              <a:buFont typeface="Arial" panose="020B0604020202020204" pitchFamily="34" charset="0"/>
              <a:buChar char="•"/>
            </a:pPr>
            <a:r>
              <a:rPr lang="en-US" altLang="en-US" sz="1700">
                <a:solidFill>
                  <a:schemeClr val="bg1"/>
                </a:solidFill>
                <a:latin typeface="+mn-lt"/>
                <a:cs typeface="+mn-cs"/>
              </a:rPr>
              <a:t>The absolute value of the pressure is not important to flow, but the difference in pressure (DP or gradient) is important to determining flow.</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AFBACE-527A-4026-AD3B-F135E98D35B3}"/>
              </a:ext>
            </a:extLst>
          </p:cNvPr>
          <p:cNvSpPr>
            <a:spLocks noGrp="1"/>
          </p:cNvSpPr>
          <p:nvPr>
            <p:ph type="title"/>
          </p:nvPr>
        </p:nvSpPr>
        <p:spPr>
          <a:xfrm>
            <a:off x="784977" y="247592"/>
            <a:ext cx="9720072" cy="652740"/>
          </a:xfrm>
        </p:spPr>
        <p:txBody>
          <a:bodyPr>
            <a:normAutofit/>
          </a:bodyPr>
          <a:lstStyle/>
          <a:p>
            <a:r>
              <a:rPr lang="en-US" sz="3200" dirty="0"/>
              <a:t>Perfusion pressure </a:t>
            </a:r>
          </a:p>
        </p:txBody>
      </p:sp>
      <p:sp>
        <p:nvSpPr>
          <p:cNvPr id="3" name="Content Placeholder 2">
            <a:extLst>
              <a:ext uri="{FF2B5EF4-FFF2-40B4-BE49-F238E27FC236}">
                <a16:creationId xmlns:a16="http://schemas.microsoft.com/office/drawing/2014/main" id="{6717646D-6929-4A36-A0CC-4E2814FA0551}"/>
              </a:ext>
            </a:extLst>
          </p:cNvPr>
          <p:cNvSpPr>
            <a:spLocks noGrp="1"/>
          </p:cNvSpPr>
          <p:nvPr>
            <p:ph idx="1"/>
          </p:nvPr>
        </p:nvSpPr>
        <p:spPr>
          <a:xfrm>
            <a:off x="489556" y="900333"/>
            <a:ext cx="9720073" cy="5710076"/>
          </a:xfrm>
        </p:spPr>
        <p:txBody>
          <a:bodyPr>
            <a:noAutofit/>
          </a:bodyPr>
          <a:lstStyle/>
          <a:p>
            <a:r>
              <a:rPr lang="en-US" sz="1600" b="1" dirty="0">
                <a:solidFill>
                  <a:srgbClr val="0070C0"/>
                </a:solidFill>
              </a:rPr>
              <a:t>Perfusion pressure (∆p) = Mean arterial pressure (MAP) – the central venous pressure(CVP) </a:t>
            </a:r>
          </a:p>
          <a:p>
            <a:r>
              <a:rPr lang="en-US" sz="1600" i="1" dirty="0"/>
              <a:t>The central venous pressure (CVP) determines the right atrial pressure (RAP)</a:t>
            </a:r>
          </a:p>
          <a:p>
            <a:r>
              <a:rPr lang="en-US" sz="1600" i="1" dirty="0"/>
              <a:t>The volume of blood pumped toward heart is your central venous pressure and the venous pressure affect your right atrium pressure and it is about 3-8mmHg; it is small we don’t even consider it often </a:t>
            </a:r>
          </a:p>
          <a:p>
            <a:r>
              <a:rPr lang="en-US" sz="1600" i="1" dirty="0"/>
              <a:t>So what we say that the </a:t>
            </a:r>
          </a:p>
          <a:p>
            <a:r>
              <a:rPr lang="en-US" sz="1600" i="1" dirty="0"/>
              <a:t>(</a:t>
            </a:r>
            <a:r>
              <a:rPr lang="en-US" sz="1600" b="1" i="1" dirty="0"/>
              <a:t>∆p</a:t>
            </a:r>
            <a:r>
              <a:rPr lang="en-US" sz="1600" i="1" dirty="0"/>
              <a:t>) = Mean arterial pressure (MAP) what does that mean???</a:t>
            </a:r>
          </a:p>
          <a:p>
            <a:r>
              <a:rPr lang="en-US" sz="1600" b="1" i="1" dirty="0"/>
              <a:t>Systolic pressure </a:t>
            </a:r>
          </a:p>
          <a:p>
            <a:r>
              <a:rPr lang="en-US" sz="1600" i="1" dirty="0"/>
              <a:t>When ever the heart contracting it pumping the blood outside the heart ; the force at which we are trying to push the blood out of the heart and into the actual major arteries is the systolic pressure (left ventricles to aorta ) and on average it is a bout 120mmHg </a:t>
            </a:r>
          </a:p>
          <a:p>
            <a:r>
              <a:rPr lang="en-US" sz="1600" i="1" dirty="0"/>
              <a:t>When ever the blood comes into the aorta it stretches the wall of the aorta so the wall of the aorta is going to be stretched now this is not that is stretching the walls is  the systolic pressure but what happens is eventually; the actual aorta is very elastic and wants to recoil and squeeze the blood downwards or upwards to the head and the neck</a:t>
            </a:r>
          </a:p>
          <a:p>
            <a:r>
              <a:rPr lang="en-US" sz="1600" b="1" i="1" dirty="0"/>
              <a:t>Diastolic blood pressure </a:t>
            </a:r>
          </a:p>
          <a:p>
            <a:r>
              <a:rPr lang="en-US" sz="1600" i="1" dirty="0"/>
              <a:t>Whenever the aorta is coming back to it is natural size the point when is relaxing and going back to its normal size original size ; this is called the diastolic blood pressure and on average it is about 80mmHg </a:t>
            </a:r>
          </a:p>
        </p:txBody>
      </p:sp>
    </p:spTree>
    <p:extLst>
      <p:ext uri="{BB962C8B-B14F-4D97-AF65-F5344CB8AC3E}">
        <p14:creationId xmlns:p14="http://schemas.microsoft.com/office/powerpoint/2010/main" val="38999096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139CB6-A357-4630-BA1A-3A2EE5E3E406}"/>
              </a:ext>
            </a:extLst>
          </p:cNvPr>
          <p:cNvSpPr>
            <a:spLocks noGrp="1"/>
          </p:cNvSpPr>
          <p:nvPr>
            <p:ph type="title"/>
          </p:nvPr>
        </p:nvSpPr>
        <p:spPr>
          <a:xfrm>
            <a:off x="1024127" y="0"/>
            <a:ext cx="9720072" cy="1088839"/>
          </a:xfrm>
        </p:spPr>
        <p:txBody>
          <a:bodyPr>
            <a:normAutofit/>
          </a:bodyPr>
          <a:lstStyle/>
          <a:p>
            <a:r>
              <a:rPr lang="en-US" sz="3200" dirty="0"/>
              <a:t>Mean arterial blood pressure </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EA2F0375-C10F-4562-B6F3-4B5656C2924A}"/>
                  </a:ext>
                </a:extLst>
              </p:cNvPr>
              <p:cNvSpPr>
                <a:spLocks noGrp="1"/>
              </p:cNvSpPr>
              <p:nvPr>
                <p:ph idx="1"/>
              </p:nvPr>
            </p:nvSpPr>
            <p:spPr>
              <a:xfrm>
                <a:off x="1024127" y="1088839"/>
                <a:ext cx="9720073" cy="5649586"/>
              </a:xfrm>
            </p:spPr>
            <p:txBody>
              <a:bodyPr>
                <a:normAutofit fontScale="62500" lnSpcReduction="20000"/>
              </a:bodyPr>
              <a:lstStyle/>
              <a:p>
                <a14:m>
                  <m:oMath xmlns:m="http://schemas.openxmlformats.org/officeDocument/2006/math">
                    <m:r>
                      <a:rPr lang="en-US" sz="2900" b="1" i="1" dirty="0" smtClean="0">
                        <a:solidFill>
                          <a:srgbClr val="002060"/>
                        </a:solidFill>
                        <a:latin typeface="Cambria Math" panose="02040503050406030204" pitchFamily="18" charset="0"/>
                      </a:rPr>
                      <m:t>𝑴𝑨𝑷</m:t>
                    </m:r>
                    <m:r>
                      <a:rPr lang="en-US" sz="2900" b="1" i="1" dirty="0" smtClean="0">
                        <a:solidFill>
                          <a:srgbClr val="002060"/>
                        </a:solidFill>
                        <a:latin typeface="Cambria Math" panose="02040503050406030204" pitchFamily="18" charset="0"/>
                      </a:rPr>
                      <m:t>= </m:t>
                    </m:r>
                    <m:r>
                      <a:rPr lang="en-US" sz="2900" b="1" i="1" dirty="0" smtClean="0">
                        <a:solidFill>
                          <a:srgbClr val="002060"/>
                        </a:solidFill>
                        <a:latin typeface="Cambria Math" panose="02040503050406030204" pitchFamily="18" charset="0"/>
                      </a:rPr>
                      <m:t>𝒅𝒊𝒂𝒔𝒕𝒐𝒍𝒊𝒄</m:t>
                    </m:r>
                    <m:r>
                      <a:rPr lang="en-US" sz="2900" b="1" i="1" dirty="0" smtClean="0">
                        <a:solidFill>
                          <a:srgbClr val="002060"/>
                        </a:solidFill>
                        <a:latin typeface="Cambria Math" panose="02040503050406030204" pitchFamily="18" charset="0"/>
                      </a:rPr>
                      <m:t> </m:t>
                    </m:r>
                    <m:r>
                      <a:rPr lang="en-US" sz="2900" b="1" i="1" dirty="0" smtClean="0">
                        <a:solidFill>
                          <a:srgbClr val="002060"/>
                        </a:solidFill>
                        <a:latin typeface="Cambria Math" panose="02040503050406030204" pitchFamily="18" charset="0"/>
                      </a:rPr>
                      <m:t>𝒑𝒓𝒆𝒔𝒔𝒖𝒓𝒆</m:t>
                    </m:r>
                    <m:r>
                      <a:rPr lang="en-US" sz="2900" b="1" i="1" dirty="0" smtClean="0">
                        <a:solidFill>
                          <a:srgbClr val="002060"/>
                        </a:solidFill>
                        <a:latin typeface="Cambria Math" panose="02040503050406030204" pitchFamily="18" charset="0"/>
                      </a:rPr>
                      <m:t> + </m:t>
                    </m:r>
                    <m:r>
                      <a:rPr lang="en-US" sz="2900" b="1" i="1" dirty="0" smtClean="0">
                        <a:solidFill>
                          <a:srgbClr val="002060"/>
                        </a:solidFill>
                        <a:latin typeface="Cambria Math" panose="02040503050406030204" pitchFamily="18" charset="0"/>
                      </a:rPr>
                      <m:t>𝟏</m:t>
                    </m:r>
                    <m:r>
                      <a:rPr lang="en-US" sz="2900" b="1" i="1" dirty="0" smtClean="0">
                        <a:solidFill>
                          <a:srgbClr val="002060"/>
                        </a:solidFill>
                        <a:latin typeface="Cambria Math" panose="02040503050406030204" pitchFamily="18" charset="0"/>
                      </a:rPr>
                      <m:t>/</m:t>
                    </m:r>
                    <m:r>
                      <a:rPr lang="en-US" sz="2900" b="1" i="1" dirty="0" smtClean="0">
                        <a:solidFill>
                          <a:srgbClr val="002060"/>
                        </a:solidFill>
                        <a:latin typeface="Cambria Math" panose="02040503050406030204" pitchFamily="18" charset="0"/>
                      </a:rPr>
                      <m:t>𝟑</m:t>
                    </m:r>
                    <m:r>
                      <a:rPr lang="en-US" sz="2900" b="1" i="1" dirty="0" smtClean="0">
                        <a:solidFill>
                          <a:srgbClr val="002060"/>
                        </a:solidFill>
                        <a:latin typeface="Cambria Math" panose="02040503050406030204" pitchFamily="18" charset="0"/>
                      </a:rPr>
                      <m:t> </m:t>
                    </m:r>
                    <m:r>
                      <a:rPr lang="en-US" sz="2900" b="1" i="1" dirty="0" smtClean="0">
                        <a:solidFill>
                          <a:srgbClr val="002060"/>
                        </a:solidFill>
                        <a:latin typeface="Cambria Math" panose="02040503050406030204" pitchFamily="18" charset="0"/>
                      </a:rPr>
                      <m:t>𝒑𝒖𝒍𝒔𝒆</m:t>
                    </m:r>
                    <m:r>
                      <a:rPr lang="en-US" sz="2900" b="1" i="1" dirty="0" smtClean="0">
                        <a:solidFill>
                          <a:srgbClr val="002060"/>
                        </a:solidFill>
                        <a:latin typeface="Cambria Math" panose="02040503050406030204" pitchFamily="18" charset="0"/>
                      </a:rPr>
                      <m:t> </m:t>
                    </m:r>
                    <m:r>
                      <a:rPr lang="en-US" sz="2900" b="1" i="1" dirty="0" smtClean="0">
                        <a:solidFill>
                          <a:srgbClr val="002060"/>
                        </a:solidFill>
                        <a:latin typeface="Cambria Math" panose="02040503050406030204" pitchFamily="18" charset="0"/>
                      </a:rPr>
                      <m:t>𝒑𝒓𝒆𝒔𝒔𝒖𝒓𝒆</m:t>
                    </m:r>
                    <m:r>
                      <a:rPr lang="en-US" sz="2900" b="1" i="1" dirty="0" smtClean="0">
                        <a:solidFill>
                          <a:srgbClr val="002060"/>
                        </a:solidFill>
                        <a:latin typeface="Cambria Math" panose="02040503050406030204" pitchFamily="18" charset="0"/>
                      </a:rPr>
                      <m:t> = </m:t>
                    </m:r>
                    <m:r>
                      <a:rPr lang="en-US" sz="2900" b="1" i="1" dirty="0" smtClean="0">
                        <a:solidFill>
                          <a:srgbClr val="002060"/>
                        </a:solidFill>
                        <a:latin typeface="Cambria Math" panose="02040503050406030204" pitchFamily="18" charset="0"/>
                      </a:rPr>
                      <m:t>𝟗𝟑</m:t>
                    </m:r>
                    <m:r>
                      <a:rPr lang="en-US" sz="2900" b="1" i="1" dirty="0" smtClean="0">
                        <a:solidFill>
                          <a:srgbClr val="002060"/>
                        </a:solidFill>
                        <a:latin typeface="Cambria Math" panose="02040503050406030204" pitchFamily="18" charset="0"/>
                      </a:rPr>
                      <m:t>𝒎𝒎𝑯𝒈</m:t>
                    </m:r>
                    <m:r>
                      <a:rPr lang="en-US" sz="2900" b="1" i="1" dirty="0" smtClean="0">
                        <a:solidFill>
                          <a:srgbClr val="002060"/>
                        </a:solidFill>
                        <a:latin typeface="Cambria Math" panose="02040503050406030204" pitchFamily="18" charset="0"/>
                      </a:rPr>
                      <m:t> </m:t>
                    </m:r>
                  </m:oMath>
                </a14:m>
                <a:endParaRPr lang="en-US" sz="2900" b="1" dirty="0">
                  <a:solidFill>
                    <a:srgbClr val="002060"/>
                  </a:solidFill>
                </a:endParaRPr>
              </a:p>
              <a:p>
                <a:endParaRPr lang="en-US" dirty="0"/>
              </a:p>
              <a:p>
                <a:r>
                  <a:rPr lang="en-US" sz="3200" b="1" i="1" dirty="0"/>
                  <a:t>Pulse pressure </a:t>
                </a:r>
              </a:p>
              <a:p>
                <a:r>
                  <a:rPr lang="en-US" sz="3200" i="1" dirty="0"/>
                  <a:t>The difference between systolic and diastolic pressure which is 40mmHg on average </a:t>
                </a:r>
              </a:p>
              <a:p>
                <a:pPr>
                  <a:buFont typeface="Wingdings" panose="05000000000000000000" pitchFamily="2" charset="2"/>
                  <a:buChar char="q"/>
                </a:pPr>
                <a:endParaRPr lang="en-US" sz="3200" i="1" dirty="0"/>
              </a:p>
              <a:p>
                <a:pPr>
                  <a:buFont typeface="Wingdings" panose="05000000000000000000" pitchFamily="2" charset="2"/>
                  <a:buChar char="q"/>
                </a:pPr>
                <a:r>
                  <a:rPr lang="en-US" sz="3200" i="1" dirty="0"/>
                  <a:t>To calculate a mean arterial pressure, double the diastolic blood pressure and add the sum to the systolic blood pressure. Then divide by 3. For example, if a patient’s blood pressure is 83 mm Hg/50 mm Hg, his MAP would be 61 mm Hg. Here are the steps for this calculation:</a:t>
                </a:r>
              </a:p>
              <a:p>
                <a:endParaRPr lang="en-US" sz="3200" i="1" dirty="0"/>
              </a:p>
              <a:p>
                <a:r>
                  <a:rPr lang="en-US" sz="3600" b="1" i="1" dirty="0">
                    <a:solidFill>
                      <a:srgbClr val="002060"/>
                    </a:solidFill>
                    <a:latin typeface="+mj-lt"/>
                  </a:rPr>
                  <a:t>MAP = </a:t>
                </a:r>
                <a:r>
                  <a:rPr lang="en-US" sz="3600" b="1" i="1" u="sng" dirty="0">
                    <a:solidFill>
                      <a:srgbClr val="002060"/>
                    </a:solidFill>
                    <a:latin typeface="+mj-lt"/>
                  </a:rPr>
                  <a:t>SBP + 2 (DBP)</a:t>
                </a:r>
                <a:endParaRPr lang="en-US" sz="3600" b="1" i="1" u="sng" dirty="0">
                  <a:solidFill>
                    <a:srgbClr val="002060"/>
                  </a:solidFill>
                </a:endParaRPr>
              </a:p>
              <a:p>
                <a:r>
                  <a:rPr lang="en-US" sz="3600" b="1" i="1" dirty="0">
                    <a:solidFill>
                      <a:srgbClr val="002060"/>
                    </a:solidFill>
                    <a:latin typeface="+mj-lt"/>
                  </a:rPr>
                  <a:t>             3</a:t>
                </a:r>
                <a:endParaRPr lang="en-US" sz="3600" b="1" i="1" dirty="0">
                  <a:solidFill>
                    <a:srgbClr val="002060"/>
                  </a:solidFill>
                </a:endParaRPr>
              </a:p>
              <a:p>
                <a:pPr marL="0" indent="0">
                  <a:buNone/>
                </a:pPr>
                <a:r>
                  <a:rPr lang="en-US" sz="3200" i="1" dirty="0"/>
                  <a:t>the ventricles spend approximately one-third (1/3) of their time in systole, and two-thirds (2/3) in diastole</a:t>
                </a:r>
              </a:p>
              <a:p>
                <a:endParaRPr lang="en-US" sz="3200" i="1" dirty="0"/>
              </a:p>
              <a:p>
                <a:r>
                  <a:rPr lang="en-US" sz="3200" b="1" i="1" dirty="0">
                    <a:solidFill>
                      <a:srgbClr val="002060"/>
                    </a:solidFill>
                  </a:rPr>
                  <a:t>It is so important because it determines the actual pressure by which will propel the substances out of the capillary beds into the tissues </a:t>
                </a:r>
              </a:p>
              <a:p>
                <a:r>
                  <a:rPr lang="en-US" sz="3200" i="1" dirty="0"/>
                  <a:t> </a:t>
                </a:r>
              </a:p>
              <a:p>
                <a:endParaRPr lang="en-US" dirty="0"/>
              </a:p>
            </p:txBody>
          </p:sp>
        </mc:Choice>
        <mc:Fallback xmlns="">
          <p:sp>
            <p:nvSpPr>
              <p:cNvPr id="3" name="Content Placeholder 2">
                <a:extLst>
                  <a:ext uri="{FF2B5EF4-FFF2-40B4-BE49-F238E27FC236}">
                    <a16:creationId xmlns:a16="http://schemas.microsoft.com/office/drawing/2014/main" id="{EA2F0375-C10F-4562-B6F3-4B5656C2924A}"/>
                  </a:ext>
                </a:extLst>
              </p:cNvPr>
              <p:cNvSpPr>
                <a:spLocks noGrp="1" noRot="1" noChangeAspect="1" noMove="1" noResize="1" noEditPoints="1" noAdjustHandles="1" noChangeArrowheads="1" noChangeShapeType="1" noTextEdit="1"/>
              </p:cNvSpPr>
              <p:nvPr>
                <p:ph idx="1"/>
              </p:nvPr>
            </p:nvSpPr>
            <p:spPr>
              <a:xfrm>
                <a:off x="1024127" y="1088839"/>
                <a:ext cx="9720073" cy="5649586"/>
              </a:xfrm>
              <a:blipFill>
                <a:blip r:embed="rId2"/>
                <a:stretch>
                  <a:fillRect l="-752" t="-756" r="-1129"/>
                </a:stretch>
              </a:blipFill>
            </p:spPr>
            <p:txBody>
              <a:bodyPr/>
              <a:lstStyle/>
              <a:p>
                <a:r>
                  <a:rPr lang="en-US">
                    <a:noFill/>
                  </a:rPr>
                  <a:t> </a:t>
                </a:r>
              </a:p>
            </p:txBody>
          </p:sp>
        </mc:Fallback>
      </mc:AlternateContent>
    </p:spTree>
    <p:extLst>
      <p:ext uri="{BB962C8B-B14F-4D97-AF65-F5344CB8AC3E}">
        <p14:creationId xmlns:p14="http://schemas.microsoft.com/office/powerpoint/2010/main" val="41318141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71872-EE2C-4D27-9A96-87C10584D25C}"/>
              </a:ext>
            </a:extLst>
          </p:cNvPr>
          <p:cNvSpPr>
            <a:spLocks noGrp="1"/>
          </p:cNvSpPr>
          <p:nvPr>
            <p:ph type="title"/>
          </p:nvPr>
        </p:nvSpPr>
        <p:spPr>
          <a:xfrm>
            <a:off x="647114" y="303862"/>
            <a:ext cx="9720072" cy="962230"/>
          </a:xfrm>
        </p:spPr>
        <p:txBody>
          <a:bodyPr/>
          <a:lstStyle/>
          <a:p>
            <a:r>
              <a:rPr lang="en-US" dirty="0"/>
              <a:t>Korotkoff sound </a:t>
            </a:r>
          </a:p>
        </p:txBody>
      </p:sp>
      <p:sp>
        <p:nvSpPr>
          <p:cNvPr id="3" name="Content Placeholder 2">
            <a:extLst>
              <a:ext uri="{FF2B5EF4-FFF2-40B4-BE49-F238E27FC236}">
                <a16:creationId xmlns:a16="http://schemas.microsoft.com/office/drawing/2014/main" id="{304BFB48-C9C1-4A2E-A32D-DA393F3412F1}"/>
              </a:ext>
            </a:extLst>
          </p:cNvPr>
          <p:cNvSpPr>
            <a:spLocks noGrp="1"/>
          </p:cNvSpPr>
          <p:nvPr>
            <p:ph idx="1"/>
          </p:nvPr>
        </p:nvSpPr>
        <p:spPr>
          <a:xfrm>
            <a:off x="647114" y="1266092"/>
            <a:ext cx="10097087" cy="5043268"/>
          </a:xfrm>
        </p:spPr>
        <p:txBody>
          <a:bodyPr>
            <a:normAutofit fontScale="92500" lnSpcReduction="20000"/>
          </a:bodyPr>
          <a:lstStyle/>
          <a:p>
            <a:pPr>
              <a:buFont typeface="Wingdings" panose="05000000000000000000" pitchFamily="2" charset="2"/>
              <a:buChar char="v"/>
            </a:pPr>
            <a:r>
              <a:rPr lang="en-US" i="1" dirty="0"/>
              <a:t>Put the blood pressure cuff on you start pumping the blood pressure cuff </a:t>
            </a:r>
          </a:p>
          <a:p>
            <a:pPr>
              <a:buFont typeface="Wingdings" panose="05000000000000000000" pitchFamily="2" charset="2"/>
              <a:buChar char="v"/>
            </a:pPr>
            <a:r>
              <a:rPr lang="en-US" i="1" dirty="0"/>
              <a:t>As you start pumping the cuff usually put around the brachial area, so you are compressing the  brachial artery as you compressing the brachial area you are going to decreasing and slowing the blood flow to that area </a:t>
            </a:r>
          </a:p>
          <a:p>
            <a:pPr>
              <a:buFont typeface="Wingdings" panose="05000000000000000000" pitchFamily="2" charset="2"/>
              <a:buChar char="v"/>
            </a:pPr>
            <a:r>
              <a:rPr lang="en-US" i="1" dirty="0"/>
              <a:t>Keep pumping it until you hear no sounds like hit it 30-50mmhg above </a:t>
            </a:r>
          </a:p>
          <a:p>
            <a:pPr>
              <a:buFont typeface="Wingdings" panose="05000000000000000000" pitchFamily="2" charset="2"/>
              <a:buChar char="v"/>
            </a:pPr>
            <a:r>
              <a:rPr lang="en-US" i="1" dirty="0"/>
              <a:t>Once you get to a decently high point Then start slowly letting go and you going to hearing tapping sound and it is like swishing sound and this Korotkoff sound </a:t>
            </a:r>
          </a:p>
          <a:p>
            <a:pPr>
              <a:buFont typeface="Wingdings" panose="05000000000000000000" pitchFamily="2" charset="2"/>
              <a:buChar char="v"/>
            </a:pPr>
            <a:r>
              <a:rPr lang="en-US" i="1" dirty="0"/>
              <a:t>After those sounds go away it leads into the  first sound is the systolic pressure </a:t>
            </a:r>
          </a:p>
          <a:p>
            <a:pPr>
              <a:buFont typeface="Wingdings" panose="05000000000000000000" pitchFamily="2" charset="2"/>
              <a:buChar char="v"/>
            </a:pPr>
            <a:r>
              <a:rPr lang="en-US" i="1" dirty="0"/>
              <a:t>Those sounds of systolic pressure is going to continue and continue until the sound completely dissipate that last point at which the sounds disappear is called the diastolic pressure  </a:t>
            </a:r>
          </a:p>
        </p:txBody>
      </p:sp>
    </p:spTree>
    <p:extLst>
      <p:ext uri="{BB962C8B-B14F-4D97-AF65-F5344CB8AC3E}">
        <p14:creationId xmlns:p14="http://schemas.microsoft.com/office/powerpoint/2010/main" val="7463637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32D3991B-5656-43CD-83BF-F41C10DB40A7}"/>
              </a:ext>
            </a:extLst>
          </p:cNvPr>
          <p:cNvPicPr>
            <a:picLocks noGrp="1" noChangeAspect="1"/>
          </p:cNvPicPr>
          <p:nvPr>
            <p:ph idx="1"/>
          </p:nvPr>
        </p:nvPicPr>
        <p:blipFill>
          <a:blip r:embed="rId2"/>
          <a:stretch>
            <a:fillRect/>
          </a:stretch>
        </p:blipFill>
        <p:spPr>
          <a:xfrm>
            <a:off x="937605" y="643467"/>
            <a:ext cx="10316790" cy="5571066"/>
          </a:xfrm>
          <a:prstGeom prst="rect">
            <a:avLst/>
          </a:prstGeom>
        </p:spPr>
      </p:pic>
    </p:spTree>
    <p:extLst>
      <p:ext uri="{BB962C8B-B14F-4D97-AF65-F5344CB8AC3E}">
        <p14:creationId xmlns:p14="http://schemas.microsoft.com/office/powerpoint/2010/main" val="11542098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131</TotalTime>
  <Words>971</Words>
  <Application>Microsoft Office PowerPoint</Application>
  <PresentationFormat>Widescreen</PresentationFormat>
  <Paragraphs>57</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Cambria Math</vt:lpstr>
      <vt:lpstr>Wingdings</vt:lpstr>
      <vt:lpstr>Office Theme</vt:lpstr>
      <vt:lpstr>Blood Pressure</vt:lpstr>
      <vt:lpstr>PowerPoint Presentation</vt:lpstr>
      <vt:lpstr>What is blood pressure and Factors determining blood pressure </vt:lpstr>
      <vt:lpstr>Blood flow </vt:lpstr>
      <vt:lpstr>PowerPoint Presentation</vt:lpstr>
      <vt:lpstr>Perfusion pressure </vt:lpstr>
      <vt:lpstr>Mean arterial blood pressure </vt:lpstr>
      <vt:lpstr>Korotkoff sound </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Blood flow </dc:title>
  <dc:creator>arwa rawashdeh</dc:creator>
  <cp:lastModifiedBy>arwa rawashdeh</cp:lastModifiedBy>
  <cp:revision>5</cp:revision>
  <dcterms:created xsi:type="dcterms:W3CDTF">2023-05-12T13:18:10Z</dcterms:created>
  <dcterms:modified xsi:type="dcterms:W3CDTF">2023-05-13T17:08:02Z</dcterms:modified>
</cp:coreProperties>
</file>