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autoCompressPictures="0">
  <p:sldMasterIdLst>
    <p:sldMasterId id="2147483668" r:id="rId1"/>
  </p:sldMasterIdLst>
  <p:notesMasterIdLst>
    <p:notesMasterId r:id="rId39"/>
  </p:notesMasterIdLst>
  <p:sldIdLst>
    <p:sldId id="298" r:id="rId2"/>
    <p:sldId id="257" r:id="rId3"/>
    <p:sldId id="286" r:id="rId4"/>
    <p:sldId id="287" r:id="rId5"/>
    <p:sldId id="288" r:id="rId6"/>
    <p:sldId id="258" r:id="rId7"/>
    <p:sldId id="259" r:id="rId8"/>
    <p:sldId id="289" r:id="rId9"/>
    <p:sldId id="260" r:id="rId10"/>
    <p:sldId id="262" r:id="rId11"/>
    <p:sldId id="290" r:id="rId12"/>
    <p:sldId id="263" r:id="rId13"/>
    <p:sldId id="264" r:id="rId14"/>
    <p:sldId id="261" r:id="rId15"/>
    <p:sldId id="293" r:id="rId16"/>
    <p:sldId id="265" r:id="rId17"/>
    <p:sldId id="266" r:id="rId18"/>
    <p:sldId id="268" r:id="rId19"/>
    <p:sldId id="269" r:id="rId20"/>
    <p:sldId id="294" r:id="rId21"/>
    <p:sldId id="271" r:id="rId22"/>
    <p:sldId id="272" r:id="rId23"/>
    <p:sldId id="295" r:id="rId24"/>
    <p:sldId id="273" r:id="rId25"/>
    <p:sldId id="274" r:id="rId26"/>
    <p:sldId id="275" r:id="rId27"/>
    <p:sldId id="276" r:id="rId28"/>
    <p:sldId id="277" r:id="rId29"/>
    <p:sldId id="278" r:id="rId30"/>
    <p:sldId id="296" r:id="rId31"/>
    <p:sldId id="279" r:id="rId32"/>
    <p:sldId id="291" r:id="rId33"/>
    <p:sldId id="292" r:id="rId34"/>
    <p:sldId id="280" r:id="rId35"/>
    <p:sldId id="281" r:id="rId36"/>
    <p:sldId id="282" r:id="rId37"/>
    <p:sldId id="283" r:id="rId38"/>
  </p:sldIdLst>
  <p:sldSz cx="9144000" cy="6858000" type="screen4x3"/>
  <p:notesSz cx="6858000" cy="9144000"/>
  <p:defaultTextStyle>
    <a:defPPr>
      <a:defRPr lang="ar-SA"/>
    </a:defPPr>
    <a:lvl1pPr algn="r" rtl="1" fontAlgn="base">
      <a:spcBef>
        <a:spcPct val="0"/>
      </a:spcBef>
      <a:spcAft>
        <a:spcPct val="0"/>
      </a:spcAft>
      <a:defRPr kern="1200">
        <a:solidFill>
          <a:schemeClr val="tx1"/>
        </a:solidFill>
        <a:latin typeface="Tahoma" charset="0"/>
        <a:ea typeface="Arial" charset="0"/>
        <a:cs typeface="Arial" charset="0"/>
      </a:defRPr>
    </a:lvl1pPr>
    <a:lvl2pPr marL="457200" algn="r" rtl="1" fontAlgn="base">
      <a:spcBef>
        <a:spcPct val="0"/>
      </a:spcBef>
      <a:spcAft>
        <a:spcPct val="0"/>
      </a:spcAft>
      <a:defRPr kern="1200">
        <a:solidFill>
          <a:schemeClr val="tx1"/>
        </a:solidFill>
        <a:latin typeface="Tahoma" charset="0"/>
        <a:ea typeface="Arial" charset="0"/>
        <a:cs typeface="Arial" charset="0"/>
      </a:defRPr>
    </a:lvl2pPr>
    <a:lvl3pPr marL="914400" algn="r" rtl="1" fontAlgn="base">
      <a:spcBef>
        <a:spcPct val="0"/>
      </a:spcBef>
      <a:spcAft>
        <a:spcPct val="0"/>
      </a:spcAft>
      <a:defRPr kern="1200">
        <a:solidFill>
          <a:schemeClr val="tx1"/>
        </a:solidFill>
        <a:latin typeface="Tahoma" charset="0"/>
        <a:ea typeface="Arial" charset="0"/>
        <a:cs typeface="Arial" charset="0"/>
      </a:defRPr>
    </a:lvl3pPr>
    <a:lvl4pPr marL="1371600" algn="r" rtl="1" fontAlgn="base">
      <a:spcBef>
        <a:spcPct val="0"/>
      </a:spcBef>
      <a:spcAft>
        <a:spcPct val="0"/>
      </a:spcAft>
      <a:defRPr kern="1200">
        <a:solidFill>
          <a:schemeClr val="tx1"/>
        </a:solidFill>
        <a:latin typeface="Tahoma" charset="0"/>
        <a:ea typeface="Arial" charset="0"/>
        <a:cs typeface="Arial" charset="0"/>
      </a:defRPr>
    </a:lvl4pPr>
    <a:lvl5pPr marL="1828800" algn="r" rtl="1" fontAlgn="base">
      <a:spcBef>
        <a:spcPct val="0"/>
      </a:spcBef>
      <a:spcAft>
        <a:spcPct val="0"/>
      </a:spcAft>
      <a:defRPr kern="1200">
        <a:solidFill>
          <a:schemeClr val="tx1"/>
        </a:solidFill>
        <a:latin typeface="Tahoma" charset="0"/>
        <a:ea typeface="Arial" charset="0"/>
        <a:cs typeface="Arial" charset="0"/>
      </a:defRPr>
    </a:lvl5pPr>
    <a:lvl6pPr marL="2286000" algn="l" defTabSz="914400" rtl="0" eaLnBrk="1" latinLnBrk="0" hangingPunct="1">
      <a:defRPr kern="1200">
        <a:solidFill>
          <a:schemeClr val="tx1"/>
        </a:solidFill>
        <a:latin typeface="Tahoma" charset="0"/>
        <a:ea typeface="Arial" charset="0"/>
        <a:cs typeface="Arial" charset="0"/>
      </a:defRPr>
    </a:lvl6pPr>
    <a:lvl7pPr marL="2743200" algn="l" defTabSz="914400" rtl="0" eaLnBrk="1" latinLnBrk="0" hangingPunct="1">
      <a:defRPr kern="1200">
        <a:solidFill>
          <a:schemeClr val="tx1"/>
        </a:solidFill>
        <a:latin typeface="Tahoma" charset="0"/>
        <a:ea typeface="Arial" charset="0"/>
        <a:cs typeface="Arial" charset="0"/>
      </a:defRPr>
    </a:lvl7pPr>
    <a:lvl8pPr marL="3200400" algn="l" defTabSz="914400" rtl="0" eaLnBrk="1" latinLnBrk="0" hangingPunct="1">
      <a:defRPr kern="1200">
        <a:solidFill>
          <a:schemeClr val="tx1"/>
        </a:solidFill>
        <a:latin typeface="Tahoma" charset="0"/>
        <a:ea typeface="Arial" charset="0"/>
        <a:cs typeface="Arial" charset="0"/>
      </a:defRPr>
    </a:lvl8pPr>
    <a:lvl9pPr marL="3657600" algn="l" defTabSz="914400" rtl="0" eaLnBrk="1" latinLnBrk="0" hangingPunct="1">
      <a:defRPr kern="1200">
        <a:solidFill>
          <a:schemeClr val="tx1"/>
        </a:solidFill>
        <a:latin typeface="Tahoma" charset="0"/>
        <a:ea typeface="Arial" charset="0"/>
        <a:cs typeface="Arial" charset="0"/>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F61EE7"/>
    <a:srgbClr val="66FF33"/>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65425" autoAdjust="0"/>
    <p:restoredTop sz="94621" autoAdjust="0"/>
  </p:normalViewPr>
  <p:slideViewPr>
    <p:cSldViewPr>
      <p:cViewPr>
        <p:scale>
          <a:sx n="60" d="100"/>
          <a:sy n="60" d="100"/>
        </p:scale>
        <p:origin x="-1368" y="-414"/>
      </p:cViewPr>
      <p:guideLst>
        <p:guide orient="horz" pos="2160"/>
        <p:guide pos="2880"/>
      </p:guideLst>
    </p:cSldViewPr>
  </p:slideViewPr>
  <p:outlineViewPr>
    <p:cViewPr>
      <p:scale>
        <a:sx n="33" d="100"/>
        <a:sy n="33" d="100"/>
      </p:scale>
      <p:origin x="12"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86200" y="0"/>
            <a:ext cx="2971800" cy="457200"/>
          </a:xfrm>
          <a:prstGeom prst="rect">
            <a:avLst/>
          </a:prstGeom>
        </p:spPr>
        <p:txBody>
          <a:bodyPr vert="horz" lIns="91440" tIns="45720" rIns="91440" bIns="45720" rtlCol="1"/>
          <a:lstStyle>
            <a:lvl1pPr algn="r">
              <a:defRPr sz="1200"/>
            </a:lvl1pPr>
          </a:lstStyle>
          <a:p>
            <a:endParaRPr lang="ar-JO"/>
          </a:p>
        </p:txBody>
      </p:sp>
      <p:sp>
        <p:nvSpPr>
          <p:cNvPr id="3" name="عنصر نائب للتاريخ 2"/>
          <p:cNvSpPr>
            <a:spLocks noGrp="1"/>
          </p:cNvSpPr>
          <p:nvPr>
            <p:ph type="dt" idx="1"/>
          </p:nvPr>
        </p:nvSpPr>
        <p:spPr>
          <a:xfrm>
            <a:off x="1588" y="0"/>
            <a:ext cx="2971800" cy="457200"/>
          </a:xfrm>
          <a:prstGeom prst="rect">
            <a:avLst/>
          </a:prstGeom>
        </p:spPr>
        <p:txBody>
          <a:bodyPr vert="horz" lIns="91440" tIns="45720" rIns="91440" bIns="45720" rtlCol="1"/>
          <a:lstStyle>
            <a:lvl1pPr algn="l">
              <a:defRPr sz="1200"/>
            </a:lvl1pPr>
          </a:lstStyle>
          <a:p>
            <a:fld id="{56E4C638-B6ED-4EC1-A699-CADB32DB0D5E}" type="datetimeFigureOut">
              <a:rPr lang="ar-JO" smtClean="0"/>
              <a:t>21/04/1441</a:t>
            </a:fld>
            <a:endParaRPr lang="ar-JO"/>
          </a:p>
        </p:txBody>
      </p:sp>
      <p:sp>
        <p:nvSpPr>
          <p:cNvPr id="4" name="عنصر نائب لصورة الشريحة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1" anchor="ctr"/>
          <a:lstStyle/>
          <a:p>
            <a:endParaRPr lang="ar-JO"/>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1"/>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6" name="عنصر نائب للتذييل 5"/>
          <p:cNvSpPr>
            <a:spLocks noGrp="1"/>
          </p:cNvSpPr>
          <p:nvPr>
            <p:ph type="ftr" sz="quarter" idx="4"/>
          </p:nvPr>
        </p:nvSpPr>
        <p:spPr>
          <a:xfrm>
            <a:off x="3886200" y="8685213"/>
            <a:ext cx="2971800" cy="457200"/>
          </a:xfrm>
          <a:prstGeom prst="rect">
            <a:avLst/>
          </a:prstGeom>
        </p:spPr>
        <p:txBody>
          <a:bodyPr vert="horz" lIns="91440" tIns="45720" rIns="91440" bIns="45720" rtlCol="1" anchor="b"/>
          <a:lstStyle>
            <a:lvl1pPr algn="r">
              <a:defRPr sz="1200"/>
            </a:lvl1pPr>
          </a:lstStyle>
          <a:p>
            <a:endParaRPr lang="ar-JO"/>
          </a:p>
        </p:txBody>
      </p:sp>
      <p:sp>
        <p:nvSpPr>
          <p:cNvPr id="7" name="عنصر نائب لرقم الشريحة 6"/>
          <p:cNvSpPr>
            <a:spLocks noGrp="1"/>
          </p:cNvSpPr>
          <p:nvPr>
            <p:ph type="sldNum" sz="quarter" idx="5"/>
          </p:nvPr>
        </p:nvSpPr>
        <p:spPr>
          <a:xfrm>
            <a:off x="1588" y="8685213"/>
            <a:ext cx="2971800" cy="457200"/>
          </a:xfrm>
          <a:prstGeom prst="rect">
            <a:avLst/>
          </a:prstGeom>
        </p:spPr>
        <p:txBody>
          <a:bodyPr vert="horz" lIns="91440" tIns="45720" rIns="91440" bIns="45720" rtlCol="1" anchor="b"/>
          <a:lstStyle>
            <a:lvl1pPr algn="l">
              <a:defRPr sz="1200"/>
            </a:lvl1pPr>
          </a:lstStyle>
          <a:p>
            <a:fld id="{4199A66E-C198-4C1D-BB85-959D512E489B}" type="slidenum">
              <a:rPr lang="ar-JO" smtClean="0"/>
              <a:t>‹#›</a:t>
            </a:fld>
            <a:endParaRPr lang="ar-JO"/>
          </a:p>
        </p:txBody>
      </p:sp>
    </p:spTree>
    <p:extLst>
      <p:ext uri="{BB962C8B-B14F-4D97-AF65-F5344CB8AC3E}">
        <p14:creationId xmlns:p14="http://schemas.microsoft.com/office/powerpoint/2010/main" val="2333468568"/>
      </p:ext>
    </p:extLst>
  </p:cSld>
  <p:clrMap bg1="lt1" tx1="dk1" bg2="lt2" tx2="dk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algn="l" rtl="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algn="l" rtl="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algn="l" rtl="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algn="l" rtl="0" eaLnBrk="0" fontAlgn="base" hangingPunct="0">
              <a:spcBef>
                <a:spcPct val="0"/>
              </a:spcBef>
              <a:spcAft>
                <a:spcPct val="0"/>
              </a:spcAft>
              <a:defRPr>
                <a:solidFill>
                  <a:schemeClr val="tx1"/>
                </a:solidFill>
                <a:latin typeface="Arial" pitchFamily="34" charset="0"/>
                <a:cs typeface="Arial" pitchFamily="34" charset="0"/>
              </a:defRPr>
            </a:lvl9pPr>
          </a:lstStyle>
          <a:p>
            <a:pPr eaLnBrk="1" hangingPunct="1"/>
            <a:fld id="{6982B31E-DFB9-43BE-8706-30FB021C3343}" type="slidenum">
              <a:rPr lang="en-US" altLang="en-US" smtClean="0">
                <a:latin typeface="Calibri" pitchFamily="34" charset="0"/>
              </a:rPr>
              <a:pPr eaLnBrk="1" hangingPunct="1"/>
              <a:t>1</a:t>
            </a:fld>
            <a:endParaRPr lang="en-US" altLang="en-US" smtClean="0">
              <a:latin typeface="Calibri" pitchFamily="34" charset="0"/>
            </a:endParaRPr>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smtClean="0">
              <a:latin typeface="Arial" pitchFamily="34"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685800" y="2130425"/>
            <a:ext cx="7772400" cy="1470025"/>
          </a:xfrm>
        </p:spPr>
        <p:txBody>
          <a:bodyPr/>
          <a:lstStyle/>
          <a:p>
            <a:r>
              <a:rPr lang="ar-SA" smtClean="0"/>
              <a:t>انقر لتحرير نمط العنوان الرئيسي</a:t>
            </a:r>
            <a:endParaRPr lang="ar-JO"/>
          </a:p>
        </p:txBody>
      </p:sp>
      <p:sp>
        <p:nvSpPr>
          <p:cNvPr id="3" name="عنوان فرعي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ar-JO"/>
          </a:p>
        </p:txBody>
      </p:sp>
      <p:sp>
        <p:nvSpPr>
          <p:cNvPr id="4" name="عنصر نائب للتاريخ 3"/>
          <p:cNvSpPr>
            <a:spLocks noGrp="1"/>
          </p:cNvSpPr>
          <p:nvPr>
            <p:ph type="dt" sz="half" idx="10"/>
          </p:nvPr>
        </p:nvSpPr>
        <p:spPr/>
        <p:txBody>
          <a:bodyPr/>
          <a:lstStyle/>
          <a:p>
            <a:endParaRPr lang="en-US" altLang="en-US"/>
          </a:p>
        </p:txBody>
      </p:sp>
      <p:sp>
        <p:nvSpPr>
          <p:cNvPr id="5" name="عنصر نائب للتذييل 4"/>
          <p:cNvSpPr>
            <a:spLocks noGrp="1"/>
          </p:cNvSpPr>
          <p:nvPr>
            <p:ph type="ftr" sz="quarter" idx="11"/>
          </p:nvPr>
        </p:nvSpPr>
        <p:spPr/>
        <p:txBody>
          <a:bodyPr/>
          <a:lstStyle/>
          <a:p>
            <a:endParaRPr lang="en-US" altLang="en-US"/>
          </a:p>
        </p:txBody>
      </p:sp>
      <p:sp>
        <p:nvSpPr>
          <p:cNvPr id="6" name="عنصر نائب لرقم الشريحة 5"/>
          <p:cNvSpPr>
            <a:spLocks noGrp="1"/>
          </p:cNvSpPr>
          <p:nvPr>
            <p:ph type="sldNum" sz="quarter" idx="12"/>
          </p:nvPr>
        </p:nvSpPr>
        <p:spPr/>
        <p:txBody>
          <a:bodyPr/>
          <a:lstStyle/>
          <a:p>
            <a:fld id="{98818BF9-D9C9-ED42-84C1-EBFCB556D658}" type="slidenum">
              <a:rPr lang="ar-SA" altLang="en-US" smtClean="0"/>
              <a:pPr/>
              <a:t>‹#›</a:t>
            </a:fld>
            <a:endParaRPr lang="ar-SA" altLang="en-US"/>
          </a:p>
        </p:txBody>
      </p:sp>
    </p:spTree>
    <p:extLst>
      <p:ext uri="{BB962C8B-B14F-4D97-AF65-F5344CB8AC3E}">
        <p14:creationId xmlns:p14="http://schemas.microsoft.com/office/powerpoint/2010/main" val="2425804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10"/>
          </p:nvPr>
        </p:nvSpPr>
        <p:spPr/>
        <p:txBody>
          <a:bodyPr/>
          <a:lstStyle/>
          <a:p>
            <a:endParaRPr lang="en-US" altLang="en-US"/>
          </a:p>
        </p:txBody>
      </p:sp>
      <p:sp>
        <p:nvSpPr>
          <p:cNvPr id="5" name="عنصر نائب للتذييل 4"/>
          <p:cNvSpPr>
            <a:spLocks noGrp="1"/>
          </p:cNvSpPr>
          <p:nvPr>
            <p:ph type="ftr" sz="quarter" idx="11"/>
          </p:nvPr>
        </p:nvSpPr>
        <p:spPr/>
        <p:txBody>
          <a:bodyPr/>
          <a:lstStyle/>
          <a:p>
            <a:endParaRPr lang="en-US" altLang="en-US"/>
          </a:p>
        </p:txBody>
      </p:sp>
      <p:sp>
        <p:nvSpPr>
          <p:cNvPr id="6" name="عنصر نائب لرقم الشريحة 5"/>
          <p:cNvSpPr>
            <a:spLocks noGrp="1"/>
          </p:cNvSpPr>
          <p:nvPr>
            <p:ph type="sldNum" sz="quarter" idx="12"/>
          </p:nvPr>
        </p:nvSpPr>
        <p:spPr/>
        <p:txBody>
          <a:bodyPr/>
          <a:lstStyle/>
          <a:p>
            <a:fld id="{98818BF9-D9C9-ED42-84C1-EBFCB556D658}" type="slidenum">
              <a:rPr lang="ar-SA" altLang="en-US" smtClean="0"/>
              <a:pPr/>
              <a:t>‹#›</a:t>
            </a:fld>
            <a:endParaRPr lang="ar-SA" altLang="en-US"/>
          </a:p>
        </p:txBody>
      </p:sp>
    </p:spTree>
    <p:extLst>
      <p:ext uri="{BB962C8B-B14F-4D97-AF65-F5344CB8AC3E}">
        <p14:creationId xmlns:p14="http://schemas.microsoft.com/office/powerpoint/2010/main" val="25409542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ar-JO"/>
          </a:p>
        </p:txBody>
      </p:sp>
      <p:sp>
        <p:nvSpPr>
          <p:cNvPr id="3" name="عنصر نائب للعنوان العمودي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10"/>
          </p:nvPr>
        </p:nvSpPr>
        <p:spPr/>
        <p:txBody>
          <a:bodyPr/>
          <a:lstStyle/>
          <a:p>
            <a:endParaRPr lang="en-US" altLang="en-US"/>
          </a:p>
        </p:txBody>
      </p:sp>
      <p:sp>
        <p:nvSpPr>
          <p:cNvPr id="5" name="عنصر نائب للتذييل 4"/>
          <p:cNvSpPr>
            <a:spLocks noGrp="1"/>
          </p:cNvSpPr>
          <p:nvPr>
            <p:ph type="ftr" sz="quarter" idx="11"/>
          </p:nvPr>
        </p:nvSpPr>
        <p:spPr/>
        <p:txBody>
          <a:bodyPr/>
          <a:lstStyle/>
          <a:p>
            <a:endParaRPr lang="en-US" altLang="en-US"/>
          </a:p>
        </p:txBody>
      </p:sp>
      <p:sp>
        <p:nvSpPr>
          <p:cNvPr id="6" name="عنصر نائب لرقم الشريحة 5"/>
          <p:cNvSpPr>
            <a:spLocks noGrp="1"/>
          </p:cNvSpPr>
          <p:nvPr>
            <p:ph type="sldNum" sz="quarter" idx="12"/>
          </p:nvPr>
        </p:nvSpPr>
        <p:spPr/>
        <p:txBody>
          <a:bodyPr/>
          <a:lstStyle/>
          <a:p>
            <a:fld id="{98818BF9-D9C9-ED42-84C1-EBFCB556D658}" type="slidenum">
              <a:rPr lang="ar-SA" altLang="en-US" smtClean="0"/>
              <a:pPr/>
              <a:t>‹#›</a:t>
            </a:fld>
            <a:endParaRPr lang="ar-SA" altLang="en-US"/>
          </a:p>
        </p:txBody>
      </p:sp>
    </p:spTree>
    <p:extLst>
      <p:ext uri="{BB962C8B-B14F-4D97-AF65-F5344CB8AC3E}">
        <p14:creationId xmlns:p14="http://schemas.microsoft.com/office/powerpoint/2010/main" val="250416703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1066800" y="304800"/>
            <a:ext cx="7543800" cy="1431925"/>
          </a:xfrm>
        </p:spPr>
        <p:txBody>
          <a:bodyPr/>
          <a:lstStyle/>
          <a:p>
            <a:r>
              <a:rPr lang="en-US"/>
              <a:t>Click to edit Master title style</a:t>
            </a:r>
          </a:p>
        </p:txBody>
      </p:sp>
      <p:sp>
        <p:nvSpPr>
          <p:cNvPr id="3" name="Table Placeholder 2"/>
          <p:cNvSpPr>
            <a:spLocks noGrp="1"/>
          </p:cNvSpPr>
          <p:nvPr>
            <p:ph type="tbl" idx="1"/>
          </p:nvPr>
        </p:nvSpPr>
        <p:spPr>
          <a:xfrm>
            <a:off x="1066800" y="1981200"/>
            <a:ext cx="7543800" cy="4114800"/>
          </a:xfrm>
        </p:spPr>
        <p:txBody>
          <a:bodyPr/>
          <a:lstStyle/>
          <a:p>
            <a:endParaRPr lang="en-US"/>
          </a:p>
        </p:txBody>
      </p:sp>
      <p:sp>
        <p:nvSpPr>
          <p:cNvPr id="4" name="Date Placeholder 3"/>
          <p:cNvSpPr>
            <a:spLocks noGrp="1"/>
          </p:cNvSpPr>
          <p:nvPr>
            <p:ph type="dt" sz="half" idx="10"/>
          </p:nvPr>
        </p:nvSpPr>
        <p:spPr>
          <a:xfrm>
            <a:off x="1066800" y="6248400"/>
            <a:ext cx="1905000" cy="457200"/>
          </a:xfrm>
        </p:spPr>
        <p:txBody>
          <a:bodyPr/>
          <a:lstStyle>
            <a:lvl1pPr>
              <a:defRPr/>
            </a:lvl1pPr>
          </a:lstStyle>
          <a:p>
            <a:endParaRPr lang="en-US" altLang="en-US"/>
          </a:p>
        </p:txBody>
      </p:sp>
      <p:sp>
        <p:nvSpPr>
          <p:cNvPr id="5" name="Footer Placeholder 4"/>
          <p:cNvSpPr>
            <a:spLocks noGrp="1"/>
          </p:cNvSpPr>
          <p:nvPr>
            <p:ph type="ftr" sz="quarter" idx="11"/>
          </p:nvPr>
        </p:nvSpPr>
        <p:spPr>
          <a:xfrm>
            <a:off x="3429000" y="6248400"/>
            <a:ext cx="2895600" cy="457200"/>
          </a:xfrm>
        </p:spPr>
        <p:txBody>
          <a:bodyPr/>
          <a:lstStyle>
            <a:lvl1pPr>
              <a:defRPr/>
            </a:lvl1pPr>
          </a:lstStyle>
          <a:p>
            <a:endParaRPr lang="en-US" altLang="en-US"/>
          </a:p>
        </p:txBody>
      </p:sp>
      <p:sp>
        <p:nvSpPr>
          <p:cNvPr id="6" name="Slide Number Placeholder 5"/>
          <p:cNvSpPr>
            <a:spLocks noGrp="1"/>
          </p:cNvSpPr>
          <p:nvPr>
            <p:ph type="sldNum" sz="quarter" idx="12"/>
          </p:nvPr>
        </p:nvSpPr>
        <p:spPr>
          <a:xfrm>
            <a:off x="6705600" y="6248400"/>
            <a:ext cx="1905000" cy="457200"/>
          </a:xfrm>
        </p:spPr>
        <p:txBody>
          <a:bodyPr/>
          <a:lstStyle>
            <a:lvl1pPr>
              <a:defRPr/>
            </a:lvl1pPr>
          </a:lstStyle>
          <a:p>
            <a:fld id="{7B7B63AC-601A-7F4E-A343-AA5404A79F68}" type="slidenum">
              <a:rPr lang="ar-SA" altLang="en-US"/>
              <a:pPr/>
              <a:t>‹#›</a:t>
            </a:fld>
            <a:endParaRPr lang="ar-SA" altLang="en-US"/>
          </a:p>
        </p:txBody>
      </p:sp>
    </p:spTree>
    <p:extLst>
      <p:ext uri="{BB962C8B-B14F-4D97-AF65-F5344CB8AC3E}">
        <p14:creationId xmlns:p14="http://schemas.microsoft.com/office/powerpoint/2010/main" val="7752244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10"/>
          </p:nvPr>
        </p:nvSpPr>
        <p:spPr/>
        <p:txBody>
          <a:bodyPr/>
          <a:lstStyle/>
          <a:p>
            <a:endParaRPr lang="en-US" altLang="en-US"/>
          </a:p>
        </p:txBody>
      </p:sp>
      <p:sp>
        <p:nvSpPr>
          <p:cNvPr id="5" name="عنصر نائب للتذييل 4"/>
          <p:cNvSpPr>
            <a:spLocks noGrp="1"/>
          </p:cNvSpPr>
          <p:nvPr>
            <p:ph type="ftr" sz="quarter" idx="11"/>
          </p:nvPr>
        </p:nvSpPr>
        <p:spPr/>
        <p:txBody>
          <a:bodyPr/>
          <a:lstStyle/>
          <a:p>
            <a:endParaRPr lang="en-US" altLang="en-US"/>
          </a:p>
        </p:txBody>
      </p:sp>
      <p:sp>
        <p:nvSpPr>
          <p:cNvPr id="6" name="عنصر نائب لرقم الشريحة 5"/>
          <p:cNvSpPr>
            <a:spLocks noGrp="1"/>
          </p:cNvSpPr>
          <p:nvPr>
            <p:ph type="sldNum" sz="quarter" idx="12"/>
          </p:nvPr>
        </p:nvSpPr>
        <p:spPr/>
        <p:txBody>
          <a:bodyPr/>
          <a:lstStyle/>
          <a:p>
            <a:fld id="{98818BF9-D9C9-ED42-84C1-EBFCB556D658}" type="slidenum">
              <a:rPr lang="ar-SA" altLang="en-US" smtClean="0"/>
              <a:pPr/>
              <a:t>‹#›</a:t>
            </a:fld>
            <a:endParaRPr lang="ar-SA" altLang="en-US"/>
          </a:p>
        </p:txBody>
      </p:sp>
    </p:spTree>
    <p:extLst>
      <p:ext uri="{BB962C8B-B14F-4D97-AF65-F5344CB8AC3E}">
        <p14:creationId xmlns:p14="http://schemas.microsoft.com/office/powerpoint/2010/main" val="11226769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22313" y="4406900"/>
            <a:ext cx="7772400" cy="1362075"/>
          </a:xfrm>
        </p:spPr>
        <p:txBody>
          <a:bodyPr anchor="t"/>
          <a:lstStyle>
            <a:lvl1pPr algn="r">
              <a:defRPr sz="4000" b="1" cap="all"/>
            </a:lvl1pPr>
          </a:lstStyle>
          <a:p>
            <a:r>
              <a:rPr lang="ar-SA" smtClean="0"/>
              <a:t>انقر لتحرير نمط العنوان الرئيسي</a:t>
            </a:r>
            <a:endParaRPr lang="ar-JO"/>
          </a:p>
        </p:txBody>
      </p:sp>
      <p:sp>
        <p:nvSpPr>
          <p:cNvPr id="3" name="عنصر نائب للنص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4" name="عنصر نائب للتاريخ 3"/>
          <p:cNvSpPr>
            <a:spLocks noGrp="1"/>
          </p:cNvSpPr>
          <p:nvPr>
            <p:ph type="dt" sz="half" idx="10"/>
          </p:nvPr>
        </p:nvSpPr>
        <p:spPr/>
        <p:txBody>
          <a:bodyPr/>
          <a:lstStyle/>
          <a:p>
            <a:endParaRPr lang="en-US" altLang="en-US"/>
          </a:p>
        </p:txBody>
      </p:sp>
      <p:sp>
        <p:nvSpPr>
          <p:cNvPr id="5" name="عنصر نائب للتذييل 4"/>
          <p:cNvSpPr>
            <a:spLocks noGrp="1"/>
          </p:cNvSpPr>
          <p:nvPr>
            <p:ph type="ftr" sz="quarter" idx="11"/>
          </p:nvPr>
        </p:nvSpPr>
        <p:spPr/>
        <p:txBody>
          <a:bodyPr/>
          <a:lstStyle/>
          <a:p>
            <a:endParaRPr lang="en-US" altLang="en-US"/>
          </a:p>
        </p:txBody>
      </p:sp>
      <p:sp>
        <p:nvSpPr>
          <p:cNvPr id="6" name="عنصر نائب لرقم الشريحة 5"/>
          <p:cNvSpPr>
            <a:spLocks noGrp="1"/>
          </p:cNvSpPr>
          <p:nvPr>
            <p:ph type="sldNum" sz="quarter" idx="12"/>
          </p:nvPr>
        </p:nvSpPr>
        <p:spPr/>
        <p:txBody>
          <a:bodyPr/>
          <a:lstStyle/>
          <a:p>
            <a:fld id="{98818BF9-D9C9-ED42-84C1-EBFCB556D658}" type="slidenum">
              <a:rPr lang="ar-SA" altLang="en-US" smtClean="0"/>
              <a:pPr/>
              <a:t>‹#›</a:t>
            </a:fld>
            <a:endParaRPr lang="ar-SA" altLang="en-US"/>
          </a:p>
        </p:txBody>
      </p:sp>
    </p:spTree>
    <p:extLst>
      <p:ext uri="{BB962C8B-B14F-4D97-AF65-F5344CB8AC3E}">
        <p14:creationId xmlns:p14="http://schemas.microsoft.com/office/powerpoint/2010/main" val="8946110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محتوى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محتوى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5" name="عنصر نائب للتاريخ 4"/>
          <p:cNvSpPr>
            <a:spLocks noGrp="1"/>
          </p:cNvSpPr>
          <p:nvPr>
            <p:ph type="dt" sz="half" idx="10"/>
          </p:nvPr>
        </p:nvSpPr>
        <p:spPr/>
        <p:txBody>
          <a:bodyPr/>
          <a:lstStyle/>
          <a:p>
            <a:endParaRPr lang="en-US" altLang="en-US"/>
          </a:p>
        </p:txBody>
      </p:sp>
      <p:sp>
        <p:nvSpPr>
          <p:cNvPr id="6" name="عنصر نائب للتذييل 5"/>
          <p:cNvSpPr>
            <a:spLocks noGrp="1"/>
          </p:cNvSpPr>
          <p:nvPr>
            <p:ph type="ftr" sz="quarter" idx="11"/>
          </p:nvPr>
        </p:nvSpPr>
        <p:spPr/>
        <p:txBody>
          <a:bodyPr/>
          <a:lstStyle/>
          <a:p>
            <a:endParaRPr lang="en-US" altLang="en-US"/>
          </a:p>
        </p:txBody>
      </p:sp>
      <p:sp>
        <p:nvSpPr>
          <p:cNvPr id="7" name="عنصر نائب لرقم الشريحة 6"/>
          <p:cNvSpPr>
            <a:spLocks noGrp="1"/>
          </p:cNvSpPr>
          <p:nvPr>
            <p:ph type="sldNum" sz="quarter" idx="12"/>
          </p:nvPr>
        </p:nvSpPr>
        <p:spPr/>
        <p:txBody>
          <a:bodyPr/>
          <a:lstStyle/>
          <a:p>
            <a:fld id="{98818BF9-D9C9-ED42-84C1-EBFCB556D658}" type="slidenum">
              <a:rPr lang="ar-SA" altLang="en-US" smtClean="0"/>
              <a:pPr/>
              <a:t>‹#›</a:t>
            </a:fld>
            <a:endParaRPr lang="ar-SA" altLang="en-US"/>
          </a:p>
        </p:txBody>
      </p:sp>
    </p:spTree>
    <p:extLst>
      <p:ext uri="{BB962C8B-B14F-4D97-AF65-F5344CB8AC3E}">
        <p14:creationId xmlns:p14="http://schemas.microsoft.com/office/powerpoint/2010/main" val="35618766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lvl1pPr>
              <a:defRPr/>
            </a:lvl1pPr>
          </a:lstStyle>
          <a:p>
            <a:r>
              <a:rPr lang="ar-SA" smtClean="0"/>
              <a:t>انقر لتحرير نمط العنوان الرئيسي</a:t>
            </a:r>
            <a:endParaRPr lang="ar-JO"/>
          </a:p>
        </p:txBody>
      </p:sp>
      <p:sp>
        <p:nvSpPr>
          <p:cNvPr id="3" name="عنصر نائب للنص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5" name="عنصر نائب للنص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7" name="عنصر نائب للتاريخ 6"/>
          <p:cNvSpPr>
            <a:spLocks noGrp="1"/>
          </p:cNvSpPr>
          <p:nvPr>
            <p:ph type="dt" sz="half" idx="10"/>
          </p:nvPr>
        </p:nvSpPr>
        <p:spPr/>
        <p:txBody>
          <a:bodyPr/>
          <a:lstStyle/>
          <a:p>
            <a:endParaRPr lang="en-US" altLang="en-US"/>
          </a:p>
        </p:txBody>
      </p:sp>
      <p:sp>
        <p:nvSpPr>
          <p:cNvPr id="8" name="عنصر نائب للتذييل 7"/>
          <p:cNvSpPr>
            <a:spLocks noGrp="1"/>
          </p:cNvSpPr>
          <p:nvPr>
            <p:ph type="ftr" sz="quarter" idx="11"/>
          </p:nvPr>
        </p:nvSpPr>
        <p:spPr/>
        <p:txBody>
          <a:bodyPr/>
          <a:lstStyle/>
          <a:p>
            <a:endParaRPr lang="en-US" altLang="en-US"/>
          </a:p>
        </p:txBody>
      </p:sp>
      <p:sp>
        <p:nvSpPr>
          <p:cNvPr id="9" name="عنصر نائب لرقم الشريحة 8"/>
          <p:cNvSpPr>
            <a:spLocks noGrp="1"/>
          </p:cNvSpPr>
          <p:nvPr>
            <p:ph type="sldNum" sz="quarter" idx="12"/>
          </p:nvPr>
        </p:nvSpPr>
        <p:spPr/>
        <p:txBody>
          <a:bodyPr/>
          <a:lstStyle/>
          <a:p>
            <a:fld id="{98818BF9-D9C9-ED42-84C1-EBFCB556D658}" type="slidenum">
              <a:rPr lang="ar-SA" altLang="en-US" smtClean="0"/>
              <a:pPr/>
              <a:t>‹#›</a:t>
            </a:fld>
            <a:endParaRPr lang="ar-SA" altLang="en-US"/>
          </a:p>
        </p:txBody>
      </p:sp>
    </p:spTree>
    <p:extLst>
      <p:ext uri="{BB962C8B-B14F-4D97-AF65-F5344CB8AC3E}">
        <p14:creationId xmlns:p14="http://schemas.microsoft.com/office/powerpoint/2010/main" val="31600113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JO"/>
          </a:p>
        </p:txBody>
      </p:sp>
      <p:sp>
        <p:nvSpPr>
          <p:cNvPr id="3" name="عنصر نائب للتاريخ 2"/>
          <p:cNvSpPr>
            <a:spLocks noGrp="1"/>
          </p:cNvSpPr>
          <p:nvPr>
            <p:ph type="dt" sz="half" idx="10"/>
          </p:nvPr>
        </p:nvSpPr>
        <p:spPr/>
        <p:txBody>
          <a:bodyPr/>
          <a:lstStyle/>
          <a:p>
            <a:endParaRPr lang="en-US" altLang="en-US"/>
          </a:p>
        </p:txBody>
      </p:sp>
      <p:sp>
        <p:nvSpPr>
          <p:cNvPr id="4" name="عنصر نائب للتذييل 3"/>
          <p:cNvSpPr>
            <a:spLocks noGrp="1"/>
          </p:cNvSpPr>
          <p:nvPr>
            <p:ph type="ftr" sz="quarter" idx="11"/>
          </p:nvPr>
        </p:nvSpPr>
        <p:spPr/>
        <p:txBody>
          <a:bodyPr/>
          <a:lstStyle/>
          <a:p>
            <a:endParaRPr lang="en-US" altLang="en-US"/>
          </a:p>
        </p:txBody>
      </p:sp>
      <p:sp>
        <p:nvSpPr>
          <p:cNvPr id="5" name="عنصر نائب لرقم الشريحة 4"/>
          <p:cNvSpPr>
            <a:spLocks noGrp="1"/>
          </p:cNvSpPr>
          <p:nvPr>
            <p:ph type="sldNum" sz="quarter" idx="12"/>
          </p:nvPr>
        </p:nvSpPr>
        <p:spPr/>
        <p:txBody>
          <a:bodyPr/>
          <a:lstStyle/>
          <a:p>
            <a:fld id="{98818BF9-D9C9-ED42-84C1-EBFCB556D658}" type="slidenum">
              <a:rPr lang="ar-SA" altLang="en-US" smtClean="0"/>
              <a:pPr/>
              <a:t>‹#›</a:t>
            </a:fld>
            <a:endParaRPr lang="ar-SA" altLang="en-US"/>
          </a:p>
        </p:txBody>
      </p:sp>
    </p:spTree>
    <p:extLst>
      <p:ext uri="{BB962C8B-B14F-4D97-AF65-F5344CB8AC3E}">
        <p14:creationId xmlns:p14="http://schemas.microsoft.com/office/powerpoint/2010/main" val="272453909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p>
            <a:endParaRPr lang="en-US" altLang="en-US"/>
          </a:p>
        </p:txBody>
      </p:sp>
      <p:sp>
        <p:nvSpPr>
          <p:cNvPr id="3" name="عنصر نائب للتذييل 2"/>
          <p:cNvSpPr>
            <a:spLocks noGrp="1"/>
          </p:cNvSpPr>
          <p:nvPr>
            <p:ph type="ftr" sz="quarter" idx="11"/>
          </p:nvPr>
        </p:nvSpPr>
        <p:spPr/>
        <p:txBody>
          <a:bodyPr/>
          <a:lstStyle/>
          <a:p>
            <a:endParaRPr lang="en-US" altLang="en-US"/>
          </a:p>
        </p:txBody>
      </p:sp>
      <p:sp>
        <p:nvSpPr>
          <p:cNvPr id="4" name="عنصر نائب لرقم الشريحة 3"/>
          <p:cNvSpPr>
            <a:spLocks noGrp="1"/>
          </p:cNvSpPr>
          <p:nvPr>
            <p:ph type="sldNum" sz="quarter" idx="12"/>
          </p:nvPr>
        </p:nvSpPr>
        <p:spPr/>
        <p:txBody>
          <a:bodyPr/>
          <a:lstStyle/>
          <a:p>
            <a:fld id="{98818BF9-D9C9-ED42-84C1-EBFCB556D658}" type="slidenum">
              <a:rPr lang="ar-SA" altLang="en-US" smtClean="0"/>
              <a:pPr/>
              <a:t>‹#›</a:t>
            </a:fld>
            <a:endParaRPr lang="ar-SA" altLang="en-US"/>
          </a:p>
        </p:txBody>
      </p:sp>
    </p:spTree>
    <p:extLst>
      <p:ext uri="{BB962C8B-B14F-4D97-AF65-F5344CB8AC3E}">
        <p14:creationId xmlns:p14="http://schemas.microsoft.com/office/powerpoint/2010/main" val="4992522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273050"/>
            <a:ext cx="3008313" cy="1162050"/>
          </a:xfrm>
        </p:spPr>
        <p:txBody>
          <a:bodyPr anchor="b"/>
          <a:lstStyle>
            <a:lvl1pPr algn="r">
              <a:defRPr sz="2000" b="1"/>
            </a:lvl1pPr>
          </a:lstStyle>
          <a:p>
            <a:r>
              <a:rPr lang="ar-SA" smtClean="0"/>
              <a:t>انقر لتحرير نمط العنوان الرئيسي</a:t>
            </a:r>
            <a:endParaRPr lang="ar-JO"/>
          </a:p>
        </p:txBody>
      </p:sp>
      <p:sp>
        <p:nvSpPr>
          <p:cNvPr id="3" name="عنصر نائب للمحتوى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نص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endParaRPr lang="en-US" altLang="en-US"/>
          </a:p>
        </p:txBody>
      </p:sp>
      <p:sp>
        <p:nvSpPr>
          <p:cNvPr id="6" name="عنصر نائب للتذييل 5"/>
          <p:cNvSpPr>
            <a:spLocks noGrp="1"/>
          </p:cNvSpPr>
          <p:nvPr>
            <p:ph type="ftr" sz="quarter" idx="11"/>
          </p:nvPr>
        </p:nvSpPr>
        <p:spPr/>
        <p:txBody>
          <a:bodyPr/>
          <a:lstStyle/>
          <a:p>
            <a:endParaRPr lang="en-US" altLang="en-US"/>
          </a:p>
        </p:txBody>
      </p:sp>
      <p:sp>
        <p:nvSpPr>
          <p:cNvPr id="7" name="عنصر نائب لرقم الشريحة 6"/>
          <p:cNvSpPr>
            <a:spLocks noGrp="1"/>
          </p:cNvSpPr>
          <p:nvPr>
            <p:ph type="sldNum" sz="quarter" idx="12"/>
          </p:nvPr>
        </p:nvSpPr>
        <p:spPr/>
        <p:txBody>
          <a:bodyPr/>
          <a:lstStyle/>
          <a:p>
            <a:fld id="{98818BF9-D9C9-ED42-84C1-EBFCB556D658}" type="slidenum">
              <a:rPr lang="ar-SA" altLang="en-US" smtClean="0"/>
              <a:pPr/>
              <a:t>‹#›</a:t>
            </a:fld>
            <a:endParaRPr lang="ar-SA" altLang="en-US"/>
          </a:p>
        </p:txBody>
      </p:sp>
    </p:spTree>
    <p:extLst>
      <p:ext uri="{BB962C8B-B14F-4D97-AF65-F5344CB8AC3E}">
        <p14:creationId xmlns:p14="http://schemas.microsoft.com/office/powerpoint/2010/main" val="3652352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792288" y="4800600"/>
            <a:ext cx="5486400" cy="566738"/>
          </a:xfrm>
        </p:spPr>
        <p:txBody>
          <a:bodyPr anchor="b"/>
          <a:lstStyle>
            <a:lvl1pPr algn="r">
              <a:defRPr sz="2000" b="1"/>
            </a:lvl1pPr>
          </a:lstStyle>
          <a:p>
            <a:r>
              <a:rPr lang="ar-SA" smtClean="0"/>
              <a:t>انقر لتحرير نمط العنوان الرئيسي</a:t>
            </a:r>
            <a:endParaRPr lang="ar-JO"/>
          </a:p>
        </p:txBody>
      </p:sp>
      <p:sp>
        <p:nvSpPr>
          <p:cNvPr id="3" name="عنصر نائب للصورة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JO"/>
          </a:p>
        </p:txBody>
      </p:sp>
      <p:sp>
        <p:nvSpPr>
          <p:cNvPr id="4" name="عنصر نائب للنص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عنصر نائب للتاريخ 4"/>
          <p:cNvSpPr>
            <a:spLocks noGrp="1"/>
          </p:cNvSpPr>
          <p:nvPr>
            <p:ph type="dt" sz="half" idx="10"/>
          </p:nvPr>
        </p:nvSpPr>
        <p:spPr/>
        <p:txBody>
          <a:bodyPr/>
          <a:lstStyle/>
          <a:p>
            <a:endParaRPr lang="en-US" altLang="en-US"/>
          </a:p>
        </p:txBody>
      </p:sp>
      <p:sp>
        <p:nvSpPr>
          <p:cNvPr id="6" name="عنصر نائب للتذييل 5"/>
          <p:cNvSpPr>
            <a:spLocks noGrp="1"/>
          </p:cNvSpPr>
          <p:nvPr>
            <p:ph type="ftr" sz="quarter" idx="11"/>
          </p:nvPr>
        </p:nvSpPr>
        <p:spPr/>
        <p:txBody>
          <a:bodyPr/>
          <a:lstStyle/>
          <a:p>
            <a:endParaRPr lang="en-US" altLang="en-US"/>
          </a:p>
        </p:txBody>
      </p:sp>
      <p:sp>
        <p:nvSpPr>
          <p:cNvPr id="7" name="عنصر نائب لرقم الشريحة 6"/>
          <p:cNvSpPr>
            <a:spLocks noGrp="1"/>
          </p:cNvSpPr>
          <p:nvPr>
            <p:ph type="sldNum" sz="quarter" idx="12"/>
          </p:nvPr>
        </p:nvSpPr>
        <p:spPr/>
        <p:txBody>
          <a:bodyPr/>
          <a:lstStyle/>
          <a:p>
            <a:fld id="{98818BF9-D9C9-ED42-84C1-EBFCB556D658}" type="slidenum">
              <a:rPr lang="ar-SA" altLang="en-US" smtClean="0"/>
              <a:pPr/>
              <a:t>‹#›</a:t>
            </a:fld>
            <a:endParaRPr lang="ar-SA" altLang="en-US"/>
          </a:p>
        </p:txBody>
      </p:sp>
    </p:spTree>
    <p:extLst>
      <p:ext uri="{BB962C8B-B14F-4D97-AF65-F5344CB8AC3E}">
        <p14:creationId xmlns:p14="http://schemas.microsoft.com/office/powerpoint/2010/main" val="3623539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عنوان 1"/>
          <p:cNvSpPr>
            <a:spLocks noGrp="1"/>
          </p:cNvSpPr>
          <p:nvPr>
            <p:ph type="title"/>
          </p:nvPr>
        </p:nvSpPr>
        <p:spPr>
          <a:xfrm>
            <a:off x="457200" y="274638"/>
            <a:ext cx="8229600" cy="1143000"/>
          </a:xfrm>
          <a:prstGeom prst="rect">
            <a:avLst/>
          </a:prstGeom>
        </p:spPr>
        <p:txBody>
          <a:bodyPr vert="horz" lIns="91440" tIns="45720" rIns="91440" bIns="45720" rtlCol="1" anchor="ctr">
            <a:normAutofit/>
          </a:bodyPr>
          <a:lstStyle/>
          <a:p>
            <a:r>
              <a:rPr lang="ar-SA" smtClean="0"/>
              <a:t>انقر لتحرير نمط العنوان الرئيسي</a:t>
            </a:r>
            <a:endParaRPr lang="ar-JO"/>
          </a:p>
        </p:txBody>
      </p:sp>
      <p:sp>
        <p:nvSpPr>
          <p:cNvPr id="3" name="عنصر نائب للنص 2"/>
          <p:cNvSpPr>
            <a:spLocks noGrp="1"/>
          </p:cNvSpPr>
          <p:nvPr>
            <p:ph type="body" idx="1"/>
          </p:nvPr>
        </p:nvSpPr>
        <p:spPr>
          <a:xfrm>
            <a:off x="457200" y="1600200"/>
            <a:ext cx="8229600" cy="4525963"/>
          </a:xfrm>
          <a:prstGeom prst="rect">
            <a:avLst/>
          </a:prstGeom>
        </p:spPr>
        <p:txBody>
          <a:bodyPr vert="horz" lIns="91440" tIns="45720" rIns="91440" bIns="45720" rtlCol="1">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JO"/>
          </a:p>
        </p:txBody>
      </p:sp>
      <p:sp>
        <p:nvSpPr>
          <p:cNvPr id="4" name="عنصر نائب للتاريخ 3"/>
          <p:cNvSpPr>
            <a:spLocks noGrp="1"/>
          </p:cNvSpPr>
          <p:nvPr>
            <p:ph type="dt" sz="half" idx="2"/>
          </p:nvPr>
        </p:nvSpPr>
        <p:spPr>
          <a:xfrm>
            <a:off x="6553200" y="6356350"/>
            <a:ext cx="21336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endParaRPr lang="en-US" altLang="en-US"/>
          </a:p>
        </p:txBody>
      </p:sp>
      <p:sp>
        <p:nvSpPr>
          <p:cNvPr id="5" name="عنصر نائب للتذييل 4"/>
          <p:cNvSpPr>
            <a:spLocks noGrp="1"/>
          </p:cNvSpPr>
          <p:nvPr>
            <p:ph type="ftr" sz="quarter" idx="3"/>
          </p:nvPr>
        </p:nvSpPr>
        <p:spPr>
          <a:xfrm>
            <a:off x="3124200" y="6356350"/>
            <a:ext cx="28956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en-US" altLang="en-US"/>
          </a:p>
        </p:txBody>
      </p:sp>
      <p:sp>
        <p:nvSpPr>
          <p:cNvPr id="6" name="عنصر نائب لرقم الشريحة 5"/>
          <p:cNvSpPr>
            <a:spLocks noGrp="1"/>
          </p:cNvSpPr>
          <p:nvPr>
            <p:ph type="sldNum" sz="quarter" idx="4"/>
          </p:nvPr>
        </p:nvSpPr>
        <p:spPr>
          <a:xfrm>
            <a:off x="457200" y="6356350"/>
            <a:ext cx="21336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98818BF9-D9C9-ED42-84C1-EBFCB556D658}" type="slidenum">
              <a:rPr lang="ar-SA" altLang="en-US" smtClean="0"/>
              <a:pPr/>
              <a:t>‹#›</a:t>
            </a:fld>
            <a:endParaRPr lang="ar-SA" altLang="en-US"/>
          </a:p>
        </p:txBody>
      </p:sp>
    </p:spTree>
    <p:extLst>
      <p:ext uri="{BB962C8B-B14F-4D97-AF65-F5344CB8AC3E}">
        <p14:creationId xmlns:p14="http://schemas.microsoft.com/office/powerpoint/2010/main" val="218725991"/>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Lst>
  <p:txStyles>
    <p:titleStyle>
      <a:lvl1pPr algn="ctr" defTabSz="914400" rtl="1" eaLnBrk="1" latinLnBrk="0" hangingPunct="1">
        <a:spcBef>
          <a:spcPct val="0"/>
        </a:spcBef>
        <a:buNone/>
        <a:defRPr sz="4400" kern="1200">
          <a:solidFill>
            <a:schemeClr val="tx1"/>
          </a:solidFill>
          <a:latin typeface="+mj-lt"/>
          <a:ea typeface="+mj-ea"/>
          <a:cs typeface="+mj-cs"/>
        </a:defRPr>
      </a:lvl1pPr>
    </p:titleStyle>
    <p:bodyStyle>
      <a:lvl1pPr marL="342900" indent="-342900" algn="r" defTabSz="914400" rtl="1"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r" defTabSz="914400" rtl="1"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r" defTabSz="914400" rtl="1"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r" defTabSz="914400" rtl="1"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ar-JO"/>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C:\Users\Administrator\Desktop\شعار لجنة الطب والجراحة بدون خلفية.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2438400"/>
            <a:ext cx="4419600" cy="4079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1" name="Rectangle 6"/>
          <p:cNvSpPr>
            <a:spLocks noGrp="1" noChangeArrowheads="1"/>
          </p:cNvSpPr>
          <p:nvPr>
            <p:ph type="ctrTitle"/>
          </p:nvPr>
        </p:nvSpPr>
        <p:spPr>
          <a:xfrm>
            <a:off x="336550" y="533400"/>
            <a:ext cx="8610600" cy="1624013"/>
          </a:xfrm>
        </p:spPr>
        <p:txBody>
          <a:bodyPr rtlCol="1">
            <a:noAutofit/>
          </a:bodyPr>
          <a:lstStyle/>
          <a:p>
            <a:pPr rtl="0" fontAlgn="auto">
              <a:spcAft>
                <a:spcPts val="0"/>
              </a:spcAft>
              <a:defRPr/>
            </a:pPr>
            <a:r>
              <a:rPr lang="en-US" altLang="en-US" sz="7200" b="1" u="sng" dirty="0">
                <a:solidFill>
                  <a:srgbClr val="FF0000"/>
                </a:solidFill>
                <a:effectLst>
                  <a:outerShdw blurRad="38100" dist="38100" dir="2700000" algn="tl">
                    <a:srgbClr val="000000">
                      <a:alpha val="43137"/>
                    </a:srgbClr>
                  </a:outerShdw>
                </a:effectLst>
              </a:rPr>
              <a:t>Management of labor</a:t>
            </a:r>
            <a:endParaRPr lang="en-US" altLang="en-US" sz="8000" b="1" u="sng" dirty="0" smtClean="0">
              <a:solidFill>
                <a:srgbClr val="FF0000"/>
              </a:solidFill>
              <a:effectLst>
                <a:outerShdw blurRad="38100" dist="38100" dir="2700000" algn="tl">
                  <a:srgbClr val="000000">
                    <a:alpha val="43137"/>
                  </a:srgbClr>
                </a:outerShdw>
              </a:effectLst>
              <a:latin typeface="+mn-lt"/>
              <a:cs typeface="Calibri" pitchFamily="34" charset="0"/>
            </a:endParaRPr>
          </a:p>
        </p:txBody>
      </p:sp>
      <p:sp>
        <p:nvSpPr>
          <p:cNvPr id="4" name="Rectangle 6">
            <a:extLst>
              <a:ext uri="{FF2B5EF4-FFF2-40B4-BE49-F238E27FC236}"/>
            </a:extLst>
          </p:cNvPr>
          <p:cNvSpPr txBox="1">
            <a:spLocks noChangeArrowheads="1"/>
          </p:cNvSpPr>
          <p:nvPr/>
        </p:nvSpPr>
        <p:spPr>
          <a:xfrm>
            <a:off x="336550" y="2581275"/>
            <a:ext cx="3695700" cy="3578225"/>
          </a:xfrm>
          <a:prstGeom prst="rect">
            <a:avLst/>
          </a:prstGeom>
          <a:noFill/>
          <a:ln/>
        </p:spPr>
        <p:txBody>
          <a:bodyPr anchor="b">
            <a:normAutofit fontScale="62500" lnSpcReduction="20000"/>
          </a:bodyPr>
          <a:lstStyle>
            <a:lvl1pPr algn="ctr" defTabSz="685800" rtl="0" eaLnBrk="1" latinLnBrk="0" hangingPunct="1">
              <a:lnSpc>
                <a:spcPct val="90000"/>
              </a:lnSpc>
              <a:spcBef>
                <a:spcPct val="0"/>
              </a:spcBef>
              <a:buNone/>
              <a:defRPr sz="4500" kern="1200">
                <a:solidFill>
                  <a:schemeClr val="tx1"/>
                </a:solidFill>
                <a:latin typeface="+mj-lt"/>
                <a:ea typeface="+mj-ea"/>
                <a:cs typeface="+mj-cs"/>
              </a:defRPr>
            </a:lvl1pPr>
          </a:lstStyle>
          <a:p>
            <a:pPr rtl="1">
              <a:defRPr/>
            </a:pPr>
            <a:r>
              <a:rPr lang="ar-JO" altLang="en-US" sz="7200" dirty="0" smtClean="0">
                <a:latin typeface="Traditional Arabic" pitchFamily="18" charset="-78"/>
                <a:cs typeface="Traditional Arabic" pitchFamily="18" charset="-78"/>
              </a:rPr>
              <a:t>تم تفريغ كلام الدكتور </a:t>
            </a:r>
            <a:r>
              <a:rPr lang="ar-JO" altLang="en-US" sz="7200" b="1" dirty="0" smtClean="0">
                <a:solidFill>
                  <a:srgbClr val="FF0000"/>
                </a:solidFill>
                <a:latin typeface="Traditional Arabic" pitchFamily="18" charset="-78"/>
                <a:cs typeface="Traditional Arabic" pitchFamily="18" charset="-78"/>
              </a:rPr>
              <a:t>ناثر حاوا </a:t>
            </a:r>
            <a:r>
              <a:rPr lang="ar-JO" altLang="en-US" sz="7200" dirty="0" smtClean="0">
                <a:latin typeface="Traditional Arabic" pitchFamily="18" charset="-78"/>
                <a:cs typeface="Traditional Arabic" pitchFamily="18" charset="-78"/>
              </a:rPr>
              <a:t>على </a:t>
            </a:r>
            <a:r>
              <a:rPr lang="en-US" altLang="en-US" sz="7200" dirty="0" smtClean="0">
                <a:latin typeface="Traditional Arabic" pitchFamily="18" charset="-78"/>
                <a:cs typeface="Traditional Arabic" pitchFamily="18" charset="-78"/>
              </a:rPr>
              <a:t> </a:t>
            </a:r>
            <a:r>
              <a:rPr lang="ar-JO" altLang="en-US" sz="7200" dirty="0" smtClean="0">
                <a:latin typeface="Traditional Arabic" pitchFamily="18" charset="-78"/>
                <a:cs typeface="Traditional Arabic" pitchFamily="18" charset="-78"/>
              </a:rPr>
              <a:t>المحاضرة </a:t>
            </a:r>
            <a:r>
              <a:rPr lang="ar-JO" altLang="en-US" sz="7200" dirty="0" smtClean="0">
                <a:solidFill>
                  <a:srgbClr val="00B050"/>
                </a:solidFill>
                <a:latin typeface="Traditional Arabic" pitchFamily="18" charset="-78"/>
                <a:cs typeface="Traditional Arabic" pitchFamily="18" charset="-78"/>
              </a:rPr>
              <a:t>باللون الأخضر</a:t>
            </a:r>
            <a:br>
              <a:rPr lang="ar-JO" altLang="en-US" sz="7200" dirty="0" smtClean="0">
                <a:solidFill>
                  <a:srgbClr val="00B050"/>
                </a:solidFill>
                <a:latin typeface="Traditional Arabic" pitchFamily="18" charset="-78"/>
                <a:cs typeface="Traditional Arabic" pitchFamily="18" charset="-78"/>
              </a:rPr>
            </a:br>
            <a:endParaRPr lang="ar-JO" altLang="en-US" sz="7200" dirty="0" smtClean="0">
              <a:solidFill>
                <a:srgbClr val="00B050"/>
              </a:solidFill>
              <a:latin typeface="Traditional Arabic" pitchFamily="18" charset="-78"/>
              <a:cs typeface="Traditional Arabic" pitchFamily="18" charset="-78"/>
            </a:endParaRPr>
          </a:p>
          <a:p>
            <a:pPr rtl="1">
              <a:defRPr/>
            </a:pPr>
            <a:r>
              <a:rPr lang="ar-JO" altLang="en-US" sz="7200" dirty="0" smtClean="0">
                <a:solidFill>
                  <a:srgbClr val="FF0000"/>
                </a:solidFill>
                <a:latin typeface="Traditional Arabic" pitchFamily="18" charset="-78"/>
                <a:cs typeface="Traditional Arabic" pitchFamily="18" charset="-78"/>
              </a:rPr>
              <a:t>تفريغ : </a:t>
            </a:r>
            <a:r>
              <a:rPr lang="ar-JO" altLang="en-US" sz="7700" dirty="0" smtClean="0">
                <a:solidFill>
                  <a:srgbClr val="FF0000"/>
                </a:solidFill>
                <a:latin typeface="Arabic Typesetting" pitchFamily="66" charset="-78"/>
                <a:cs typeface="Arabic Typesetting" pitchFamily="66" charset="-78"/>
              </a:rPr>
              <a:t>مروة </a:t>
            </a:r>
            <a:r>
              <a:rPr lang="ar-JO" altLang="en-US" sz="7700" dirty="0" err="1" smtClean="0">
                <a:solidFill>
                  <a:srgbClr val="FF0000"/>
                </a:solidFill>
                <a:latin typeface="Arabic Typesetting" pitchFamily="66" charset="-78"/>
                <a:cs typeface="Arabic Typesetting" pitchFamily="66" charset="-78"/>
              </a:rPr>
              <a:t>القريناوي</a:t>
            </a:r>
            <a:r>
              <a:rPr lang="ar-JO" altLang="en-US" sz="7700" dirty="0" smtClean="0">
                <a:solidFill>
                  <a:srgbClr val="FF0000"/>
                </a:solidFill>
                <a:latin typeface="Arabic Typesetting" pitchFamily="66" charset="-78"/>
                <a:cs typeface="Arabic Typesetting" pitchFamily="66" charset="-78"/>
              </a:rPr>
              <a:t> </a:t>
            </a:r>
            <a:r>
              <a:rPr lang="ar-JO" altLang="en-US" sz="7200" dirty="0" smtClean="0">
                <a:solidFill>
                  <a:srgbClr val="FF0000"/>
                </a:solidFill>
                <a:latin typeface="Traditional Arabic" pitchFamily="18" charset="-78"/>
                <a:cs typeface="Traditional Arabic" pitchFamily="18" charset="-78"/>
              </a:rPr>
              <a:t>طباعة :  </a:t>
            </a:r>
            <a:r>
              <a:rPr lang="ar-JO" altLang="en-US" sz="7700" dirty="0" smtClean="0">
                <a:solidFill>
                  <a:srgbClr val="FF0000"/>
                </a:solidFill>
                <a:latin typeface="Arabic Typesetting" pitchFamily="66" charset="-78"/>
                <a:cs typeface="Arabic Typesetting" pitchFamily="66" charset="-78"/>
              </a:rPr>
              <a:t>رغد العمري</a:t>
            </a:r>
            <a:endParaRPr lang="en-US" altLang="en-US" sz="7700" dirty="0">
              <a:latin typeface="Arabic Typesetting" pitchFamily="66" charset="-78"/>
              <a:cs typeface="Arabic Typesetting" pitchFamily="66" charset="-78"/>
            </a:endParaRPr>
          </a:p>
        </p:txBody>
      </p:sp>
    </p:spTree>
    <p:extLst>
      <p:ext uri="{BB962C8B-B14F-4D97-AF65-F5344CB8AC3E}">
        <p14:creationId xmlns:p14="http://schemas.microsoft.com/office/powerpoint/2010/main" val="3262766093"/>
      </p:ext>
    </p:extLst>
  </p:cSld>
  <p:clrMapOvr>
    <a:masterClrMapping/>
  </p:clrMapOvr>
  <p:transition spd="slow">
    <p:cover dir="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4"/>
          <p:cNvSpPr>
            <a:spLocks noGrp="1" noChangeArrowheads="1"/>
          </p:cNvSpPr>
          <p:nvPr>
            <p:ph type="title"/>
          </p:nvPr>
        </p:nvSpPr>
        <p:spPr/>
        <p:txBody>
          <a:bodyPr/>
          <a:lstStyle/>
          <a:p>
            <a:r>
              <a:rPr lang="en-US" altLang="en-US" sz="3600" dirty="0">
                <a:solidFill>
                  <a:srgbClr val="FF0000"/>
                </a:solidFill>
              </a:rPr>
              <a:t>Management of normal labor</a:t>
            </a:r>
          </a:p>
        </p:txBody>
      </p:sp>
      <p:sp>
        <p:nvSpPr>
          <p:cNvPr id="19461" name="Rectangle 5"/>
          <p:cNvSpPr>
            <a:spLocks noGrp="1" noChangeArrowheads="1"/>
          </p:cNvSpPr>
          <p:nvPr>
            <p:ph idx="1"/>
          </p:nvPr>
        </p:nvSpPr>
        <p:spPr>
          <a:xfrm>
            <a:off x="457200" y="1600200"/>
            <a:ext cx="8534400" cy="4525963"/>
          </a:xfrm>
        </p:spPr>
        <p:txBody>
          <a:bodyPr/>
          <a:lstStyle/>
          <a:p>
            <a:pPr algn="l" rtl="0">
              <a:lnSpc>
                <a:spcPct val="90000"/>
              </a:lnSpc>
              <a:buFont typeface="Wingdings" charset="2"/>
              <a:buNone/>
            </a:pPr>
            <a:r>
              <a:rPr lang="en-US" altLang="en-US" b="1" dirty="0"/>
              <a:t>Initial assessment</a:t>
            </a:r>
            <a:r>
              <a:rPr lang="en-US" altLang="en-US" b="1" dirty="0" smtClean="0"/>
              <a:t>: </a:t>
            </a:r>
            <a:r>
              <a:rPr lang="en-US" altLang="en-US" sz="2000" dirty="0" smtClean="0">
                <a:solidFill>
                  <a:srgbClr val="00B050"/>
                </a:solidFill>
              </a:rPr>
              <a:t>maternal health-fetal heart – progress of labour </a:t>
            </a:r>
            <a:endParaRPr lang="en-US" altLang="en-US" dirty="0">
              <a:solidFill>
                <a:srgbClr val="00B050"/>
              </a:solidFill>
            </a:endParaRPr>
          </a:p>
          <a:p>
            <a:pPr algn="l" rtl="0">
              <a:lnSpc>
                <a:spcPct val="90000"/>
              </a:lnSpc>
              <a:buFont typeface="Wingdings" charset="2"/>
              <a:buNone/>
            </a:pPr>
            <a:r>
              <a:rPr lang="en-US" altLang="en-US" u="sng" dirty="0"/>
              <a:t>History:</a:t>
            </a:r>
            <a:endParaRPr lang="ar-JO" altLang="en-US" dirty="0"/>
          </a:p>
          <a:p>
            <a:pPr algn="l" rtl="0">
              <a:lnSpc>
                <a:spcPct val="90000"/>
              </a:lnSpc>
              <a:buFont typeface="Wingdings" charset="2"/>
              <a:buChar char="v"/>
            </a:pPr>
            <a:r>
              <a:rPr lang="en-US" altLang="en-US" sz="2000" dirty="0"/>
              <a:t>Review the patient</a:t>
            </a:r>
            <a:r>
              <a:rPr lang="en-US" altLang="en-US" sz="2000" dirty="0">
                <a:latin typeface="Arial" charset="0"/>
              </a:rPr>
              <a:t>’</a:t>
            </a:r>
            <a:r>
              <a:rPr lang="en-US" altLang="en-US" sz="2000" dirty="0"/>
              <a:t>s prenatal record (if available) for risk factors or full history should be taken.</a:t>
            </a:r>
          </a:p>
          <a:p>
            <a:pPr algn="l" rtl="0">
              <a:lnSpc>
                <a:spcPct val="90000"/>
              </a:lnSpc>
              <a:buFont typeface="Wingdings" charset="2"/>
              <a:buChar char="v"/>
            </a:pPr>
            <a:r>
              <a:rPr lang="en-US" altLang="en-US" sz="2000" dirty="0"/>
              <a:t>Updating the history from the last prenatal visit.</a:t>
            </a:r>
          </a:p>
          <a:p>
            <a:pPr algn="l" rtl="0">
              <a:lnSpc>
                <a:spcPct val="90000"/>
              </a:lnSpc>
              <a:buFont typeface="Wingdings" charset="2"/>
              <a:buChar char="v"/>
            </a:pPr>
            <a:r>
              <a:rPr lang="en-US" altLang="en-US" sz="2000" dirty="0"/>
              <a:t>Onset of contractions.</a:t>
            </a:r>
          </a:p>
          <a:p>
            <a:pPr algn="l" rtl="0">
              <a:lnSpc>
                <a:spcPct val="90000"/>
              </a:lnSpc>
              <a:buFont typeface="Wingdings" charset="2"/>
              <a:buChar char="v"/>
            </a:pPr>
            <a:r>
              <a:rPr lang="en-US" altLang="en-US" sz="2000" dirty="0"/>
              <a:t>History of rupture of membranes.</a:t>
            </a:r>
          </a:p>
          <a:p>
            <a:pPr algn="l" rtl="0">
              <a:lnSpc>
                <a:spcPct val="90000"/>
              </a:lnSpc>
              <a:buFont typeface="Wingdings" charset="2"/>
              <a:buChar char="v"/>
            </a:pPr>
            <a:r>
              <a:rPr lang="en-US" altLang="en-US" sz="2000" dirty="0"/>
              <a:t>History of bleeding.</a:t>
            </a:r>
          </a:p>
          <a:p>
            <a:pPr algn="l" rtl="0">
              <a:lnSpc>
                <a:spcPct val="90000"/>
              </a:lnSpc>
              <a:buFont typeface="Wingdings" charset="2"/>
              <a:buChar char="v"/>
            </a:pPr>
            <a:r>
              <a:rPr lang="en-US" altLang="en-US" sz="2000" dirty="0"/>
              <a:t>Fetal movements.</a:t>
            </a:r>
          </a:p>
          <a:p>
            <a:pPr algn="l" rtl="0">
              <a:lnSpc>
                <a:spcPct val="90000"/>
              </a:lnSpc>
              <a:buFont typeface="Wingdings" charset="2"/>
              <a:buChar char="v"/>
            </a:pPr>
            <a:r>
              <a:rPr lang="en-US" altLang="en-US" sz="2000" dirty="0"/>
              <a:t>Time and type of last ingested food or fluid.</a:t>
            </a:r>
          </a:p>
          <a:p>
            <a:pPr algn="l" rtl="0">
              <a:lnSpc>
                <a:spcPct val="90000"/>
              </a:lnSpc>
              <a:buFont typeface="Wingdings" charset="2"/>
              <a:buChar char="v"/>
            </a:pPr>
            <a:r>
              <a:rPr lang="en-US" altLang="en-US" sz="2000" dirty="0"/>
              <a:t>Use of any medications.</a:t>
            </a:r>
            <a:endParaRPr lang="ar-SA" altLang="en-US" sz="2000" dirty="0"/>
          </a:p>
        </p:txBody>
      </p:sp>
      <p:sp>
        <p:nvSpPr>
          <p:cNvPr id="4" name="TextBox 3"/>
          <p:cNvSpPr txBox="1"/>
          <p:nvPr/>
        </p:nvSpPr>
        <p:spPr>
          <a:xfrm>
            <a:off x="5638800" y="3936124"/>
            <a:ext cx="3352800"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l" rtl="0"/>
            <a:r>
              <a:rPr lang="en-US" dirty="0" smtClean="0">
                <a:solidFill>
                  <a:srgbClr val="00B050"/>
                </a:solidFill>
              </a:rPr>
              <a:t>Confirm GA ?</a:t>
            </a:r>
          </a:p>
          <a:p>
            <a:pPr algn="l" rtl="0"/>
            <a:r>
              <a:rPr lang="en-US" dirty="0" smtClean="0">
                <a:solidFill>
                  <a:srgbClr val="00B050"/>
                </a:solidFill>
              </a:rPr>
              <a:t>-US early</a:t>
            </a:r>
          </a:p>
          <a:p>
            <a:pPr algn="l" rtl="0"/>
            <a:r>
              <a:rPr lang="en-US" dirty="0" smtClean="0">
                <a:solidFill>
                  <a:srgbClr val="00B050"/>
                </a:solidFill>
              </a:rPr>
              <a:t>-</a:t>
            </a:r>
            <a:r>
              <a:rPr lang="en-US" dirty="0" err="1" smtClean="0">
                <a:solidFill>
                  <a:srgbClr val="00B050"/>
                </a:solidFill>
              </a:rPr>
              <a:t>suredate</a:t>
            </a:r>
            <a:r>
              <a:rPr lang="en-US" dirty="0" smtClean="0">
                <a:solidFill>
                  <a:srgbClr val="00B050"/>
                </a:solidFill>
              </a:rPr>
              <a:t>? Regular / lactating/contraception</a:t>
            </a:r>
            <a:endParaRPr lang="en-US" dirty="0">
              <a:solidFill>
                <a:srgbClr val="00B050"/>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0" name="Rectangle 4"/>
          <p:cNvSpPr>
            <a:spLocks noGrp="1" noChangeArrowheads="1"/>
          </p:cNvSpPr>
          <p:nvPr>
            <p:ph type="title"/>
          </p:nvPr>
        </p:nvSpPr>
        <p:spPr/>
        <p:txBody>
          <a:bodyPr/>
          <a:lstStyle/>
          <a:p>
            <a:r>
              <a:rPr lang="en-US" altLang="en-US" sz="3600" dirty="0">
                <a:solidFill>
                  <a:srgbClr val="FF0000"/>
                </a:solidFill>
              </a:rPr>
              <a:t>Management of normal labor</a:t>
            </a:r>
          </a:p>
        </p:txBody>
      </p:sp>
      <p:sp>
        <p:nvSpPr>
          <p:cNvPr id="19461" name="Rectangle 5"/>
          <p:cNvSpPr>
            <a:spLocks noGrp="1" noChangeArrowheads="1"/>
          </p:cNvSpPr>
          <p:nvPr>
            <p:ph idx="1"/>
          </p:nvPr>
        </p:nvSpPr>
        <p:spPr/>
        <p:txBody>
          <a:bodyPr/>
          <a:lstStyle/>
          <a:p>
            <a:pPr algn="l" rtl="0">
              <a:lnSpc>
                <a:spcPct val="90000"/>
              </a:lnSpc>
              <a:buFont typeface="Wingdings" charset="2"/>
              <a:buNone/>
            </a:pPr>
            <a:r>
              <a:rPr lang="en-US" altLang="en-US" b="1" dirty="0">
                <a:solidFill>
                  <a:srgbClr val="00B050"/>
                </a:solidFill>
              </a:rPr>
              <a:t>3 things we need to assess first: the maternal condition, the fetal condition, and the stage of labor.</a:t>
            </a:r>
            <a:endParaRPr lang="ar-SA" altLang="en-US" sz="2000" dirty="0">
              <a:solidFill>
                <a:srgbClr val="00B050"/>
              </a:solidFill>
            </a:endParaRPr>
          </a:p>
        </p:txBody>
      </p:sp>
      <p:sp>
        <p:nvSpPr>
          <p:cNvPr id="4" name="TextBox 3"/>
          <p:cNvSpPr txBox="1"/>
          <p:nvPr/>
        </p:nvSpPr>
        <p:spPr>
          <a:xfrm>
            <a:off x="1447800" y="3962400"/>
            <a:ext cx="6172200" cy="1754326"/>
          </a:xfrm>
          <a:prstGeom prst="rect">
            <a:avLst/>
          </a:prstGeom>
          <a:ln/>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rtl="0"/>
            <a:r>
              <a:rPr lang="en-US" b="1" dirty="0" smtClean="0">
                <a:solidFill>
                  <a:srgbClr val="00B050"/>
                </a:solidFill>
              </a:rPr>
              <a:t>ABD PAIN ,,?</a:t>
            </a:r>
          </a:p>
          <a:p>
            <a:pPr algn="ctr" rtl="0"/>
            <a:r>
              <a:rPr lang="en-US" b="1" dirty="0" smtClean="0">
                <a:solidFill>
                  <a:srgbClr val="00B050"/>
                </a:solidFill>
              </a:rPr>
              <a:t>Labour (freq-intensity-blood show-</a:t>
            </a:r>
            <a:r>
              <a:rPr lang="en-US" b="1" dirty="0" err="1" smtClean="0">
                <a:solidFill>
                  <a:srgbClr val="00B050"/>
                </a:solidFill>
              </a:rPr>
              <a:t>suredate</a:t>
            </a:r>
            <a:r>
              <a:rPr lang="en-US" b="1" dirty="0" smtClean="0">
                <a:solidFill>
                  <a:srgbClr val="00B050"/>
                </a:solidFill>
              </a:rPr>
              <a:t>)</a:t>
            </a:r>
          </a:p>
          <a:p>
            <a:pPr algn="ctr" rtl="0"/>
            <a:r>
              <a:rPr lang="en-US" b="1" dirty="0" smtClean="0">
                <a:solidFill>
                  <a:srgbClr val="00B050"/>
                </a:solidFill>
              </a:rPr>
              <a:t>Chorioamnionitis</a:t>
            </a:r>
          </a:p>
          <a:p>
            <a:pPr algn="ctr" rtl="0"/>
            <a:r>
              <a:rPr lang="en-US" b="1" dirty="0" err="1" smtClean="0">
                <a:solidFill>
                  <a:srgbClr val="00B050"/>
                </a:solidFill>
              </a:rPr>
              <a:t>Abruptio</a:t>
            </a:r>
            <a:endParaRPr lang="en-US" b="1" dirty="0" smtClean="0">
              <a:solidFill>
                <a:srgbClr val="00B050"/>
              </a:solidFill>
            </a:endParaRPr>
          </a:p>
          <a:p>
            <a:pPr algn="ctr" rtl="0"/>
            <a:r>
              <a:rPr lang="en-US" b="1" dirty="0" smtClean="0">
                <a:solidFill>
                  <a:srgbClr val="00B050"/>
                </a:solidFill>
              </a:rPr>
              <a:t>UTI</a:t>
            </a:r>
          </a:p>
          <a:p>
            <a:pPr algn="ctr" rtl="0"/>
            <a:r>
              <a:rPr lang="en-US" b="1" dirty="0" smtClean="0">
                <a:solidFill>
                  <a:srgbClr val="00B050"/>
                </a:solidFill>
              </a:rPr>
              <a:t>Acute abdomen</a:t>
            </a:r>
            <a:endParaRPr lang="en-US" b="1" dirty="0">
              <a:solidFill>
                <a:srgbClr val="00B050"/>
              </a:solidFill>
            </a:endParaRPr>
          </a:p>
        </p:txBody>
      </p:sp>
    </p:spTree>
    <p:extLst>
      <p:ext uri="{BB962C8B-B14F-4D97-AF65-F5344CB8AC3E}">
        <p14:creationId xmlns:p14="http://schemas.microsoft.com/office/powerpoint/2010/main" val="9995688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r>
              <a:rPr lang="en-US" altLang="en-US" sz="3600" dirty="0">
                <a:solidFill>
                  <a:srgbClr val="FF0000"/>
                </a:solidFill>
              </a:rPr>
              <a:t>Management of normal labor</a:t>
            </a:r>
          </a:p>
        </p:txBody>
      </p:sp>
      <p:sp>
        <p:nvSpPr>
          <p:cNvPr id="20483" name="Rectangle 3"/>
          <p:cNvSpPr>
            <a:spLocks noGrp="1" noChangeArrowheads="1"/>
          </p:cNvSpPr>
          <p:nvPr>
            <p:ph idx="1"/>
          </p:nvPr>
        </p:nvSpPr>
        <p:spPr/>
        <p:txBody>
          <a:bodyPr>
            <a:normAutofit lnSpcReduction="10000"/>
          </a:bodyPr>
          <a:lstStyle/>
          <a:p>
            <a:pPr algn="l" rtl="0">
              <a:lnSpc>
                <a:spcPct val="80000"/>
              </a:lnSpc>
              <a:buFont typeface="Wingdings" charset="2"/>
              <a:buNone/>
            </a:pPr>
            <a:r>
              <a:rPr lang="en-US" altLang="en-US" sz="2800" u="sng" dirty="0">
                <a:solidFill>
                  <a:srgbClr val="FF0000"/>
                </a:solidFill>
              </a:rPr>
              <a:t>General examination:</a:t>
            </a:r>
          </a:p>
          <a:p>
            <a:pPr algn="l" rtl="0">
              <a:lnSpc>
                <a:spcPct val="80000"/>
              </a:lnSpc>
            </a:pPr>
            <a:r>
              <a:rPr lang="en-US" altLang="en-US" sz="2800" dirty="0"/>
              <a:t>Maternal height and weight</a:t>
            </a:r>
            <a:r>
              <a:rPr lang="en-US" altLang="en-US" sz="2800" dirty="0" smtClean="0"/>
              <a:t>. </a:t>
            </a:r>
            <a:r>
              <a:rPr lang="en-US" altLang="en-US" sz="2000" dirty="0" smtClean="0">
                <a:solidFill>
                  <a:srgbClr val="FF0000"/>
                </a:solidFill>
              </a:rPr>
              <a:t>RISK FACTORS</a:t>
            </a:r>
            <a:endParaRPr lang="en-US" altLang="en-US" sz="2800" dirty="0">
              <a:solidFill>
                <a:srgbClr val="FF0000"/>
              </a:solidFill>
            </a:endParaRPr>
          </a:p>
          <a:p>
            <a:pPr algn="l" rtl="0">
              <a:lnSpc>
                <a:spcPct val="80000"/>
              </a:lnSpc>
            </a:pPr>
            <a:r>
              <a:rPr lang="en-US" altLang="en-US" sz="2800" dirty="0"/>
              <a:t>Vital signs.</a:t>
            </a:r>
          </a:p>
          <a:p>
            <a:pPr algn="l" rtl="0">
              <a:lnSpc>
                <a:spcPct val="80000"/>
              </a:lnSpc>
              <a:buFont typeface="Wingdings" charset="2"/>
              <a:buNone/>
            </a:pPr>
            <a:r>
              <a:rPr lang="en-US" altLang="en-US" sz="2800" u="sng" dirty="0">
                <a:solidFill>
                  <a:srgbClr val="FF0000"/>
                </a:solidFill>
              </a:rPr>
              <a:t>Abdominal examination:</a:t>
            </a:r>
          </a:p>
          <a:p>
            <a:pPr algn="l" rtl="0">
              <a:lnSpc>
                <a:spcPct val="80000"/>
              </a:lnSpc>
            </a:pPr>
            <a:r>
              <a:rPr lang="en-US" altLang="en-US" sz="2800" dirty="0"/>
              <a:t>Fetal size</a:t>
            </a:r>
            <a:r>
              <a:rPr lang="en-US" altLang="en-US" sz="2800" dirty="0" smtClean="0"/>
              <a:t>. </a:t>
            </a:r>
            <a:r>
              <a:rPr lang="en-US" altLang="en-US" sz="1800" dirty="0" smtClean="0">
                <a:solidFill>
                  <a:srgbClr val="FF0000"/>
                </a:solidFill>
              </a:rPr>
              <a:t>BY MEASURING SIZE OF UTERUS</a:t>
            </a:r>
            <a:endParaRPr lang="en-US" altLang="en-US" sz="2800" dirty="0">
              <a:solidFill>
                <a:srgbClr val="FF0000"/>
              </a:solidFill>
            </a:endParaRPr>
          </a:p>
          <a:p>
            <a:pPr algn="l" rtl="0">
              <a:lnSpc>
                <a:spcPct val="80000"/>
              </a:lnSpc>
            </a:pPr>
            <a:r>
              <a:rPr lang="en-US" altLang="en-US" sz="2800" dirty="0"/>
              <a:t>Fetal lie, presentation and position.</a:t>
            </a:r>
          </a:p>
          <a:p>
            <a:pPr algn="l" rtl="0">
              <a:lnSpc>
                <a:spcPct val="80000"/>
              </a:lnSpc>
            </a:pPr>
            <a:r>
              <a:rPr lang="en-US" altLang="en-US" sz="2800" dirty="0"/>
              <a:t>Engagement.</a:t>
            </a:r>
          </a:p>
          <a:p>
            <a:pPr algn="l" rtl="0">
              <a:lnSpc>
                <a:spcPct val="80000"/>
              </a:lnSpc>
            </a:pPr>
            <a:r>
              <a:rPr lang="en-US" altLang="en-US" sz="2800" dirty="0"/>
              <a:t>Assessment of uterine contractions. </a:t>
            </a:r>
            <a:r>
              <a:rPr lang="en-US" altLang="en-US" sz="2800" dirty="0">
                <a:solidFill>
                  <a:srgbClr val="00B050"/>
                </a:solidFill>
              </a:rPr>
              <a:t>(should be assessed by calculating how much contraction per 10 min</a:t>
            </a:r>
            <a:r>
              <a:rPr lang="en-US" altLang="en-US" sz="2800" dirty="0" smtClean="0">
                <a:solidFill>
                  <a:srgbClr val="00B050"/>
                </a:solidFill>
              </a:rPr>
              <a:t>) </a:t>
            </a:r>
            <a:r>
              <a:rPr lang="en-US" altLang="en-US" sz="1800" dirty="0" err="1" smtClean="0">
                <a:solidFill>
                  <a:srgbClr val="00B050"/>
                </a:solidFill>
              </a:rPr>
              <a:t>Freq</a:t>
            </a:r>
            <a:r>
              <a:rPr lang="en-US" altLang="en-US" sz="1800" dirty="0" smtClean="0">
                <a:solidFill>
                  <a:srgbClr val="00B050"/>
                </a:solidFill>
              </a:rPr>
              <a:t>-intensity-duration of each contraction-firm contraction</a:t>
            </a:r>
            <a:endParaRPr lang="en-US" altLang="en-US" sz="2800" dirty="0">
              <a:solidFill>
                <a:srgbClr val="00B050"/>
              </a:solidFill>
            </a:endParaRPr>
          </a:p>
          <a:p>
            <a:pPr algn="l" rtl="0">
              <a:lnSpc>
                <a:spcPct val="80000"/>
              </a:lnSpc>
            </a:pPr>
            <a:r>
              <a:rPr lang="en-US" altLang="en-US" sz="2800" dirty="0"/>
              <a:t>Fetal heart rate.</a:t>
            </a:r>
          </a:p>
          <a:p>
            <a:pPr algn="l" rtl="0">
              <a:lnSpc>
                <a:spcPct val="80000"/>
              </a:lnSpc>
            </a:pPr>
            <a:endParaRPr lang="en-US" altLang="en-US" sz="28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p:txBody>
          <a:bodyPr/>
          <a:lstStyle/>
          <a:p>
            <a:r>
              <a:rPr lang="en-US" altLang="en-US" sz="3600" dirty="0">
                <a:solidFill>
                  <a:srgbClr val="FF0000"/>
                </a:solidFill>
              </a:rPr>
              <a:t>Management of normal labor</a:t>
            </a:r>
          </a:p>
        </p:txBody>
      </p:sp>
      <p:sp>
        <p:nvSpPr>
          <p:cNvPr id="21507" name="Rectangle 3"/>
          <p:cNvSpPr>
            <a:spLocks noGrp="1" noChangeArrowheads="1"/>
          </p:cNvSpPr>
          <p:nvPr>
            <p:ph idx="1"/>
          </p:nvPr>
        </p:nvSpPr>
        <p:spPr>
          <a:xfrm>
            <a:off x="1066800" y="1981200"/>
            <a:ext cx="7543800" cy="4572000"/>
          </a:xfrm>
        </p:spPr>
        <p:txBody>
          <a:bodyPr/>
          <a:lstStyle/>
          <a:p>
            <a:pPr algn="l" rtl="0">
              <a:lnSpc>
                <a:spcPct val="80000"/>
              </a:lnSpc>
              <a:buFont typeface="Wingdings" charset="2"/>
              <a:buNone/>
            </a:pPr>
            <a:r>
              <a:rPr lang="en-US" altLang="en-US" sz="2400" u="sng" dirty="0">
                <a:solidFill>
                  <a:srgbClr val="FF0000"/>
                </a:solidFill>
              </a:rPr>
              <a:t>Vaginal examination:</a:t>
            </a:r>
            <a:endParaRPr lang="ar-JO" altLang="en-US" sz="2400" u="sng" dirty="0">
              <a:solidFill>
                <a:srgbClr val="FF0000"/>
              </a:solidFill>
            </a:endParaRPr>
          </a:p>
          <a:p>
            <a:pPr algn="l" rtl="0">
              <a:lnSpc>
                <a:spcPct val="80000"/>
              </a:lnSpc>
            </a:pPr>
            <a:r>
              <a:rPr lang="en-US" altLang="en-US" sz="2400" dirty="0"/>
              <a:t>Cervical dilatation ( 0 </a:t>
            </a:r>
            <a:r>
              <a:rPr lang="en-US" altLang="en-US" sz="2400" dirty="0">
                <a:latin typeface="Arial" charset="0"/>
              </a:rPr>
              <a:t>–</a:t>
            </a:r>
            <a:r>
              <a:rPr lang="en-US" altLang="en-US" sz="2400" dirty="0"/>
              <a:t> 10 cm).</a:t>
            </a:r>
          </a:p>
          <a:p>
            <a:pPr algn="l" rtl="0">
              <a:lnSpc>
                <a:spcPct val="80000"/>
              </a:lnSpc>
            </a:pPr>
            <a:r>
              <a:rPr lang="en-US" altLang="en-US" sz="2400" dirty="0"/>
              <a:t>Cervical effacement ( 3 </a:t>
            </a:r>
            <a:r>
              <a:rPr lang="en-US" altLang="en-US" sz="2400" dirty="0">
                <a:latin typeface="Arial" charset="0"/>
              </a:rPr>
              <a:t>–</a:t>
            </a:r>
            <a:r>
              <a:rPr lang="en-US" altLang="en-US" sz="2400" dirty="0"/>
              <a:t> 0 cm) or ( 0 </a:t>
            </a:r>
            <a:r>
              <a:rPr lang="en-US" altLang="en-US" sz="2400" dirty="0">
                <a:latin typeface="Arial" charset="0"/>
              </a:rPr>
              <a:t>–</a:t>
            </a:r>
            <a:r>
              <a:rPr lang="en-US" altLang="en-US" sz="2400" dirty="0"/>
              <a:t> 100%).</a:t>
            </a:r>
          </a:p>
          <a:p>
            <a:pPr algn="l" rtl="0">
              <a:lnSpc>
                <a:spcPct val="80000"/>
              </a:lnSpc>
            </a:pPr>
            <a:r>
              <a:rPr lang="en-US" altLang="en-US" sz="2400" dirty="0"/>
              <a:t>Confirm diagnosis of presentation.</a:t>
            </a:r>
          </a:p>
          <a:p>
            <a:pPr algn="l" rtl="0">
              <a:lnSpc>
                <a:spcPct val="80000"/>
              </a:lnSpc>
            </a:pPr>
            <a:r>
              <a:rPr lang="en-US" altLang="en-US" sz="2400" dirty="0">
                <a:solidFill>
                  <a:srgbClr val="00B050"/>
                </a:solidFill>
              </a:rPr>
              <a:t>Number of fetus</a:t>
            </a:r>
          </a:p>
          <a:p>
            <a:pPr algn="l" rtl="0">
              <a:lnSpc>
                <a:spcPct val="80000"/>
              </a:lnSpc>
            </a:pPr>
            <a:r>
              <a:rPr lang="en-US" altLang="en-US" sz="2400" dirty="0"/>
              <a:t>Position and station of the presenting part (vertex in normal labor).</a:t>
            </a:r>
          </a:p>
          <a:p>
            <a:pPr algn="l" rtl="0">
              <a:lnSpc>
                <a:spcPct val="80000"/>
              </a:lnSpc>
            </a:pPr>
            <a:r>
              <a:rPr lang="en-US" altLang="en-US" sz="2400" dirty="0"/>
              <a:t>Application of the presenting part on the cervix.</a:t>
            </a:r>
          </a:p>
          <a:p>
            <a:pPr algn="l" rtl="0">
              <a:lnSpc>
                <a:spcPct val="80000"/>
              </a:lnSpc>
            </a:pPr>
            <a:r>
              <a:rPr lang="en-US" altLang="en-US" sz="2400" dirty="0"/>
              <a:t>Condition of the membranes.</a:t>
            </a:r>
          </a:p>
          <a:p>
            <a:pPr algn="l" rtl="0">
              <a:lnSpc>
                <a:spcPct val="80000"/>
              </a:lnSpc>
            </a:pPr>
            <a:r>
              <a:rPr lang="en-US" altLang="en-US" sz="2400" dirty="0"/>
              <a:t>Assessment of amniotic fluid (if membranes are rupture</a:t>
            </a:r>
            <a:r>
              <a:rPr lang="en-US" altLang="en-US" sz="2400" dirty="0" smtClean="0"/>
              <a:t>). </a:t>
            </a:r>
            <a:r>
              <a:rPr lang="en-US" altLang="en-US" sz="1400" b="1" dirty="0" smtClean="0">
                <a:solidFill>
                  <a:srgbClr val="00B050"/>
                </a:solidFill>
              </a:rPr>
              <a:t>Intact/ruptured –amniotic fluid and it’s color (clear-bloody-green</a:t>
            </a:r>
            <a:r>
              <a:rPr lang="en-US" altLang="en-US" sz="1400" dirty="0" smtClean="0">
                <a:solidFill>
                  <a:srgbClr val="FF0000"/>
                </a:solidFill>
              </a:rPr>
              <a:t>)</a:t>
            </a:r>
            <a:endParaRPr lang="en-US" altLang="en-US" sz="2400" dirty="0">
              <a:solidFill>
                <a:srgbClr val="FF0000"/>
              </a:solidFill>
            </a:endParaRPr>
          </a:p>
          <a:p>
            <a:pPr algn="l" rtl="0">
              <a:lnSpc>
                <a:spcPct val="80000"/>
              </a:lnSpc>
            </a:pPr>
            <a:r>
              <a:rPr lang="en-US" altLang="en-US" sz="2400" dirty="0"/>
              <a:t>Assessment of pelvis </a:t>
            </a:r>
            <a:r>
              <a:rPr lang="en-US" altLang="en-US" sz="2400" dirty="0">
                <a:solidFill>
                  <a:srgbClr val="00B050"/>
                </a:solidFill>
              </a:rPr>
              <a:t>(adequate pelvis) </a:t>
            </a:r>
            <a:r>
              <a:rPr lang="en-US" altLang="en-US" sz="2400" dirty="0"/>
              <a:t>and soft tissue of birth canal.</a:t>
            </a:r>
          </a:p>
          <a:p>
            <a:pPr algn="l" rtl="0">
              <a:lnSpc>
                <a:spcPct val="80000"/>
              </a:lnSpc>
            </a:pPr>
            <a:endParaRPr lang="ar-SA" altLang="en-US"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952500" y="304800"/>
            <a:ext cx="7543800" cy="683907"/>
          </a:xfrm>
        </p:spPr>
        <p:txBody>
          <a:bodyPr>
            <a:normAutofit fontScale="90000"/>
          </a:bodyPr>
          <a:lstStyle/>
          <a:p>
            <a:pPr rtl="0"/>
            <a:r>
              <a:rPr lang="en-US" altLang="en-US" b="1" dirty="0" smtClean="0">
                <a:solidFill>
                  <a:srgbClr val="FF0000"/>
                </a:solidFill>
              </a:rPr>
              <a:t>Bishop </a:t>
            </a:r>
            <a:r>
              <a:rPr lang="en-US" altLang="en-US" b="1" dirty="0">
                <a:solidFill>
                  <a:srgbClr val="FF0000"/>
                </a:solidFill>
              </a:rPr>
              <a:t>score:</a:t>
            </a:r>
          </a:p>
        </p:txBody>
      </p:sp>
      <p:graphicFrame>
        <p:nvGraphicFramePr>
          <p:cNvPr id="17474" name="Group 66"/>
          <p:cNvGraphicFramePr>
            <a:graphicFrameLocks noGrp="1"/>
          </p:cNvGraphicFramePr>
          <p:nvPr>
            <p:ph type="tbl" idx="1"/>
            <p:extLst>
              <p:ext uri="{D42A27DB-BD31-4B8C-83A1-F6EECF244321}">
                <p14:modId xmlns:p14="http://schemas.microsoft.com/office/powerpoint/2010/main" val="3368268176"/>
              </p:ext>
            </p:extLst>
          </p:nvPr>
        </p:nvGraphicFramePr>
        <p:xfrm>
          <a:off x="1066800" y="1981200"/>
          <a:ext cx="7543800" cy="3947160"/>
        </p:xfrm>
        <a:graphic>
          <a:graphicData uri="http://schemas.openxmlformats.org/drawingml/2006/table">
            <a:tbl>
              <a:tblPr rtl="1"/>
              <a:tblGrid>
                <a:gridCol w="1219200">
                  <a:extLst>
                    <a:ext uri="{9D8B030D-6E8A-4147-A177-3AD203B41FA5}">
                      <a16:colId xmlns="" xmlns:a16="http://schemas.microsoft.com/office/drawing/2014/main" val="20000"/>
                    </a:ext>
                  </a:extLst>
                </a:gridCol>
                <a:gridCol w="1295400">
                  <a:extLst>
                    <a:ext uri="{9D8B030D-6E8A-4147-A177-3AD203B41FA5}">
                      <a16:colId xmlns="" xmlns:a16="http://schemas.microsoft.com/office/drawing/2014/main" val="20001"/>
                    </a:ext>
                  </a:extLst>
                </a:gridCol>
                <a:gridCol w="1295400">
                  <a:extLst>
                    <a:ext uri="{9D8B030D-6E8A-4147-A177-3AD203B41FA5}">
                      <a16:colId xmlns="" xmlns:a16="http://schemas.microsoft.com/office/drawing/2014/main" val="20002"/>
                    </a:ext>
                  </a:extLst>
                </a:gridCol>
                <a:gridCol w="1295400">
                  <a:extLst>
                    <a:ext uri="{9D8B030D-6E8A-4147-A177-3AD203B41FA5}">
                      <a16:colId xmlns="" xmlns:a16="http://schemas.microsoft.com/office/drawing/2014/main" val="20003"/>
                    </a:ext>
                  </a:extLst>
                </a:gridCol>
                <a:gridCol w="2438400">
                  <a:extLst>
                    <a:ext uri="{9D8B030D-6E8A-4147-A177-3AD203B41FA5}">
                      <a16:colId xmlns="" xmlns:a16="http://schemas.microsoft.com/office/drawing/2014/main" val="20004"/>
                    </a:ext>
                  </a:extLst>
                </a:gridCol>
              </a:tblGrid>
              <a:tr h="381000">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dirty="0">
                          <a:ln>
                            <a:noFill/>
                          </a:ln>
                          <a:solidFill>
                            <a:srgbClr val="FF0000"/>
                          </a:solidFill>
                          <a:effectLst/>
                          <a:latin typeface="Tahoma" charset="0"/>
                          <a:ea typeface="Arial" charset="0"/>
                          <a:cs typeface="Arial" charset="0"/>
                        </a:rPr>
                        <a:t>3</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a:ln>
                            <a:noFill/>
                          </a:ln>
                          <a:solidFill>
                            <a:srgbClr val="FF0000"/>
                          </a:solidFill>
                          <a:effectLst/>
                          <a:latin typeface="Tahoma" charset="0"/>
                          <a:ea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a:ln>
                            <a:noFill/>
                          </a:ln>
                          <a:solidFill>
                            <a:srgbClr val="FF0000"/>
                          </a:solidFill>
                          <a:effectLst/>
                          <a:latin typeface="Tahoma" charset="0"/>
                          <a:ea typeface="Arial" charset="0"/>
                          <a:cs typeface="Arial" charset="0"/>
                        </a:rPr>
                        <a:t>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dirty="0">
                          <a:ln>
                            <a:noFill/>
                          </a:ln>
                          <a:solidFill>
                            <a:srgbClr val="FF0000"/>
                          </a:solidFill>
                          <a:effectLst/>
                          <a:latin typeface="Tahoma" charset="0"/>
                          <a:ea typeface="Arial" charset="0"/>
                          <a:cs typeface="Arial"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dirty="0">
                          <a:ln>
                            <a:noFill/>
                          </a:ln>
                          <a:solidFill>
                            <a:srgbClr val="FF0000"/>
                          </a:solidFill>
                          <a:effectLst/>
                          <a:latin typeface="Tahoma" charset="0"/>
                          <a:ea typeface="Arial" charset="0"/>
                          <a:cs typeface="Arial" charset="0"/>
                        </a:rPr>
                        <a:t>Score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extLst>
                  <a:ext uri="{0D108BD9-81ED-4DB2-BD59-A6C34878D82A}">
                    <a16:rowId xmlns="" xmlns:a16="http://schemas.microsoft.com/office/drawing/2014/main" val="10000"/>
                  </a:ext>
                </a:extLst>
              </a:tr>
              <a:tr h="685800">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a:ln>
                            <a:noFill/>
                          </a:ln>
                          <a:solidFill>
                            <a:schemeClr val="tx1"/>
                          </a:solidFill>
                          <a:effectLst/>
                          <a:latin typeface="Tahoma" charset="0"/>
                          <a:ea typeface="Arial" charset="0"/>
                          <a:cs typeface="Arial" charset="0"/>
                        </a:rPr>
                        <a:t>5 or more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a:ln>
                            <a:noFill/>
                          </a:ln>
                          <a:solidFill>
                            <a:schemeClr val="tx1"/>
                          </a:solidFill>
                          <a:effectLst/>
                          <a:latin typeface="Tahoma" charset="0"/>
                          <a:ea typeface="Arial" charset="0"/>
                          <a:cs typeface="Arial" charset="0"/>
                        </a:rPr>
                        <a:t>3 or 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a:ln>
                            <a:noFill/>
                          </a:ln>
                          <a:solidFill>
                            <a:schemeClr val="tx1"/>
                          </a:solidFill>
                          <a:effectLst/>
                          <a:latin typeface="Tahoma" charset="0"/>
                          <a:ea typeface="Arial" charset="0"/>
                          <a:cs typeface="Arial" charset="0"/>
                        </a:rPr>
                        <a:t>1 or 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a:ln>
                            <a:noFill/>
                          </a:ln>
                          <a:solidFill>
                            <a:schemeClr val="tx1"/>
                          </a:solidFill>
                          <a:effectLst/>
                          <a:latin typeface="Tahoma" charset="0"/>
                          <a:ea typeface="Arial" charset="0"/>
                          <a:cs typeface="Arial" charset="0"/>
                        </a:rPr>
                        <a:t>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dirty="0">
                          <a:ln>
                            <a:noFill/>
                          </a:ln>
                          <a:solidFill>
                            <a:srgbClr val="FF0000"/>
                          </a:solidFill>
                          <a:effectLst/>
                          <a:latin typeface="Tahoma" charset="0"/>
                          <a:ea typeface="Arial" charset="0"/>
                          <a:cs typeface="Arial" charset="0"/>
                        </a:rPr>
                        <a:t>Dilatation of the cervix (cm)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extLst>
                  <a:ext uri="{0D108BD9-81ED-4DB2-BD59-A6C34878D82A}">
                    <a16:rowId xmlns="" xmlns:a16="http://schemas.microsoft.com/office/drawing/2014/main" val="10001"/>
                  </a:ext>
                </a:extLst>
              </a:tr>
              <a:tr h="685800">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a:ln>
                            <a:noFill/>
                          </a:ln>
                          <a:solidFill>
                            <a:schemeClr val="tx1"/>
                          </a:solidFill>
                          <a:effectLst/>
                          <a:latin typeface="Tahoma" charset="0"/>
                          <a:ea typeface="Arial" charset="0"/>
                          <a:cs typeface="Arial"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a:ln>
                            <a:noFill/>
                          </a:ln>
                          <a:solidFill>
                            <a:schemeClr val="tx1"/>
                          </a:solidFill>
                          <a:effectLst/>
                          <a:latin typeface="Tahoma" charset="0"/>
                          <a:ea typeface="Arial" charset="0"/>
                          <a:cs typeface="Arial" charset="0"/>
                        </a:rPr>
                        <a:t>Soft</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a:ln>
                            <a:noFill/>
                          </a:ln>
                          <a:solidFill>
                            <a:schemeClr val="tx1"/>
                          </a:solidFill>
                          <a:effectLst/>
                          <a:latin typeface="Tahoma" charset="0"/>
                          <a:ea typeface="Arial" charset="0"/>
                          <a:cs typeface="Arial" charset="0"/>
                        </a:rPr>
                        <a:t>Medium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a:ln>
                            <a:noFill/>
                          </a:ln>
                          <a:solidFill>
                            <a:schemeClr val="tx1"/>
                          </a:solidFill>
                          <a:effectLst/>
                          <a:latin typeface="Tahoma" charset="0"/>
                          <a:ea typeface="Arial" charset="0"/>
                          <a:cs typeface="Arial" charset="0"/>
                        </a:rPr>
                        <a:t>Firm</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dirty="0">
                          <a:ln>
                            <a:noFill/>
                          </a:ln>
                          <a:solidFill>
                            <a:srgbClr val="FF0000"/>
                          </a:solidFill>
                          <a:effectLst/>
                          <a:latin typeface="Tahoma" charset="0"/>
                          <a:ea typeface="Arial" charset="0"/>
                          <a:cs typeface="Arial" charset="0"/>
                        </a:rPr>
                        <a:t>Consistency of cervix</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extLst>
                  <a:ext uri="{0D108BD9-81ED-4DB2-BD59-A6C34878D82A}">
                    <a16:rowId xmlns="" xmlns:a16="http://schemas.microsoft.com/office/drawing/2014/main" val="10002"/>
                  </a:ext>
                </a:extLst>
              </a:tr>
              <a:tr h="685800">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a:ln>
                            <a:noFill/>
                          </a:ln>
                          <a:solidFill>
                            <a:schemeClr val="tx1"/>
                          </a:solidFill>
                          <a:effectLst/>
                          <a:latin typeface="Tahoma" charset="0"/>
                          <a:ea typeface="Arial" charset="0"/>
                          <a:cs typeface="Arial" charset="0"/>
                        </a:rPr>
                        <a:t>&lt; 0.5</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a:ln>
                            <a:noFill/>
                          </a:ln>
                          <a:solidFill>
                            <a:schemeClr val="tx1"/>
                          </a:solidFill>
                          <a:effectLst/>
                          <a:latin typeface="Tahoma" charset="0"/>
                          <a:ea typeface="Arial" charset="0"/>
                          <a:cs typeface="Arial" charset="0"/>
                        </a:rPr>
                        <a:t>&lt; 1 </a:t>
                      </a:r>
                      <a:r>
                        <a:rPr kumimoji="0" lang="en-US" altLang="en-US" sz="1600" b="1" i="0" u="none" strike="noStrike" cap="none" normalizeH="0" baseline="0">
                          <a:ln>
                            <a:noFill/>
                          </a:ln>
                          <a:solidFill>
                            <a:schemeClr val="tx1"/>
                          </a:solidFill>
                          <a:effectLst/>
                          <a:latin typeface="Arial" charset="0"/>
                          <a:ea typeface="Arial" charset="0"/>
                          <a:cs typeface="Arial" charset="0"/>
                        </a:rPr>
                        <a:t>–</a:t>
                      </a:r>
                      <a:r>
                        <a:rPr kumimoji="0" lang="en-US" altLang="en-US" sz="1600" b="1" i="0" u="none" strike="noStrike" cap="none" normalizeH="0" baseline="0">
                          <a:ln>
                            <a:noFill/>
                          </a:ln>
                          <a:solidFill>
                            <a:schemeClr val="tx1"/>
                          </a:solidFill>
                          <a:effectLst/>
                          <a:latin typeface="Tahoma" charset="0"/>
                          <a:ea typeface="Arial" charset="0"/>
                          <a:cs typeface="Arial" charset="0"/>
                        </a:rPr>
                        <a:t> 0.5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a:ln>
                            <a:noFill/>
                          </a:ln>
                          <a:solidFill>
                            <a:schemeClr val="tx1"/>
                          </a:solidFill>
                          <a:effectLst/>
                          <a:latin typeface="Tahoma" charset="0"/>
                          <a:ea typeface="Arial" charset="0"/>
                          <a:cs typeface="Arial" charset="0"/>
                        </a:rPr>
                        <a:t>2 </a:t>
                      </a:r>
                      <a:r>
                        <a:rPr kumimoji="0" lang="en-US" altLang="en-US" sz="1600" b="1" i="0" u="none" strike="noStrike" cap="none" normalizeH="0" baseline="0">
                          <a:ln>
                            <a:noFill/>
                          </a:ln>
                          <a:solidFill>
                            <a:schemeClr val="tx1"/>
                          </a:solidFill>
                          <a:effectLst/>
                          <a:latin typeface="Arial" charset="0"/>
                          <a:ea typeface="Arial" charset="0"/>
                          <a:cs typeface="Arial" charset="0"/>
                        </a:rPr>
                        <a:t>–</a:t>
                      </a:r>
                      <a:r>
                        <a:rPr kumimoji="0" lang="en-US" altLang="en-US" sz="1600" b="1" i="0" u="none" strike="noStrike" cap="none" normalizeH="0" baseline="0">
                          <a:ln>
                            <a:noFill/>
                          </a:ln>
                          <a:solidFill>
                            <a:schemeClr val="tx1"/>
                          </a:solidFill>
                          <a:effectLst/>
                          <a:latin typeface="Tahoma" charset="0"/>
                          <a:ea typeface="Arial" charset="0"/>
                          <a:cs typeface="Arial" charset="0"/>
                        </a:rPr>
                        <a:t> 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a:ln>
                            <a:noFill/>
                          </a:ln>
                          <a:solidFill>
                            <a:schemeClr val="tx1"/>
                          </a:solidFill>
                          <a:effectLst/>
                          <a:latin typeface="Tahoma" charset="0"/>
                          <a:ea typeface="Arial" charset="0"/>
                          <a:cs typeface="Arial" charset="0"/>
                        </a:rPr>
                        <a:t>&gt; 2</a:t>
                      </a:r>
                      <a:endParaRPr kumimoji="0" lang="ar-SA" altLang="en-US" sz="1600" b="1" i="0" u="none" strike="noStrike" cap="none" normalizeH="0" baseline="0">
                        <a:ln>
                          <a:noFill/>
                        </a:ln>
                        <a:solidFill>
                          <a:schemeClr val="tx1"/>
                        </a:solidFill>
                        <a:effectLst/>
                        <a:latin typeface="Tahoma"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dirty="0">
                          <a:ln>
                            <a:noFill/>
                          </a:ln>
                          <a:solidFill>
                            <a:srgbClr val="FF0000"/>
                          </a:solidFill>
                          <a:effectLst/>
                          <a:latin typeface="Tahoma" charset="0"/>
                          <a:ea typeface="Arial" charset="0"/>
                          <a:cs typeface="Arial" charset="0"/>
                        </a:rPr>
                        <a:t>Length of cervical canal (cm)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extLst>
                  <a:ext uri="{0D108BD9-81ED-4DB2-BD59-A6C34878D82A}">
                    <a16:rowId xmlns="" xmlns:a16="http://schemas.microsoft.com/office/drawing/2014/main" val="10003"/>
                  </a:ext>
                </a:extLst>
              </a:tr>
              <a:tr h="685800">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a:ln>
                            <a:noFill/>
                          </a:ln>
                          <a:solidFill>
                            <a:schemeClr val="tx1"/>
                          </a:solidFill>
                          <a:effectLst/>
                          <a:latin typeface="Tahoma" charset="0"/>
                          <a:ea typeface="Arial" charset="0"/>
                          <a:cs typeface="Arial" charset="0"/>
                        </a:rPr>
                        <a:t>---</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a:ln>
                            <a:noFill/>
                          </a:ln>
                          <a:solidFill>
                            <a:schemeClr val="tx1"/>
                          </a:solidFill>
                          <a:effectLst/>
                          <a:latin typeface="Tahoma" charset="0"/>
                          <a:ea typeface="Arial" charset="0"/>
                          <a:cs typeface="Arial" charset="0"/>
                        </a:rPr>
                        <a:t>Anterior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a:ln>
                            <a:noFill/>
                          </a:ln>
                          <a:solidFill>
                            <a:schemeClr val="tx1"/>
                          </a:solidFill>
                          <a:effectLst/>
                          <a:latin typeface="Tahoma" charset="0"/>
                          <a:ea typeface="Arial" charset="0"/>
                          <a:cs typeface="Arial" charset="0"/>
                        </a:rPr>
                        <a:t>Central</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a:ln>
                            <a:noFill/>
                          </a:ln>
                          <a:solidFill>
                            <a:schemeClr val="tx1"/>
                          </a:solidFill>
                          <a:effectLst/>
                          <a:latin typeface="Tahoma" charset="0"/>
                          <a:ea typeface="Arial" charset="0"/>
                          <a:cs typeface="Arial" charset="0"/>
                        </a:rPr>
                        <a:t>Posterior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dirty="0">
                          <a:ln>
                            <a:noFill/>
                          </a:ln>
                          <a:solidFill>
                            <a:srgbClr val="FF0000"/>
                          </a:solidFill>
                          <a:effectLst/>
                          <a:latin typeface="Tahoma" charset="0"/>
                          <a:ea typeface="Arial" charset="0"/>
                          <a:cs typeface="Arial" charset="0"/>
                        </a:rPr>
                        <a:t>Position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extLst>
                  <a:ext uri="{0D108BD9-81ED-4DB2-BD59-A6C34878D82A}">
                    <a16:rowId xmlns="" xmlns:a16="http://schemas.microsoft.com/office/drawing/2014/main" val="10004"/>
                  </a:ext>
                </a:extLst>
              </a:tr>
              <a:tr h="685800">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a:ln>
                            <a:noFill/>
                          </a:ln>
                          <a:solidFill>
                            <a:schemeClr val="tx1"/>
                          </a:solidFill>
                          <a:effectLst/>
                          <a:latin typeface="Tahoma" charset="0"/>
                          <a:ea typeface="Arial" charset="0"/>
                          <a:cs typeface="Arial" charset="0"/>
                        </a:rPr>
                        <a:t>Below</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a:ln>
                            <a:noFill/>
                          </a:ln>
                          <a:solidFill>
                            <a:schemeClr val="tx1"/>
                          </a:solidFill>
                          <a:effectLst/>
                          <a:latin typeface="Tahoma" charset="0"/>
                          <a:ea typeface="Arial" charset="0"/>
                          <a:cs typeface="Arial" charset="0"/>
                        </a:rPr>
                        <a:t>1 or 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a:ln>
                            <a:noFill/>
                          </a:ln>
                          <a:solidFill>
                            <a:schemeClr val="tx1"/>
                          </a:solidFill>
                          <a:effectLst/>
                          <a:latin typeface="Tahoma" charset="0"/>
                          <a:ea typeface="Arial" charset="0"/>
                          <a:cs typeface="Arial" charset="0"/>
                        </a:rPr>
                        <a:t>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a:ln>
                            <a:noFill/>
                          </a:ln>
                          <a:solidFill>
                            <a:schemeClr val="tx1"/>
                          </a:solidFill>
                          <a:effectLst/>
                          <a:latin typeface="Tahoma" charset="0"/>
                          <a:ea typeface="Arial" charset="0"/>
                          <a:cs typeface="Arial" charset="0"/>
                        </a:rPr>
                        <a:t>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1600" b="1" i="0" u="none" strike="noStrike" cap="none" normalizeH="0" baseline="0" dirty="0">
                          <a:ln>
                            <a:noFill/>
                          </a:ln>
                          <a:solidFill>
                            <a:srgbClr val="FF0000"/>
                          </a:solidFill>
                          <a:effectLst/>
                          <a:latin typeface="Tahoma" charset="0"/>
                          <a:ea typeface="Arial" charset="0"/>
                          <a:cs typeface="Arial" charset="0"/>
                        </a:rPr>
                        <a:t>Station of presenting part (cm above ischial spines)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solidFill>
                      <a:schemeClr val="accent6">
                        <a:lumMod val="60000"/>
                        <a:lumOff val="40000"/>
                      </a:schemeClr>
                    </a:solidFill>
                  </a:tcPr>
                </a:tc>
                <a:extLst>
                  <a:ext uri="{0D108BD9-81ED-4DB2-BD59-A6C34878D82A}">
                    <a16:rowId xmlns="" xmlns:a16="http://schemas.microsoft.com/office/drawing/2014/main" val="10005"/>
                  </a:ext>
                </a:extLst>
              </a:tr>
            </a:tbl>
          </a:graphicData>
        </a:graphic>
      </p:graphicFrame>
      <p:sp>
        <p:nvSpPr>
          <p:cNvPr id="4" name="TextBox 3"/>
          <p:cNvSpPr txBox="1"/>
          <p:nvPr/>
        </p:nvSpPr>
        <p:spPr>
          <a:xfrm>
            <a:off x="4808558" y="1600200"/>
            <a:ext cx="1295400" cy="369332"/>
          </a:xfrm>
          <a:prstGeom prst="rect">
            <a:avLst/>
          </a:prstGeom>
          <a:noFill/>
        </p:spPr>
        <p:txBody>
          <a:bodyPr wrap="square" rtlCol="0">
            <a:spAutoFit/>
          </a:bodyPr>
          <a:lstStyle/>
          <a:p>
            <a:pPr algn="ctr"/>
            <a:r>
              <a:rPr lang="en-US" b="1" dirty="0" err="1" smtClean="0">
                <a:solidFill>
                  <a:srgbClr val="00B050"/>
                </a:solidFill>
              </a:rPr>
              <a:t>Latnent</a:t>
            </a:r>
            <a:endParaRPr lang="en-US" b="1" dirty="0">
              <a:solidFill>
                <a:srgbClr val="00B050"/>
              </a:solidFill>
            </a:endParaRPr>
          </a:p>
        </p:txBody>
      </p:sp>
      <p:sp>
        <p:nvSpPr>
          <p:cNvPr id="5" name="TextBox 4"/>
          <p:cNvSpPr txBox="1"/>
          <p:nvPr/>
        </p:nvSpPr>
        <p:spPr>
          <a:xfrm>
            <a:off x="6022205" y="1600200"/>
            <a:ext cx="1505541" cy="369332"/>
          </a:xfrm>
          <a:prstGeom prst="rect">
            <a:avLst/>
          </a:prstGeom>
          <a:noFill/>
        </p:spPr>
        <p:txBody>
          <a:bodyPr wrap="none" rtlCol="0">
            <a:spAutoFit/>
          </a:bodyPr>
          <a:lstStyle/>
          <a:p>
            <a:pPr algn="ctr"/>
            <a:r>
              <a:rPr lang="en-US" b="1" dirty="0" err="1" smtClean="0">
                <a:solidFill>
                  <a:srgbClr val="00B050"/>
                </a:solidFill>
              </a:rPr>
              <a:t>Engagment</a:t>
            </a:r>
            <a:endParaRPr lang="en-US" b="1" dirty="0">
              <a:solidFill>
                <a:srgbClr val="00B050"/>
              </a:solidFill>
            </a:endParaRPr>
          </a:p>
        </p:txBody>
      </p:sp>
      <p:sp>
        <p:nvSpPr>
          <p:cNvPr id="6" name="TextBox 5"/>
          <p:cNvSpPr txBox="1"/>
          <p:nvPr/>
        </p:nvSpPr>
        <p:spPr>
          <a:xfrm>
            <a:off x="7527746" y="1600200"/>
            <a:ext cx="1295400" cy="369332"/>
          </a:xfrm>
          <a:prstGeom prst="rect">
            <a:avLst/>
          </a:prstGeom>
          <a:noFill/>
        </p:spPr>
        <p:txBody>
          <a:bodyPr wrap="square" rtlCol="0">
            <a:spAutoFit/>
          </a:bodyPr>
          <a:lstStyle/>
          <a:p>
            <a:pPr algn="l" rtl="0"/>
            <a:r>
              <a:rPr lang="en-US" b="1" dirty="0" smtClean="0">
                <a:solidFill>
                  <a:srgbClr val="00B050"/>
                </a:solidFill>
              </a:rPr>
              <a:t>Active</a:t>
            </a:r>
            <a:endParaRPr lang="en-US" b="1" dirty="0">
              <a:solidFill>
                <a:srgbClr val="00B05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p:txBody>
          <a:bodyPr/>
          <a:lstStyle/>
          <a:p>
            <a:pPr rtl="0"/>
            <a:r>
              <a:rPr lang="en-US" altLang="en-US" dirty="0">
                <a:solidFill>
                  <a:srgbClr val="FF0000"/>
                </a:solidFill>
              </a:rPr>
              <a:t>Fetal assessment in labor</a:t>
            </a:r>
          </a:p>
        </p:txBody>
      </p:sp>
      <p:sp>
        <p:nvSpPr>
          <p:cNvPr id="24579" name="Rectangle 3"/>
          <p:cNvSpPr>
            <a:spLocks noGrp="1" noChangeArrowheads="1"/>
          </p:cNvSpPr>
          <p:nvPr>
            <p:ph idx="1"/>
          </p:nvPr>
        </p:nvSpPr>
        <p:spPr/>
        <p:txBody>
          <a:bodyPr/>
          <a:lstStyle/>
          <a:p>
            <a:endParaRPr lang="en-US" altLang="en-US"/>
          </a:p>
        </p:txBody>
      </p:sp>
      <p:sp>
        <p:nvSpPr>
          <p:cNvPr id="24581"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endParaRPr lang="en-US"/>
          </a:p>
        </p:txBody>
      </p:sp>
      <p:pic>
        <p:nvPicPr>
          <p:cNvPr id="24580" name="Picture 4" descr="yosef 00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66800" y="1828800"/>
            <a:ext cx="7543800" cy="42672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normAutofit fontScale="90000"/>
          </a:bodyPr>
          <a:lstStyle/>
          <a:p>
            <a:pPr rtl="0"/>
            <a:r>
              <a:rPr lang="en-US" altLang="en-US" dirty="0">
                <a:solidFill>
                  <a:srgbClr val="FF0000"/>
                </a:solidFill>
              </a:rPr>
              <a:t>Normal findings on initial assessment:</a:t>
            </a:r>
          </a:p>
        </p:txBody>
      </p:sp>
      <p:sp>
        <p:nvSpPr>
          <p:cNvPr id="22531" name="Rectangle 3"/>
          <p:cNvSpPr>
            <a:spLocks noGrp="1" noChangeArrowheads="1"/>
          </p:cNvSpPr>
          <p:nvPr>
            <p:ph idx="1"/>
          </p:nvPr>
        </p:nvSpPr>
        <p:spPr/>
        <p:txBody>
          <a:bodyPr/>
          <a:lstStyle/>
          <a:p>
            <a:pPr algn="l" rtl="0">
              <a:buFont typeface="Wingdings" charset="2"/>
              <a:buNone/>
            </a:pPr>
            <a:r>
              <a:rPr lang="en-US" altLang="en-US" sz="2800" dirty="0">
                <a:solidFill>
                  <a:srgbClr val="FF0000"/>
                </a:solidFill>
              </a:rPr>
              <a:t>History and abdominal examination:</a:t>
            </a:r>
          </a:p>
          <a:p>
            <a:pPr algn="l" rtl="0"/>
            <a:r>
              <a:rPr lang="en-US" altLang="en-US" sz="2800" dirty="0"/>
              <a:t>No risk factors.</a:t>
            </a:r>
          </a:p>
          <a:p>
            <a:pPr algn="l" rtl="0"/>
            <a:r>
              <a:rPr lang="en-US" altLang="en-US" sz="2800" dirty="0"/>
              <a:t>Longitudinal lie.</a:t>
            </a:r>
          </a:p>
          <a:p>
            <a:pPr algn="l" rtl="0"/>
            <a:r>
              <a:rPr lang="en-US" altLang="en-US" sz="2800" dirty="0"/>
              <a:t>Vertex presentation.</a:t>
            </a:r>
          </a:p>
          <a:p>
            <a:pPr algn="l" rtl="0"/>
            <a:r>
              <a:rPr lang="en-US" altLang="en-US" sz="2800" dirty="0"/>
              <a:t>Flexed head in normal position</a:t>
            </a:r>
            <a:r>
              <a:rPr lang="en-US" altLang="en-US" sz="2800" dirty="0" smtClean="0"/>
              <a:t>. ( LOL , LOA , DOA )</a:t>
            </a:r>
            <a:endParaRPr lang="en-US" altLang="en-US" sz="2800" dirty="0"/>
          </a:p>
          <a:p>
            <a:pPr algn="l" rtl="0"/>
            <a:r>
              <a:rPr lang="en-US" altLang="en-US" sz="2800" dirty="0"/>
              <a:t>Head is clinically adequate for pelvic cavity.</a:t>
            </a:r>
          </a:p>
          <a:p>
            <a:pPr algn="l" rtl="0"/>
            <a:r>
              <a:rPr lang="en-US" altLang="en-US" sz="2800" dirty="0"/>
              <a:t>Average fetal size (2.5 </a:t>
            </a:r>
            <a:r>
              <a:rPr lang="en-US" altLang="en-US" sz="2800" dirty="0">
                <a:latin typeface="Arial" charset="0"/>
              </a:rPr>
              <a:t>–</a:t>
            </a:r>
            <a:r>
              <a:rPr lang="en-US" altLang="en-US" sz="2800" dirty="0"/>
              <a:t> 4 kg).</a:t>
            </a:r>
          </a:p>
          <a:p>
            <a:pPr algn="l" rtl="0"/>
            <a:r>
              <a:rPr lang="en-US" altLang="en-US" sz="2800" dirty="0"/>
              <a:t>Normal amniotic fluid.</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p:txBody>
          <a:bodyPr>
            <a:noAutofit/>
          </a:bodyPr>
          <a:lstStyle/>
          <a:p>
            <a:r>
              <a:rPr lang="en-US" altLang="en-US" sz="3200" dirty="0">
                <a:solidFill>
                  <a:srgbClr val="FF0000"/>
                </a:solidFill>
              </a:rPr>
              <a:t>Normal findings on initial assessment (cont.):</a:t>
            </a:r>
          </a:p>
        </p:txBody>
      </p:sp>
      <p:sp>
        <p:nvSpPr>
          <p:cNvPr id="23555" name="Rectangle 3"/>
          <p:cNvSpPr>
            <a:spLocks noGrp="1" noChangeArrowheads="1"/>
          </p:cNvSpPr>
          <p:nvPr>
            <p:ph idx="1"/>
          </p:nvPr>
        </p:nvSpPr>
        <p:spPr/>
        <p:txBody>
          <a:bodyPr/>
          <a:lstStyle/>
          <a:p>
            <a:pPr algn="l" rtl="0">
              <a:buFont typeface="Wingdings" charset="2"/>
              <a:buNone/>
            </a:pPr>
            <a:r>
              <a:rPr lang="en-US" altLang="en-US" dirty="0">
                <a:solidFill>
                  <a:srgbClr val="FF0000"/>
                </a:solidFill>
              </a:rPr>
              <a:t>Fetal assessment:</a:t>
            </a:r>
          </a:p>
          <a:p>
            <a:pPr algn="l" rtl="0"/>
            <a:r>
              <a:rPr lang="en-US" altLang="en-US" dirty="0"/>
              <a:t>Baseline fetal heart rate 110 </a:t>
            </a:r>
            <a:r>
              <a:rPr lang="en-US" altLang="en-US" dirty="0">
                <a:latin typeface="Arial" charset="0"/>
              </a:rPr>
              <a:t>–</a:t>
            </a:r>
            <a:r>
              <a:rPr lang="en-US" altLang="en-US" dirty="0"/>
              <a:t> 150 b/m</a:t>
            </a:r>
            <a:r>
              <a:rPr lang="en-US" altLang="en-US" dirty="0" smtClean="0"/>
              <a:t>. </a:t>
            </a:r>
            <a:r>
              <a:rPr lang="en-US" altLang="en-US" dirty="0" smtClean="0"/>
              <a:t/>
            </a:r>
            <a:br>
              <a:rPr lang="en-US" altLang="en-US" dirty="0" smtClean="0"/>
            </a:br>
            <a:r>
              <a:rPr lang="en-US" altLang="en-US" sz="2400" dirty="0" smtClean="0">
                <a:solidFill>
                  <a:srgbClr val="FF0000"/>
                </a:solidFill>
              </a:rPr>
              <a:t>fetal </a:t>
            </a:r>
            <a:r>
              <a:rPr lang="en-US" altLang="en-US" sz="2400" dirty="0" smtClean="0">
                <a:solidFill>
                  <a:srgbClr val="FF0000"/>
                </a:solidFill>
              </a:rPr>
              <a:t>heart monitoring , good ? Intermittent </a:t>
            </a:r>
            <a:endParaRPr lang="en-US" altLang="en-US" dirty="0">
              <a:solidFill>
                <a:srgbClr val="FF0000"/>
              </a:solidFill>
            </a:endParaRPr>
          </a:p>
          <a:p>
            <a:pPr algn="l" rtl="0"/>
            <a:r>
              <a:rPr lang="en-US" altLang="en-US" dirty="0"/>
              <a:t>Variation &gt; 10 b/m</a:t>
            </a:r>
            <a:r>
              <a:rPr lang="en-US" altLang="en-US" dirty="0" smtClean="0"/>
              <a:t>. </a:t>
            </a:r>
            <a:r>
              <a:rPr lang="en-US" altLang="en-US" dirty="0" smtClean="0">
                <a:solidFill>
                  <a:srgbClr val="FF0000"/>
                </a:solidFill>
              </a:rPr>
              <a:t>&gt;25</a:t>
            </a:r>
            <a:endParaRPr lang="en-US" altLang="en-US" dirty="0">
              <a:solidFill>
                <a:srgbClr val="FF0000"/>
              </a:solidFill>
            </a:endParaRPr>
          </a:p>
          <a:p>
            <a:pPr algn="l" rtl="0"/>
            <a:r>
              <a:rPr lang="en-US" altLang="en-US" dirty="0"/>
              <a:t>Accelerations (2 or more).</a:t>
            </a:r>
          </a:p>
          <a:p>
            <a:pPr algn="l" rtl="0"/>
            <a:r>
              <a:rPr lang="en-US" altLang="en-US" dirty="0"/>
              <a:t>No deceleration.</a:t>
            </a:r>
          </a:p>
          <a:p>
            <a:pPr algn="l" rtl="0"/>
            <a:r>
              <a:rPr lang="en-US" altLang="en-US" dirty="0"/>
              <a:t>Adequate contact</a:t>
            </a:r>
            <a:r>
              <a:rPr lang="en-US" altLang="en-US" dirty="0" smtClean="0"/>
              <a:t>. </a:t>
            </a:r>
            <a:r>
              <a:rPr lang="en-US" altLang="en-US" sz="2400" dirty="0" smtClean="0"/>
              <a:t>Good method of </a:t>
            </a:r>
            <a:r>
              <a:rPr lang="en-US" altLang="en-US" sz="2400" dirty="0" err="1" smtClean="0"/>
              <a:t>aseesment</a:t>
            </a:r>
            <a:r>
              <a:rPr lang="en-US" altLang="en-US" sz="2400" dirty="0" smtClean="0"/>
              <a:t> </a:t>
            </a:r>
            <a:endParaRPr lang="en-US" alt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p:txBody>
          <a:bodyPr>
            <a:noAutofit/>
          </a:bodyPr>
          <a:lstStyle/>
          <a:p>
            <a:r>
              <a:rPr lang="en-US" altLang="en-US" sz="3200" dirty="0">
                <a:solidFill>
                  <a:srgbClr val="FF0000"/>
                </a:solidFill>
              </a:rPr>
              <a:t>Normal findings on initial assessment (cont.):</a:t>
            </a:r>
          </a:p>
        </p:txBody>
      </p:sp>
      <p:sp>
        <p:nvSpPr>
          <p:cNvPr id="25603" name="Rectangle 3"/>
          <p:cNvSpPr>
            <a:spLocks noGrp="1" noChangeArrowheads="1"/>
          </p:cNvSpPr>
          <p:nvPr>
            <p:ph idx="1"/>
          </p:nvPr>
        </p:nvSpPr>
        <p:spPr/>
        <p:txBody>
          <a:bodyPr/>
          <a:lstStyle/>
          <a:p>
            <a:pPr algn="l" rtl="0">
              <a:buFont typeface="Wingdings" charset="2"/>
              <a:buNone/>
            </a:pPr>
            <a:r>
              <a:rPr lang="en-US" altLang="en-US">
                <a:solidFill>
                  <a:srgbClr val="FF0000"/>
                </a:solidFill>
              </a:rPr>
              <a:t>Vaginal examination:</a:t>
            </a:r>
            <a:endParaRPr lang="ar-JO" altLang="en-US">
              <a:solidFill>
                <a:srgbClr val="FF0000"/>
              </a:solidFill>
            </a:endParaRPr>
          </a:p>
          <a:p>
            <a:pPr algn="l" rtl="0"/>
            <a:r>
              <a:rPr lang="en-US" altLang="en-US"/>
              <a:t>Normal pelvic tissues.</a:t>
            </a:r>
          </a:p>
          <a:p>
            <a:pPr algn="l" rtl="0"/>
            <a:r>
              <a:rPr lang="en-US" altLang="en-US"/>
              <a:t>Vertex presentation.</a:t>
            </a:r>
          </a:p>
          <a:p>
            <a:pPr algn="l" rtl="0"/>
            <a:r>
              <a:rPr lang="en-US" altLang="en-US"/>
              <a:t>Engaging head.</a:t>
            </a:r>
          </a:p>
          <a:p>
            <a:pPr algn="l" rtl="0"/>
            <a:r>
              <a:rPr lang="en-US" altLang="en-US"/>
              <a:t>Clear amniotic fluid.</a:t>
            </a:r>
          </a:p>
          <a:p>
            <a:pPr algn="l" rtl="0"/>
            <a:r>
              <a:rPr lang="en-US" altLang="en-US"/>
              <a:t>Adequate pelvis.</a:t>
            </a:r>
            <a:endParaRPr lang="ar-SA" altLang="en-US"/>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p:txBody>
          <a:bodyPr>
            <a:normAutofit fontScale="90000"/>
          </a:bodyPr>
          <a:lstStyle/>
          <a:p>
            <a:pPr rtl="0"/>
            <a:r>
              <a:rPr lang="en-US" altLang="en-US" sz="2800" b="0" dirty="0" smtClean="0">
                <a:solidFill>
                  <a:srgbClr val="00B050"/>
                </a:solidFill>
                <a:effectLst/>
              </a:rPr>
              <a:t>Design of active phase</a:t>
            </a:r>
            <a:r>
              <a:rPr lang="en-US" altLang="en-US" dirty="0" smtClean="0">
                <a:solidFill>
                  <a:srgbClr val="FF0000"/>
                </a:solidFill>
              </a:rPr>
              <a:t/>
            </a:r>
            <a:br>
              <a:rPr lang="en-US" altLang="en-US" dirty="0" smtClean="0">
                <a:solidFill>
                  <a:srgbClr val="FF0000"/>
                </a:solidFill>
              </a:rPr>
            </a:br>
            <a:r>
              <a:rPr lang="en-US" altLang="en-US" dirty="0" smtClean="0">
                <a:solidFill>
                  <a:srgbClr val="FF0000"/>
                </a:solidFill>
              </a:rPr>
              <a:t> The </a:t>
            </a:r>
            <a:r>
              <a:rPr lang="en-US" altLang="en-US" dirty="0" err="1">
                <a:solidFill>
                  <a:srgbClr val="FF0000"/>
                </a:solidFill>
              </a:rPr>
              <a:t>partogram</a:t>
            </a:r>
            <a:endParaRPr lang="en-US" altLang="en-US" dirty="0">
              <a:solidFill>
                <a:srgbClr val="FF0000"/>
              </a:solidFill>
            </a:endParaRPr>
          </a:p>
        </p:txBody>
      </p:sp>
      <p:sp>
        <p:nvSpPr>
          <p:cNvPr id="26627" name="Rectangle 3"/>
          <p:cNvSpPr>
            <a:spLocks noGrp="1" noChangeArrowheads="1"/>
          </p:cNvSpPr>
          <p:nvPr>
            <p:ph idx="1"/>
          </p:nvPr>
        </p:nvSpPr>
        <p:spPr/>
        <p:txBody>
          <a:bodyPr/>
          <a:lstStyle/>
          <a:p>
            <a:pPr marL="609600" indent="-609600" algn="l" rtl="0">
              <a:lnSpc>
                <a:spcPct val="80000"/>
              </a:lnSpc>
            </a:pPr>
            <a:r>
              <a:rPr lang="en-US" altLang="en-US" sz="2800" dirty="0"/>
              <a:t>A graphic record to all the events of labor.</a:t>
            </a:r>
          </a:p>
          <a:p>
            <a:pPr marL="609600" indent="-609600" algn="l" rtl="0">
              <a:lnSpc>
                <a:spcPct val="80000"/>
              </a:lnSpc>
            </a:pPr>
            <a:r>
              <a:rPr lang="en-US" altLang="en-US" sz="2800" dirty="0"/>
              <a:t>It allows a visual assessment to the progress in labor including:</a:t>
            </a:r>
          </a:p>
          <a:p>
            <a:pPr marL="609600" indent="-609600" algn="l" rtl="0">
              <a:lnSpc>
                <a:spcPct val="80000"/>
              </a:lnSpc>
              <a:buClr>
                <a:schemeClr val="tx1"/>
              </a:buClr>
              <a:buFont typeface="Wingdings" charset="2"/>
              <a:buChar char="Ø"/>
            </a:pPr>
            <a:r>
              <a:rPr lang="en-US" altLang="en-US" sz="2800" dirty="0"/>
              <a:t>Maternal wellbeing (</a:t>
            </a:r>
            <a:r>
              <a:rPr lang="en-US" altLang="en-US" sz="2800" dirty="0" err="1"/>
              <a:t>B.p</a:t>
            </a:r>
            <a:r>
              <a:rPr lang="en-US" altLang="en-US" sz="2800" dirty="0"/>
              <a:t>, temp, pulse).</a:t>
            </a:r>
          </a:p>
          <a:p>
            <a:pPr marL="609600" indent="-609600" algn="l" rtl="0">
              <a:lnSpc>
                <a:spcPct val="80000"/>
              </a:lnSpc>
              <a:buClr>
                <a:schemeClr val="tx1"/>
              </a:buClr>
              <a:buFont typeface="Wingdings" charset="2"/>
              <a:buChar char="Ø"/>
            </a:pPr>
            <a:r>
              <a:rPr lang="en-US" altLang="en-US" sz="2800" dirty="0"/>
              <a:t>Fetal wellbeing (fetal heart rate </a:t>
            </a:r>
            <a:r>
              <a:rPr lang="en-US" altLang="en-US" sz="2000" dirty="0" smtClean="0">
                <a:solidFill>
                  <a:srgbClr val="00B050"/>
                </a:solidFill>
              </a:rPr>
              <a:t>–each 15 </a:t>
            </a:r>
            <a:r>
              <a:rPr lang="en-US" altLang="en-US" sz="2000" dirty="0" err="1" smtClean="0">
                <a:solidFill>
                  <a:srgbClr val="00B050"/>
                </a:solidFill>
              </a:rPr>
              <a:t>mins</a:t>
            </a:r>
            <a:r>
              <a:rPr lang="en-US" altLang="en-US" sz="2000" dirty="0" smtClean="0">
                <a:solidFill>
                  <a:srgbClr val="00B050"/>
                </a:solidFill>
              </a:rPr>
              <a:t>-</a:t>
            </a:r>
            <a:r>
              <a:rPr lang="en-US" altLang="en-US" sz="2800" dirty="0" smtClean="0">
                <a:solidFill>
                  <a:srgbClr val="00B050"/>
                </a:solidFill>
              </a:rPr>
              <a:t> </a:t>
            </a:r>
            <a:r>
              <a:rPr lang="en-US" altLang="en-US" sz="2800" dirty="0" smtClean="0"/>
              <a:t>&amp; </a:t>
            </a:r>
            <a:r>
              <a:rPr lang="en-US" altLang="en-US" sz="2800" dirty="0"/>
              <a:t>liquor).</a:t>
            </a:r>
          </a:p>
          <a:p>
            <a:pPr marL="609600" indent="-609600" algn="l" rtl="0">
              <a:lnSpc>
                <a:spcPct val="80000"/>
              </a:lnSpc>
              <a:buClr>
                <a:schemeClr val="tx1"/>
              </a:buClr>
              <a:buFont typeface="Wingdings" charset="2"/>
              <a:buChar char="Ø"/>
            </a:pPr>
            <a:r>
              <a:rPr lang="en-US" altLang="en-US" sz="2800" dirty="0"/>
              <a:t>Cervical dilatation.</a:t>
            </a:r>
          </a:p>
          <a:p>
            <a:pPr marL="609600" indent="-609600" algn="l" rtl="0">
              <a:lnSpc>
                <a:spcPct val="80000"/>
              </a:lnSpc>
              <a:buClr>
                <a:schemeClr val="tx1"/>
              </a:buClr>
              <a:buFont typeface="Wingdings" charset="2"/>
              <a:buChar char="Ø"/>
            </a:pPr>
            <a:r>
              <a:rPr lang="en-US" altLang="en-US" sz="2800" dirty="0"/>
              <a:t>Descent of the head.</a:t>
            </a:r>
          </a:p>
          <a:p>
            <a:pPr marL="609600" indent="-609600" algn="l" rtl="0">
              <a:lnSpc>
                <a:spcPct val="80000"/>
              </a:lnSpc>
              <a:buClr>
                <a:schemeClr val="tx1"/>
              </a:buClr>
              <a:buFont typeface="Wingdings" charset="2"/>
              <a:buChar char="Ø"/>
            </a:pPr>
            <a:r>
              <a:rPr lang="en-US" altLang="en-US" sz="2800" dirty="0"/>
              <a:t>Uterine contraction.</a:t>
            </a:r>
          </a:p>
          <a:p>
            <a:pPr marL="609600" indent="-609600" algn="l" rtl="0">
              <a:lnSpc>
                <a:spcPct val="80000"/>
              </a:lnSpc>
              <a:buClr>
                <a:schemeClr val="tx1"/>
              </a:buClr>
              <a:buFont typeface="Wingdings" charset="2"/>
              <a:buChar char="Ø"/>
            </a:pPr>
            <a:r>
              <a:rPr lang="en-US" altLang="en-US" sz="2800" dirty="0"/>
              <a:t>Drugs and fluids.</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1066800" y="-212725"/>
            <a:ext cx="7543800" cy="1431925"/>
          </a:xfrm>
        </p:spPr>
        <p:txBody>
          <a:bodyPr/>
          <a:lstStyle/>
          <a:p>
            <a:r>
              <a:rPr lang="en-US" altLang="en-US" dirty="0">
                <a:solidFill>
                  <a:srgbClr val="FF0000"/>
                </a:solidFill>
              </a:rPr>
              <a:t>Definition of labor</a:t>
            </a:r>
          </a:p>
        </p:txBody>
      </p:sp>
      <p:sp>
        <p:nvSpPr>
          <p:cNvPr id="12291" name="Rectangle 3"/>
          <p:cNvSpPr>
            <a:spLocks noGrp="1" noChangeArrowheads="1"/>
          </p:cNvSpPr>
          <p:nvPr>
            <p:ph idx="1"/>
          </p:nvPr>
        </p:nvSpPr>
        <p:spPr>
          <a:xfrm>
            <a:off x="457200" y="990600"/>
            <a:ext cx="8382000" cy="5486400"/>
          </a:xfrm>
        </p:spPr>
        <p:txBody>
          <a:bodyPr>
            <a:normAutofit fontScale="85000" lnSpcReduction="10000"/>
          </a:bodyPr>
          <a:lstStyle/>
          <a:p>
            <a:pPr algn="l" rtl="0">
              <a:buFont typeface="Wingdings" charset="2"/>
              <a:buNone/>
            </a:pPr>
            <a:r>
              <a:rPr lang="en-US" altLang="en-US" dirty="0">
                <a:effectLst/>
              </a:rPr>
              <a:t>Progressive effacement and dilatation (usually together) of the cervix in association with regular uterine contractions that increases in frequency and intensity with the progress of time. </a:t>
            </a:r>
            <a:endParaRPr lang="en-US" altLang="en-US" dirty="0" smtClean="0">
              <a:effectLst/>
            </a:endParaRPr>
          </a:p>
          <a:p>
            <a:pPr algn="l" rtl="0">
              <a:buNone/>
            </a:pPr>
            <a:r>
              <a:rPr lang="en-US" dirty="0" smtClean="0">
                <a:solidFill>
                  <a:srgbClr val="00B050"/>
                </a:solidFill>
              </a:rPr>
              <a:t>Shortening in length of cervical canal</a:t>
            </a:r>
            <a:br>
              <a:rPr lang="en-US" dirty="0" smtClean="0">
                <a:solidFill>
                  <a:srgbClr val="00B050"/>
                </a:solidFill>
              </a:rPr>
            </a:br>
            <a:endParaRPr lang="en-US" dirty="0" smtClean="0">
              <a:solidFill>
                <a:srgbClr val="00B050"/>
              </a:solidFill>
            </a:endParaRPr>
          </a:p>
          <a:p>
            <a:pPr algn="l" rtl="0">
              <a:buFont typeface="Wingdings" charset="2"/>
              <a:buNone/>
            </a:pPr>
            <a:r>
              <a:rPr lang="en-US" altLang="en-US" dirty="0" smtClean="0">
                <a:solidFill>
                  <a:srgbClr val="00B050"/>
                </a:solidFill>
                <a:effectLst/>
              </a:rPr>
              <a:t>(</a:t>
            </a:r>
            <a:r>
              <a:rPr lang="en-US" altLang="en-US" dirty="0">
                <a:solidFill>
                  <a:srgbClr val="00B050"/>
                </a:solidFill>
                <a:effectLst/>
              </a:rPr>
              <a:t>in primigravida, effacement may start before the dilatation and sometimes maybe even before labor</a:t>
            </a:r>
            <a:r>
              <a:rPr lang="en-US" altLang="en-US" dirty="0" smtClean="0">
                <a:solidFill>
                  <a:srgbClr val="00B050"/>
                </a:solidFill>
                <a:effectLst/>
              </a:rPr>
              <a:t>).</a:t>
            </a:r>
          </a:p>
          <a:p>
            <a:pPr algn="l" rtl="0">
              <a:buNone/>
            </a:pPr>
            <a:r>
              <a:rPr lang="en-US" dirty="0" smtClean="0">
                <a:solidFill>
                  <a:srgbClr val="00B050"/>
                </a:solidFill>
              </a:rPr>
              <a:t>+</a:t>
            </a:r>
            <a:r>
              <a:rPr lang="en-US" dirty="0" err="1" smtClean="0">
                <a:solidFill>
                  <a:srgbClr val="00B050"/>
                </a:solidFill>
              </a:rPr>
              <a:t>hx</a:t>
            </a:r>
            <a:r>
              <a:rPr lang="en-US" dirty="0" smtClean="0">
                <a:solidFill>
                  <a:srgbClr val="00B050"/>
                </a:solidFill>
              </a:rPr>
              <a:t> of passing fluid or show (blood stained mucous)</a:t>
            </a:r>
            <a:br>
              <a:rPr lang="en-US" dirty="0" smtClean="0">
                <a:solidFill>
                  <a:srgbClr val="00B050"/>
                </a:solidFill>
              </a:rPr>
            </a:br>
            <a:endParaRPr lang="en-US" altLang="en-US" dirty="0">
              <a:solidFill>
                <a:srgbClr val="00B050"/>
              </a:solidFill>
              <a:effectLst/>
            </a:endParaRPr>
          </a:p>
          <a:p>
            <a:pPr algn="l" rtl="0">
              <a:buFont typeface="Wingdings" charset="2"/>
              <a:buNone/>
            </a:pPr>
            <a:r>
              <a:rPr lang="en-US" altLang="en-US" dirty="0">
                <a:effectLst/>
              </a:rPr>
              <a:t>Labor is either spontaneous or induced.</a:t>
            </a:r>
          </a:p>
          <a:p>
            <a:pPr algn="l" rtl="0">
              <a:buFont typeface="Wingdings" charset="2"/>
              <a:buNone/>
            </a:pPr>
            <a:r>
              <a:rPr lang="en-US" altLang="en-US" dirty="0" smtClean="0">
                <a:effectLst/>
              </a:rPr>
              <a:t>Preterm&lt;37, term 40-42w </a:t>
            </a:r>
            <a:r>
              <a:rPr lang="en-US" altLang="en-US" dirty="0">
                <a:effectLst/>
              </a:rPr>
              <a:t>or </a:t>
            </a:r>
            <a:r>
              <a:rPr lang="en-US" altLang="en-US" dirty="0" smtClean="0">
                <a:effectLst/>
              </a:rPr>
              <a:t>post-term&gt;42 w</a:t>
            </a:r>
            <a:r>
              <a:rPr lang="en-US" altLang="en-US" dirty="0" smtClean="0">
                <a:effectLst/>
              </a:rPr>
              <a:t>.</a:t>
            </a:r>
          </a:p>
          <a:p>
            <a:pPr algn="l" rtl="0">
              <a:buNone/>
            </a:pPr>
            <a:r>
              <a:rPr lang="en-US" dirty="0" smtClean="0">
                <a:solidFill>
                  <a:srgbClr val="00B050"/>
                </a:solidFill>
              </a:rPr>
              <a:t>We initiate the </a:t>
            </a:r>
            <a:r>
              <a:rPr lang="en-US" dirty="0" err="1" smtClean="0">
                <a:solidFill>
                  <a:srgbClr val="00B050"/>
                </a:solidFill>
              </a:rPr>
              <a:t>labour</a:t>
            </a:r>
            <a:r>
              <a:rPr lang="en-US" dirty="0" smtClean="0">
                <a:solidFill>
                  <a:srgbClr val="00B050"/>
                </a:solidFill>
              </a:rPr>
              <a:t> (iatrogenic </a:t>
            </a:r>
            <a:r>
              <a:rPr lang="en-US" dirty="0" err="1" smtClean="0">
                <a:solidFill>
                  <a:srgbClr val="00B050"/>
                </a:solidFill>
              </a:rPr>
              <a:t>labour</a:t>
            </a:r>
            <a:r>
              <a:rPr lang="en-US" dirty="0" smtClean="0">
                <a:solidFill>
                  <a:srgbClr val="00B050"/>
                </a:solidFill>
              </a:rPr>
              <a:t>)</a:t>
            </a:r>
          </a:p>
          <a:p>
            <a:pPr algn="l" rtl="0">
              <a:buFont typeface="Wingdings" charset="2"/>
              <a:buNone/>
            </a:pPr>
            <a:endParaRPr lang="en-US" altLang="en-US" dirty="0">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3" name="Rectangle 5"/>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endParaRPr lang="en-US"/>
          </a:p>
        </p:txBody>
      </p:sp>
      <p:sp>
        <p:nvSpPr>
          <p:cNvPr id="27654" name="Rectangle 6"/>
          <p:cNvSpPr>
            <a:spLocks noGrp="1" noChangeArrowheads="1"/>
          </p:cNvSpPr>
          <p:nvPr>
            <p:ph type="title"/>
          </p:nvPr>
        </p:nvSpPr>
        <p:spPr/>
        <p:txBody>
          <a:bodyPr/>
          <a:lstStyle/>
          <a:p>
            <a:endParaRPr lang="en-US" altLang="en-US"/>
          </a:p>
        </p:txBody>
      </p:sp>
      <p:sp>
        <p:nvSpPr>
          <p:cNvPr id="27656" name="Rectangle 8"/>
          <p:cNvSpPr>
            <a:spLocks noChangeArrowheads="1"/>
          </p:cNvSpPr>
          <p:nvPr/>
        </p:nvSpPr>
        <p:spPr bwMode="auto">
          <a:xfrm>
            <a:off x="0" y="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spAutoFit/>
          </a:bodyPr>
          <a:lstStyle/>
          <a:p>
            <a:endParaRPr lang="en-US"/>
          </a:p>
        </p:txBody>
      </p:sp>
      <p:pic>
        <p:nvPicPr>
          <p:cNvPr id="27655" name="Picture 7" descr="yosef 005"/>
          <p:cNvPicPr>
            <a:picLocks noChangeAspect="1" noChangeArrowheads="1"/>
          </p:cNvPicPr>
          <p:nvPr/>
        </p:nvPicPr>
        <p:blipFill rotWithShape="1">
          <a:blip r:embed="rId2">
            <a:extLst>
              <a:ext uri="{28A0092B-C50C-407E-A947-70E740481C1C}">
                <a14:useLocalDpi xmlns:a14="http://schemas.microsoft.com/office/drawing/2010/main" val="0"/>
              </a:ext>
            </a:extLst>
          </a:blip>
          <a:srcRect l="11733" t="10480" r="17521" b="13238"/>
          <a:stretch/>
        </p:blipFill>
        <p:spPr bwMode="auto">
          <a:xfrm>
            <a:off x="4130565" y="0"/>
            <a:ext cx="501343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27657" name="Picture 9" descr="Partogram"/>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4418477" cy="685800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p:txBody>
          <a:bodyPr>
            <a:normAutofit fontScale="90000"/>
          </a:bodyPr>
          <a:lstStyle/>
          <a:p>
            <a:r>
              <a:rPr lang="en-US" altLang="en-US" sz="3600" dirty="0">
                <a:solidFill>
                  <a:srgbClr val="FF0000"/>
                </a:solidFill>
              </a:rPr>
              <a:t>Management of normal labor</a:t>
            </a:r>
            <a:br>
              <a:rPr lang="en-US" altLang="en-US" sz="3600" dirty="0">
                <a:solidFill>
                  <a:srgbClr val="FF0000"/>
                </a:solidFill>
              </a:rPr>
            </a:br>
            <a:r>
              <a:rPr lang="en-US" altLang="en-US" sz="3600" dirty="0">
                <a:solidFill>
                  <a:srgbClr val="FF0000"/>
                </a:solidFill>
              </a:rPr>
              <a:t>The first stage:</a:t>
            </a:r>
          </a:p>
        </p:txBody>
      </p:sp>
      <p:sp>
        <p:nvSpPr>
          <p:cNvPr id="29699" name="Rectangle 3"/>
          <p:cNvSpPr>
            <a:spLocks noGrp="1" noChangeArrowheads="1"/>
          </p:cNvSpPr>
          <p:nvPr>
            <p:ph idx="1"/>
          </p:nvPr>
        </p:nvSpPr>
        <p:spPr/>
        <p:txBody>
          <a:bodyPr/>
          <a:lstStyle/>
          <a:p>
            <a:pPr algn="l" rtl="0">
              <a:buFont typeface="Wingdings" charset="2"/>
              <a:buNone/>
            </a:pPr>
            <a:r>
              <a:rPr lang="en-US" altLang="en-US" sz="4000"/>
              <a:t>The main principles are:</a:t>
            </a:r>
          </a:p>
          <a:p>
            <a:pPr algn="l" rtl="0">
              <a:buFont typeface="Wingdings" charset="2"/>
              <a:buNone/>
            </a:pPr>
            <a:r>
              <a:rPr lang="en-US" altLang="en-US" sz="4000"/>
              <a:t>1- Maternal care.</a:t>
            </a:r>
          </a:p>
          <a:p>
            <a:pPr algn="l" rtl="0">
              <a:buFont typeface="Wingdings" charset="2"/>
              <a:buNone/>
            </a:pPr>
            <a:r>
              <a:rPr lang="en-US" altLang="en-US" sz="4000"/>
              <a:t>2- Monitoring of the fetal wellbeing.</a:t>
            </a:r>
          </a:p>
          <a:p>
            <a:pPr algn="l" rtl="0">
              <a:buFont typeface="Wingdings" charset="2"/>
              <a:buNone/>
            </a:pPr>
            <a:r>
              <a:rPr lang="en-US" altLang="en-US" sz="4000"/>
              <a:t>3- Monitoring the progress of labor.</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1066800" y="31652"/>
            <a:ext cx="7543800" cy="1431925"/>
          </a:xfrm>
        </p:spPr>
        <p:txBody>
          <a:bodyPr/>
          <a:lstStyle/>
          <a:p>
            <a:r>
              <a:rPr lang="en-US" altLang="en-US" sz="3600" dirty="0">
                <a:solidFill>
                  <a:srgbClr val="FF0000"/>
                </a:solidFill>
              </a:rPr>
              <a:t>The first stage:</a:t>
            </a:r>
            <a:br>
              <a:rPr lang="en-US" altLang="en-US" sz="3600" dirty="0">
                <a:solidFill>
                  <a:srgbClr val="FF0000"/>
                </a:solidFill>
              </a:rPr>
            </a:br>
            <a:r>
              <a:rPr lang="en-US" altLang="en-US" sz="3600" dirty="0">
                <a:solidFill>
                  <a:srgbClr val="FF0000"/>
                </a:solidFill>
              </a:rPr>
              <a:t>Maternal care</a:t>
            </a:r>
          </a:p>
        </p:txBody>
      </p:sp>
      <p:sp>
        <p:nvSpPr>
          <p:cNvPr id="30723" name="Rectangle 3"/>
          <p:cNvSpPr>
            <a:spLocks noGrp="1" noChangeArrowheads="1"/>
          </p:cNvSpPr>
          <p:nvPr>
            <p:ph idx="1"/>
          </p:nvPr>
        </p:nvSpPr>
        <p:spPr>
          <a:xfrm>
            <a:off x="228600" y="1464114"/>
            <a:ext cx="8915400" cy="5165823"/>
          </a:xfrm>
        </p:spPr>
        <p:txBody>
          <a:bodyPr>
            <a:normAutofit lnSpcReduction="10000"/>
          </a:bodyPr>
          <a:lstStyle/>
          <a:p>
            <a:pPr algn="l" rtl="0">
              <a:lnSpc>
                <a:spcPct val="90000"/>
              </a:lnSpc>
            </a:pPr>
            <a:r>
              <a:rPr lang="en-US" altLang="en-US" sz="2400" dirty="0" err="1" smtClean="0"/>
              <a:t>Addmition</a:t>
            </a:r>
            <a:r>
              <a:rPr lang="en-US" altLang="en-US" sz="2400" dirty="0" smtClean="0"/>
              <a:t> in active phase</a:t>
            </a:r>
          </a:p>
          <a:p>
            <a:pPr algn="l" rtl="0">
              <a:lnSpc>
                <a:spcPct val="90000"/>
              </a:lnSpc>
            </a:pPr>
            <a:r>
              <a:rPr lang="en-US" altLang="en-US" sz="2400" dirty="0" smtClean="0"/>
              <a:t>Introduction </a:t>
            </a:r>
            <a:r>
              <a:rPr lang="en-US" altLang="en-US" sz="2400" dirty="0"/>
              <a:t>to the health team.</a:t>
            </a:r>
          </a:p>
          <a:p>
            <a:pPr algn="l" rtl="0">
              <a:lnSpc>
                <a:spcPct val="90000"/>
              </a:lnSpc>
            </a:pPr>
            <a:r>
              <a:rPr lang="en-US" altLang="en-US" sz="2400" dirty="0"/>
              <a:t>Mobilization and emptying the bladder (full bladder may prevent descent of head) and rectum are encouraged in early </a:t>
            </a:r>
            <a:r>
              <a:rPr lang="en-US" altLang="en-US" sz="2400" dirty="0" err="1"/>
              <a:t>labour</a:t>
            </a:r>
            <a:r>
              <a:rPr lang="en-US" altLang="en-US" sz="2400" dirty="0"/>
              <a:t> </a:t>
            </a:r>
            <a:r>
              <a:rPr lang="en-US" altLang="en-US" sz="2400" dirty="0">
                <a:solidFill>
                  <a:srgbClr val="00B050"/>
                </a:solidFill>
              </a:rPr>
              <a:t>(sometimes by giving rectal enema).</a:t>
            </a:r>
          </a:p>
          <a:p>
            <a:pPr algn="l" rtl="0">
              <a:lnSpc>
                <a:spcPct val="90000"/>
              </a:lnSpc>
            </a:pPr>
            <a:r>
              <a:rPr lang="en-US" altLang="en-US" sz="2400" dirty="0"/>
              <a:t>Light or fluid diet with antacid administration and adequate hydration by mouth. (so you can prevent dehydration and acidosis and ketosis which will exhaust the patient)</a:t>
            </a:r>
          </a:p>
          <a:p>
            <a:pPr algn="l" rtl="0">
              <a:lnSpc>
                <a:spcPct val="90000"/>
              </a:lnSpc>
            </a:pPr>
            <a:r>
              <a:rPr lang="en-US" altLang="en-US" sz="2400" dirty="0"/>
              <a:t>Pain relief</a:t>
            </a:r>
            <a:r>
              <a:rPr lang="en-US" altLang="en-US" sz="2400" dirty="0">
                <a:solidFill>
                  <a:srgbClr val="FFFF00"/>
                </a:solidFill>
              </a:rPr>
              <a:t>. </a:t>
            </a:r>
            <a:r>
              <a:rPr lang="en-US" altLang="en-US" sz="1800" dirty="0" smtClean="0">
                <a:solidFill>
                  <a:srgbClr val="00B050"/>
                </a:solidFill>
              </a:rPr>
              <a:t>1.(pethidine </a:t>
            </a:r>
            <a:r>
              <a:rPr lang="en-US" altLang="en-US" sz="1800" dirty="0">
                <a:solidFill>
                  <a:srgbClr val="00B050"/>
                </a:solidFill>
              </a:rPr>
              <a:t>is not used as it can cross placenta and cause respiratory depression) (best to give is NO because it short acting with good efficacy</a:t>
            </a:r>
            <a:r>
              <a:rPr lang="en-US" altLang="en-US" sz="1800" dirty="0" smtClean="0">
                <a:solidFill>
                  <a:srgbClr val="00B050"/>
                </a:solidFill>
              </a:rPr>
              <a:t>) </a:t>
            </a:r>
            <a:r>
              <a:rPr lang="en-US" altLang="en-US" sz="1800" dirty="0" smtClean="0">
                <a:solidFill>
                  <a:srgbClr val="00B050"/>
                </a:solidFill>
              </a:rPr>
              <a:t/>
            </a:r>
            <a:br>
              <a:rPr lang="en-US" altLang="en-US" sz="1800" dirty="0" smtClean="0">
                <a:solidFill>
                  <a:srgbClr val="00B050"/>
                </a:solidFill>
              </a:rPr>
            </a:br>
            <a:r>
              <a:rPr lang="en-US" altLang="en-US" sz="1800" dirty="0" smtClean="0">
                <a:solidFill>
                  <a:srgbClr val="00B050"/>
                </a:solidFill>
              </a:rPr>
              <a:t>                          2.regional </a:t>
            </a:r>
            <a:r>
              <a:rPr lang="en-US" altLang="en-US" sz="1800" dirty="0" smtClean="0">
                <a:solidFill>
                  <a:srgbClr val="00B050"/>
                </a:solidFill>
              </a:rPr>
              <a:t>(epidural /spinal .</a:t>
            </a:r>
            <a:endParaRPr lang="en-US" altLang="en-US" sz="2400" dirty="0">
              <a:solidFill>
                <a:srgbClr val="00B050"/>
              </a:solidFill>
            </a:endParaRPr>
          </a:p>
          <a:p>
            <a:pPr algn="l" rtl="0">
              <a:lnSpc>
                <a:spcPct val="90000"/>
              </a:lnSpc>
            </a:pPr>
            <a:r>
              <a:rPr lang="en-US" altLang="en-US" sz="2400" dirty="0"/>
              <a:t>Intermittent monitoring of vital signs (4 hourly) </a:t>
            </a:r>
            <a:r>
              <a:rPr lang="en-US" altLang="en-US" sz="2400" dirty="0" smtClean="0"/>
              <a:t/>
            </a:r>
            <a:br>
              <a:rPr lang="en-US" altLang="en-US" sz="2400" dirty="0" smtClean="0"/>
            </a:br>
            <a:r>
              <a:rPr lang="en-US" altLang="en-US" sz="2400" dirty="0" smtClean="0">
                <a:solidFill>
                  <a:srgbClr val="00B050"/>
                </a:solidFill>
              </a:rPr>
              <a:t>(</a:t>
            </a:r>
            <a:r>
              <a:rPr lang="en-US" altLang="en-US" sz="2400" dirty="0">
                <a:solidFill>
                  <a:srgbClr val="00B050"/>
                </a:solidFill>
              </a:rPr>
              <a:t>this really depends on the case sometimes we might do it </a:t>
            </a:r>
            <a:r>
              <a:rPr lang="en-US" altLang="en-US" sz="2400" dirty="0" smtClean="0">
                <a:solidFill>
                  <a:srgbClr val="00B050"/>
                </a:solidFill>
              </a:rPr>
              <a:t>hourly-if unstable-).</a:t>
            </a:r>
            <a:endParaRPr lang="en-US" altLang="en-US" sz="2400" dirty="0">
              <a:solidFill>
                <a:srgbClr val="00B050"/>
              </a:solidFill>
            </a:endParaRPr>
          </a:p>
          <a:p>
            <a:pPr algn="l" rtl="0">
              <a:lnSpc>
                <a:spcPct val="90000"/>
              </a:lnSpc>
            </a:pPr>
            <a:r>
              <a:rPr lang="en-US" altLang="en-US" sz="2400" dirty="0"/>
              <a:t>Urinary catheter if required in late labor.</a:t>
            </a:r>
          </a:p>
          <a:p>
            <a:pPr algn="l" rtl="0">
              <a:lnSpc>
                <a:spcPct val="90000"/>
              </a:lnSpc>
            </a:pPr>
            <a:endParaRPr lang="en-US" altLang="en-US" sz="2400" dirty="0">
              <a:solidFill>
                <a:srgbClr val="FFFF00"/>
              </a:solidFill>
            </a:endParaRPr>
          </a:p>
        </p:txBody>
      </p:sp>
      <p:sp>
        <p:nvSpPr>
          <p:cNvPr id="4" name="TextBox 3"/>
          <p:cNvSpPr txBox="1"/>
          <p:nvPr/>
        </p:nvSpPr>
        <p:spPr>
          <a:xfrm>
            <a:off x="6905297" y="5657671"/>
            <a:ext cx="2209800" cy="1200329"/>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l" rtl="0"/>
            <a:r>
              <a:rPr lang="en-US" dirty="0" smtClean="0">
                <a:solidFill>
                  <a:srgbClr val="00B050"/>
                </a:solidFill>
              </a:rPr>
              <a:t>In 2</a:t>
            </a:r>
            <a:r>
              <a:rPr lang="en-US" baseline="30000" dirty="0" smtClean="0">
                <a:solidFill>
                  <a:srgbClr val="00B050"/>
                </a:solidFill>
              </a:rPr>
              <a:t>nd</a:t>
            </a:r>
            <a:r>
              <a:rPr lang="en-US" dirty="0" smtClean="0">
                <a:solidFill>
                  <a:srgbClr val="00B050"/>
                </a:solidFill>
              </a:rPr>
              <a:t> stage NO –short acting</a:t>
            </a:r>
          </a:p>
          <a:p>
            <a:pPr algn="l" rtl="0"/>
            <a:r>
              <a:rPr lang="en-US" dirty="0" smtClean="0">
                <a:solidFill>
                  <a:srgbClr val="00B050"/>
                </a:solidFill>
              </a:rPr>
              <a:t>-adequate analgesia</a:t>
            </a:r>
            <a:endParaRPr lang="en-US" dirty="0">
              <a:solidFill>
                <a:srgbClr val="00B050"/>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algn="l" rtl="0"/>
            <a:r>
              <a:rPr lang="en-US" b="1" dirty="0" smtClean="0">
                <a:solidFill>
                  <a:srgbClr val="00B050"/>
                </a:solidFill>
              </a:rPr>
              <a:t>Indication of irregular PV in </a:t>
            </a:r>
            <a:r>
              <a:rPr lang="en-US" b="1" dirty="0" err="1" smtClean="0">
                <a:solidFill>
                  <a:srgbClr val="00B050"/>
                </a:solidFill>
              </a:rPr>
              <a:t>labour</a:t>
            </a:r>
            <a:r>
              <a:rPr lang="en-US" b="1" dirty="0" smtClean="0">
                <a:solidFill>
                  <a:srgbClr val="00B050"/>
                </a:solidFill>
              </a:rPr>
              <a:t> :-</a:t>
            </a:r>
          </a:p>
          <a:p>
            <a:pPr marL="0" indent="0" algn="l" rtl="0">
              <a:buNone/>
            </a:pPr>
            <a:r>
              <a:rPr lang="en-US" b="1" dirty="0" smtClean="0">
                <a:solidFill>
                  <a:srgbClr val="00B050"/>
                </a:solidFill>
              </a:rPr>
              <a:t>1-ROM</a:t>
            </a:r>
          </a:p>
          <a:p>
            <a:pPr marL="0" indent="0" algn="l" rtl="0">
              <a:buNone/>
            </a:pPr>
            <a:r>
              <a:rPr lang="en-US" b="1" dirty="0" smtClean="0">
                <a:solidFill>
                  <a:srgbClr val="00B050"/>
                </a:solidFill>
              </a:rPr>
              <a:t>2-fetal distress</a:t>
            </a:r>
          </a:p>
          <a:p>
            <a:pPr marL="0" indent="0" algn="l" rtl="0">
              <a:buNone/>
            </a:pPr>
            <a:r>
              <a:rPr lang="en-US" b="1" dirty="0" smtClean="0">
                <a:solidFill>
                  <a:srgbClr val="00B050"/>
                </a:solidFill>
              </a:rPr>
              <a:t>3- urge to push</a:t>
            </a:r>
          </a:p>
          <a:p>
            <a:pPr marL="0" indent="0" algn="l" rtl="0">
              <a:buNone/>
            </a:pPr>
            <a:r>
              <a:rPr lang="en-US" b="1" dirty="0" smtClean="0">
                <a:solidFill>
                  <a:srgbClr val="00B050"/>
                </a:solidFill>
              </a:rPr>
              <a:t>4-abnormal discharge-bleeding- </a:t>
            </a:r>
          </a:p>
          <a:p>
            <a:pPr marL="0" indent="0" algn="l" rtl="0">
              <a:buNone/>
            </a:pPr>
            <a:r>
              <a:rPr lang="en-US" b="1" dirty="0" smtClean="0">
                <a:solidFill>
                  <a:srgbClr val="00B050"/>
                </a:solidFill>
              </a:rPr>
              <a:t>5- before analgesia (pethidine)or epidural</a:t>
            </a:r>
          </a:p>
          <a:p>
            <a:pPr marL="0" indent="0" algn="l" rtl="0">
              <a:buNone/>
            </a:pPr>
            <a:r>
              <a:rPr lang="en-US" b="1" dirty="0" smtClean="0">
                <a:solidFill>
                  <a:srgbClr val="00B050"/>
                </a:solidFill>
              </a:rPr>
              <a:t>XX if we expect delivery </a:t>
            </a:r>
            <a:r>
              <a:rPr lang="en-US" b="1" dirty="0" err="1" smtClean="0">
                <a:solidFill>
                  <a:srgbClr val="00B050"/>
                </a:solidFill>
              </a:rPr>
              <a:t>withing</a:t>
            </a:r>
            <a:r>
              <a:rPr lang="en-US" b="1" dirty="0" smtClean="0">
                <a:solidFill>
                  <a:srgbClr val="00B050"/>
                </a:solidFill>
              </a:rPr>
              <a:t> 2hrs because of respiratory distress </a:t>
            </a:r>
          </a:p>
          <a:p>
            <a:pPr marL="0" indent="0" algn="l" rtl="0">
              <a:buNone/>
            </a:pPr>
            <a:endParaRPr lang="en-US" b="1" dirty="0">
              <a:solidFill>
                <a:srgbClr val="00B050"/>
              </a:solidFil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381000" y="152400"/>
            <a:ext cx="8229600" cy="1203325"/>
          </a:xfrm>
        </p:spPr>
        <p:txBody>
          <a:bodyPr/>
          <a:lstStyle/>
          <a:p>
            <a:pPr rtl="0"/>
            <a:r>
              <a:rPr lang="en-US" altLang="en-US" sz="3200" dirty="0"/>
              <a:t>The first stage:</a:t>
            </a:r>
            <a:br>
              <a:rPr lang="en-US" altLang="en-US" sz="3200" dirty="0"/>
            </a:br>
            <a:r>
              <a:rPr lang="en-US" altLang="en-US" sz="3200" dirty="0"/>
              <a:t>Monitoring of the fetal wellbeing</a:t>
            </a:r>
            <a:r>
              <a:rPr lang="en-US" altLang="en-US" sz="3200" dirty="0" smtClean="0"/>
              <a:t>. </a:t>
            </a:r>
            <a:r>
              <a:rPr lang="en-US" altLang="en-US" sz="2400" b="0" dirty="0" smtClean="0">
                <a:solidFill>
                  <a:srgbClr val="FF0000"/>
                </a:solidFill>
              </a:rPr>
              <a:t>15-30mins</a:t>
            </a:r>
            <a:endParaRPr lang="en-US" altLang="en-US" sz="4800" b="0" dirty="0">
              <a:solidFill>
                <a:srgbClr val="FF0000"/>
              </a:solidFill>
            </a:endParaRPr>
          </a:p>
        </p:txBody>
      </p:sp>
      <p:sp>
        <p:nvSpPr>
          <p:cNvPr id="31747" name="Rectangle 3"/>
          <p:cNvSpPr>
            <a:spLocks noGrp="1" noChangeArrowheads="1"/>
          </p:cNvSpPr>
          <p:nvPr>
            <p:ph idx="1"/>
          </p:nvPr>
        </p:nvSpPr>
        <p:spPr>
          <a:xfrm>
            <a:off x="457200" y="1981200"/>
            <a:ext cx="8229600" cy="4144963"/>
          </a:xfrm>
        </p:spPr>
        <p:txBody>
          <a:bodyPr>
            <a:normAutofit lnSpcReduction="10000"/>
          </a:bodyPr>
          <a:lstStyle/>
          <a:p>
            <a:pPr algn="l" rtl="0"/>
            <a:r>
              <a:rPr lang="en-US" altLang="en-US" sz="4000" dirty="0"/>
              <a:t>Initial CTG for half an hour</a:t>
            </a:r>
            <a:r>
              <a:rPr lang="en-US" altLang="en-US" sz="4000" dirty="0" smtClean="0"/>
              <a:t>. </a:t>
            </a:r>
            <a:r>
              <a:rPr lang="en-US" altLang="en-US" dirty="0" smtClean="0">
                <a:solidFill>
                  <a:srgbClr val="00B050"/>
                </a:solidFill>
                <a:effectLst/>
              </a:rPr>
              <a:t>Continuous fetal heart monitoring </a:t>
            </a:r>
            <a:endParaRPr lang="en-US" altLang="en-US" sz="4000" dirty="0">
              <a:solidFill>
                <a:srgbClr val="00B050"/>
              </a:solidFill>
              <a:effectLst/>
            </a:endParaRPr>
          </a:p>
          <a:p>
            <a:pPr algn="l" rtl="0"/>
            <a:r>
              <a:rPr lang="en-US" altLang="en-US" sz="4000" dirty="0"/>
              <a:t>If normal CTG, intermittent monitoring every half an hour</a:t>
            </a:r>
            <a:r>
              <a:rPr lang="en-US" altLang="en-US" sz="4000" dirty="0" smtClean="0"/>
              <a:t>. </a:t>
            </a:r>
            <a:r>
              <a:rPr lang="en-US" altLang="en-US" sz="2800" dirty="0" smtClean="0">
                <a:solidFill>
                  <a:srgbClr val="00B050"/>
                </a:solidFill>
              </a:rPr>
              <a:t>Doppler – stethoscope </a:t>
            </a:r>
            <a:endParaRPr lang="en-US" altLang="en-US" sz="4000" dirty="0">
              <a:solidFill>
                <a:srgbClr val="00B050"/>
              </a:solidFill>
            </a:endParaRPr>
          </a:p>
          <a:p>
            <a:pPr algn="l" rtl="0"/>
            <a:r>
              <a:rPr lang="en-US" altLang="en-US" sz="4000" dirty="0"/>
              <a:t>If any abnormality continue on CTG till delivery.</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838200" y="0"/>
            <a:ext cx="7543800" cy="1431925"/>
          </a:xfrm>
        </p:spPr>
        <p:txBody>
          <a:bodyPr/>
          <a:lstStyle/>
          <a:p>
            <a:pPr rtl="0"/>
            <a:r>
              <a:rPr lang="en-US" altLang="en-US" sz="3200" dirty="0">
                <a:solidFill>
                  <a:srgbClr val="FF0000"/>
                </a:solidFill>
              </a:rPr>
              <a:t>The first stage:</a:t>
            </a:r>
            <a:br>
              <a:rPr lang="en-US" altLang="en-US" sz="3200" dirty="0">
                <a:solidFill>
                  <a:srgbClr val="FF0000"/>
                </a:solidFill>
              </a:rPr>
            </a:br>
            <a:r>
              <a:rPr lang="en-US" altLang="en-US" sz="3200" dirty="0">
                <a:solidFill>
                  <a:srgbClr val="FF0000"/>
                </a:solidFill>
              </a:rPr>
              <a:t>Monitoring the progress of labor.</a:t>
            </a:r>
            <a:endParaRPr lang="en-US" altLang="en-US" sz="4800" dirty="0">
              <a:solidFill>
                <a:srgbClr val="FF0000"/>
              </a:solidFill>
            </a:endParaRPr>
          </a:p>
        </p:txBody>
      </p:sp>
      <p:sp>
        <p:nvSpPr>
          <p:cNvPr id="32771" name="Rectangle 3"/>
          <p:cNvSpPr>
            <a:spLocks noGrp="1" noChangeArrowheads="1"/>
          </p:cNvSpPr>
          <p:nvPr>
            <p:ph idx="1"/>
          </p:nvPr>
        </p:nvSpPr>
        <p:spPr>
          <a:xfrm>
            <a:off x="228600" y="1905000"/>
            <a:ext cx="8686800" cy="4800600"/>
          </a:xfrm>
        </p:spPr>
        <p:txBody>
          <a:bodyPr/>
          <a:lstStyle/>
          <a:p>
            <a:pPr algn="l" rtl="0">
              <a:lnSpc>
                <a:spcPct val="90000"/>
              </a:lnSpc>
            </a:pPr>
            <a:r>
              <a:rPr lang="en-US" altLang="en-US" sz="2800" dirty="0"/>
              <a:t>Assessment of uterine contraction</a:t>
            </a:r>
            <a:r>
              <a:rPr lang="en-US" altLang="en-US" sz="2800" dirty="0" smtClean="0"/>
              <a:t>. 0.5 /hr =1.2-1.5 /2hr</a:t>
            </a:r>
            <a:endParaRPr lang="en-US" altLang="en-US" sz="2800" dirty="0"/>
          </a:p>
          <a:p>
            <a:pPr algn="l" rtl="0">
              <a:lnSpc>
                <a:spcPct val="90000"/>
              </a:lnSpc>
            </a:pPr>
            <a:r>
              <a:rPr lang="en-US" altLang="en-US" sz="2800" dirty="0"/>
              <a:t>Assessment of cervical dilatation (1cm per hour in the active phase of labor).</a:t>
            </a:r>
          </a:p>
          <a:p>
            <a:pPr algn="l" rtl="0">
              <a:lnSpc>
                <a:spcPct val="90000"/>
              </a:lnSpc>
            </a:pPr>
            <a:r>
              <a:rPr lang="en-US" altLang="en-US" sz="2800" dirty="0"/>
              <a:t>Assessment of fetal head </a:t>
            </a:r>
            <a:r>
              <a:rPr lang="en-US" altLang="en-US" sz="2800" dirty="0" smtClean="0"/>
              <a:t>descent. </a:t>
            </a:r>
            <a:r>
              <a:rPr lang="en-US" altLang="en-US" sz="2000" dirty="0" smtClean="0">
                <a:solidFill>
                  <a:srgbClr val="00B050"/>
                </a:solidFill>
              </a:rPr>
              <a:t>abdominally / vaginally -station</a:t>
            </a:r>
            <a:endParaRPr lang="en-US" altLang="en-US" sz="2800" dirty="0">
              <a:solidFill>
                <a:srgbClr val="00B050"/>
              </a:solidFill>
            </a:endParaRPr>
          </a:p>
          <a:p>
            <a:pPr algn="l" rtl="0">
              <a:lnSpc>
                <a:spcPct val="90000"/>
              </a:lnSpc>
            </a:pPr>
            <a:r>
              <a:rPr lang="en-US" altLang="en-US" sz="2800" dirty="0"/>
              <a:t>Vaginal examination every 4 hours or earlier if indicated. </a:t>
            </a:r>
            <a:r>
              <a:rPr lang="en-US" altLang="en-US" sz="2800" dirty="0">
                <a:solidFill>
                  <a:srgbClr val="00B050"/>
                </a:solidFill>
              </a:rPr>
              <a:t>(first thing to do after ROM is to do vaginal examination to check for cord prolapse and to assess the liquor).</a:t>
            </a:r>
          </a:p>
          <a:p>
            <a:pPr algn="l" rtl="0">
              <a:lnSpc>
                <a:spcPct val="90000"/>
              </a:lnSpc>
            </a:pPr>
            <a:r>
              <a:rPr lang="en-US" altLang="en-US" sz="2800" dirty="0"/>
              <a:t>Artificial rupture of membranes (ARM) during the active phase </a:t>
            </a:r>
            <a:r>
              <a:rPr lang="en-US" altLang="en-US" sz="2000" dirty="0">
                <a:solidFill>
                  <a:srgbClr val="00B050"/>
                </a:solidFill>
              </a:rPr>
              <a:t>because it will enhance the uterine </a:t>
            </a:r>
            <a:r>
              <a:rPr lang="en-US" altLang="en-US" sz="2000" dirty="0" smtClean="0">
                <a:solidFill>
                  <a:srgbClr val="00B050"/>
                </a:solidFill>
              </a:rPr>
              <a:t>contractions + enhance descend + better </a:t>
            </a:r>
            <a:r>
              <a:rPr lang="en-US" altLang="en-US" sz="2000" dirty="0" err="1" smtClean="0">
                <a:solidFill>
                  <a:srgbClr val="00B050"/>
                </a:solidFill>
              </a:rPr>
              <a:t>asessment</a:t>
            </a:r>
            <a:r>
              <a:rPr lang="en-US" altLang="en-US" sz="2000" dirty="0" smtClean="0">
                <a:solidFill>
                  <a:srgbClr val="00B050"/>
                </a:solidFill>
              </a:rPr>
              <a:t> of AF + internal monitor of baby …… not necessary </a:t>
            </a:r>
            <a:endParaRPr lang="en-US" altLang="en-US" sz="2000" dirty="0">
              <a:solidFill>
                <a:srgbClr val="00B050"/>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p:txBody>
          <a:bodyPr/>
          <a:lstStyle/>
          <a:p>
            <a:pPr rtl="0"/>
            <a:r>
              <a:rPr lang="en-US" altLang="en-US" b="1" dirty="0">
                <a:solidFill>
                  <a:srgbClr val="FF0000"/>
                </a:solidFill>
              </a:rPr>
              <a:t>The second stage of labor</a:t>
            </a:r>
          </a:p>
        </p:txBody>
      </p:sp>
      <p:sp>
        <p:nvSpPr>
          <p:cNvPr id="33795" name="Rectangle 3"/>
          <p:cNvSpPr>
            <a:spLocks noGrp="1" noChangeArrowheads="1"/>
          </p:cNvSpPr>
          <p:nvPr>
            <p:ph idx="1"/>
          </p:nvPr>
        </p:nvSpPr>
        <p:spPr>
          <a:xfrm>
            <a:off x="152400" y="1828800"/>
            <a:ext cx="8915400" cy="4800600"/>
          </a:xfrm>
        </p:spPr>
        <p:txBody>
          <a:bodyPr/>
          <a:lstStyle/>
          <a:p>
            <a:pPr algn="l" rtl="0">
              <a:lnSpc>
                <a:spcPct val="90000"/>
              </a:lnSpc>
            </a:pPr>
            <a:r>
              <a:rPr lang="en-US" altLang="en-US" sz="2800" dirty="0"/>
              <a:t>Diagnosed by an urge to push down by the mother.** </a:t>
            </a:r>
            <a:r>
              <a:rPr lang="en-US" altLang="en-US" sz="2800" dirty="0" smtClean="0">
                <a:solidFill>
                  <a:srgbClr val="00B050"/>
                </a:solidFill>
              </a:rPr>
              <a:t>head press on </a:t>
            </a:r>
            <a:r>
              <a:rPr lang="en-US" altLang="en-US" sz="2800" dirty="0" err="1" smtClean="0">
                <a:solidFill>
                  <a:srgbClr val="00B050"/>
                </a:solidFill>
              </a:rPr>
              <a:t>levator</a:t>
            </a:r>
            <a:r>
              <a:rPr lang="en-US" altLang="en-US" sz="2800" dirty="0" smtClean="0">
                <a:solidFill>
                  <a:srgbClr val="00B050"/>
                </a:solidFill>
              </a:rPr>
              <a:t> </a:t>
            </a:r>
            <a:r>
              <a:rPr lang="en-US" altLang="en-US" sz="2800" dirty="0" err="1" smtClean="0">
                <a:solidFill>
                  <a:srgbClr val="00B050"/>
                </a:solidFill>
              </a:rPr>
              <a:t>ani</a:t>
            </a:r>
            <a:r>
              <a:rPr lang="en-US" altLang="en-US" sz="2800" dirty="0" smtClean="0">
                <a:solidFill>
                  <a:srgbClr val="00B050"/>
                </a:solidFill>
              </a:rPr>
              <a:t> muscle</a:t>
            </a:r>
            <a:endParaRPr lang="en-US" altLang="en-US" sz="2800" dirty="0">
              <a:solidFill>
                <a:srgbClr val="00B050"/>
              </a:solidFill>
            </a:endParaRPr>
          </a:p>
          <a:p>
            <a:pPr algn="l" rtl="0">
              <a:lnSpc>
                <a:spcPct val="90000"/>
              </a:lnSpc>
            </a:pPr>
            <a:r>
              <a:rPr lang="en-US" altLang="en-US" sz="2800" dirty="0"/>
              <a:t>Confirmed by full dilatation of the cervix.</a:t>
            </a:r>
          </a:p>
          <a:p>
            <a:pPr algn="l" rtl="0">
              <a:lnSpc>
                <a:spcPct val="90000"/>
              </a:lnSpc>
            </a:pPr>
            <a:r>
              <a:rPr lang="en-US" altLang="en-US" sz="2800" dirty="0"/>
              <a:t>Encourage the mother to push down by using the secondary force </a:t>
            </a:r>
            <a:r>
              <a:rPr lang="en-US" altLang="en-US" sz="2800" dirty="0">
                <a:solidFill>
                  <a:srgbClr val="00B050"/>
                </a:solidFill>
              </a:rPr>
              <a:t>once they have the urge to push.</a:t>
            </a:r>
          </a:p>
          <a:p>
            <a:pPr algn="l" rtl="0">
              <a:lnSpc>
                <a:spcPct val="90000"/>
              </a:lnSpc>
            </a:pPr>
            <a:r>
              <a:rPr lang="en-US" altLang="en-US" sz="2800" dirty="0"/>
              <a:t>Continue to monitor the maternal and fetal conditions as in the first stage.</a:t>
            </a:r>
          </a:p>
          <a:p>
            <a:pPr algn="l" rtl="0">
              <a:lnSpc>
                <a:spcPct val="90000"/>
              </a:lnSpc>
            </a:pPr>
            <a:endParaRPr lang="en-US" altLang="en-US" sz="28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noAutofit/>
          </a:bodyPr>
          <a:lstStyle/>
          <a:p>
            <a:pPr rtl="0"/>
            <a:r>
              <a:rPr lang="en-US" altLang="en-US" sz="4000" b="1" dirty="0">
                <a:solidFill>
                  <a:srgbClr val="FF0000"/>
                </a:solidFill>
              </a:rPr>
              <a:t>The second stage of </a:t>
            </a:r>
            <a:r>
              <a:rPr lang="en-US" altLang="en-US" sz="4000" b="1" dirty="0" smtClean="0">
                <a:solidFill>
                  <a:srgbClr val="FF0000"/>
                </a:solidFill>
              </a:rPr>
              <a:t>labor (</a:t>
            </a:r>
            <a:r>
              <a:rPr lang="en-US" altLang="en-US" sz="4000" b="1" dirty="0">
                <a:solidFill>
                  <a:srgbClr val="FF0000"/>
                </a:solidFill>
              </a:rPr>
              <a:t>cont.)</a:t>
            </a:r>
          </a:p>
        </p:txBody>
      </p:sp>
      <p:sp>
        <p:nvSpPr>
          <p:cNvPr id="34819" name="Rectangle 3"/>
          <p:cNvSpPr>
            <a:spLocks noGrp="1" noChangeArrowheads="1"/>
          </p:cNvSpPr>
          <p:nvPr>
            <p:ph idx="1"/>
          </p:nvPr>
        </p:nvSpPr>
        <p:spPr/>
        <p:txBody>
          <a:bodyPr/>
          <a:lstStyle/>
          <a:p>
            <a:pPr algn="l" rtl="0"/>
            <a:r>
              <a:rPr lang="en-US" altLang="en-US" sz="2800" dirty="0"/>
              <a:t>Assess the progress of labor by descent of fetal head till the head is showing at the perineum (crowning of the head).</a:t>
            </a:r>
          </a:p>
          <a:p>
            <a:pPr algn="l" rtl="0"/>
            <a:r>
              <a:rPr lang="en-US" altLang="en-US" sz="2800" dirty="0"/>
              <a:t>Controlled delivery of the head is needed</a:t>
            </a:r>
            <a:r>
              <a:rPr lang="en-US" altLang="en-US" sz="2800" dirty="0">
                <a:solidFill>
                  <a:srgbClr val="00B050"/>
                </a:solidFill>
              </a:rPr>
              <a:t>, </a:t>
            </a:r>
            <a:r>
              <a:rPr lang="en-US" altLang="en-US" sz="2400" dirty="0">
                <a:solidFill>
                  <a:srgbClr val="00B050"/>
                </a:solidFill>
              </a:rPr>
              <a:t>by pushing the hand against the perineum to prevent perineal tearing</a:t>
            </a:r>
            <a:r>
              <a:rPr lang="en-US" altLang="en-US" sz="2400" dirty="0" smtClean="0">
                <a:solidFill>
                  <a:srgbClr val="00B050"/>
                </a:solidFill>
              </a:rPr>
              <a:t>.</a:t>
            </a:r>
          </a:p>
          <a:p>
            <a:pPr algn="l" rtl="0">
              <a:buNone/>
            </a:pPr>
            <a:r>
              <a:rPr lang="en-US" altLang="en-US" sz="2400" dirty="0" smtClean="0">
                <a:solidFill>
                  <a:srgbClr val="00B050"/>
                </a:solidFill>
              </a:rPr>
              <a:t>If perineum opening good ,, tight ? </a:t>
            </a:r>
            <a:r>
              <a:rPr lang="en-US" altLang="en-US" sz="2400" dirty="0" err="1" smtClean="0">
                <a:solidFill>
                  <a:srgbClr val="00B050"/>
                </a:solidFill>
              </a:rPr>
              <a:t>Episotomy</a:t>
            </a:r>
            <a:r>
              <a:rPr lang="en-US" altLang="en-US" sz="2400" dirty="0" smtClean="0">
                <a:solidFill>
                  <a:srgbClr val="00B050"/>
                </a:solidFill>
              </a:rPr>
              <a:t> </a:t>
            </a:r>
          </a:p>
          <a:p>
            <a:pPr algn="l" rtl="0">
              <a:buNone/>
            </a:pPr>
            <a:r>
              <a:rPr lang="en-US" altLang="en-US" sz="2400" dirty="0" smtClean="0">
                <a:solidFill>
                  <a:srgbClr val="00B050"/>
                </a:solidFill>
              </a:rPr>
              <a:t>&gt;2</a:t>
            </a:r>
            <a:r>
              <a:rPr lang="en-US" altLang="en-US" sz="2400" baseline="30000" dirty="0" smtClean="0">
                <a:solidFill>
                  <a:srgbClr val="00B050"/>
                </a:solidFill>
              </a:rPr>
              <a:t>nd</a:t>
            </a:r>
            <a:r>
              <a:rPr lang="en-US" altLang="en-US" sz="2400" dirty="0" smtClean="0">
                <a:solidFill>
                  <a:srgbClr val="00B050"/>
                </a:solidFill>
              </a:rPr>
              <a:t> degree tear </a:t>
            </a:r>
            <a:endParaRPr lang="en-US" altLang="en-US" sz="2400" dirty="0">
              <a:solidFill>
                <a:srgbClr val="00B050"/>
              </a:solidFill>
            </a:endParaRPr>
          </a:p>
          <a:p>
            <a:pPr algn="l" rtl="0"/>
            <a:r>
              <a:rPr lang="en-US" altLang="en-US" sz="2800" dirty="0"/>
              <a:t>Episiotomy? </a:t>
            </a:r>
            <a:r>
              <a:rPr lang="en-US" altLang="en-US" sz="2800" dirty="0">
                <a:solidFill>
                  <a:srgbClr val="00B050"/>
                </a:solidFill>
                <a:sym typeface="Wingdings" panose="05000000000000000000" pitchFamily="2" charset="2"/>
              </a:rPr>
              <a:t>-&gt; if the introitus is tight and there is high risk of perineal tear.</a:t>
            </a:r>
            <a:endParaRPr lang="en-US" altLang="en-US" sz="2800" dirty="0">
              <a:solidFill>
                <a:srgbClr val="00B050"/>
              </a:solidFil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p:txBody>
          <a:bodyPr>
            <a:normAutofit/>
          </a:bodyPr>
          <a:lstStyle/>
          <a:p>
            <a:pPr rtl="0"/>
            <a:r>
              <a:rPr lang="en-US" altLang="en-US" b="1" dirty="0">
                <a:solidFill>
                  <a:srgbClr val="FF0000"/>
                </a:solidFill>
              </a:rPr>
              <a:t>The second stage of </a:t>
            </a:r>
            <a:r>
              <a:rPr lang="en-US" altLang="en-US" b="1" dirty="0" smtClean="0">
                <a:solidFill>
                  <a:srgbClr val="FF0000"/>
                </a:solidFill>
              </a:rPr>
              <a:t>labor (</a:t>
            </a:r>
            <a:r>
              <a:rPr lang="en-US" altLang="en-US" b="1" dirty="0">
                <a:solidFill>
                  <a:srgbClr val="FF0000"/>
                </a:solidFill>
              </a:rPr>
              <a:t>cont.)</a:t>
            </a:r>
          </a:p>
        </p:txBody>
      </p:sp>
      <p:sp>
        <p:nvSpPr>
          <p:cNvPr id="35843" name="Rectangle 3"/>
          <p:cNvSpPr>
            <a:spLocks noGrp="1" noChangeArrowheads="1"/>
          </p:cNvSpPr>
          <p:nvPr>
            <p:ph idx="1"/>
          </p:nvPr>
        </p:nvSpPr>
        <p:spPr>
          <a:xfrm>
            <a:off x="228600" y="1981200"/>
            <a:ext cx="8382000" cy="5410200"/>
          </a:xfrm>
        </p:spPr>
        <p:txBody>
          <a:bodyPr/>
          <a:lstStyle/>
          <a:p>
            <a:pPr algn="l" rtl="0">
              <a:lnSpc>
                <a:spcPct val="90000"/>
              </a:lnSpc>
            </a:pPr>
            <a:r>
              <a:rPr lang="en-US" altLang="en-US" sz="2300" dirty="0"/>
              <a:t>Once the head is born, check for cord around the neck</a:t>
            </a:r>
            <a:r>
              <a:rPr lang="en-US" altLang="en-US" sz="2300" dirty="0">
                <a:solidFill>
                  <a:srgbClr val="00B050"/>
                </a:solidFill>
              </a:rPr>
              <a:t>. </a:t>
            </a:r>
            <a:r>
              <a:rPr lang="en-US" altLang="en-US" sz="2300" dirty="0" smtClean="0">
                <a:solidFill>
                  <a:srgbClr val="00B050"/>
                </a:solidFill>
              </a:rPr>
              <a:t>35% normal finding (in </a:t>
            </a:r>
            <a:r>
              <a:rPr lang="en-US" altLang="en-US" sz="2300" dirty="0">
                <a:solidFill>
                  <a:srgbClr val="00B050"/>
                </a:solidFill>
              </a:rPr>
              <a:t>this case, try to </a:t>
            </a:r>
            <a:r>
              <a:rPr lang="en-US" altLang="en-US" sz="2300" dirty="0" smtClean="0">
                <a:solidFill>
                  <a:srgbClr val="00B050"/>
                </a:solidFill>
              </a:rPr>
              <a:t>1.manipulate </a:t>
            </a:r>
            <a:r>
              <a:rPr lang="en-US" altLang="en-US" sz="2300" dirty="0">
                <a:solidFill>
                  <a:srgbClr val="00B050"/>
                </a:solidFill>
              </a:rPr>
              <a:t>the cord, if not </a:t>
            </a:r>
            <a:r>
              <a:rPr lang="en-US" altLang="en-US" sz="2300" dirty="0" smtClean="0">
                <a:solidFill>
                  <a:srgbClr val="00B050"/>
                </a:solidFill>
              </a:rPr>
              <a:t>possible,2.clamp </a:t>
            </a:r>
            <a:r>
              <a:rPr lang="en-US" altLang="en-US" sz="2300" dirty="0">
                <a:solidFill>
                  <a:srgbClr val="00B050"/>
                </a:solidFill>
              </a:rPr>
              <a:t>the cord and cut it)</a:t>
            </a:r>
          </a:p>
          <a:p>
            <a:pPr algn="l" rtl="0">
              <a:lnSpc>
                <a:spcPct val="90000"/>
              </a:lnSpc>
            </a:pPr>
            <a:r>
              <a:rPr lang="en-US" altLang="en-US" sz="2300" dirty="0"/>
              <a:t>The fetal mouth should be aspirated</a:t>
            </a:r>
            <a:r>
              <a:rPr lang="en-US" altLang="en-US" sz="2300" dirty="0" smtClean="0">
                <a:solidFill>
                  <a:srgbClr val="00B050"/>
                </a:solidFill>
              </a:rPr>
              <a:t>. </a:t>
            </a:r>
            <a:r>
              <a:rPr lang="en-US" altLang="en-US" sz="1800" dirty="0" smtClean="0">
                <a:solidFill>
                  <a:srgbClr val="00B050"/>
                </a:solidFill>
              </a:rPr>
              <a:t>Before first breath</a:t>
            </a:r>
            <a:endParaRPr lang="en-US" altLang="en-US" sz="2300" dirty="0">
              <a:solidFill>
                <a:srgbClr val="00B050"/>
              </a:solidFill>
            </a:endParaRPr>
          </a:p>
          <a:p>
            <a:pPr algn="l" rtl="0">
              <a:lnSpc>
                <a:spcPct val="90000"/>
              </a:lnSpc>
            </a:pPr>
            <a:r>
              <a:rPr lang="en-US" altLang="en-US" sz="2300" dirty="0"/>
              <a:t>Wait of external rotation of the head.</a:t>
            </a:r>
          </a:p>
          <a:p>
            <a:pPr algn="l" rtl="0">
              <a:lnSpc>
                <a:spcPct val="90000"/>
              </a:lnSpc>
            </a:pPr>
            <a:r>
              <a:rPr lang="en-US" altLang="en-US" sz="2300" dirty="0"/>
              <a:t>Deliver the shoulder by pulling gently</a:t>
            </a:r>
            <a:r>
              <a:rPr lang="ar-JO" altLang="en-US" sz="2300" dirty="0"/>
              <a:t> </a:t>
            </a:r>
            <a:r>
              <a:rPr lang="en-US" altLang="en-US" sz="2300" dirty="0"/>
              <a:t> the head downwards and forwards.</a:t>
            </a:r>
          </a:p>
          <a:p>
            <a:pPr algn="l" rtl="0">
              <a:lnSpc>
                <a:spcPct val="90000"/>
              </a:lnSpc>
            </a:pPr>
            <a:r>
              <a:rPr lang="en-US" altLang="en-US" sz="2300" dirty="0"/>
              <a:t>The head should be lifted up to deliver the rest of the body.</a:t>
            </a:r>
          </a:p>
          <a:p>
            <a:pPr algn="l" rtl="0">
              <a:lnSpc>
                <a:spcPct val="90000"/>
              </a:lnSpc>
            </a:pPr>
            <a:r>
              <a:rPr lang="en-US" altLang="en-US" sz="2300" dirty="0"/>
              <a:t>Cord clamping</a:t>
            </a:r>
            <a:r>
              <a:rPr lang="en-US" altLang="en-US" sz="2300" dirty="0" smtClean="0"/>
              <a:t>. </a:t>
            </a:r>
            <a:r>
              <a:rPr lang="en-US" altLang="en-US" sz="2000" dirty="0" smtClean="0">
                <a:solidFill>
                  <a:srgbClr val="00B050"/>
                </a:solidFill>
              </a:rPr>
              <a:t>Active </a:t>
            </a:r>
            <a:r>
              <a:rPr lang="en-US" altLang="en-US" sz="2000" dirty="0" err="1" smtClean="0">
                <a:solidFill>
                  <a:srgbClr val="00B050"/>
                </a:solidFill>
              </a:rPr>
              <a:t>mngmnt</a:t>
            </a:r>
            <a:r>
              <a:rPr lang="en-US" altLang="en-US" sz="2000" dirty="0" smtClean="0">
                <a:solidFill>
                  <a:srgbClr val="00B050"/>
                </a:solidFill>
              </a:rPr>
              <a:t> depend on fetal state : 1) flaccid =direct clamping 2) good – up to 1 min</a:t>
            </a:r>
            <a:endParaRPr lang="en-US" altLang="en-US" sz="2300" dirty="0">
              <a:solidFill>
                <a:srgbClr val="00B050"/>
              </a:solidFill>
            </a:endParaRPr>
          </a:p>
          <a:p>
            <a:pPr algn="l" rtl="0">
              <a:lnSpc>
                <a:spcPct val="90000"/>
              </a:lnSpc>
            </a:pPr>
            <a:r>
              <a:rPr lang="en-US" altLang="en-US" sz="2300" dirty="0"/>
              <a:t>Give the neonate to the nurse for cleaning and drying</a:t>
            </a:r>
          </a:p>
          <a:p>
            <a:pPr algn="l" rtl="0">
              <a:lnSpc>
                <a:spcPct val="90000"/>
              </a:lnSpc>
            </a:pPr>
            <a:r>
              <a:rPr lang="en-US" altLang="en-US" sz="2300" dirty="0"/>
              <a:t>Give the neonate for the pediatrician for assessment and checking APGAR score</a:t>
            </a:r>
            <a:endParaRPr lang="ar-SA" altLang="en-US" sz="2300" dirty="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p:txBody>
          <a:bodyPr/>
          <a:lstStyle/>
          <a:p>
            <a:pPr rtl="0"/>
            <a:r>
              <a:rPr lang="en-US" altLang="en-US" dirty="0">
                <a:solidFill>
                  <a:srgbClr val="FF0000"/>
                </a:solidFill>
              </a:rPr>
              <a:t>The third stage</a:t>
            </a:r>
          </a:p>
        </p:txBody>
      </p:sp>
      <p:sp>
        <p:nvSpPr>
          <p:cNvPr id="36867" name="Rectangle 3"/>
          <p:cNvSpPr>
            <a:spLocks noGrp="1" noChangeArrowheads="1"/>
          </p:cNvSpPr>
          <p:nvPr>
            <p:ph idx="1"/>
          </p:nvPr>
        </p:nvSpPr>
        <p:spPr/>
        <p:txBody>
          <a:bodyPr/>
          <a:lstStyle/>
          <a:p>
            <a:pPr marL="609600" indent="-609600" algn="l" rtl="0">
              <a:lnSpc>
                <a:spcPct val="90000"/>
              </a:lnSpc>
            </a:pPr>
            <a:r>
              <a:rPr lang="en-US" altLang="en-US" sz="2400" dirty="0" smtClean="0"/>
              <a:t>Delivery of the placenta.</a:t>
            </a:r>
          </a:p>
          <a:p>
            <a:pPr marL="609600" indent="-609600" algn="l" rtl="0">
              <a:lnSpc>
                <a:spcPct val="90000"/>
              </a:lnSpc>
            </a:pPr>
            <a:r>
              <a:rPr lang="en-US" altLang="en-US" sz="2400" dirty="0" smtClean="0"/>
              <a:t>This usually takes 5-10 minutes</a:t>
            </a:r>
            <a:r>
              <a:rPr lang="en-US" altLang="en-US" sz="2400" dirty="0" smtClean="0">
                <a:solidFill>
                  <a:srgbClr val="FFFF00"/>
                </a:solidFill>
              </a:rPr>
              <a:t>.</a:t>
            </a:r>
          </a:p>
          <a:p>
            <a:pPr marL="609600" indent="-609600" algn="l" rtl="0">
              <a:lnSpc>
                <a:spcPct val="90000"/>
              </a:lnSpc>
            </a:pPr>
            <a:r>
              <a:rPr lang="en-US" altLang="en-US" sz="2400" dirty="0" smtClean="0"/>
              <a:t>If more than 30 minutes </a:t>
            </a:r>
            <a:r>
              <a:rPr lang="en-US" altLang="en-US" sz="2400" dirty="0" smtClean="0">
                <a:solidFill>
                  <a:srgbClr val="00B050"/>
                </a:solidFill>
              </a:rPr>
              <a:t>(now considered retained placenta) </a:t>
            </a:r>
            <a:r>
              <a:rPr lang="en-US" altLang="en-US" sz="2400" dirty="0" smtClean="0"/>
              <a:t>, action should be taken manual removal.</a:t>
            </a:r>
          </a:p>
          <a:p>
            <a:pPr marL="609600" indent="-609600" algn="l" rtl="0">
              <a:lnSpc>
                <a:spcPct val="90000"/>
              </a:lnSpc>
            </a:pPr>
            <a:r>
              <a:rPr lang="en-US" altLang="en-US" sz="2400" dirty="0" smtClean="0"/>
              <a:t>Signs of placental separation:</a:t>
            </a:r>
          </a:p>
          <a:p>
            <a:pPr marL="990600" lvl="1" indent="-533400" algn="l" rtl="0">
              <a:lnSpc>
                <a:spcPct val="90000"/>
              </a:lnSpc>
              <a:buClr>
                <a:srgbClr val="FFFF00"/>
              </a:buClr>
              <a:buFont typeface="Wingdings" charset="2"/>
              <a:buChar char="Ø"/>
            </a:pPr>
            <a:r>
              <a:rPr lang="en-US" altLang="en-US" sz="2400" dirty="0" smtClean="0"/>
              <a:t>Lengthening of the cord.</a:t>
            </a:r>
          </a:p>
          <a:p>
            <a:pPr marL="990600" lvl="1" indent="-533400" algn="l" rtl="0">
              <a:lnSpc>
                <a:spcPct val="90000"/>
              </a:lnSpc>
              <a:buClr>
                <a:srgbClr val="FFFF00"/>
              </a:buClr>
              <a:buFont typeface="Wingdings" charset="2"/>
              <a:buChar char="Ø"/>
            </a:pPr>
            <a:r>
              <a:rPr lang="en-US" altLang="en-US" sz="2400" dirty="0" smtClean="0"/>
              <a:t>Small gush of blood.</a:t>
            </a:r>
          </a:p>
          <a:p>
            <a:pPr marL="990600" lvl="1" indent="-533400" algn="l" rtl="0">
              <a:lnSpc>
                <a:spcPct val="90000"/>
              </a:lnSpc>
              <a:buClr>
                <a:srgbClr val="FFFF00"/>
              </a:buClr>
              <a:buFont typeface="Wingdings" charset="2"/>
              <a:buChar char="Ø"/>
            </a:pPr>
            <a:r>
              <a:rPr lang="en-US" altLang="en-US" sz="2400" dirty="0" smtClean="0"/>
              <a:t>Rising of the uterine fundus to above the umbilicus.</a:t>
            </a:r>
          </a:p>
          <a:p>
            <a:pPr marL="609600" indent="-609600" algn="l" rtl="0">
              <a:lnSpc>
                <a:spcPct val="90000"/>
              </a:lnSpc>
            </a:pPr>
            <a:r>
              <a:rPr lang="en-US" altLang="en-US" sz="2400" dirty="0" smtClean="0"/>
              <a:t>Expel the placenta by cord traction and gentle pressure on the uterine fundus</a:t>
            </a:r>
            <a:r>
              <a:rPr lang="en-US" altLang="en-US" sz="2400" dirty="0" smtClean="0">
                <a:solidFill>
                  <a:srgbClr val="00B050"/>
                </a:solidFill>
              </a:rPr>
              <a:t>.     </a:t>
            </a:r>
            <a:r>
              <a:rPr lang="en-US" altLang="en-US" sz="2400" dirty="0" err="1" smtClean="0">
                <a:solidFill>
                  <a:srgbClr val="00B050"/>
                </a:solidFill>
              </a:rPr>
              <a:t>Spontaneoud</a:t>
            </a:r>
            <a:r>
              <a:rPr lang="en-US" altLang="en-US" sz="2400" dirty="0" smtClean="0">
                <a:solidFill>
                  <a:srgbClr val="00B050"/>
                </a:solidFill>
              </a:rPr>
              <a:t> method without traction – not used                     </a:t>
            </a:r>
            <a:endParaRPr lang="en-US" altLang="en-US" sz="2400" dirty="0">
              <a:solidFill>
                <a:srgbClr val="00B05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990600" y="198437"/>
            <a:ext cx="7543800" cy="639763"/>
          </a:xfrm>
        </p:spPr>
        <p:txBody>
          <a:bodyPr>
            <a:normAutofit fontScale="90000"/>
          </a:bodyPr>
          <a:lstStyle/>
          <a:p>
            <a:r>
              <a:rPr lang="en-US" altLang="en-US" dirty="0">
                <a:solidFill>
                  <a:srgbClr val="FF0000"/>
                </a:solidFill>
              </a:rPr>
              <a:t>Definition of labor</a:t>
            </a:r>
          </a:p>
        </p:txBody>
      </p:sp>
      <p:sp>
        <p:nvSpPr>
          <p:cNvPr id="12291" name="Rectangle 3"/>
          <p:cNvSpPr>
            <a:spLocks noGrp="1" noChangeArrowheads="1"/>
          </p:cNvSpPr>
          <p:nvPr>
            <p:ph idx="1"/>
          </p:nvPr>
        </p:nvSpPr>
        <p:spPr>
          <a:xfrm>
            <a:off x="0" y="838200"/>
            <a:ext cx="9144000" cy="5867400"/>
          </a:xfrm>
        </p:spPr>
        <p:txBody>
          <a:bodyPr>
            <a:normAutofit/>
          </a:bodyPr>
          <a:lstStyle/>
          <a:p>
            <a:pPr algn="l" rtl="0">
              <a:buFont typeface="Wingdings" charset="2"/>
              <a:buNone/>
            </a:pPr>
            <a:r>
              <a:rPr lang="en-US" altLang="en-US" sz="2800" dirty="0" smtClean="0">
                <a:solidFill>
                  <a:srgbClr val="00B050"/>
                </a:solidFill>
                <a:effectLst/>
              </a:rPr>
              <a:t>IN LABOUR = cervical dilatation , cervical </a:t>
            </a:r>
            <a:r>
              <a:rPr lang="en-US" altLang="en-US" sz="2800" dirty="0" err="1" smtClean="0">
                <a:solidFill>
                  <a:srgbClr val="00B050"/>
                </a:solidFill>
                <a:effectLst/>
              </a:rPr>
              <a:t>dilataion</a:t>
            </a:r>
            <a:r>
              <a:rPr lang="en-US" altLang="en-US" sz="2800" dirty="0" smtClean="0">
                <a:solidFill>
                  <a:srgbClr val="00B050"/>
                </a:solidFill>
                <a:effectLst/>
              </a:rPr>
              <a:t> &gt;3cm</a:t>
            </a:r>
          </a:p>
          <a:p>
            <a:pPr algn="l" rtl="0">
              <a:buFont typeface="Wingdings" charset="2"/>
              <a:buNone/>
            </a:pPr>
            <a:r>
              <a:rPr lang="en-US" altLang="en-US" sz="2800" dirty="0" smtClean="0">
                <a:solidFill>
                  <a:srgbClr val="00B050"/>
                </a:solidFill>
                <a:effectLst/>
              </a:rPr>
              <a:t>Effacement &gt;80%</a:t>
            </a:r>
          </a:p>
          <a:p>
            <a:pPr algn="l" rtl="0">
              <a:buFont typeface="Wingdings" charset="2"/>
              <a:buNone/>
            </a:pPr>
            <a:r>
              <a:rPr lang="en-US" altLang="en-US" sz="2800" dirty="0" err="1" smtClean="0">
                <a:solidFill>
                  <a:srgbClr val="00B050"/>
                </a:solidFill>
                <a:effectLst/>
              </a:rPr>
              <a:t>Multipara</a:t>
            </a:r>
            <a:r>
              <a:rPr lang="en-US" altLang="en-US" sz="2800" dirty="0" smtClean="0">
                <a:solidFill>
                  <a:srgbClr val="00B050"/>
                </a:solidFill>
                <a:effectLst/>
              </a:rPr>
              <a:t>= effacement and dilatation occure together </a:t>
            </a:r>
          </a:p>
          <a:p>
            <a:pPr algn="l" rtl="0">
              <a:buFont typeface="Wingdings" charset="2"/>
              <a:buNone/>
            </a:pPr>
            <a:r>
              <a:rPr lang="en-US" altLang="en-US" sz="2800" dirty="0" err="1" smtClean="0">
                <a:solidFill>
                  <a:srgbClr val="00B050"/>
                </a:solidFill>
                <a:effectLst/>
              </a:rPr>
              <a:t>Primi</a:t>
            </a:r>
            <a:r>
              <a:rPr lang="en-US" altLang="en-US" sz="2800" dirty="0" smtClean="0">
                <a:solidFill>
                  <a:srgbClr val="00B050"/>
                </a:solidFill>
                <a:effectLst/>
              </a:rPr>
              <a:t>= </a:t>
            </a:r>
            <a:r>
              <a:rPr lang="en-US" altLang="en-US" sz="2800" dirty="0" err="1" smtClean="0">
                <a:solidFill>
                  <a:srgbClr val="00B050"/>
                </a:solidFill>
                <a:effectLst/>
              </a:rPr>
              <a:t>effecement</a:t>
            </a:r>
            <a:r>
              <a:rPr lang="en-US" altLang="en-US" sz="2800" dirty="0" smtClean="0">
                <a:solidFill>
                  <a:srgbClr val="00B050"/>
                </a:solidFill>
                <a:effectLst/>
              </a:rPr>
              <a:t> before </a:t>
            </a:r>
          </a:p>
          <a:p>
            <a:pPr algn="l" rtl="0">
              <a:buFont typeface="Wingdings" charset="2"/>
              <a:buNone/>
            </a:pPr>
            <a:r>
              <a:rPr lang="en-US" altLang="en-US" sz="2800" dirty="0" smtClean="0">
                <a:solidFill>
                  <a:srgbClr val="00B050"/>
                </a:solidFill>
                <a:effectLst/>
              </a:rPr>
              <a:t>To </a:t>
            </a:r>
            <a:r>
              <a:rPr lang="en-US" altLang="en-US" sz="2800" dirty="0">
                <a:solidFill>
                  <a:srgbClr val="00B050"/>
                </a:solidFill>
                <a:effectLst/>
              </a:rPr>
              <a:t>be called labor, it should be after 24 months or else it will be called miscarriage.</a:t>
            </a:r>
          </a:p>
          <a:p>
            <a:pPr algn="l" rtl="0">
              <a:buFont typeface="Wingdings" charset="2"/>
              <a:buNone/>
            </a:pPr>
            <a:r>
              <a:rPr lang="en-US" altLang="en-US" sz="2800" dirty="0">
                <a:solidFill>
                  <a:srgbClr val="00B050"/>
                </a:solidFill>
                <a:effectLst/>
              </a:rPr>
              <a:t>In OBS and GYNE terms, completing for example 37 weeks means completing 36weeks +6 days. Because the weeks starts at day 0 not day 1</a:t>
            </a:r>
          </a:p>
          <a:p>
            <a:pPr algn="l" rtl="0">
              <a:buFont typeface="Wingdings" charset="2"/>
              <a:buNone/>
            </a:pPr>
            <a:r>
              <a:rPr lang="en-US" altLang="en-US" sz="2800" dirty="0">
                <a:solidFill>
                  <a:srgbClr val="00B050"/>
                </a:solidFill>
                <a:effectLst/>
              </a:rPr>
              <a:t>Term pregnancy is after completing the 37 weeks ( beginning of 38wks)</a:t>
            </a:r>
          </a:p>
        </p:txBody>
      </p:sp>
    </p:spTree>
    <p:extLst>
      <p:ext uri="{BB962C8B-B14F-4D97-AF65-F5344CB8AC3E}">
        <p14:creationId xmlns:p14="http://schemas.microsoft.com/office/powerpoint/2010/main" val="32571929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style>
          <a:lnRef idx="2">
            <a:schemeClr val="dk1"/>
          </a:lnRef>
          <a:fillRef idx="1">
            <a:schemeClr val="lt1"/>
          </a:fillRef>
          <a:effectRef idx="0">
            <a:schemeClr val="dk1"/>
          </a:effectRef>
          <a:fontRef idx="minor">
            <a:schemeClr val="dk1"/>
          </a:fontRef>
        </p:style>
        <p:txBody>
          <a:bodyPr/>
          <a:lstStyle/>
          <a:p>
            <a:pPr algn="l" rtl="0"/>
            <a:r>
              <a:rPr lang="en-US" b="1" dirty="0" err="1" smtClean="0">
                <a:solidFill>
                  <a:srgbClr val="00B050"/>
                </a:solidFill>
              </a:rPr>
              <a:t>Methergen</a:t>
            </a:r>
            <a:r>
              <a:rPr lang="en-US" b="1" dirty="0" smtClean="0">
                <a:solidFill>
                  <a:srgbClr val="00B050"/>
                </a:solidFill>
              </a:rPr>
              <a:t> (</a:t>
            </a:r>
            <a:r>
              <a:rPr lang="en-US" b="1" dirty="0" err="1" smtClean="0">
                <a:solidFill>
                  <a:srgbClr val="00B050"/>
                </a:solidFill>
              </a:rPr>
              <a:t>ergometrin</a:t>
            </a:r>
            <a:r>
              <a:rPr lang="en-US" b="1" dirty="0" smtClean="0">
                <a:solidFill>
                  <a:srgbClr val="00B050"/>
                </a:solidFill>
              </a:rPr>
              <a:t>) is avoided in </a:t>
            </a:r>
            <a:r>
              <a:rPr lang="en-US" b="1" dirty="0" err="1" smtClean="0">
                <a:solidFill>
                  <a:srgbClr val="00B050"/>
                </a:solidFill>
              </a:rPr>
              <a:t>labour</a:t>
            </a:r>
            <a:r>
              <a:rPr lang="en-US" b="1" dirty="0" smtClean="0">
                <a:solidFill>
                  <a:srgbClr val="00B050"/>
                </a:solidFill>
              </a:rPr>
              <a:t> &gt; X HTN</a:t>
            </a:r>
          </a:p>
          <a:p>
            <a:pPr algn="l" rtl="0"/>
            <a:r>
              <a:rPr lang="en-US" b="1" dirty="0" smtClean="0">
                <a:solidFill>
                  <a:srgbClr val="00B050"/>
                </a:solidFill>
              </a:rPr>
              <a:t>Oxytocin (</a:t>
            </a:r>
            <a:r>
              <a:rPr lang="en-US" b="1" dirty="0" err="1" smtClean="0">
                <a:solidFill>
                  <a:srgbClr val="00B050"/>
                </a:solidFill>
              </a:rPr>
              <a:t>syntocinon</a:t>
            </a:r>
            <a:r>
              <a:rPr lang="en-US" b="1" dirty="0" smtClean="0">
                <a:solidFill>
                  <a:srgbClr val="00B050"/>
                </a:solidFill>
              </a:rPr>
              <a:t>) &gt; 3-5 mins </a:t>
            </a:r>
          </a:p>
          <a:p>
            <a:pPr algn="l" rtl="0"/>
            <a:r>
              <a:rPr lang="en-US" b="1" dirty="0" err="1" smtClean="0">
                <a:solidFill>
                  <a:srgbClr val="00B050"/>
                </a:solidFill>
              </a:rPr>
              <a:t>Syntometrin</a:t>
            </a:r>
            <a:r>
              <a:rPr lang="en-US" b="1" dirty="0" smtClean="0">
                <a:solidFill>
                  <a:srgbClr val="00B050"/>
                </a:solidFill>
              </a:rPr>
              <a:t> (mixed type) =7mins</a:t>
            </a:r>
          </a:p>
          <a:p>
            <a:pPr algn="l" rtl="0"/>
            <a:r>
              <a:rPr lang="en-US" b="1" dirty="0" smtClean="0">
                <a:solidFill>
                  <a:srgbClr val="00B050"/>
                </a:solidFill>
              </a:rPr>
              <a:t>Long acting oxytocin(</a:t>
            </a:r>
            <a:r>
              <a:rPr lang="en-US" b="1" dirty="0" err="1" smtClean="0">
                <a:solidFill>
                  <a:srgbClr val="00B050"/>
                </a:solidFill>
              </a:rPr>
              <a:t>carbitocin</a:t>
            </a:r>
            <a:r>
              <a:rPr lang="en-US" b="1" dirty="0" smtClean="0">
                <a:solidFill>
                  <a:srgbClr val="00B050"/>
                </a:solidFill>
              </a:rPr>
              <a:t>) = 11 </a:t>
            </a:r>
            <a:r>
              <a:rPr lang="en-US" b="1" dirty="0" err="1" smtClean="0">
                <a:solidFill>
                  <a:srgbClr val="00B050"/>
                </a:solidFill>
              </a:rPr>
              <a:t>hr</a:t>
            </a:r>
            <a:r>
              <a:rPr lang="en-US" b="1" dirty="0" smtClean="0">
                <a:solidFill>
                  <a:srgbClr val="00B050"/>
                </a:solidFill>
              </a:rPr>
              <a:t> used in PPH not IOL </a:t>
            </a:r>
          </a:p>
          <a:p>
            <a:pPr algn="l" rtl="0"/>
            <a:endParaRPr lang="en-US" b="1" dirty="0">
              <a:solidFill>
                <a:srgbClr val="00B050"/>
              </a:solidFill>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US" altLang="en-US" dirty="0">
                <a:solidFill>
                  <a:srgbClr val="FF0000"/>
                </a:solidFill>
              </a:rPr>
              <a:t>The third stage (cont.)</a:t>
            </a:r>
          </a:p>
        </p:txBody>
      </p:sp>
      <p:sp>
        <p:nvSpPr>
          <p:cNvPr id="37891" name="Rectangle 3"/>
          <p:cNvSpPr>
            <a:spLocks noGrp="1" noChangeArrowheads="1"/>
          </p:cNvSpPr>
          <p:nvPr>
            <p:ph idx="1"/>
          </p:nvPr>
        </p:nvSpPr>
        <p:spPr>
          <a:xfrm>
            <a:off x="152400" y="1524000"/>
            <a:ext cx="8991600" cy="4724400"/>
          </a:xfrm>
        </p:spPr>
        <p:txBody>
          <a:bodyPr/>
          <a:lstStyle/>
          <a:p>
            <a:pPr algn="l" rtl="0">
              <a:buFont typeface="Wingdings" charset="2"/>
              <a:buNone/>
            </a:pPr>
            <a:r>
              <a:rPr lang="en-US" altLang="en-US" sz="2500" dirty="0"/>
              <a:t>Controlled cord traction method (active management of 3</a:t>
            </a:r>
            <a:r>
              <a:rPr lang="en-US" altLang="en-US" sz="2500" baseline="30000" dirty="0"/>
              <a:t>rd</a:t>
            </a:r>
            <a:r>
              <a:rPr lang="en-US" altLang="en-US" sz="2500" dirty="0"/>
              <a:t> stage of labor):</a:t>
            </a:r>
          </a:p>
          <a:p>
            <a:pPr algn="l" rtl="0"/>
            <a:r>
              <a:rPr lang="en-US" altLang="en-US" sz="2000" dirty="0"/>
              <a:t>Ergometrine 0.5 mg or </a:t>
            </a:r>
            <a:r>
              <a:rPr lang="en-US" altLang="en-US" sz="2000" dirty="0" err="1"/>
              <a:t>syntometrine</a:t>
            </a:r>
            <a:r>
              <a:rPr lang="en-US" altLang="en-US" sz="2000" dirty="0"/>
              <a:t> (5 IU of </a:t>
            </a:r>
            <a:r>
              <a:rPr lang="en-US" altLang="en-US" sz="2000" dirty="0" err="1"/>
              <a:t>oxytocine</a:t>
            </a:r>
            <a:r>
              <a:rPr lang="en-US" altLang="en-US" sz="2000" dirty="0"/>
              <a:t> &amp; 0.5 mg of ergometrine) should be given at the delivery of the head</a:t>
            </a:r>
            <a:r>
              <a:rPr lang="en-US" altLang="en-US" sz="2000" dirty="0" smtClean="0"/>
              <a:t>. </a:t>
            </a:r>
            <a:r>
              <a:rPr lang="en-US" altLang="en-US" sz="2000" dirty="0" smtClean="0">
                <a:solidFill>
                  <a:srgbClr val="00B050"/>
                </a:solidFill>
              </a:rPr>
              <a:t>Enhance uterine contractions </a:t>
            </a:r>
            <a:endParaRPr lang="en-US" altLang="en-US" sz="2000" dirty="0">
              <a:solidFill>
                <a:srgbClr val="00B050"/>
              </a:solidFill>
            </a:endParaRPr>
          </a:p>
          <a:p>
            <a:pPr algn="l" rtl="0"/>
            <a:r>
              <a:rPr lang="en-US" altLang="en-US" sz="2000" dirty="0"/>
              <a:t>After clamping the cord, keep your left hand over the uterine fundus and wait for uterine contraction</a:t>
            </a:r>
            <a:r>
              <a:rPr lang="en-US" altLang="en-US" sz="2000" dirty="0" smtClean="0"/>
              <a:t>. </a:t>
            </a:r>
            <a:r>
              <a:rPr lang="en-US" altLang="en-US" sz="2000" dirty="0" smtClean="0">
                <a:solidFill>
                  <a:srgbClr val="00B050"/>
                </a:solidFill>
              </a:rPr>
              <a:t>Make sure bladder is empty </a:t>
            </a:r>
            <a:endParaRPr lang="en-US" altLang="en-US" sz="2000" dirty="0">
              <a:solidFill>
                <a:srgbClr val="00B050"/>
              </a:solidFill>
            </a:endParaRPr>
          </a:p>
          <a:p>
            <a:pPr algn="l" rtl="0"/>
            <a:r>
              <a:rPr lang="en-US" altLang="en-US" sz="2000" dirty="0"/>
              <a:t>When the uterus is contracted, place your left hand </a:t>
            </a:r>
            <a:r>
              <a:rPr lang="en-US" altLang="en-US" sz="2000" dirty="0" err="1"/>
              <a:t>suprapubically</a:t>
            </a:r>
            <a:r>
              <a:rPr lang="en-US" altLang="en-US" sz="2000" dirty="0"/>
              <a:t> pushing the uterus upward</a:t>
            </a:r>
            <a:r>
              <a:rPr lang="en-US" altLang="en-US" sz="2000" dirty="0">
                <a:solidFill>
                  <a:srgbClr val="FFFF00"/>
                </a:solidFill>
              </a:rPr>
              <a:t>. </a:t>
            </a:r>
            <a:r>
              <a:rPr lang="en-US" altLang="en-US" sz="2000" dirty="0">
                <a:solidFill>
                  <a:srgbClr val="00B050"/>
                </a:solidFill>
              </a:rPr>
              <a:t>(push by hand for 15 sec only not anymore). </a:t>
            </a:r>
          </a:p>
          <a:p>
            <a:pPr algn="l" rtl="0"/>
            <a:r>
              <a:rPr lang="en-US" altLang="en-US" sz="2000" dirty="0"/>
              <a:t>The right hand should grasp the cord and exert gentle steady traction downward. The placenta and the membranes will separate</a:t>
            </a:r>
            <a:r>
              <a:rPr lang="en-US" altLang="en-US" sz="2000" dirty="0" smtClean="0"/>
              <a:t>.</a:t>
            </a:r>
            <a:endParaRPr lang="en-US" altLang="en-US" sz="2000" dirty="0"/>
          </a:p>
          <a:p>
            <a:pPr algn="l" rtl="0">
              <a:buNone/>
            </a:pPr>
            <a:r>
              <a:rPr lang="en-US" altLang="en-US" sz="2000" u="sng" dirty="0" smtClean="0">
                <a:solidFill>
                  <a:srgbClr val="00B050"/>
                </a:solidFill>
              </a:rPr>
              <a:t>10-15 </a:t>
            </a:r>
            <a:r>
              <a:rPr lang="en-US" altLang="en-US" sz="2000" u="sng" dirty="0" err="1" smtClean="0">
                <a:solidFill>
                  <a:srgbClr val="00B050"/>
                </a:solidFill>
              </a:rPr>
              <a:t>secs</a:t>
            </a:r>
            <a:r>
              <a:rPr lang="en-US" altLang="en-US" sz="2000" u="sng" dirty="0" smtClean="0">
                <a:solidFill>
                  <a:srgbClr val="00B050"/>
                </a:solidFill>
              </a:rPr>
              <a:t> ,, didn’t get out ? Stop and wait for another contraction </a:t>
            </a:r>
          </a:p>
          <a:p>
            <a:pPr algn="l" rtl="0">
              <a:buNone/>
            </a:pPr>
            <a:r>
              <a:rPr lang="en-US" altLang="en-US" sz="2000" u="sng" dirty="0" smtClean="0">
                <a:solidFill>
                  <a:srgbClr val="00B050"/>
                </a:solidFill>
              </a:rPr>
              <a:t>98% on 2</a:t>
            </a:r>
            <a:r>
              <a:rPr lang="en-US" altLang="en-US" sz="2000" u="sng" baseline="30000" dirty="0" smtClean="0">
                <a:solidFill>
                  <a:srgbClr val="00B050"/>
                </a:solidFill>
              </a:rPr>
              <a:t>nd</a:t>
            </a:r>
            <a:r>
              <a:rPr lang="en-US" altLang="en-US" sz="2000" u="sng" dirty="0" smtClean="0">
                <a:solidFill>
                  <a:srgbClr val="00B050"/>
                </a:solidFill>
              </a:rPr>
              <a:t> or 3</a:t>
            </a:r>
            <a:r>
              <a:rPr lang="en-US" altLang="en-US" sz="2000" u="sng" baseline="30000" dirty="0" smtClean="0">
                <a:solidFill>
                  <a:srgbClr val="00B050"/>
                </a:solidFill>
              </a:rPr>
              <a:t>rd</a:t>
            </a:r>
            <a:r>
              <a:rPr lang="en-US" altLang="en-US" sz="2000" u="sng" dirty="0" smtClean="0">
                <a:solidFill>
                  <a:srgbClr val="00B050"/>
                </a:solidFill>
              </a:rPr>
              <a:t> attempt </a:t>
            </a:r>
          </a:p>
          <a:p>
            <a:pPr algn="l" rtl="0">
              <a:buNone/>
            </a:pPr>
            <a:r>
              <a:rPr lang="en-US" altLang="en-US" sz="2000" u="sng" dirty="0" smtClean="0">
                <a:solidFill>
                  <a:srgbClr val="00B050"/>
                </a:solidFill>
              </a:rPr>
              <a:t>X&gt; manual delivery of placenta ,, GA –enter the hand and extract the placenta</a:t>
            </a:r>
          </a:p>
        </p:txBody>
      </p:sp>
      <p:cxnSp>
        <p:nvCxnSpPr>
          <p:cNvPr id="5" name="Elbow Connector 4"/>
          <p:cNvCxnSpPr/>
          <p:nvPr/>
        </p:nvCxnSpPr>
        <p:spPr bwMode="auto">
          <a:xfrm rot="5400000">
            <a:off x="7543800" y="5029200"/>
            <a:ext cx="457200" cy="457200"/>
          </a:xfrm>
          <a:prstGeom prst="bentConnector3">
            <a:avLst>
              <a:gd name="adj1" fmla="val 50000"/>
            </a:avLst>
          </a:prstGeom>
          <a:ln>
            <a:solidFill>
              <a:srgbClr val="F61EE7"/>
            </a:solidFill>
            <a:headEnd type="none" w="med" len="med"/>
            <a:tailEnd type="arrow"/>
          </a:ln>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style>
          <a:lnRef idx="3">
            <a:schemeClr val="accent6"/>
          </a:lnRef>
          <a:fillRef idx="0">
            <a:schemeClr val="accent6"/>
          </a:fillRef>
          <a:effectRef idx="2">
            <a:schemeClr val="accent6"/>
          </a:effectRef>
          <a:fontRef idx="minor">
            <a:schemeClr val="tx1"/>
          </a:fontRef>
        </p:style>
      </p:cxn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E0B43D7-21D0-45B4-8725-CF8182FEFF55}"/>
              </a:ext>
            </a:extLst>
          </p:cNvPr>
          <p:cNvSpPr>
            <a:spLocks noGrp="1"/>
          </p:cNvSpPr>
          <p:nvPr>
            <p:ph type="title"/>
          </p:nvPr>
        </p:nvSpPr>
        <p:spPr/>
        <p:txBody>
          <a:bodyPr/>
          <a:lstStyle/>
          <a:p>
            <a:endParaRPr lang="en-US" dirty="0"/>
          </a:p>
        </p:txBody>
      </p:sp>
      <p:sp>
        <p:nvSpPr>
          <p:cNvPr id="3" name="Content Placeholder 2">
            <a:extLst>
              <a:ext uri="{FF2B5EF4-FFF2-40B4-BE49-F238E27FC236}">
                <a16:creationId xmlns="" xmlns:a16="http://schemas.microsoft.com/office/drawing/2014/main" id="{92DC92EB-FE54-44FC-BC14-4AEA80AE31AC}"/>
              </a:ext>
            </a:extLst>
          </p:cNvPr>
          <p:cNvSpPr>
            <a:spLocks noGrp="1"/>
          </p:cNvSpPr>
          <p:nvPr>
            <p:ph idx="1"/>
          </p:nvPr>
        </p:nvSpPr>
        <p:spPr/>
        <p:txBody>
          <a:bodyPr/>
          <a:lstStyle/>
          <a:p>
            <a:pPr algn="l" rtl="0"/>
            <a:r>
              <a:rPr lang="en-US" b="1" dirty="0">
                <a:solidFill>
                  <a:srgbClr val="00B050"/>
                </a:solidFill>
              </a:rPr>
              <a:t>Spontaneous method of delivery of placenta: Just putting the hand over the uterus and waiting for uterine contractions and pulling the cord, and then giving ergometrine (after the taking the placenta out(?))</a:t>
            </a:r>
          </a:p>
          <a:p>
            <a:pPr algn="l" rtl="0"/>
            <a:r>
              <a:rPr lang="en-US" b="1" dirty="0">
                <a:solidFill>
                  <a:srgbClr val="00B050"/>
                </a:solidFill>
              </a:rPr>
              <a:t>Not used anymore</a:t>
            </a:r>
          </a:p>
          <a:p>
            <a:endParaRPr lang="en-US" dirty="0">
              <a:solidFill>
                <a:srgbClr val="FF0000"/>
              </a:solidFill>
            </a:endParaRPr>
          </a:p>
        </p:txBody>
      </p:sp>
    </p:spTree>
    <p:extLst>
      <p:ext uri="{BB962C8B-B14F-4D97-AF65-F5344CB8AC3E}">
        <p14:creationId xmlns:p14="http://schemas.microsoft.com/office/powerpoint/2010/main" val="247334745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DD49C320-2384-4596-9E50-2EE9BB219C9F}"/>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5466B8C3-4C29-4C51-84DA-5B7AE0FF116B}"/>
              </a:ext>
            </a:extLst>
          </p:cNvPr>
          <p:cNvSpPr>
            <a:spLocks noGrp="1"/>
          </p:cNvSpPr>
          <p:nvPr>
            <p:ph idx="1"/>
          </p:nvPr>
        </p:nvSpPr>
        <p:spPr/>
        <p:txBody>
          <a:bodyPr/>
          <a:lstStyle/>
          <a:p>
            <a:pPr algn="l" rtl="0"/>
            <a:r>
              <a:rPr lang="en-US" b="1" dirty="0">
                <a:solidFill>
                  <a:srgbClr val="00B050"/>
                </a:solidFill>
              </a:rPr>
              <a:t>If placenta is not delivered by active method. We should manually deliver the placenta under anesthesia.</a:t>
            </a:r>
          </a:p>
        </p:txBody>
      </p:sp>
    </p:spTree>
    <p:extLst>
      <p:ext uri="{BB962C8B-B14F-4D97-AF65-F5344CB8AC3E}">
        <p14:creationId xmlns:p14="http://schemas.microsoft.com/office/powerpoint/2010/main" val="169677407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US" altLang="en-US" dirty="0">
                <a:solidFill>
                  <a:srgbClr val="FF0000"/>
                </a:solidFill>
              </a:rPr>
              <a:t>The third stage (cont.)</a:t>
            </a:r>
          </a:p>
        </p:txBody>
      </p:sp>
      <p:sp>
        <p:nvSpPr>
          <p:cNvPr id="38915" name="Rectangle 3"/>
          <p:cNvSpPr>
            <a:spLocks noGrp="1" noChangeArrowheads="1"/>
          </p:cNvSpPr>
          <p:nvPr>
            <p:ph idx="1"/>
          </p:nvPr>
        </p:nvSpPr>
        <p:spPr/>
        <p:txBody>
          <a:bodyPr/>
          <a:lstStyle/>
          <a:p>
            <a:pPr algn="l" rtl="0">
              <a:lnSpc>
                <a:spcPct val="80000"/>
              </a:lnSpc>
            </a:pPr>
            <a:r>
              <a:rPr lang="en-US" altLang="en-US" sz="2800" dirty="0"/>
              <a:t>If the placenta is not separated, try again after 5-10 minutes.</a:t>
            </a:r>
          </a:p>
          <a:p>
            <a:pPr algn="l" rtl="0">
              <a:lnSpc>
                <a:spcPct val="80000"/>
              </a:lnSpc>
            </a:pPr>
            <a:r>
              <a:rPr lang="en-US" altLang="en-US" sz="2800" dirty="0"/>
              <a:t>If this fails, then the placenta is retained and should be removed manually under general anesthesia.</a:t>
            </a:r>
          </a:p>
          <a:p>
            <a:pPr algn="l" rtl="0">
              <a:lnSpc>
                <a:spcPct val="80000"/>
              </a:lnSpc>
            </a:pPr>
            <a:r>
              <a:rPr lang="en-US" altLang="en-US" sz="2800" dirty="0"/>
              <a:t>This method have the following advantages:</a:t>
            </a:r>
          </a:p>
          <a:p>
            <a:pPr lvl="1" algn="l" rtl="0">
              <a:lnSpc>
                <a:spcPct val="80000"/>
              </a:lnSpc>
              <a:buFontTx/>
              <a:buNone/>
            </a:pPr>
            <a:r>
              <a:rPr lang="en-US" altLang="en-US" sz="2400" b="1" dirty="0">
                <a:solidFill>
                  <a:srgbClr val="FF0000"/>
                </a:solidFill>
              </a:rPr>
              <a:t>1- It shortens the time of the third stage.</a:t>
            </a:r>
          </a:p>
          <a:p>
            <a:pPr lvl="1" algn="l" rtl="0">
              <a:lnSpc>
                <a:spcPct val="80000"/>
              </a:lnSpc>
              <a:buFontTx/>
              <a:buNone/>
            </a:pPr>
            <a:r>
              <a:rPr lang="en-US" altLang="en-US" sz="2400" b="1" dirty="0">
                <a:solidFill>
                  <a:srgbClr val="FF0000"/>
                </a:solidFill>
              </a:rPr>
              <a:t>2- It reduce the incidence of post partum hemorrhage.</a:t>
            </a:r>
          </a:p>
          <a:p>
            <a:pPr lvl="1" algn="l" rtl="0">
              <a:lnSpc>
                <a:spcPct val="80000"/>
              </a:lnSpc>
              <a:buFontTx/>
              <a:buNone/>
            </a:pPr>
            <a:r>
              <a:rPr lang="en-US" altLang="en-US" sz="2400" b="1" dirty="0">
                <a:solidFill>
                  <a:srgbClr val="FF0000"/>
                </a:solidFill>
              </a:rPr>
              <a:t>3- Less incidence of acute inversion of uterus.</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p:txBody>
          <a:bodyPr/>
          <a:lstStyle/>
          <a:p>
            <a:r>
              <a:rPr lang="en-US" altLang="en-US" dirty="0">
                <a:solidFill>
                  <a:srgbClr val="FF0000"/>
                </a:solidFill>
              </a:rPr>
              <a:t>The third stage (cont.)</a:t>
            </a:r>
          </a:p>
        </p:txBody>
      </p:sp>
      <p:sp>
        <p:nvSpPr>
          <p:cNvPr id="39939" name="Rectangle 3"/>
          <p:cNvSpPr>
            <a:spLocks noGrp="1" noChangeArrowheads="1"/>
          </p:cNvSpPr>
          <p:nvPr>
            <p:ph idx="1"/>
          </p:nvPr>
        </p:nvSpPr>
        <p:spPr/>
        <p:txBody>
          <a:bodyPr/>
          <a:lstStyle/>
          <a:p>
            <a:pPr algn="l" rtl="0">
              <a:lnSpc>
                <a:spcPct val="90000"/>
              </a:lnSpc>
            </a:pPr>
            <a:r>
              <a:rPr lang="en-US" altLang="en-US" dirty="0"/>
              <a:t>After delivery, the placenta should be inspected for any missing cotyledons or a succenturiate lobe.</a:t>
            </a:r>
          </a:p>
          <a:p>
            <a:pPr algn="l" rtl="0">
              <a:lnSpc>
                <a:spcPct val="90000"/>
              </a:lnSpc>
            </a:pPr>
            <a:r>
              <a:rPr lang="en-US" altLang="en-US" dirty="0"/>
              <a:t>All through the third stage, observe the woman for any excessive bleeding.</a:t>
            </a:r>
          </a:p>
          <a:p>
            <a:pPr algn="l" rtl="0">
              <a:lnSpc>
                <a:spcPct val="90000"/>
              </a:lnSpc>
            </a:pPr>
            <a:r>
              <a:rPr lang="en-US" altLang="en-US" dirty="0"/>
              <a:t>Finally, inspect the vulva and vagina for any tears. A small tear with no active bleeding need no stitching.</a:t>
            </a:r>
          </a:p>
          <a:p>
            <a:pPr algn="l" rtl="0">
              <a:lnSpc>
                <a:spcPct val="90000"/>
              </a:lnSpc>
            </a:pPr>
            <a:endParaRPr lang="en-US" altLang="en-US" dirty="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lstStyle/>
          <a:p>
            <a:r>
              <a:rPr lang="en-US" altLang="en-US" dirty="0">
                <a:solidFill>
                  <a:srgbClr val="FF0000"/>
                </a:solidFill>
              </a:rPr>
              <a:t>The third stage (cont.)</a:t>
            </a:r>
          </a:p>
        </p:txBody>
      </p:sp>
      <p:sp>
        <p:nvSpPr>
          <p:cNvPr id="40963" name="Rectangle 3"/>
          <p:cNvSpPr>
            <a:spLocks noGrp="1" noChangeArrowheads="1"/>
          </p:cNvSpPr>
          <p:nvPr>
            <p:ph idx="1"/>
          </p:nvPr>
        </p:nvSpPr>
        <p:spPr/>
        <p:txBody>
          <a:bodyPr/>
          <a:lstStyle/>
          <a:p>
            <a:pPr algn="l" rtl="0"/>
            <a:r>
              <a:rPr lang="en-US" altLang="en-US" dirty="0"/>
              <a:t>Keep the women in the labor room for at least one hour under close observation for vital signs, level of consciousness, fits,  and any abnormal bleeding before shifting her to the ward </a:t>
            </a:r>
            <a:r>
              <a:rPr lang="en-US" altLang="en-US" dirty="0">
                <a:solidFill>
                  <a:srgbClr val="FF0000"/>
                </a:solidFill>
              </a:rPr>
              <a:t>( fourth stage of labor</a:t>
            </a:r>
            <a:r>
              <a:rPr lang="en-US" altLang="en-US" dirty="0" smtClean="0">
                <a:solidFill>
                  <a:srgbClr val="FF0000"/>
                </a:solidFill>
              </a:rPr>
              <a:t>).</a:t>
            </a:r>
          </a:p>
          <a:p>
            <a:pPr algn="l" rtl="0"/>
            <a:r>
              <a:rPr lang="en-US" altLang="en-US" dirty="0" smtClean="0">
                <a:solidFill>
                  <a:srgbClr val="00B050"/>
                </a:solidFill>
              </a:rPr>
              <a:t>intra[partum WBCs may reach 30,000 = normal</a:t>
            </a:r>
            <a:endParaRPr lang="en-US" altLang="en-US" dirty="0">
              <a:solidFill>
                <a:srgbClr val="00B050"/>
              </a:solidFil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lstStyle/>
          <a:p>
            <a:pPr rtl="0"/>
            <a:r>
              <a:rPr lang="en-US" altLang="en-US" dirty="0">
                <a:solidFill>
                  <a:srgbClr val="FF0000"/>
                </a:solidFill>
              </a:rPr>
              <a:t>Normal vaginal delivery</a:t>
            </a:r>
          </a:p>
        </p:txBody>
      </p:sp>
      <p:sp>
        <p:nvSpPr>
          <p:cNvPr id="41987" name="Rectangle 3"/>
          <p:cNvSpPr>
            <a:spLocks noGrp="1" noChangeArrowheads="1"/>
          </p:cNvSpPr>
          <p:nvPr>
            <p:ph idx="1"/>
          </p:nvPr>
        </p:nvSpPr>
        <p:spPr/>
        <p:txBody>
          <a:bodyPr/>
          <a:lstStyle/>
          <a:p>
            <a:pPr marL="609600" indent="-609600" algn="l" rtl="0"/>
            <a:r>
              <a:rPr lang="en-US" altLang="en-US" sz="2800" dirty="0">
                <a:solidFill>
                  <a:srgbClr val="FF0000"/>
                </a:solidFill>
              </a:rPr>
              <a:t>The following criteria should be fulfilled: </a:t>
            </a:r>
          </a:p>
          <a:p>
            <a:pPr marL="609600" indent="-609600" algn="l" rtl="0">
              <a:buFont typeface="Wingdings" charset="2"/>
              <a:buNone/>
            </a:pPr>
            <a:r>
              <a:rPr lang="en-US" altLang="en-US" sz="2400" b="1" dirty="0"/>
              <a:t>1- Spontaneous onset.</a:t>
            </a:r>
          </a:p>
          <a:p>
            <a:pPr marL="609600" indent="-609600" algn="l" rtl="0">
              <a:buFont typeface="Wingdings" charset="2"/>
              <a:buNone/>
            </a:pPr>
            <a:r>
              <a:rPr lang="en-US" altLang="en-US" sz="2400" b="1" dirty="0"/>
              <a:t>2- Term pregnancy.</a:t>
            </a:r>
          </a:p>
          <a:p>
            <a:pPr marL="609600" indent="-609600" algn="l" rtl="0">
              <a:buFont typeface="Wingdings" charset="2"/>
              <a:buNone/>
            </a:pPr>
            <a:r>
              <a:rPr lang="en-US" altLang="en-US" sz="2400" b="1" dirty="0"/>
              <a:t>3- Vertex presentation.</a:t>
            </a:r>
          </a:p>
          <a:p>
            <a:pPr marL="609600" indent="-609600" algn="l" rtl="0">
              <a:buFont typeface="Wingdings" charset="2"/>
              <a:buNone/>
            </a:pPr>
            <a:r>
              <a:rPr lang="en-US" altLang="en-US" sz="2400" b="1" dirty="0"/>
              <a:t>4- No interventions during labor.</a:t>
            </a:r>
          </a:p>
          <a:p>
            <a:pPr marL="609600" indent="-609600" algn="l" rtl="0">
              <a:buFont typeface="Wingdings" charset="2"/>
              <a:buNone/>
            </a:pPr>
            <a:r>
              <a:rPr lang="en-US" altLang="en-US" sz="2400" b="1" dirty="0"/>
              <a:t>5- Spontaneous vaginal delivery.</a:t>
            </a:r>
          </a:p>
          <a:p>
            <a:pPr marL="609600" indent="-609600" algn="l" rtl="0">
              <a:buFont typeface="Wingdings" charset="2"/>
              <a:buNone/>
            </a:pPr>
            <a:r>
              <a:rPr lang="en-US" altLang="en-US" sz="2400" b="1" dirty="0"/>
              <a:t>6- Normal duration of labor.</a:t>
            </a:r>
          </a:p>
          <a:p>
            <a:pPr marL="609600" indent="-609600" algn="l" rtl="0">
              <a:buFont typeface="Wingdings" charset="2"/>
              <a:buNone/>
            </a:pPr>
            <a:r>
              <a:rPr lang="en-US" altLang="en-US" sz="2400" b="1" dirty="0"/>
              <a:t>7- Healthy mother and baby.</a:t>
            </a:r>
          </a:p>
          <a:p>
            <a:pPr marL="609600" indent="-609600" algn="l" rtl="0">
              <a:buFont typeface="Wingdings" charset="2"/>
              <a:buNone/>
            </a:pPr>
            <a:r>
              <a:rPr lang="en-US" altLang="en-US" sz="2400" b="1" dirty="0">
                <a:solidFill>
                  <a:srgbClr val="FF0000"/>
                </a:solidFill>
              </a:rPr>
              <a:t>N.B. It is a retrospective diagnosis.</a:t>
            </a:r>
          </a:p>
          <a:p>
            <a:pPr marL="609600" indent="-609600" algn="l" rtl="0">
              <a:buFont typeface="Wingdings" charset="2"/>
              <a:buNone/>
            </a:pPr>
            <a:endParaRPr lang="en-US" altLang="en-US" sz="2400" b="1" dirty="0">
              <a:solidFill>
                <a:srgbClr val="FFFF00"/>
              </a:solidFill>
            </a:endParaRPr>
          </a:p>
        </p:txBody>
      </p:sp>
      <p:sp>
        <p:nvSpPr>
          <p:cNvPr id="4" name="5-Point Star 3"/>
          <p:cNvSpPr/>
          <p:nvPr/>
        </p:nvSpPr>
        <p:spPr bwMode="auto">
          <a:xfrm>
            <a:off x="7772400" y="381000"/>
            <a:ext cx="762000" cy="533400"/>
          </a:xfrm>
          <a:prstGeom prst="star5">
            <a:avLst/>
          </a:prstGeom>
          <a:solidFill>
            <a:srgbClr val="FF0000"/>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vert="horz" wrap="square" lIns="91440" tIns="45720" rIns="91440" bIns="45720" numCol="1" rtlCol="0" anchor="t" anchorCtr="0" compatLnSpc="1">
            <a:prstTxWarp prst="textNoShape">
              <a:avLst/>
            </a:prstTxWarp>
          </a:bodyPr>
          <a:lstStyle/>
          <a:p>
            <a:pPr marL="0" marR="0" indent="0" algn="r" defTabSz="914400" rtl="1"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rgbClr val="FF0000"/>
              </a:solidFill>
              <a:effectLst/>
              <a:latin typeface="Tahoma" charset="0"/>
              <a:ea typeface="Arial" charset="0"/>
              <a:cs typeface="Arial"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B414D5ED-FB0C-4530-8710-23A797CCEA2C}"/>
              </a:ext>
            </a:extLst>
          </p:cNvPr>
          <p:cNvSpPr>
            <a:spLocks noGrp="1"/>
          </p:cNvSpPr>
          <p:nvPr>
            <p:ph type="title"/>
          </p:nvPr>
        </p:nvSpPr>
        <p:spPr/>
        <p:txBody>
          <a:bodyPr/>
          <a:lstStyle/>
          <a:p>
            <a:endParaRPr lang="en-US"/>
          </a:p>
        </p:txBody>
      </p:sp>
      <p:sp>
        <p:nvSpPr>
          <p:cNvPr id="3" name="Content Placeholder 2">
            <a:extLst>
              <a:ext uri="{FF2B5EF4-FFF2-40B4-BE49-F238E27FC236}">
                <a16:creationId xmlns="" xmlns:a16="http://schemas.microsoft.com/office/drawing/2014/main" id="{AB99E405-9E78-47B4-8A7D-2F93230A0D97}"/>
              </a:ext>
            </a:extLst>
          </p:cNvPr>
          <p:cNvSpPr>
            <a:spLocks noGrp="1"/>
          </p:cNvSpPr>
          <p:nvPr>
            <p:ph idx="1"/>
          </p:nvPr>
        </p:nvSpPr>
        <p:spPr/>
        <p:txBody>
          <a:bodyPr/>
          <a:lstStyle/>
          <a:p>
            <a:pPr algn="l" rtl="0"/>
            <a:r>
              <a:rPr lang="en-US" dirty="0">
                <a:solidFill>
                  <a:srgbClr val="00B050"/>
                </a:solidFill>
              </a:rPr>
              <a:t>Post date is after completing 42 (</a:t>
            </a:r>
            <a:r>
              <a:rPr lang="en-US" dirty="0" err="1">
                <a:solidFill>
                  <a:srgbClr val="00B050"/>
                </a:solidFill>
              </a:rPr>
              <a:t>ie</a:t>
            </a:r>
            <a:r>
              <a:rPr lang="en-US" dirty="0">
                <a:solidFill>
                  <a:srgbClr val="00B050"/>
                </a:solidFill>
              </a:rPr>
              <a:t> 41 +6 days)</a:t>
            </a:r>
          </a:p>
          <a:p>
            <a:pPr algn="l" rtl="0"/>
            <a:r>
              <a:rPr lang="en-US" dirty="0">
                <a:solidFill>
                  <a:srgbClr val="00B050"/>
                </a:solidFill>
              </a:rPr>
              <a:t>About 10% of all patients will deliver at exactly the EDD.</a:t>
            </a:r>
          </a:p>
          <a:p>
            <a:pPr algn="l" rtl="0"/>
            <a:r>
              <a:rPr lang="en-US" dirty="0">
                <a:solidFill>
                  <a:srgbClr val="00B050"/>
                </a:solidFill>
              </a:rPr>
              <a:t> Incidence of preterm is 10%</a:t>
            </a:r>
          </a:p>
          <a:p>
            <a:pPr algn="l" rtl="0"/>
            <a:r>
              <a:rPr lang="en-US" dirty="0">
                <a:solidFill>
                  <a:srgbClr val="00B050"/>
                </a:solidFill>
              </a:rPr>
              <a:t>Incidence of post term is 5%</a:t>
            </a:r>
          </a:p>
          <a:p>
            <a:pPr algn="l" rtl="0"/>
            <a:r>
              <a:rPr lang="en-US" dirty="0">
                <a:solidFill>
                  <a:srgbClr val="00B050"/>
                </a:solidFill>
              </a:rPr>
              <a:t>Normal duration of pregnancy from fertilization is 266 days.</a:t>
            </a:r>
          </a:p>
        </p:txBody>
      </p:sp>
    </p:spTree>
    <p:extLst>
      <p:ext uri="{BB962C8B-B14F-4D97-AF65-F5344CB8AC3E}">
        <p14:creationId xmlns:p14="http://schemas.microsoft.com/office/powerpoint/2010/main" val="35469896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9E7D64D5-FDF3-4082-AC9A-CE015CB59730}"/>
              </a:ext>
            </a:extLst>
          </p:cNvPr>
          <p:cNvSpPr>
            <a:spLocks noGrp="1"/>
          </p:cNvSpPr>
          <p:nvPr>
            <p:ph type="title"/>
          </p:nvPr>
        </p:nvSpPr>
        <p:spPr/>
        <p:txBody>
          <a:bodyPr/>
          <a:lstStyle/>
          <a:p>
            <a:r>
              <a:rPr lang="en-US" dirty="0">
                <a:solidFill>
                  <a:srgbClr val="FF0000"/>
                </a:solidFill>
              </a:rPr>
              <a:t>How to calculate weeks</a:t>
            </a:r>
          </a:p>
        </p:txBody>
      </p:sp>
      <p:sp>
        <p:nvSpPr>
          <p:cNvPr id="3" name="Content Placeholder 2">
            <a:extLst>
              <a:ext uri="{FF2B5EF4-FFF2-40B4-BE49-F238E27FC236}">
                <a16:creationId xmlns="" xmlns:a16="http://schemas.microsoft.com/office/drawing/2014/main" id="{35BD720C-66D4-436F-9556-5C295AD63860}"/>
              </a:ext>
            </a:extLst>
          </p:cNvPr>
          <p:cNvSpPr>
            <a:spLocks noGrp="1"/>
          </p:cNvSpPr>
          <p:nvPr>
            <p:ph idx="1"/>
          </p:nvPr>
        </p:nvSpPr>
        <p:spPr/>
        <p:txBody>
          <a:bodyPr/>
          <a:lstStyle/>
          <a:p>
            <a:pPr algn="l" rtl="0"/>
            <a:r>
              <a:rPr lang="en-US" dirty="0">
                <a:solidFill>
                  <a:srgbClr val="00B050"/>
                </a:solidFill>
              </a:rPr>
              <a:t>1 month= 4 weeks</a:t>
            </a:r>
          </a:p>
          <a:p>
            <a:pPr algn="l" rtl="0"/>
            <a:r>
              <a:rPr lang="en-US" dirty="0">
                <a:solidFill>
                  <a:srgbClr val="00B050"/>
                </a:solidFill>
              </a:rPr>
              <a:t>2 months= 9 weeks</a:t>
            </a:r>
          </a:p>
          <a:p>
            <a:pPr algn="l" rtl="0"/>
            <a:r>
              <a:rPr lang="en-US" dirty="0">
                <a:solidFill>
                  <a:srgbClr val="00B050"/>
                </a:solidFill>
              </a:rPr>
              <a:t>3 months= 13 weeks</a:t>
            </a:r>
          </a:p>
        </p:txBody>
      </p:sp>
    </p:spTree>
    <p:extLst>
      <p:ext uri="{BB962C8B-B14F-4D97-AF65-F5344CB8AC3E}">
        <p14:creationId xmlns:p14="http://schemas.microsoft.com/office/powerpoint/2010/main" val="31656149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r>
              <a:rPr lang="en-US" altLang="en-US" sz="4000" dirty="0">
                <a:solidFill>
                  <a:srgbClr val="FF0000"/>
                </a:solidFill>
              </a:rPr>
              <a:t>Stages and phases of labor</a:t>
            </a:r>
          </a:p>
        </p:txBody>
      </p:sp>
      <p:sp>
        <p:nvSpPr>
          <p:cNvPr id="13315" name="Rectangle 3"/>
          <p:cNvSpPr>
            <a:spLocks noGrp="1" noChangeArrowheads="1"/>
          </p:cNvSpPr>
          <p:nvPr>
            <p:ph idx="1"/>
          </p:nvPr>
        </p:nvSpPr>
        <p:spPr>
          <a:xfrm>
            <a:off x="457200" y="1295400"/>
            <a:ext cx="8458200" cy="5334000"/>
          </a:xfrm>
        </p:spPr>
        <p:txBody>
          <a:bodyPr>
            <a:normAutofit/>
          </a:bodyPr>
          <a:lstStyle/>
          <a:p>
            <a:pPr algn="l" rtl="0">
              <a:lnSpc>
                <a:spcPct val="90000"/>
              </a:lnSpc>
              <a:buFont typeface="Wingdings" charset="2"/>
              <a:buNone/>
            </a:pPr>
            <a:r>
              <a:rPr lang="en-US" altLang="en-US" sz="2800" dirty="0"/>
              <a:t>Labor is divided </a:t>
            </a:r>
            <a:r>
              <a:rPr lang="en-US" altLang="en-US" sz="2800" dirty="0">
                <a:solidFill>
                  <a:srgbClr val="FF0000"/>
                </a:solidFill>
              </a:rPr>
              <a:t>mainly </a:t>
            </a:r>
            <a:r>
              <a:rPr lang="en-US" altLang="en-US" sz="2800" dirty="0"/>
              <a:t>in to 3 stages:</a:t>
            </a:r>
          </a:p>
          <a:p>
            <a:pPr algn="l" rtl="0">
              <a:lnSpc>
                <a:spcPct val="90000"/>
              </a:lnSpc>
              <a:buFont typeface="Wingdings" charset="2"/>
              <a:buNone/>
            </a:pPr>
            <a:r>
              <a:rPr lang="en-US" altLang="en-US" sz="2800" dirty="0">
                <a:solidFill>
                  <a:srgbClr val="FF0000"/>
                </a:solidFill>
              </a:rPr>
              <a:t>First</a:t>
            </a:r>
            <a:r>
              <a:rPr lang="en-US" altLang="en-US" sz="2800" dirty="0">
                <a:solidFill>
                  <a:srgbClr val="FFFF00"/>
                </a:solidFill>
              </a:rPr>
              <a:t> </a:t>
            </a:r>
            <a:r>
              <a:rPr lang="en-US" altLang="en-US" sz="2800" dirty="0">
                <a:solidFill>
                  <a:srgbClr val="FF0000"/>
                </a:solidFill>
              </a:rPr>
              <a:t>stage</a:t>
            </a:r>
            <a:r>
              <a:rPr lang="en-US" altLang="en-US" sz="2800" dirty="0">
                <a:solidFill>
                  <a:srgbClr val="FFFF00"/>
                </a:solidFill>
              </a:rPr>
              <a:t>:</a:t>
            </a:r>
            <a:r>
              <a:rPr lang="en-US" altLang="en-US" sz="2800" dirty="0"/>
              <a:t> From the onset of regular uterine contractions and full dilatation of the cervix.</a:t>
            </a:r>
          </a:p>
          <a:p>
            <a:pPr algn="l" rtl="0">
              <a:lnSpc>
                <a:spcPct val="90000"/>
              </a:lnSpc>
              <a:buFont typeface="Wingdings" charset="2"/>
              <a:buNone/>
            </a:pPr>
            <a:r>
              <a:rPr lang="en-US" altLang="en-US" sz="2800" dirty="0">
                <a:solidFill>
                  <a:srgbClr val="FF0000"/>
                </a:solidFill>
              </a:rPr>
              <a:t>Second</a:t>
            </a:r>
            <a:r>
              <a:rPr lang="en-US" altLang="en-US" sz="2800" dirty="0">
                <a:solidFill>
                  <a:srgbClr val="FFFF00"/>
                </a:solidFill>
              </a:rPr>
              <a:t> </a:t>
            </a:r>
            <a:r>
              <a:rPr lang="en-US" altLang="en-US" sz="2800" dirty="0">
                <a:solidFill>
                  <a:srgbClr val="FF0000"/>
                </a:solidFill>
              </a:rPr>
              <a:t>stage</a:t>
            </a:r>
            <a:r>
              <a:rPr lang="en-US" altLang="en-US" sz="2800" dirty="0">
                <a:solidFill>
                  <a:srgbClr val="FFFF00"/>
                </a:solidFill>
              </a:rPr>
              <a:t>:</a:t>
            </a:r>
            <a:r>
              <a:rPr lang="en-US" altLang="en-US" sz="2800" dirty="0"/>
              <a:t> From full dilatation </a:t>
            </a:r>
            <a:r>
              <a:rPr lang="en-US" altLang="en-US" sz="2800" dirty="0" smtClean="0"/>
              <a:t>-10cm- and </a:t>
            </a:r>
            <a:r>
              <a:rPr lang="en-US" altLang="en-US" sz="2800" dirty="0"/>
              <a:t>delivery of infant.</a:t>
            </a:r>
          </a:p>
          <a:p>
            <a:pPr algn="l" rtl="0">
              <a:lnSpc>
                <a:spcPct val="90000"/>
              </a:lnSpc>
              <a:buFont typeface="Wingdings" charset="2"/>
              <a:buNone/>
            </a:pPr>
            <a:r>
              <a:rPr lang="en-US" altLang="en-US" sz="2800" dirty="0">
                <a:solidFill>
                  <a:srgbClr val="FF0000"/>
                </a:solidFill>
              </a:rPr>
              <a:t>Third</a:t>
            </a:r>
            <a:r>
              <a:rPr lang="en-US" altLang="en-US" sz="2800" dirty="0">
                <a:solidFill>
                  <a:srgbClr val="FFFF00"/>
                </a:solidFill>
              </a:rPr>
              <a:t> </a:t>
            </a:r>
            <a:r>
              <a:rPr lang="en-US" altLang="en-US" sz="2800" dirty="0">
                <a:solidFill>
                  <a:srgbClr val="FF0000"/>
                </a:solidFill>
              </a:rPr>
              <a:t>stage</a:t>
            </a:r>
            <a:r>
              <a:rPr lang="en-US" altLang="en-US" sz="2800" dirty="0">
                <a:solidFill>
                  <a:srgbClr val="FFFF00"/>
                </a:solidFill>
              </a:rPr>
              <a:t>:</a:t>
            </a:r>
            <a:r>
              <a:rPr lang="en-US" altLang="en-US" sz="2800" dirty="0"/>
              <a:t> from delivery of infant and delivery of the placenta. (shortest stage)</a:t>
            </a:r>
          </a:p>
          <a:p>
            <a:pPr algn="l" rtl="0">
              <a:lnSpc>
                <a:spcPct val="90000"/>
              </a:lnSpc>
              <a:buFont typeface="Wingdings" charset="2"/>
              <a:buNone/>
            </a:pPr>
            <a:r>
              <a:rPr lang="en-US" altLang="en-US" sz="2800" dirty="0">
                <a:solidFill>
                  <a:srgbClr val="FF0000"/>
                </a:solidFill>
              </a:rPr>
              <a:t>Fourth stage: The first hour after the delivery of the placenta. </a:t>
            </a:r>
            <a:r>
              <a:rPr lang="en-US" altLang="en-US" sz="2800" dirty="0">
                <a:solidFill>
                  <a:srgbClr val="00B050"/>
                </a:solidFill>
              </a:rPr>
              <a:t>(where women should be in close observation because most complication show at the first hour after delivery</a:t>
            </a:r>
            <a:r>
              <a:rPr lang="en-US" altLang="en-US" sz="2800" dirty="0" smtClean="0">
                <a:solidFill>
                  <a:srgbClr val="00B050"/>
                </a:solidFill>
              </a:rPr>
              <a:t>) ***close observation </a:t>
            </a:r>
            <a:endParaRPr lang="en-US" altLang="en-US" sz="2800" dirty="0">
              <a:solidFill>
                <a:srgbClr val="00B050"/>
              </a:solidFill>
            </a:endParaRPr>
          </a:p>
          <a:p>
            <a:pPr algn="l" rtl="0">
              <a:lnSpc>
                <a:spcPct val="90000"/>
              </a:lnSpc>
              <a:buFont typeface="Wingdings" charset="2"/>
              <a:buNone/>
            </a:pPr>
            <a:endParaRPr lang="en-US" altLang="en-US" sz="2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838200" y="0"/>
            <a:ext cx="7543800" cy="1431925"/>
          </a:xfrm>
        </p:spPr>
        <p:txBody>
          <a:bodyPr/>
          <a:lstStyle/>
          <a:p>
            <a:r>
              <a:rPr lang="en-US" altLang="en-US" sz="4000" dirty="0">
                <a:solidFill>
                  <a:srgbClr val="FF0000"/>
                </a:solidFill>
              </a:rPr>
              <a:t>Stages and phases of labor</a:t>
            </a:r>
          </a:p>
        </p:txBody>
      </p:sp>
      <p:sp>
        <p:nvSpPr>
          <p:cNvPr id="14339" name="Rectangle 3"/>
          <p:cNvSpPr>
            <a:spLocks noGrp="1" noChangeArrowheads="1"/>
          </p:cNvSpPr>
          <p:nvPr>
            <p:ph idx="1"/>
          </p:nvPr>
        </p:nvSpPr>
        <p:spPr>
          <a:xfrm>
            <a:off x="0" y="1524000"/>
            <a:ext cx="9144000" cy="4648200"/>
          </a:xfrm>
        </p:spPr>
        <p:txBody>
          <a:bodyPr>
            <a:normAutofit lnSpcReduction="10000"/>
          </a:bodyPr>
          <a:lstStyle/>
          <a:p>
            <a:pPr algn="l" rtl="0">
              <a:buFont typeface="Wingdings" charset="2"/>
              <a:buNone/>
            </a:pPr>
            <a:r>
              <a:rPr lang="en-US" altLang="en-US" u="sng" dirty="0">
                <a:solidFill>
                  <a:srgbClr val="FF0000"/>
                </a:solidFill>
              </a:rPr>
              <a:t>Phases of the First stage of labor:</a:t>
            </a:r>
          </a:p>
          <a:p>
            <a:pPr algn="l" rtl="0">
              <a:buFont typeface="Wingdings" charset="2"/>
              <a:buNone/>
            </a:pPr>
            <a:endParaRPr lang="en-US" altLang="en-US" u="sng" dirty="0">
              <a:solidFill>
                <a:srgbClr val="FF0000"/>
              </a:solidFill>
            </a:endParaRPr>
          </a:p>
          <a:p>
            <a:pPr algn="l" rtl="0">
              <a:buFont typeface="Wingdings" charset="2"/>
              <a:buNone/>
            </a:pPr>
            <a:r>
              <a:rPr lang="en-US" altLang="en-US" dirty="0">
                <a:solidFill>
                  <a:srgbClr val="FF0000"/>
                </a:solidFill>
              </a:rPr>
              <a:t>Latent phase:</a:t>
            </a:r>
            <a:r>
              <a:rPr lang="en-US" altLang="en-US" dirty="0"/>
              <a:t> The phase of </a:t>
            </a:r>
            <a:r>
              <a:rPr lang="en-US" altLang="en-US" u="sng" dirty="0">
                <a:effectLst>
                  <a:outerShdw blurRad="38100" dist="38100" dir="2700000" algn="tl">
                    <a:srgbClr val="000000">
                      <a:alpha val="43137"/>
                    </a:srgbClr>
                  </a:outerShdw>
                </a:effectLst>
              </a:rPr>
              <a:t>slow </a:t>
            </a:r>
            <a:r>
              <a:rPr lang="en-US" altLang="en-US" dirty="0"/>
              <a:t>dilatation of the cervix</a:t>
            </a:r>
            <a:r>
              <a:rPr lang="en-US" altLang="en-US" dirty="0" smtClean="0"/>
              <a:t>. 3cm take 7-8 h . </a:t>
            </a:r>
            <a:r>
              <a:rPr lang="en-US" altLang="en-US" dirty="0">
                <a:solidFill>
                  <a:srgbClr val="00B050"/>
                </a:solidFill>
              </a:rPr>
              <a:t>( 0 to 4 cm dilatation</a:t>
            </a:r>
            <a:r>
              <a:rPr lang="en-US" altLang="en-US" dirty="0" smtClean="0">
                <a:solidFill>
                  <a:srgbClr val="00B050"/>
                </a:solidFill>
              </a:rPr>
              <a:t>),,</a:t>
            </a:r>
            <a:br>
              <a:rPr lang="en-US" altLang="en-US" dirty="0" smtClean="0">
                <a:solidFill>
                  <a:srgbClr val="00B050"/>
                </a:solidFill>
              </a:rPr>
            </a:br>
            <a:r>
              <a:rPr lang="en-US" altLang="en-US" dirty="0" smtClean="0">
                <a:solidFill>
                  <a:srgbClr val="00B050"/>
                </a:solidFill>
              </a:rPr>
              <a:t> </a:t>
            </a:r>
            <a:r>
              <a:rPr lang="en-US" altLang="en-US" sz="2400" dirty="0" smtClean="0">
                <a:solidFill>
                  <a:srgbClr val="00B050"/>
                </a:solidFill>
              </a:rPr>
              <a:t>double the duration of active</a:t>
            </a:r>
            <a:endParaRPr lang="en-US" altLang="en-US" dirty="0">
              <a:solidFill>
                <a:srgbClr val="00B050"/>
              </a:solidFill>
            </a:endParaRPr>
          </a:p>
          <a:p>
            <a:pPr algn="l" rtl="0">
              <a:buFont typeface="Wingdings" charset="2"/>
              <a:buNone/>
            </a:pPr>
            <a:r>
              <a:rPr lang="en-US" altLang="en-US" dirty="0">
                <a:solidFill>
                  <a:srgbClr val="FF0000"/>
                </a:solidFill>
              </a:rPr>
              <a:t>Active phase:</a:t>
            </a:r>
            <a:r>
              <a:rPr lang="en-US" altLang="en-US" dirty="0"/>
              <a:t> The phase of maximal dilatation of the cervix. This phase usually began at 4 cm dilatation</a:t>
            </a:r>
            <a:r>
              <a:rPr lang="en-US" altLang="en-US" dirty="0" smtClean="0"/>
              <a:t>. </a:t>
            </a:r>
            <a:r>
              <a:rPr lang="en-US" altLang="en-US" dirty="0" smtClean="0">
                <a:solidFill>
                  <a:srgbClr val="00B050"/>
                </a:solidFill>
              </a:rPr>
              <a:t>4-10 cm , usually 1cm/hr</a:t>
            </a:r>
          </a:p>
          <a:p>
            <a:pPr algn="l" rtl="0">
              <a:buFont typeface="Wingdings" charset="2"/>
              <a:buNone/>
            </a:pPr>
            <a:r>
              <a:rPr lang="en-US" altLang="en-US" sz="2000" dirty="0" smtClean="0">
                <a:solidFill>
                  <a:srgbClr val="00B050"/>
                </a:solidFill>
              </a:rPr>
              <a:t>2DN STAGE &gt; passive = descending of fetus depends on uterine contractions only </a:t>
            </a:r>
          </a:p>
          <a:p>
            <a:pPr algn="l" rtl="0">
              <a:buFont typeface="Wingdings" charset="2"/>
              <a:buNone/>
            </a:pPr>
            <a:r>
              <a:rPr lang="en-US" altLang="en-US" sz="2000" dirty="0" smtClean="0">
                <a:solidFill>
                  <a:srgbClr val="00B050"/>
                </a:solidFill>
              </a:rPr>
              <a:t>Active = same as above+ abdominal muscles (ask patient to push )</a:t>
            </a:r>
            <a:endParaRPr lang="en-US" altLang="en-US" sz="2000" dirty="0">
              <a:solidFill>
                <a:srgbClr val="00B050"/>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 xmlns:a16="http://schemas.microsoft.com/office/drawing/2014/main" id="{C53C49B5-ABA1-4600-B894-F3DC5EF26808}"/>
              </a:ext>
            </a:extLst>
          </p:cNvPr>
          <p:cNvSpPr>
            <a:spLocks noGrp="1"/>
          </p:cNvSpPr>
          <p:nvPr>
            <p:ph type="title"/>
          </p:nvPr>
        </p:nvSpPr>
        <p:spPr/>
        <p:txBody>
          <a:bodyPr/>
          <a:lstStyle/>
          <a:p>
            <a:r>
              <a:rPr lang="en-US" dirty="0">
                <a:solidFill>
                  <a:srgbClr val="FF0000"/>
                </a:solidFill>
              </a:rPr>
              <a:t>2</a:t>
            </a:r>
            <a:r>
              <a:rPr lang="en-US" baseline="30000" dirty="0">
                <a:solidFill>
                  <a:srgbClr val="FF0000"/>
                </a:solidFill>
              </a:rPr>
              <a:t>nd</a:t>
            </a:r>
            <a:r>
              <a:rPr lang="en-US" dirty="0">
                <a:solidFill>
                  <a:srgbClr val="FF0000"/>
                </a:solidFill>
              </a:rPr>
              <a:t> stage of labor</a:t>
            </a:r>
          </a:p>
        </p:txBody>
      </p:sp>
      <p:sp>
        <p:nvSpPr>
          <p:cNvPr id="3" name="Content Placeholder 2">
            <a:extLst>
              <a:ext uri="{FF2B5EF4-FFF2-40B4-BE49-F238E27FC236}">
                <a16:creationId xmlns="" xmlns:a16="http://schemas.microsoft.com/office/drawing/2014/main" id="{966FD4C8-FBDC-47C6-9AF4-83BE98D68295}"/>
              </a:ext>
            </a:extLst>
          </p:cNvPr>
          <p:cNvSpPr>
            <a:spLocks noGrp="1"/>
          </p:cNvSpPr>
          <p:nvPr>
            <p:ph idx="1"/>
          </p:nvPr>
        </p:nvSpPr>
        <p:spPr>
          <a:xfrm>
            <a:off x="304800" y="1447800"/>
            <a:ext cx="8839200" cy="4648200"/>
          </a:xfrm>
        </p:spPr>
        <p:txBody>
          <a:bodyPr/>
          <a:lstStyle/>
          <a:p>
            <a:pPr algn="l" rtl="0"/>
            <a:r>
              <a:rPr lang="en-US" dirty="0">
                <a:solidFill>
                  <a:srgbClr val="00B050"/>
                </a:solidFill>
              </a:rPr>
              <a:t>Divided into two phases:</a:t>
            </a:r>
          </a:p>
          <a:p>
            <a:pPr algn="l" rtl="0"/>
            <a:r>
              <a:rPr lang="en-US" b="1" u="sng" dirty="0">
                <a:solidFill>
                  <a:srgbClr val="00B050"/>
                </a:solidFill>
              </a:rPr>
              <a:t>Passive phase</a:t>
            </a:r>
            <a:r>
              <a:rPr lang="en-US" dirty="0">
                <a:solidFill>
                  <a:srgbClr val="00B050"/>
                </a:solidFill>
              </a:rPr>
              <a:t>: the in which the descent is dependent upon the uterine contractions.</a:t>
            </a:r>
          </a:p>
          <a:p>
            <a:pPr algn="l" rtl="0"/>
            <a:r>
              <a:rPr lang="en-US" b="1" u="sng" dirty="0">
                <a:solidFill>
                  <a:srgbClr val="00B050"/>
                </a:solidFill>
              </a:rPr>
              <a:t>Active phase</a:t>
            </a:r>
            <a:r>
              <a:rPr lang="en-US" dirty="0">
                <a:solidFill>
                  <a:srgbClr val="00B050"/>
                </a:solidFill>
              </a:rPr>
              <a:t>: characterized by the use of uterine contractions and abdominal muscles contraction</a:t>
            </a:r>
            <a:r>
              <a:rPr lang="en-US" dirty="0" smtClean="0">
                <a:solidFill>
                  <a:srgbClr val="00B050"/>
                </a:solidFill>
              </a:rPr>
              <a:t>.</a:t>
            </a:r>
          </a:p>
          <a:p>
            <a:pPr algn="l" rtl="0"/>
            <a:r>
              <a:rPr lang="en-US" sz="2400" dirty="0" smtClean="0">
                <a:solidFill>
                  <a:srgbClr val="00B050"/>
                </a:solidFill>
              </a:rPr>
              <a:t>Uterine contractions ,,,, each 15 </a:t>
            </a:r>
            <a:r>
              <a:rPr lang="en-US" sz="2400" dirty="0" err="1" smtClean="0">
                <a:solidFill>
                  <a:srgbClr val="00B050"/>
                </a:solidFill>
              </a:rPr>
              <a:t>mins</a:t>
            </a:r>
            <a:r>
              <a:rPr lang="en-US" sz="2400" dirty="0" smtClean="0">
                <a:solidFill>
                  <a:srgbClr val="00B050"/>
                </a:solidFill>
              </a:rPr>
              <a:t> for 10 </a:t>
            </a:r>
            <a:r>
              <a:rPr lang="en-US" sz="2400" dirty="0" err="1" smtClean="0">
                <a:solidFill>
                  <a:srgbClr val="00B050"/>
                </a:solidFill>
              </a:rPr>
              <a:t>secs</a:t>
            </a:r>
            <a:endParaRPr lang="en-US" sz="2400" dirty="0" smtClean="0">
              <a:solidFill>
                <a:srgbClr val="00B050"/>
              </a:solidFill>
            </a:endParaRPr>
          </a:p>
          <a:p>
            <a:pPr algn="l" rtl="0"/>
            <a:r>
              <a:rPr lang="en-US" sz="2400" dirty="0" smtClean="0">
                <a:solidFill>
                  <a:srgbClr val="00B050"/>
                </a:solidFill>
              </a:rPr>
              <a:t>10 </a:t>
            </a:r>
            <a:r>
              <a:rPr lang="en-US" sz="2400" dirty="0" err="1" smtClean="0">
                <a:solidFill>
                  <a:srgbClr val="00B050"/>
                </a:solidFill>
              </a:rPr>
              <a:t>mins</a:t>
            </a:r>
            <a:r>
              <a:rPr lang="en-US" sz="2400" dirty="0" smtClean="0">
                <a:solidFill>
                  <a:srgbClr val="00B050"/>
                </a:solidFill>
              </a:rPr>
              <a:t> for 20 </a:t>
            </a:r>
            <a:r>
              <a:rPr lang="en-US" sz="2400" dirty="0" err="1" smtClean="0">
                <a:solidFill>
                  <a:srgbClr val="00B050"/>
                </a:solidFill>
              </a:rPr>
              <a:t>secs</a:t>
            </a:r>
            <a:endParaRPr lang="en-US" sz="2400" dirty="0" smtClean="0">
              <a:solidFill>
                <a:srgbClr val="00B050"/>
              </a:solidFill>
            </a:endParaRPr>
          </a:p>
          <a:p>
            <a:pPr algn="l" rtl="0"/>
            <a:r>
              <a:rPr lang="en-US" sz="2400" dirty="0" smtClean="0">
                <a:solidFill>
                  <a:srgbClr val="00B050"/>
                </a:solidFill>
              </a:rPr>
              <a:t>6-7mins for 30 </a:t>
            </a:r>
            <a:r>
              <a:rPr lang="en-US" sz="2400" dirty="0" err="1" smtClean="0">
                <a:solidFill>
                  <a:srgbClr val="00B050"/>
                </a:solidFill>
              </a:rPr>
              <a:t>secs</a:t>
            </a:r>
            <a:endParaRPr lang="en-US" sz="2400" dirty="0" smtClean="0">
              <a:solidFill>
                <a:srgbClr val="00B050"/>
              </a:solidFill>
            </a:endParaRPr>
          </a:p>
          <a:p>
            <a:pPr algn="l" rtl="0"/>
            <a:r>
              <a:rPr lang="en-US" sz="2400" dirty="0" smtClean="0">
                <a:solidFill>
                  <a:srgbClr val="00B050"/>
                </a:solidFill>
              </a:rPr>
              <a:t>3-4 </a:t>
            </a:r>
            <a:r>
              <a:rPr lang="en-US" sz="2400" dirty="0" err="1" smtClean="0">
                <a:solidFill>
                  <a:srgbClr val="00B050"/>
                </a:solidFill>
              </a:rPr>
              <a:t>mins</a:t>
            </a:r>
            <a:r>
              <a:rPr lang="en-US" sz="2400" dirty="0" smtClean="0">
                <a:solidFill>
                  <a:srgbClr val="00B050"/>
                </a:solidFill>
              </a:rPr>
              <a:t> for 40 </a:t>
            </a:r>
            <a:r>
              <a:rPr lang="en-US" sz="2400" dirty="0" err="1" smtClean="0">
                <a:solidFill>
                  <a:srgbClr val="00B050"/>
                </a:solidFill>
              </a:rPr>
              <a:t>secs</a:t>
            </a:r>
            <a:endParaRPr lang="en-US" sz="2400" dirty="0">
              <a:solidFill>
                <a:srgbClr val="00B050"/>
              </a:solidFill>
            </a:endParaRPr>
          </a:p>
        </p:txBody>
      </p:sp>
      <p:sp>
        <p:nvSpPr>
          <p:cNvPr id="4" name="TextBox 3"/>
          <p:cNvSpPr txBox="1"/>
          <p:nvPr/>
        </p:nvSpPr>
        <p:spPr>
          <a:xfrm>
            <a:off x="4953000" y="5410200"/>
            <a:ext cx="3810000" cy="523220"/>
          </a:xfrm>
          <a:prstGeom prst="rect">
            <a:avLst/>
          </a:prstGeom>
        </p:spPr>
        <p:style>
          <a:lnRef idx="1">
            <a:schemeClr val="accent3"/>
          </a:lnRef>
          <a:fillRef idx="2">
            <a:schemeClr val="accent3"/>
          </a:fillRef>
          <a:effectRef idx="1">
            <a:schemeClr val="accent3"/>
          </a:effectRef>
          <a:fontRef idx="minor">
            <a:schemeClr val="dk1"/>
          </a:fontRef>
        </p:style>
        <p:txBody>
          <a:bodyPr wrap="square" rtlCol="0">
            <a:spAutoFit/>
          </a:bodyPr>
          <a:lstStyle/>
          <a:p>
            <a:pPr algn="ctr" rtl="0"/>
            <a:r>
              <a:rPr lang="en-US" sz="2800" b="1" dirty="0" smtClean="0">
                <a:solidFill>
                  <a:srgbClr val="00B050"/>
                </a:solidFill>
              </a:rPr>
              <a:t>3/10mins ,, 20-40 </a:t>
            </a:r>
            <a:r>
              <a:rPr lang="en-US" sz="2800" b="1" dirty="0" err="1" smtClean="0">
                <a:solidFill>
                  <a:srgbClr val="00B050"/>
                </a:solidFill>
              </a:rPr>
              <a:t>secs</a:t>
            </a:r>
            <a:endParaRPr lang="en-US" sz="2800" b="1" dirty="0">
              <a:solidFill>
                <a:srgbClr val="00B050"/>
              </a:solidFill>
            </a:endParaRPr>
          </a:p>
        </p:txBody>
      </p:sp>
    </p:spTree>
    <p:extLst>
      <p:ext uri="{BB962C8B-B14F-4D97-AF65-F5344CB8AC3E}">
        <p14:creationId xmlns:p14="http://schemas.microsoft.com/office/powerpoint/2010/main" val="20067882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381000" y="186063"/>
            <a:ext cx="8458200" cy="1431925"/>
          </a:xfrm>
        </p:spPr>
        <p:txBody>
          <a:bodyPr/>
          <a:lstStyle/>
          <a:p>
            <a:r>
              <a:rPr lang="en-US" altLang="en-US" sz="3500" dirty="0">
                <a:solidFill>
                  <a:srgbClr val="FF0000"/>
                </a:solidFill>
              </a:rPr>
              <a:t>Duration of labor </a:t>
            </a:r>
            <a:r>
              <a:rPr lang="en-US" altLang="en-US" sz="3500" dirty="0">
                <a:solidFill>
                  <a:srgbClr val="00B050"/>
                </a:solidFill>
              </a:rPr>
              <a:t>(number are not important)</a:t>
            </a:r>
          </a:p>
        </p:txBody>
      </p:sp>
      <p:graphicFrame>
        <p:nvGraphicFramePr>
          <p:cNvPr id="15400" name="Group 40"/>
          <p:cNvGraphicFramePr>
            <a:graphicFrameLocks noGrp="1"/>
          </p:cNvGraphicFramePr>
          <p:nvPr>
            <p:ph type="tbl" idx="1"/>
            <p:extLst>
              <p:ext uri="{D42A27DB-BD31-4B8C-83A1-F6EECF244321}">
                <p14:modId xmlns:p14="http://schemas.microsoft.com/office/powerpoint/2010/main" val="35180557"/>
              </p:ext>
            </p:extLst>
          </p:nvPr>
        </p:nvGraphicFramePr>
        <p:xfrm>
          <a:off x="304800" y="1447800"/>
          <a:ext cx="8686800" cy="4629024"/>
        </p:xfrm>
        <a:graphic>
          <a:graphicData uri="http://schemas.openxmlformats.org/drawingml/2006/table">
            <a:tbl>
              <a:tblPr rtl="1"/>
              <a:tblGrid>
                <a:gridCol w="2895600">
                  <a:extLst>
                    <a:ext uri="{9D8B030D-6E8A-4147-A177-3AD203B41FA5}">
                      <a16:colId xmlns="" xmlns:a16="http://schemas.microsoft.com/office/drawing/2014/main" val="20000"/>
                    </a:ext>
                  </a:extLst>
                </a:gridCol>
                <a:gridCol w="2895600">
                  <a:extLst>
                    <a:ext uri="{9D8B030D-6E8A-4147-A177-3AD203B41FA5}">
                      <a16:colId xmlns="" xmlns:a16="http://schemas.microsoft.com/office/drawing/2014/main" val="20001"/>
                    </a:ext>
                  </a:extLst>
                </a:gridCol>
                <a:gridCol w="2895600">
                  <a:extLst>
                    <a:ext uri="{9D8B030D-6E8A-4147-A177-3AD203B41FA5}">
                      <a16:colId xmlns="" xmlns:a16="http://schemas.microsoft.com/office/drawing/2014/main" val="20002"/>
                    </a:ext>
                  </a:extLst>
                </a:gridCol>
              </a:tblGrid>
              <a:tr h="685800">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2800" b="0" i="0" u="none" strike="noStrike" cap="none" normalizeH="0" baseline="0" dirty="0">
                          <a:ln>
                            <a:noFill/>
                          </a:ln>
                          <a:solidFill>
                            <a:srgbClr val="FF0000"/>
                          </a:solidFill>
                          <a:effectLst>
                            <a:outerShdw blurRad="38100" dist="38100" dir="2700000" algn="tl">
                              <a:srgbClr val="000000"/>
                            </a:outerShdw>
                          </a:effectLst>
                          <a:latin typeface="Tahoma" charset="0"/>
                          <a:ea typeface="Arial" charset="0"/>
                          <a:cs typeface="Arial" charset="0"/>
                        </a:rPr>
                        <a:t>Multiparas</a:t>
                      </a:r>
                      <a:endParaRPr kumimoji="0" lang="ar-JO" altLang="en-US" sz="2800" b="0" i="0" u="none" strike="noStrike" cap="none" normalizeH="0" baseline="0" dirty="0">
                        <a:ln>
                          <a:noFill/>
                        </a:ln>
                        <a:solidFill>
                          <a:srgbClr val="FF0000"/>
                        </a:solidFill>
                        <a:effectLst>
                          <a:outerShdw blurRad="38100" dist="38100" dir="2700000" algn="tl">
                            <a:srgbClr val="000000"/>
                          </a:outerShdw>
                        </a:effectLst>
                        <a:latin typeface="Tahoma" charset="0"/>
                        <a:ea typeface="Arial" charset="0"/>
                        <a:cs typeface="Arial" charset="0"/>
                      </a:endParaRP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2800" b="0" i="0" u="none" strike="noStrike" cap="none" normalizeH="0" baseline="0" dirty="0">
                          <a:ln>
                            <a:noFill/>
                          </a:ln>
                          <a:solidFill>
                            <a:srgbClr val="FF0000"/>
                          </a:solidFill>
                          <a:effectLst>
                            <a:outerShdw blurRad="38100" dist="38100" dir="2700000" algn="tl">
                              <a:srgbClr val="000000"/>
                            </a:outerShdw>
                          </a:effectLst>
                          <a:latin typeface="Tahoma" charset="0"/>
                          <a:ea typeface="Arial" charset="0"/>
                          <a:cs typeface="Arial" charset="0"/>
                        </a:rPr>
                        <a:t>(Mean)</a:t>
                      </a:r>
                      <a:endParaRPr kumimoji="0" lang="ar-SA" altLang="en-US" sz="2800" b="0" i="0" u="none" strike="noStrike" cap="none" normalizeH="0" baseline="0" dirty="0">
                        <a:ln>
                          <a:noFill/>
                        </a:ln>
                        <a:solidFill>
                          <a:srgbClr val="FF0000"/>
                        </a:solidFill>
                        <a:effectLst>
                          <a:outerShdw blurRad="38100" dist="38100" dir="2700000" algn="tl">
                            <a:srgbClr val="000000"/>
                          </a:outerShdw>
                        </a:effectLst>
                        <a:latin typeface="Tahoma" charset="0"/>
                        <a:ea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2800" b="0" i="0" u="none" strike="noStrike" cap="none" normalizeH="0" baseline="0" dirty="0">
                          <a:ln>
                            <a:noFill/>
                          </a:ln>
                          <a:solidFill>
                            <a:srgbClr val="FF0000"/>
                          </a:solidFill>
                          <a:effectLst>
                            <a:outerShdw blurRad="38100" dist="38100" dir="2700000" algn="tl">
                              <a:srgbClr val="000000"/>
                            </a:outerShdw>
                          </a:effectLst>
                          <a:latin typeface="Tahoma" charset="0"/>
                          <a:ea typeface="Arial" charset="0"/>
                          <a:cs typeface="Arial" charset="0"/>
                        </a:rPr>
                        <a:t>Nulliparas</a:t>
                      </a:r>
                    </a:p>
                    <a:p>
                      <a:pPr marL="0" marR="0" lvl="0" indent="0" algn="ctr"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2800" b="0" i="0" u="none" strike="noStrike" cap="none" normalizeH="0" baseline="0" dirty="0">
                          <a:ln>
                            <a:noFill/>
                          </a:ln>
                          <a:solidFill>
                            <a:srgbClr val="FF0000"/>
                          </a:solidFill>
                          <a:effectLst>
                            <a:outerShdw blurRad="38100" dist="38100" dir="2700000" algn="tl">
                              <a:srgbClr val="000000"/>
                            </a:outerShdw>
                          </a:effectLst>
                          <a:latin typeface="Tahoma" charset="0"/>
                          <a:ea typeface="Arial" charset="0"/>
                          <a:cs typeface="Arial" charset="0"/>
                        </a:rPr>
                        <a:t>(Mean)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2800" b="0" i="0" u="none" strike="noStrike" cap="none" normalizeH="0" baseline="0" dirty="0">
                          <a:ln>
                            <a:noFill/>
                          </a:ln>
                          <a:solidFill>
                            <a:srgbClr val="FF0000"/>
                          </a:solidFill>
                          <a:effectLst>
                            <a:outerShdw blurRad="38100" dist="38100" dir="2700000" algn="tl">
                              <a:srgbClr val="000000"/>
                            </a:outerShdw>
                          </a:effectLst>
                          <a:latin typeface="Tahoma" charset="0"/>
                          <a:ea typeface="Arial" charset="0"/>
                          <a:cs typeface="Arial" charset="0"/>
                        </a:rPr>
                        <a:t>Stages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0"/>
                  </a:ext>
                </a:extLst>
              </a:tr>
              <a:tr h="642938">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2800" b="0" i="0" u="none" strike="noStrike" cap="none" normalizeH="0" baseline="0">
                          <a:ln>
                            <a:noFill/>
                          </a:ln>
                          <a:solidFill>
                            <a:schemeClr val="tx1"/>
                          </a:solidFill>
                          <a:effectLst>
                            <a:outerShdw blurRad="38100" dist="38100" dir="2700000" algn="tl">
                              <a:srgbClr val="000000"/>
                            </a:outerShdw>
                          </a:effectLst>
                          <a:latin typeface="Tahoma" charset="0"/>
                          <a:ea typeface="Arial" charset="0"/>
                          <a:cs typeface="Arial" charset="0"/>
                        </a:rPr>
                        <a:t>6-8 hr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2800" b="0" i="0" u="none" strike="noStrike" cap="none" normalizeH="0" baseline="0">
                          <a:ln>
                            <a:noFill/>
                          </a:ln>
                          <a:solidFill>
                            <a:schemeClr val="tx1"/>
                          </a:solidFill>
                          <a:effectLst>
                            <a:outerShdw blurRad="38100" dist="38100" dir="2700000" algn="tl">
                              <a:srgbClr val="000000"/>
                            </a:outerShdw>
                          </a:effectLst>
                          <a:latin typeface="Tahoma" charset="0"/>
                          <a:ea typeface="Arial" charset="0"/>
                          <a:cs typeface="Arial" charset="0"/>
                        </a:rPr>
                        <a:t>12-14 hr</a:t>
                      </a:r>
                      <a:r>
                        <a:rPr kumimoji="0" lang="ar-JO" altLang="en-US" sz="2800" b="0" i="0" u="none" strike="noStrike" cap="none" normalizeH="0" baseline="0">
                          <a:ln>
                            <a:noFill/>
                          </a:ln>
                          <a:solidFill>
                            <a:schemeClr val="tx1"/>
                          </a:solidFill>
                          <a:effectLst>
                            <a:outerShdw blurRad="38100" dist="38100" dir="2700000" algn="tl">
                              <a:srgbClr val="000000"/>
                            </a:outerShdw>
                          </a:effectLst>
                          <a:latin typeface="Tahoma" charset="0"/>
                          <a:ea typeface="Arial" charset="0"/>
                          <a:cs typeface="Arial" charset="0"/>
                        </a:rPr>
                        <a:t> </a:t>
                      </a:r>
                      <a:endParaRPr kumimoji="0" lang="ar-SA" altLang="en-US" sz="2800" b="0" i="0" u="none" strike="noStrike" cap="none" normalizeH="0" baseline="0">
                        <a:ln>
                          <a:noFill/>
                        </a:ln>
                        <a:solidFill>
                          <a:schemeClr val="tx1"/>
                        </a:solidFill>
                        <a:effectLst>
                          <a:outerShdw blurRad="38100" dist="38100" dir="2700000" algn="tl">
                            <a:srgbClr val="000000"/>
                          </a:outerShdw>
                        </a:effectLst>
                        <a:latin typeface="Tahoma"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2800" b="0" i="0" u="none" strike="noStrike" cap="none" normalizeH="0" baseline="0" dirty="0">
                          <a:ln>
                            <a:noFill/>
                          </a:ln>
                          <a:solidFill>
                            <a:srgbClr val="FF0000"/>
                          </a:solidFill>
                          <a:effectLst>
                            <a:outerShdw blurRad="38100" dist="38100" dir="2700000" algn="tl">
                              <a:srgbClr val="000000"/>
                            </a:outerShdw>
                          </a:effectLst>
                          <a:latin typeface="Tahoma" charset="0"/>
                          <a:ea typeface="Arial" charset="0"/>
                          <a:cs typeface="Arial" charset="0"/>
                        </a:rPr>
                        <a:t>Total duration</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1"/>
                  </a:ext>
                </a:extLst>
              </a:tr>
              <a:tr h="641350">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2800" b="0" i="0" u="none" strike="noStrike" cap="none" normalizeH="0" baseline="0">
                          <a:ln>
                            <a:noFill/>
                          </a:ln>
                          <a:solidFill>
                            <a:schemeClr val="tx1"/>
                          </a:solidFill>
                          <a:effectLst>
                            <a:outerShdw blurRad="38100" dist="38100" dir="2700000" algn="tl">
                              <a:srgbClr val="000000"/>
                            </a:outerShdw>
                          </a:effectLst>
                          <a:latin typeface="Tahoma" charset="0"/>
                          <a:ea typeface="Arial" charset="0"/>
                          <a:cs typeface="Arial" charset="0"/>
                        </a:rPr>
                        <a:t>6-7 hr</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2800" b="0" i="0" u="none" strike="noStrike" cap="none" normalizeH="0" baseline="0" dirty="0">
                          <a:ln>
                            <a:noFill/>
                          </a:ln>
                          <a:solidFill>
                            <a:schemeClr val="tx1"/>
                          </a:solidFill>
                          <a:effectLst>
                            <a:outerShdw blurRad="38100" dist="38100" dir="2700000" algn="tl">
                              <a:srgbClr val="000000"/>
                            </a:outerShdw>
                          </a:effectLst>
                          <a:latin typeface="Tahoma" charset="0"/>
                          <a:ea typeface="Arial" charset="0"/>
                          <a:cs typeface="Arial" charset="0"/>
                        </a:rPr>
                        <a:t>10-12 </a:t>
                      </a:r>
                      <a:r>
                        <a:rPr kumimoji="0" lang="en-US" altLang="en-US" sz="2800" b="0" i="0" u="none" strike="noStrike" cap="none" normalizeH="0" baseline="0" dirty="0" err="1">
                          <a:ln>
                            <a:noFill/>
                          </a:ln>
                          <a:solidFill>
                            <a:schemeClr val="tx1"/>
                          </a:solidFill>
                          <a:effectLst>
                            <a:outerShdw blurRad="38100" dist="38100" dir="2700000" algn="tl">
                              <a:srgbClr val="000000"/>
                            </a:outerShdw>
                          </a:effectLst>
                          <a:latin typeface="Tahoma" charset="0"/>
                          <a:ea typeface="Arial" charset="0"/>
                          <a:cs typeface="Arial" charset="0"/>
                        </a:rPr>
                        <a:t>hr</a:t>
                      </a:r>
                      <a:endParaRPr kumimoji="0" lang="en-US" altLang="en-US" sz="2800" b="0" i="0" u="none" strike="noStrike" cap="none" normalizeH="0" baseline="0" dirty="0">
                        <a:ln>
                          <a:noFill/>
                        </a:ln>
                        <a:solidFill>
                          <a:schemeClr val="tx1"/>
                        </a:solidFill>
                        <a:effectLst>
                          <a:outerShdw blurRad="38100" dist="38100" dir="2700000" algn="tl">
                            <a:srgbClr val="000000"/>
                          </a:outerShdw>
                        </a:effectLst>
                        <a:latin typeface="Tahoma"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2800" b="0" i="0" u="none" strike="noStrike" cap="none" normalizeH="0" baseline="0" dirty="0">
                          <a:ln>
                            <a:noFill/>
                          </a:ln>
                          <a:solidFill>
                            <a:srgbClr val="FF0000"/>
                          </a:solidFill>
                          <a:effectLst>
                            <a:outerShdw blurRad="38100" dist="38100" dir="2700000" algn="tl">
                              <a:srgbClr val="000000"/>
                            </a:outerShdw>
                          </a:effectLst>
                          <a:latin typeface="Tahoma" charset="0"/>
                          <a:ea typeface="Arial" charset="0"/>
                          <a:cs typeface="Arial" charset="0"/>
                        </a:rPr>
                        <a:t>First stage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2"/>
                  </a:ext>
                </a:extLst>
              </a:tr>
              <a:tr h="641350">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2800" b="0" i="0" u="none" strike="noStrike" cap="none" normalizeH="0" baseline="0">
                          <a:ln>
                            <a:noFill/>
                          </a:ln>
                          <a:solidFill>
                            <a:schemeClr val="tx1"/>
                          </a:solidFill>
                          <a:effectLst>
                            <a:outerShdw blurRad="38100" dist="38100" dir="2700000" algn="tl">
                              <a:srgbClr val="000000"/>
                            </a:outerShdw>
                          </a:effectLst>
                          <a:latin typeface="Tahoma" charset="0"/>
                          <a:ea typeface="Arial" charset="0"/>
                          <a:cs typeface="Arial" charset="0"/>
                        </a:rPr>
                        <a:t>30-50 min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2800" b="0" i="0" u="none" strike="noStrike" cap="none" normalizeH="0" baseline="0">
                          <a:ln>
                            <a:noFill/>
                          </a:ln>
                          <a:solidFill>
                            <a:schemeClr val="tx1"/>
                          </a:solidFill>
                          <a:effectLst>
                            <a:outerShdw blurRad="38100" dist="38100" dir="2700000" algn="tl">
                              <a:srgbClr val="000000"/>
                            </a:outerShdw>
                          </a:effectLst>
                          <a:latin typeface="Tahoma" charset="0"/>
                          <a:ea typeface="Arial" charset="0"/>
                          <a:cs typeface="Arial" charset="0"/>
                        </a:rPr>
                        <a:t>1-2 min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2800" b="0" i="0" u="none" strike="noStrike" cap="none" normalizeH="0" baseline="0" dirty="0">
                          <a:ln>
                            <a:noFill/>
                          </a:ln>
                          <a:solidFill>
                            <a:srgbClr val="FF0000"/>
                          </a:solidFill>
                          <a:effectLst>
                            <a:outerShdw blurRad="38100" dist="38100" dir="2700000" algn="tl">
                              <a:srgbClr val="000000"/>
                            </a:outerShdw>
                          </a:effectLst>
                          <a:latin typeface="Tahoma" charset="0"/>
                          <a:ea typeface="Arial" charset="0"/>
                          <a:cs typeface="Arial" charset="0"/>
                        </a:rPr>
                        <a:t>Second stage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3"/>
                  </a:ext>
                </a:extLst>
              </a:tr>
              <a:tr h="642938">
                <a:tc gridSpan="2">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2800" b="0" i="0" u="none" strike="noStrike" cap="none" normalizeH="0" baseline="0" dirty="0">
                          <a:ln>
                            <a:noFill/>
                          </a:ln>
                          <a:solidFill>
                            <a:srgbClr val="FF0000"/>
                          </a:solidFill>
                          <a:effectLst>
                            <a:outerShdw blurRad="38100" dist="38100" dir="2700000" algn="tl">
                              <a:srgbClr val="000000"/>
                            </a:outerShdw>
                          </a:effectLst>
                          <a:latin typeface="Tahoma" charset="0"/>
                          <a:ea typeface="Arial" charset="0"/>
                          <a:cs typeface="Arial" charset="0"/>
                        </a:rPr>
                        <a:t>5-60 min</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hMerge="1">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endParaRPr kumimoji="0" lang="en-US" altLang="en-US" sz="2800" b="0" i="0" u="none" strike="noStrike" cap="none" normalizeH="0" baseline="0" dirty="0">
                        <a:ln>
                          <a:noFill/>
                        </a:ln>
                        <a:solidFill>
                          <a:srgbClr val="FF0000"/>
                        </a:solidFill>
                        <a:effectLst>
                          <a:outerShdw blurRad="38100" dist="38100" dir="2700000" algn="tl">
                            <a:srgbClr val="000000"/>
                          </a:outerShdw>
                        </a:effectLst>
                        <a:latin typeface="Tahoma" charset="0"/>
                        <a:ea typeface="Arial" charset="0"/>
                        <a:cs typeface="Arial"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2800" b="0" i="0" u="none" strike="noStrike" cap="none" normalizeH="0" baseline="0" dirty="0">
                          <a:ln>
                            <a:noFill/>
                          </a:ln>
                          <a:solidFill>
                            <a:srgbClr val="FF0000"/>
                          </a:solidFill>
                          <a:effectLst>
                            <a:outerShdw blurRad="38100" dist="38100" dir="2700000" algn="tl">
                              <a:srgbClr val="000000"/>
                            </a:outerShdw>
                          </a:effectLst>
                          <a:latin typeface="Tahoma" charset="0"/>
                          <a:ea typeface="Arial" charset="0"/>
                          <a:cs typeface="Arial" charset="0"/>
                        </a:rPr>
                        <a:t>Third stage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4"/>
                  </a:ext>
                </a:extLst>
              </a:tr>
              <a:tr h="668338">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2800" b="0" i="0" u="none" strike="noStrike" cap="none" normalizeH="0" baseline="0">
                          <a:ln>
                            <a:noFill/>
                          </a:ln>
                          <a:solidFill>
                            <a:schemeClr val="tx1"/>
                          </a:solidFill>
                          <a:effectLst>
                            <a:outerShdw blurRad="38100" dist="38100" dir="2700000" algn="tl">
                              <a:srgbClr val="000000"/>
                            </a:outerShdw>
                          </a:effectLst>
                          <a:latin typeface="Tahoma" charset="0"/>
                          <a:ea typeface="Arial" charset="0"/>
                          <a:cs typeface="Arial" charset="0"/>
                        </a:rPr>
                        <a:t>4 hr</a:t>
                      </a:r>
                    </a:p>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endParaRPr kumimoji="0" lang="en-US" altLang="en-US" sz="2800" b="0" i="0" u="none" strike="noStrike" cap="none" normalizeH="0" baseline="0">
                        <a:ln>
                          <a:noFill/>
                        </a:ln>
                        <a:solidFill>
                          <a:schemeClr val="tx1"/>
                        </a:solidFill>
                        <a:effectLst>
                          <a:outerShdw blurRad="38100" dist="38100" dir="2700000" algn="tl">
                            <a:srgbClr val="000000"/>
                          </a:outerShdw>
                        </a:effectLst>
                        <a:latin typeface="Tahoma" charset="0"/>
                        <a:ea typeface="Arial" charset="0"/>
                        <a:cs typeface="Arial"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ctr" defTabSz="914400" rtl="1"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2800" b="0" i="0" u="none" strike="noStrike" cap="none" normalizeH="0" baseline="0">
                          <a:ln>
                            <a:noFill/>
                          </a:ln>
                          <a:solidFill>
                            <a:schemeClr val="tx1"/>
                          </a:solidFill>
                          <a:effectLst>
                            <a:outerShdw blurRad="38100" dist="38100" dir="2700000" algn="tl">
                              <a:srgbClr val="000000"/>
                            </a:outerShdw>
                          </a:effectLst>
                          <a:latin typeface="Tahoma" charset="0"/>
                          <a:ea typeface="Arial" charset="0"/>
                          <a:cs typeface="Arial" charset="0"/>
                        </a:rPr>
                        <a:t>6 hr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buClr>
                          <a:schemeClr val="hlink"/>
                        </a:buClr>
                        <a:buSzPct val="70000"/>
                        <a:buFont typeface="Wingdings" charset="2"/>
                        <a:buChar char="n"/>
                        <a:defRPr sz="2800">
                          <a:solidFill>
                            <a:schemeClr val="tx1"/>
                          </a:solidFill>
                          <a:effectLst>
                            <a:outerShdw blurRad="38100" dist="38100" dir="2700000" algn="tl">
                              <a:srgbClr val="000000"/>
                            </a:outerShdw>
                          </a:effectLst>
                          <a:latin typeface="Tahoma" charset="0"/>
                          <a:ea typeface="Arial" charset="0"/>
                          <a:cs typeface="Arial" charset="0"/>
                        </a:defRPr>
                      </a:lvl1pPr>
                      <a:lvl2pPr>
                        <a:spcBef>
                          <a:spcPct val="20000"/>
                        </a:spcBef>
                        <a:buClr>
                          <a:schemeClr val="tx1"/>
                        </a:buClr>
                        <a:buChar char="–"/>
                        <a:defRPr sz="2400">
                          <a:solidFill>
                            <a:schemeClr val="tx1"/>
                          </a:solidFill>
                          <a:effectLst>
                            <a:outerShdw blurRad="38100" dist="38100" dir="2700000" algn="tl">
                              <a:srgbClr val="000000"/>
                            </a:outerShdw>
                          </a:effectLst>
                          <a:latin typeface="Tahoma" charset="0"/>
                          <a:ea typeface="Arial" charset="0"/>
                          <a:cs typeface="Arial" charset="0"/>
                        </a:defRPr>
                      </a:lvl2pPr>
                      <a:lvl3pPr>
                        <a:spcBef>
                          <a:spcPct val="20000"/>
                        </a:spcBef>
                        <a:buClr>
                          <a:schemeClr val="hlink"/>
                        </a:buClr>
                        <a:buSzPct val="70000"/>
                        <a:buFont typeface="Wingdings" charset="2"/>
                        <a:buChar char="n"/>
                        <a:defRPr sz="2000">
                          <a:solidFill>
                            <a:schemeClr val="tx1"/>
                          </a:solidFill>
                          <a:effectLst>
                            <a:outerShdw blurRad="38100" dist="38100" dir="2700000" algn="tl">
                              <a:srgbClr val="000000"/>
                            </a:outerShdw>
                          </a:effectLst>
                          <a:latin typeface="Tahoma" charset="0"/>
                          <a:ea typeface="Arial" charset="0"/>
                          <a:cs typeface="Arial" charset="0"/>
                        </a:defRPr>
                      </a:lvl3pPr>
                      <a:lvl4pPr>
                        <a:spcBef>
                          <a:spcPct val="20000"/>
                        </a:spcBef>
                        <a:buClr>
                          <a:schemeClr val="tx1"/>
                        </a:buClr>
                        <a:buChar char="–"/>
                        <a:defRPr>
                          <a:solidFill>
                            <a:schemeClr val="tx1"/>
                          </a:solidFill>
                          <a:effectLst>
                            <a:outerShdw blurRad="38100" dist="38100" dir="2700000" algn="tl">
                              <a:srgbClr val="000000"/>
                            </a:outerShdw>
                          </a:effectLst>
                          <a:latin typeface="Tahoma" charset="0"/>
                          <a:ea typeface="Arial" charset="0"/>
                          <a:cs typeface="Arial" charset="0"/>
                        </a:defRPr>
                      </a:lvl4pPr>
                      <a:lvl5pPr>
                        <a:spcBef>
                          <a:spcPct val="20000"/>
                        </a:spcBef>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5pPr>
                      <a:lvl6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6pPr>
                      <a:lvl7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7pPr>
                      <a:lvl8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8pPr>
                      <a:lvl9pPr algn="r" rtl="1" fontAlgn="base">
                        <a:spcBef>
                          <a:spcPct val="20000"/>
                        </a:spcBef>
                        <a:spcAft>
                          <a:spcPct val="0"/>
                        </a:spcAft>
                        <a:buClr>
                          <a:schemeClr val="hlink"/>
                        </a:buClr>
                        <a:buSzPct val="70000"/>
                        <a:buFont typeface="Wingdings" charset="2"/>
                        <a:buChar char="n"/>
                        <a:defRPr>
                          <a:solidFill>
                            <a:schemeClr val="tx1"/>
                          </a:solidFill>
                          <a:effectLst>
                            <a:outerShdw blurRad="38100" dist="38100" dir="2700000" algn="tl">
                              <a:srgbClr val="000000"/>
                            </a:outerShdw>
                          </a:effectLst>
                          <a:latin typeface="Tahoma" charset="0"/>
                          <a:ea typeface="Arial" charset="0"/>
                          <a:cs typeface="Arial" charset="0"/>
                        </a:defRPr>
                      </a:lvl9pPr>
                    </a:lstStyle>
                    <a:p>
                      <a:pPr marL="0" marR="0" lvl="0" indent="0" algn="l" defTabSz="914400" rtl="0" eaLnBrk="1" fontAlgn="base" latinLnBrk="0" hangingPunct="1">
                        <a:lnSpc>
                          <a:spcPct val="100000"/>
                        </a:lnSpc>
                        <a:spcBef>
                          <a:spcPct val="20000"/>
                        </a:spcBef>
                        <a:spcAft>
                          <a:spcPct val="0"/>
                        </a:spcAft>
                        <a:buClr>
                          <a:schemeClr val="hlink"/>
                        </a:buClr>
                        <a:buSzPct val="70000"/>
                        <a:buFont typeface="Wingdings" charset="2"/>
                        <a:buNone/>
                        <a:tabLst/>
                      </a:pPr>
                      <a:r>
                        <a:rPr kumimoji="0" lang="en-US" altLang="en-US" sz="2800" b="0" i="0" u="none" strike="noStrike" cap="none" normalizeH="0" baseline="0" dirty="0">
                          <a:ln>
                            <a:noFill/>
                          </a:ln>
                          <a:solidFill>
                            <a:srgbClr val="FF0000"/>
                          </a:solidFill>
                          <a:effectLst>
                            <a:outerShdw blurRad="38100" dist="38100" dir="2700000" algn="tl">
                              <a:srgbClr val="000000"/>
                            </a:outerShdw>
                          </a:effectLst>
                          <a:latin typeface="Tahoma" charset="0"/>
                          <a:ea typeface="Arial" charset="0"/>
                          <a:cs typeface="Arial" charset="0"/>
                        </a:rPr>
                        <a:t>Latent phase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 xmlns:a16="http://schemas.microsoft.com/office/drawing/2014/main" val="10005"/>
                  </a:ext>
                </a:extLst>
              </a:tr>
            </a:tbl>
          </a:graphicData>
        </a:graphic>
      </p:graphicFrame>
    </p:spTree>
  </p:cSld>
  <p:clrMapOvr>
    <a:masterClrMapping/>
  </p:clrMapOvr>
</p:sld>
</file>

<file path=ppt/theme/theme1.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882</TotalTime>
  <Words>2156</Words>
  <Application>Microsoft Office PowerPoint</Application>
  <PresentationFormat>عرض على الشاشة (3:4)‏</PresentationFormat>
  <Paragraphs>282</Paragraphs>
  <Slides>37</Slides>
  <Notes>1</Notes>
  <HiddenSlides>0</HiddenSlides>
  <MMClips>0</MMClips>
  <ScaleCrop>false</ScaleCrop>
  <HeadingPairs>
    <vt:vector size="4" baseType="variant">
      <vt:variant>
        <vt:lpstr>نسق</vt:lpstr>
      </vt:variant>
      <vt:variant>
        <vt:i4>1</vt:i4>
      </vt:variant>
      <vt:variant>
        <vt:lpstr>عناوين الشرائح</vt:lpstr>
      </vt:variant>
      <vt:variant>
        <vt:i4>37</vt:i4>
      </vt:variant>
    </vt:vector>
  </HeadingPairs>
  <TitlesOfParts>
    <vt:vector size="38" baseType="lpstr">
      <vt:lpstr>نسق Office</vt:lpstr>
      <vt:lpstr>Management of labor</vt:lpstr>
      <vt:lpstr>Definition of labor</vt:lpstr>
      <vt:lpstr>Definition of labor</vt:lpstr>
      <vt:lpstr>عرض تقديمي في PowerPoint</vt:lpstr>
      <vt:lpstr>How to calculate weeks</vt:lpstr>
      <vt:lpstr>Stages and phases of labor</vt:lpstr>
      <vt:lpstr>Stages and phases of labor</vt:lpstr>
      <vt:lpstr>2nd stage of labor</vt:lpstr>
      <vt:lpstr>Duration of labor (number are not important)</vt:lpstr>
      <vt:lpstr>Management of normal labor</vt:lpstr>
      <vt:lpstr>Management of normal labor</vt:lpstr>
      <vt:lpstr>Management of normal labor</vt:lpstr>
      <vt:lpstr>Management of normal labor</vt:lpstr>
      <vt:lpstr>Bishop score:</vt:lpstr>
      <vt:lpstr>Fetal assessment in labor</vt:lpstr>
      <vt:lpstr>Normal findings on initial assessment:</vt:lpstr>
      <vt:lpstr>Normal findings on initial assessment (cont.):</vt:lpstr>
      <vt:lpstr>Normal findings on initial assessment (cont.):</vt:lpstr>
      <vt:lpstr>Design of active phase  The partogram</vt:lpstr>
      <vt:lpstr>عرض تقديمي في PowerPoint</vt:lpstr>
      <vt:lpstr>Management of normal labor The first stage:</vt:lpstr>
      <vt:lpstr>The first stage: Maternal care</vt:lpstr>
      <vt:lpstr>عرض تقديمي في PowerPoint</vt:lpstr>
      <vt:lpstr>The first stage: Monitoring of the fetal wellbeing. 15-30mins</vt:lpstr>
      <vt:lpstr>The first stage: Monitoring the progress of labor.</vt:lpstr>
      <vt:lpstr>The second stage of labor</vt:lpstr>
      <vt:lpstr>The second stage of labor (cont.)</vt:lpstr>
      <vt:lpstr>The second stage of labor (cont.)</vt:lpstr>
      <vt:lpstr>The third stage</vt:lpstr>
      <vt:lpstr>عرض تقديمي في PowerPoint</vt:lpstr>
      <vt:lpstr>The third stage (cont.)</vt:lpstr>
      <vt:lpstr>عرض تقديمي في PowerPoint</vt:lpstr>
      <vt:lpstr>عرض تقديمي في PowerPoint</vt:lpstr>
      <vt:lpstr>The third stage (cont.)</vt:lpstr>
      <vt:lpstr>The third stage (cont.)</vt:lpstr>
      <vt:lpstr>The third stage (cont.)</vt:lpstr>
      <vt:lpstr>Normal vaginal delivery</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Management of labor</dc:title>
  <dc:creator>user</dc:creator>
  <cp:lastModifiedBy>user</cp:lastModifiedBy>
  <cp:revision>59</cp:revision>
  <dcterms:created xsi:type="dcterms:W3CDTF">2005-04-03T12:34:26Z</dcterms:created>
  <dcterms:modified xsi:type="dcterms:W3CDTF">2019-12-17T22:50:57Z</dcterms:modified>
</cp:coreProperties>
</file>