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59" r:id="rId9"/>
    <p:sldId id="290" r:id="rId10"/>
    <p:sldId id="265" r:id="rId11"/>
    <p:sldId id="266" r:id="rId12"/>
    <p:sldId id="267" r:id="rId13"/>
    <p:sldId id="276" r:id="rId14"/>
    <p:sldId id="269" r:id="rId15"/>
    <p:sldId id="270" r:id="rId16"/>
    <p:sldId id="271" r:id="rId17"/>
    <p:sldId id="291" r:id="rId18"/>
    <p:sldId id="273" r:id="rId19"/>
    <p:sldId id="274" r:id="rId20"/>
    <p:sldId id="268" r:id="rId21"/>
    <p:sldId id="277" r:id="rId22"/>
    <p:sldId id="278" r:id="rId23"/>
    <p:sldId id="279" r:id="rId24"/>
    <p:sldId id="280" r:id="rId25"/>
    <p:sldId id="281" r:id="rId26"/>
    <p:sldId id="282" r:id="rId27"/>
    <p:sldId id="292" r:id="rId28"/>
    <p:sldId id="283" r:id="rId29"/>
    <p:sldId id="284" r:id="rId30"/>
    <p:sldId id="285" r:id="rId31"/>
    <p:sldId id="286" r:id="rId32"/>
    <p:sldId id="289" r:id="rId33"/>
    <p:sldId id="287" r:id="rId34"/>
    <p:sldId id="288" r:id="rId35"/>
    <p:sldId id="27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526"/>
    <a:srgbClr val="404040"/>
    <a:srgbClr val="952526"/>
    <a:srgbClr val="A32829"/>
    <a:srgbClr val="A22829"/>
    <a:srgbClr val="164E6E"/>
    <a:srgbClr val="516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89" d="100"/>
          <a:sy n="89" d="100"/>
        </p:scale>
        <p:origin x="341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12/5/20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06:38:23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12/5/20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12/5/20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12/5/20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12/5/20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12/5/20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12/5/20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12/5/20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12/5/20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12/5/20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4098175" cy="317738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latin typeface="+mn-lt"/>
              </a:rPr>
              <a:t>Complications of myocardial infarction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0"/>
            <a:ext cx="4098175" cy="685800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>
                <a:latin typeface="Bahnschrift Condensed" panose="020B0502040204020203" pitchFamily="34" charset="0"/>
              </a:rPr>
              <a:t>presented by </a:t>
            </a:r>
            <a:r>
              <a:rPr lang="ar-JO" sz="1400" b="1" dirty="0">
                <a:latin typeface="Bahnschrift Condensed" panose="020B0502040204020203" pitchFamily="34" charset="0"/>
              </a:rPr>
              <a:t>:</a:t>
            </a:r>
            <a:endParaRPr lang="en-US" sz="1400" b="1" dirty="0">
              <a:latin typeface="Bahnschrift Condensed" panose="020B0502040204020203" pitchFamily="34" charset="0"/>
            </a:endParaRPr>
          </a:p>
          <a:p>
            <a:pPr algn="ctr"/>
            <a:r>
              <a:rPr lang="en-US" sz="1400" b="1" dirty="0">
                <a:latin typeface="Bahnschrift" panose="020B0502040204020203" pitchFamily="34" charset="0"/>
              </a:rPr>
              <a:t> AHMAD AL-DOGHMI</a:t>
            </a:r>
          </a:p>
          <a:p>
            <a:pPr algn="ctr"/>
            <a:r>
              <a:rPr lang="en-US" sz="1400" b="1" dirty="0">
                <a:latin typeface="Bahnschrift" panose="020B0502040204020203" pitchFamily="34" charset="0"/>
              </a:rPr>
              <a:t>&amp;</a:t>
            </a:r>
          </a:p>
          <a:p>
            <a:pPr algn="ctr"/>
            <a:r>
              <a:rPr lang="en-US" sz="1400" b="1" dirty="0">
                <a:latin typeface="Bahnschrift" panose="020B0502040204020203" pitchFamily="34" charset="0"/>
              </a:rPr>
              <a:t>OMAR MBIDEEN  </a:t>
            </a:r>
          </a:p>
          <a:p>
            <a:endParaRPr lang="en-US" sz="14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/>
              <a:t>Myocardial infarction</a:t>
            </a:r>
            <a:br>
              <a:rPr lang="en-US" b="1" dirty="0"/>
            </a:br>
            <a:r>
              <a:rPr lang="en-US" sz="3200" dirty="0"/>
              <a:t>(complications)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1. Contractile dysfunction</a:t>
            </a:r>
            <a:r>
              <a:rPr lang="en-US" b="1" i="1" dirty="0">
                <a:solidFill>
                  <a:srgbClr val="404040"/>
                </a:solidFill>
              </a:rPr>
              <a:t>.(Mechanical)</a:t>
            </a:r>
            <a:endParaRPr lang="en-US" b="1" i="1" dirty="0">
              <a:solidFill>
                <a:srgbClr val="C00000"/>
              </a:solidFill>
            </a:endParaRPr>
          </a:p>
          <a:p>
            <a:r>
              <a:rPr lang="en-US" i="1" dirty="0"/>
              <a:t> </a:t>
            </a:r>
            <a:r>
              <a:rPr lang="en-US" dirty="0"/>
              <a:t>In general, MIs affect </a:t>
            </a:r>
            <a:r>
              <a:rPr lang="en-US" u="sng" dirty="0">
                <a:solidFill>
                  <a:srgbClr val="C00000"/>
                </a:solidFill>
              </a:rPr>
              <a:t>left ventricular </a:t>
            </a:r>
            <a:r>
              <a:rPr lang="en-US" dirty="0"/>
              <a:t>pump function in proportion to the </a:t>
            </a:r>
            <a:r>
              <a:rPr lang="en-US" u="sng" dirty="0">
                <a:solidFill>
                  <a:srgbClr val="C00000"/>
                </a:solidFill>
              </a:rPr>
              <a:t>size</a:t>
            </a:r>
            <a:r>
              <a:rPr lang="en-US" dirty="0"/>
              <a:t> of damage. </a:t>
            </a:r>
          </a:p>
          <a:p>
            <a:r>
              <a:rPr lang="en-US" dirty="0"/>
              <a:t>In most cases, there is some degree of left ventricular failure manifested as </a:t>
            </a:r>
            <a:r>
              <a:rPr lang="en-US" u="sng" dirty="0">
                <a:solidFill>
                  <a:srgbClr val="C00000"/>
                </a:solidFill>
              </a:rPr>
              <a:t>hypotension</a:t>
            </a:r>
            <a:r>
              <a:rPr lang="en-US" dirty="0"/>
              <a:t>, </a:t>
            </a:r>
            <a:r>
              <a:rPr lang="en-US" u="sng" dirty="0">
                <a:solidFill>
                  <a:srgbClr val="C00000"/>
                </a:solidFill>
              </a:rPr>
              <a:t>pulmonary congestion</a:t>
            </a:r>
            <a:r>
              <a:rPr lang="en-US" dirty="0"/>
              <a:t> &amp; </a:t>
            </a:r>
            <a:r>
              <a:rPr lang="en-US" u="sng" dirty="0">
                <a:solidFill>
                  <a:srgbClr val="C00000"/>
                </a:solidFill>
              </a:rPr>
              <a:t>pulmonary edema</a:t>
            </a:r>
            <a:r>
              <a:rPr lang="en-US" dirty="0"/>
              <a:t>.</a:t>
            </a:r>
          </a:p>
          <a:p>
            <a:r>
              <a:rPr lang="en-US" dirty="0"/>
              <a:t>Also, can cause </a:t>
            </a:r>
            <a:r>
              <a:rPr lang="en-US" u="sng" dirty="0">
                <a:solidFill>
                  <a:srgbClr val="C00000"/>
                </a:solidFill>
              </a:rPr>
              <a:t>cardiogenic shock </a:t>
            </a:r>
            <a:r>
              <a:rPr lang="en-US" dirty="0"/>
              <a:t>during which hypotension is present from low cardiac output. This results in end-organ </a:t>
            </a:r>
            <a:r>
              <a:rPr lang="en-US" u="sng" dirty="0">
                <a:solidFill>
                  <a:srgbClr val="C00000"/>
                </a:solidFill>
              </a:rPr>
              <a:t>hypo</a:t>
            </a:r>
            <a:r>
              <a:rPr lang="ar-JO" u="sng" dirty="0">
                <a:solidFill>
                  <a:srgbClr val="C00000"/>
                </a:solidFill>
              </a:rPr>
              <a:t>-</a:t>
            </a:r>
            <a:r>
              <a:rPr lang="en-US" u="sng" dirty="0">
                <a:solidFill>
                  <a:srgbClr val="C00000"/>
                </a:solidFill>
              </a:rPr>
              <a:t>perfusion</a:t>
            </a:r>
            <a:r>
              <a:rPr lang="en-US" dirty="0"/>
              <a:t> and potentially </a:t>
            </a:r>
            <a:r>
              <a:rPr lang="en-US" u="sng" dirty="0">
                <a:solidFill>
                  <a:srgbClr val="C00000"/>
                </a:solidFill>
              </a:rPr>
              <a:t>multi-system organ failure </a:t>
            </a:r>
            <a:r>
              <a:rPr lang="en-US" dirty="0"/>
              <a:t>and can be </a:t>
            </a:r>
            <a:r>
              <a:rPr lang="en-US" u="sng" dirty="0">
                <a:solidFill>
                  <a:srgbClr val="C00000"/>
                </a:solidFill>
              </a:rPr>
              <a:t>fatal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/>
              <a:t>Myocardial infarction</a:t>
            </a:r>
            <a:br>
              <a:rPr lang="en-US" b="1" dirty="0"/>
            </a:br>
            <a:r>
              <a:rPr lang="en-US" sz="3200" dirty="0"/>
              <a:t>(complications)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2. Ventricular aneurysm</a:t>
            </a:r>
            <a:r>
              <a:rPr lang="en-US" b="1" i="1" dirty="0">
                <a:solidFill>
                  <a:srgbClr val="404040"/>
                </a:solidFill>
              </a:rPr>
              <a:t>.(Mechanical)</a:t>
            </a:r>
            <a:r>
              <a:rPr lang="en-US" b="1" i="1" dirty="0">
                <a:solidFill>
                  <a:srgbClr val="C00000"/>
                </a:solidFill>
              </a:rPr>
              <a:t>                                                                  </a:t>
            </a:r>
            <a:endParaRPr lang="en-US" b="1" i="1" dirty="0"/>
          </a:p>
          <a:p>
            <a:r>
              <a:rPr lang="en-US" dirty="0"/>
              <a:t>Most commonly, the apex of the heart is involved however, the inferior wall can form an aneurysm as well. The four main concerns in patients with left ventricular aneurysm are:</a:t>
            </a:r>
            <a:r>
              <a:rPr lang="en-US" i="1" dirty="0"/>
              <a:t>  </a:t>
            </a:r>
          </a:p>
          <a:p>
            <a:pPr marL="457200" indent="-457200">
              <a:buAutoNum type="alphaLcPeriod"/>
            </a:pPr>
            <a:r>
              <a:rPr lang="en-US" i="1" dirty="0">
                <a:solidFill>
                  <a:srgbClr val="00B050"/>
                </a:solidFill>
              </a:rPr>
              <a:t>Heart failure:   </a:t>
            </a:r>
            <a:r>
              <a:rPr lang="en-US" dirty="0"/>
              <a:t>The portion of the heart that contains the aneurysm is not contractile and is frequently “</a:t>
            </a:r>
            <a:r>
              <a:rPr lang="en-US" u="sng" dirty="0" err="1">
                <a:solidFill>
                  <a:srgbClr val="C00000"/>
                </a:solidFill>
              </a:rPr>
              <a:t>dyskinetic</a:t>
            </a:r>
            <a:r>
              <a:rPr lang="en-US" dirty="0"/>
              <a:t>”. This results in overall decrease in heart function and the development </a:t>
            </a:r>
            <a:r>
              <a:rPr lang="en-US" u="sng" dirty="0">
                <a:solidFill>
                  <a:srgbClr val="C00000"/>
                </a:solidFill>
              </a:rPr>
              <a:t>of congestive heart failure</a:t>
            </a:r>
            <a:r>
              <a:rPr lang="en-US" dirty="0"/>
              <a:t>.</a:t>
            </a:r>
            <a:endParaRPr lang="en-US" i="1" dirty="0">
              <a:solidFill>
                <a:srgbClr val="00B050"/>
              </a:solidFill>
            </a:endParaRPr>
          </a:p>
          <a:p>
            <a:pPr marL="457200" indent="-457200">
              <a:buAutoNum type="alphaLcPeriod"/>
            </a:pPr>
            <a:r>
              <a:rPr lang="en-US" dirty="0">
                <a:solidFill>
                  <a:srgbClr val="00B050"/>
                </a:solidFill>
              </a:rPr>
              <a:t>Thrombus formation:  </a:t>
            </a:r>
            <a:r>
              <a:rPr lang="en-US" dirty="0"/>
              <a:t> When blood </a:t>
            </a:r>
            <a:r>
              <a:rPr lang="en-US" u="sng" dirty="0">
                <a:solidFill>
                  <a:srgbClr val="C00000"/>
                </a:solidFill>
              </a:rPr>
              <a:t>stagnates</a:t>
            </a:r>
            <a:r>
              <a:rPr lang="en-US" dirty="0"/>
              <a:t> in any area of the body, there is a risk of platelet aggregation and thrombus formation. The aneurysmal portion of the LV is no different. Embolization of left ventricular thrombi can lead to </a:t>
            </a:r>
            <a:r>
              <a:rPr lang="en-US" u="sng" dirty="0">
                <a:solidFill>
                  <a:srgbClr val="C00000"/>
                </a:solidFill>
              </a:rPr>
              <a:t>embolic stroke </a:t>
            </a:r>
            <a:r>
              <a:rPr lang="en-US" dirty="0"/>
              <a:t>or other systemic embolisms.</a:t>
            </a:r>
          </a:p>
        </p:txBody>
      </p:sp>
    </p:spTree>
    <p:extLst>
      <p:ext uri="{BB962C8B-B14F-4D97-AF65-F5344CB8AC3E}">
        <p14:creationId xmlns:p14="http://schemas.microsoft.com/office/powerpoint/2010/main" val="33019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UcPeriod" startAt="3"/>
            </a:pPr>
            <a:r>
              <a:rPr lang="en-US" i="1" dirty="0">
                <a:solidFill>
                  <a:srgbClr val="00B050"/>
                </a:solidFill>
              </a:rPr>
              <a:t>Ventricular tachycardia: </a:t>
            </a:r>
            <a:r>
              <a:rPr lang="en-US" dirty="0"/>
              <a:t>The </a:t>
            </a:r>
            <a:r>
              <a:rPr lang="en-US" u="sng" dirty="0">
                <a:solidFill>
                  <a:srgbClr val="C00000"/>
                </a:solidFill>
              </a:rPr>
              <a:t>scar </a:t>
            </a:r>
            <a:r>
              <a:rPr lang="en-US" dirty="0"/>
              <a:t>within the left ventricular aneurysm is a focus for ventricular arrhythmias which can lead to </a:t>
            </a:r>
            <a:r>
              <a:rPr lang="en-US" u="sng" dirty="0">
                <a:solidFill>
                  <a:srgbClr val="C00000"/>
                </a:solidFill>
              </a:rPr>
              <a:t>sudden cardiac death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D. Angina pectoris.  </a:t>
            </a:r>
            <a:r>
              <a:rPr lang="en-US" u="sng" dirty="0">
                <a:solidFill>
                  <a:srgbClr val="C00000"/>
                </a:solidFill>
              </a:rPr>
              <a:t>Recurrent</a:t>
            </a:r>
            <a:r>
              <a:rPr lang="en-US" dirty="0"/>
              <a:t> and persistent anginal symptoms may occur in the early post-infarction period and have been associated with an unfavorable prognosis. Anginal pain is due to the </a:t>
            </a:r>
            <a:r>
              <a:rPr lang="en-US" u="sng" dirty="0">
                <a:solidFill>
                  <a:srgbClr val="C00000"/>
                </a:solidFill>
              </a:rPr>
              <a:t>increased </a:t>
            </a:r>
            <a:r>
              <a:rPr lang="en-US" dirty="0"/>
              <a:t>oxygen demand on the viable myocardium. Cardiac </a:t>
            </a:r>
            <a:r>
              <a:rPr lang="en-US" u="sng" dirty="0">
                <a:solidFill>
                  <a:srgbClr val="C00000"/>
                </a:solidFill>
              </a:rPr>
              <a:t>catheterization</a:t>
            </a:r>
            <a:r>
              <a:rPr lang="en-US" dirty="0"/>
              <a:t> and surgical </a:t>
            </a:r>
            <a:r>
              <a:rPr lang="en-US" u="sng" dirty="0">
                <a:solidFill>
                  <a:srgbClr val="C00000"/>
                </a:solidFill>
              </a:rPr>
              <a:t>revascularization</a:t>
            </a:r>
            <a:r>
              <a:rPr lang="en-US" dirty="0"/>
              <a:t> may be indicated in these patients.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457200" indent="-457200">
              <a:buAutoNum type="alphaUcPeriod" startAt="3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28862"/>
            <a:ext cx="457200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328862"/>
            <a:ext cx="525780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6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3. Papillary muscle dysfunction</a:t>
            </a:r>
            <a:r>
              <a:rPr lang="en-US" b="1" i="1" dirty="0">
                <a:solidFill>
                  <a:srgbClr val="404040"/>
                </a:solidFill>
              </a:rPr>
              <a:t>.(Mechanical)</a:t>
            </a:r>
          </a:p>
          <a:p>
            <a:r>
              <a:rPr lang="en-US" b="1" i="1" dirty="0"/>
              <a:t> </a:t>
            </a:r>
            <a:r>
              <a:rPr lang="en-US" dirty="0"/>
              <a:t>Rupture infrequently after MI, but they often are dysfunctional &amp; poorly contractile as a result of ischemia.</a:t>
            </a:r>
          </a:p>
          <a:p>
            <a:r>
              <a:rPr lang="en-US" dirty="0"/>
              <a:t>Papillary muscle rupture can lead to </a:t>
            </a:r>
            <a:r>
              <a:rPr lang="en-US" b="1" u="sng" dirty="0">
                <a:solidFill>
                  <a:srgbClr val="C00000"/>
                </a:solidFill>
              </a:rPr>
              <a:t>acute mitral regurgitation</a:t>
            </a:r>
            <a:r>
              <a:rPr lang="en-US" dirty="0"/>
              <a:t>.</a:t>
            </a:r>
          </a:p>
          <a:p>
            <a:r>
              <a:rPr lang="en-US" u="sng" dirty="0">
                <a:solidFill>
                  <a:srgbClr val="C00000"/>
                </a:solidFill>
              </a:rPr>
              <a:t>Emergent</a:t>
            </a:r>
            <a:r>
              <a:rPr lang="en-US" dirty="0"/>
              <a:t> surgical repair or replacement of </a:t>
            </a:r>
          </a:p>
          <a:p>
            <a:pPr marL="0" indent="0">
              <a:buNone/>
            </a:pPr>
            <a:r>
              <a:rPr lang="en-US" dirty="0"/>
              <a:t>   the mitral valve is indicated. </a:t>
            </a:r>
          </a:p>
          <a:p>
            <a:r>
              <a:rPr lang="en-US" dirty="0"/>
              <a:t>Mortality approaches </a:t>
            </a:r>
            <a:r>
              <a:rPr lang="en-US" u="sng" dirty="0">
                <a:solidFill>
                  <a:srgbClr val="C00000"/>
                </a:solidFill>
              </a:rPr>
              <a:t>100%</a:t>
            </a:r>
            <a:r>
              <a:rPr lang="en-US" dirty="0"/>
              <a:t> if not surgically</a:t>
            </a:r>
          </a:p>
          <a:p>
            <a:pPr marL="0" indent="0">
              <a:buNone/>
            </a:pPr>
            <a:r>
              <a:rPr lang="en-US" dirty="0"/>
              <a:t>  fixed.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33800"/>
            <a:ext cx="4419600" cy="2918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4. Myocardial rupture</a:t>
            </a:r>
            <a:r>
              <a:rPr lang="en-US" b="1" i="1" dirty="0">
                <a:solidFill>
                  <a:srgbClr val="404040"/>
                </a:solidFill>
              </a:rPr>
              <a:t>.(Mechanical)</a:t>
            </a:r>
          </a:p>
          <a:p>
            <a:r>
              <a:rPr lang="en-US" dirty="0"/>
              <a:t>1-5% of MIs but is frequently </a:t>
            </a:r>
            <a:r>
              <a:rPr lang="en-US" u="sng" dirty="0">
                <a:solidFill>
                  <a:srgbClr val="C00000"/>
                </a:solidFill>
              </a:rPr>
              <a:t>fatal</a:t>
            </a:r>
            <a:r>
              <a:rPr lang="en-US" dirty="0"/>
              <a:t> when it occurs. </a:t>
            </a:r>
          </a:p>
          <a:p>
            <a:r>
              <a:rPr lang="en-US" u="sng" dirty="0">
                <a:solidFill>
                  <a:srgbClr val="404040"/>
                </a:solidFill>
              </a:rPr>
              <a:t> </a:t>
            </a:r>
            <a:r>
              <a:rPr lang="en-US" u="sng" dirty="0">
                <a:solidFill>
                  <a:srgbClr val="C00000"/>
                </a:solidFill>
              </a:rPr>
              <a:t>Left ventricular </a:t>
            </a:r>
            <a:r>
              <a:rPr lang="en-US" dirty="0"/>
              <a:t>free wall rupture is most common.</a:t>
            </a:r>
          </a:p>
          <a:p>
            <a:r>
              <a:rPr lang="en-US" dirty="0"/>
              <a:t>This is a fatal complication of myocardial infarction and occurs when thinning of the left ventricular free wall occurs as a part of </a:t>
            </a:r>
            <a:r>
              <a:rPr lang="en-US" u="sng" dirty="0">
                <a:solidFill>
                  <a:srgbClr val="C00000"/>
                </a:solidFill>
              </a:rPr>
              <a:t>remodeling</a:t>
            </a:r>
            <a:r>
              <a:rPr lang="en-US" dirty="0"/>
              <a:t>. A complete defect results in blood from the left ventricle filling the pericardium. This usually occurs rapidly resulting in </a:t>
            </a:r>
            <a:r>
              <a:rPr lang="en-US" u="sng" dirty="0">
                <a:solidFill>
                  <a:srgbClr val="C00000"/>
                </a:solidFill>
              </a:rPr>
              <a:t>cardiac tamponade</a:t>
            </a:r>
            <a:r>
              <a:rPr lang="en-US" dirty="0"/>
              <a:t>, pulseless electrical activity (cardiac arrest) and </a:t>
            </a:r>
            <a:r>
              <a:rPr lang="en-US" u="sng" dirty="0">
                <a:solidFill>
                  <a:srgbClr val="C00000"/>
                </a:solidFill>
              </a:rPr>
              <a:t>death</a:t>
            </a:r>
            <a:r>
              <a:rPr lang="en-US" dirty="0"/>
              <a:t>. Treatment is </a:t>
            </a:r>
            <a:r>
              <a:rPr lang="en-US" u="sng" dirty="0">
                <a:solidFill>
                  <a:srgbClr val="C00000"/>
                </a:solidFill>
              </a:rPr>
              <a:t>emergent </a:t>
            </a:r>
            <a:r>
              <a:rPr lang="en-US" dirty="0"/>
              <a:t>surgical repair.</a:t>
            </a:r>
          </a:p>
        </p:txBody>
      </p:sp>
    </p:spTree>
    <p:extLst>
      <p:ext uri="{BB962C8B-B14F-4D97-AF65-F5344CB8AC3E}">
        <p14:creationId xmlns:p14="http://schemas.microsoft.com/office/powerpoint/2010/main" val="29372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75438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05000" y="5669281"/>
            <a:ext cx="75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A and C: left ventricular free wall rupture. B: intact marginal artery.</a:t>
            </a:r>
          </a:p>
          <a:p>
            <a:r>
              <a:rPr lang="en-US" dirty="0"/>
              <a:t> D: previous inferior infarction and left ventricular free wall rupture. </a:t>
            </a:r>
          </a:p>
        </p:txBody>
      </p:sp>
    </p:spTree>
    <p:extLst>
      <p:ext uri="{BB962C8B-B14F-4D97-AF65-F5344CB8AC3E}">
        <p14:creationId xmlns:p14="http://schemas.microsoft.com/office/powerpoint/2010/main" val="39969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5. pericarditis</a:t>
            </a:r>
            <a:r>
              <a:rPr lang="en-US" b="1" i="1" dirty="0">
                <a:solidFill>
                  <a:srgbClr val="404040"/>
                </a:solidFill>
              </a:rPr>
              <a:t>.(Inflammatory</a:t>
            </a:r>
            <a:r>
              <a:rPr lang="en-US" b="1" i="1" dirty="0"/>
              <a:t>)</a:t>
            </a:r>
          </a:p>
          <a:p>
            <a:r>
              <a:rPr lang="en-US" dirty="0"/>
              <a:t> Usually occurs after </a:t>
            </a:r>
            <a:r>
              <a:rPr lang="en-US" u="sng" dirty="0">
                <a:solidFill>
                  <a:srgbClr val="C00000"/>
                </a:solidFill>
              </a:rPr>
              <a:t>2-3</a:t>
            </a:r>
            <a:r>
              <a:rPr lang="en-US" dirty="0"/>
              <a:t> days of MI.</a:t>
            </a:r>
          </a:p>
          <a:p>
            <a:r>
              <a:rPr lang="en-US" dirty="0"/>
              <a:t> A </a:t>
            </a:r>
            <a:r>
              <a:rPr lang="en-US" u="sng" dirty="0">
                <a:solidFill>
                  <a:srgbClr val="C00000"/>
                </a:solidFill>
              </a:rPr>
              <a:t>pericardial rub </a:t>
            </a:r>
            <a:r>
              <a:rPr lang="en-US" dirty="0"/>
              <a:t>may be audible accompanied with severe </a:t>
            </a:r>
            <a:r>
              <a:rPr lang="en-US" u="sng" dirty="0">
                <a:solidFill>
                  <a:srgbClr val="C00000"/>
                </a:solidFill>
              </a:rPr>
              <a:t>pain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u="sng" dirty="0">
                <a:solidFill>
                  <a:srgbClr val="C00000"/>
                </a:solidFill>
              </a:rPr>
              <a:t>Opiate-based analgesia </a:t>
            </a:r>
            <a:r>
              <a:rPr lang="en-US" dirty="0"/>
              <a:t>should be used. </a:t>
            </a:r>
          </a:p>
          <a:p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u="sng" dirty="0">
                <a:solidFill>
                  <a:srgbClr val="C00000"/>
                </a:solidFill>
              </a:rPr>
              <a:t>Non-steroidal</a:t>
            </a:r>
            <a:r>
              <a:rPr lang="en-US" dirty="0"/>
              <a:t> (NSAIDs) and </a:t>
            </a:r>
            <a:r>
              <a:rPr lang="en-US" u="sng" dirty="0">
                <a:solidFill>
                  <a:srgbClr val="C00000"/>
                </a:solidFill>
              </a:rPr>
              <a:t>steroidal anti-inﬂammatory drugs </a:t>
            </a:r>
            <a:r>
              <a:rPr lang="en-US" dirty="0"/>
              <a:t>may </a:t>
            </a:r>
            <a:r>
              <a:rPr lang="en-US" dirty="0">
                <a:solidFill>
                  <a:srgbClr val="404040"/>
                </a:solidFill>
              </a:rPr>
              <a:t>increase</a:t>
            </a:r>
            <a:r>
              <a:rPr lang="en-US" dirty="0"/>
              <a:t> the risk of aneurysm formation and myocardial rupture in the early recovery period, and </a:t>
            </a:r>
            <a:r>
              <a:rPr lang="en-US" u="sng" dirty="0">
                <a:solidFill>
                  <a:srgbClr val="C00000"/>
                </a:solidFill>
              </a:rPr>
              <a:t>should be avoided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JO" b="1" i="1" dirty="0">
                <a:solidFill>
                  <a:srgbClr val="C00000"/>
                </a:solidFill>
              </a:rPr>
              <a:t>6</a:t>
            </a:r>
            <a:r>
              <a:rPr lang="en-US" b="1" i="1" dirty="0">
                <a:solidFill>
                  <a:srgbClr val="C00000"/>
                </a:solidFill>
              </a:rPr>
              <a:t>.</a:t>
            </a:r>
            <a:r>
              <a:rPr lang="en-US" b="1" i="1" dirty="0"/>
              <a:t> </a:t>
            </a:r>
            <a:r>
              <a:rPr lang="en-US" b="1" i="1" dirty="0">
                <a:solidFill>
                  <a:srgbClr val="C00000"/>
                </a:solidFill>
              </a:rPr>
              <a:t>Dressler’s syndrome</a:t>
            </a:r>
            <a:r>
              <a:rPr lang="en-US" b="1" i="1" dirty="0">
                <a:solidFill>
                  <a:srgbClr val="404040"/>
                </a:solidFill>
                <a:sym typeface="Wingdings" panose="05000000000000000000" pitchFamily="2" charset="2"/>
              </a:rPr>
              <a:t>.(Inflammatory)</a:t>
            </a:r>
            <a:endParaRPr lang="en-US" b="1" i="1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US" dirty="0"/>
              <a:t>Is an </a:t>
            </a:r>
            <a:r>
              <a:rPr lang="en-US" u="sng" dirty="0">
                <a:solidFill>
                  <a:srgbClr val="C00000"/>
                </a:solidFill>
              </a:rPr>
              <a:t>autoimmune</a:t>
            </a:r>
            <a:r>
              <a:rPr lang="en-US" dirty="0"/>
              <a:t> phenomenon that can occur after myocardial infarction and manifests </a:t>
            </a:r>
            <a:r>
              <a:rPr lang="en-US" u="sng" dirty="0">
                <a:solidFill>
                  <a:srgbClr val="C00000"/>
                </a:solidFill>
              </a:rPr>
              <a:t>2-3 weeks </a:t>
            </a:r>
            <a:r>
              <a:rPr lang="en-US" dirty="0"/>
              <a:t>later as </a:t>
            </a:r>
            <a:r>
              <a:rPr lang="en-US" u="sng" dirty="0">
                <a:solidFill>
                  <a:srgbClr val="C00000"/>
                </a:solidFill>
              </a:rPr>
              <a:t>pericarditis </a:t>
            </a:r>
            <a:r>
              <a:rPr lang="en-US" dirty="0">
                <a:solidFill>
                  <a:srgbClr val="404040"/>
                </a:solidFill>
              </a:rPr>
              <a:t>( friction rub on exam )</a:t>
            </a:r>
            <a:r>
              <a:rPr lang="en-US" dirty="0"/>
              <a:t>, a pericardial effusion and </a:t>
            </a:r>
            <a:r>
              <a:rPr lang="en-US" u="sng" dirty="0">
                <a:solidFill>
                  <a:srgbClr val="C00000"/>
                </a:solidFill>
              </a:rPr>
              <a:t>low grade fever</a:t>
            </a:r>
            <a:r>
              <a:rPr lang="en-US" dirty="0"/>
              <a:t>. The diagnosis is clinical and based on ECG changes of pericarditis.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main treatment is usually either aspirin or other</a:t>
            </a:r>
            <a:r>
              <a:rPr lang="en-US" u="sng" dirty="0">
                <a:solidFill>
                  <a:srgbClr val="C00000"/>
                </a:solidFill>
              </a:rPr>
              <a:t> non-steroidal anti-inflammatory drugs (NSAIDs)</a:t>
            </a:r>
            <a:r>
              <a:rPr lang="en-US" dirty="0"/>
              <a:t> such as ibuprofen or naproxen.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 patients who </a:t>
            </a:r>
            <a:r>
              <a:rPr lang="en-US" u="sng" dirty="0">
                <a:solidFill>
                  <a:srgbClr val="C00000"/>
                </a:solidFill>
              </a:rPr>
              <a:t>cannot tolerate </a:t>
            </a:r>
            <a:r>
              <a:rPr lang="en-US" dirty="0"/>
              <a:t>aspirin or NSAIDs or whose symptoms have not responded to them we use </a:t>
            </a:r>
            <a:r>
              <a:rPr lang="en-US" u="sng" dirty="0">
                <a:solidFill>
                  <a:srgbClr val="C00000"/>
                </a:solidFill>
              </a:rPr>
              <a:t>steroids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u="sng" dirty="0">
                <a:solidFill>
                  <a:srgbClr val="C00000"/>
                </a:solidFill>
              </a:rPr>
              <a:t>Pericardiocentesis</a:t>
            </a:r>
            <a:r>
              <a:rPr lang="en-US" dirty="0"/>
              <a:t> might be necessary if the patient does not respond to medication.</a:t>
            </a:r>
          </a:p>
        </p:txBody>
      </p:sp>
    </p:spTree>
    <p:extLst>
      <p:ext uri="{BB962C8B-B14F-4D97-AF65-F5344CB8AC3E}">
        <p14:creationId xmlns:p14="http://schemas.microsoft.com/office/powerpoint/2010/main" val="39080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5" y="2057400"/>
            <a:ext cx="38862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4082329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Myocardial infarction</a:t>
            </a:r>
            <a:br>
              <a:rPr lang="en-US" sz="5400" b="1" dirty="0"/>
            </a:br>
            <a:r>
              <a:rPr lang="en-US" dirty="0"/>
              <a:t>(definition)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 </a:t>
            </a:r>
            <a:r>
              <a:rPr lang="en-US" sz="4000" b="1" dirty="0"/>
              <a:t>myocardial infarction</a:t>
            </a:r>
            <a:r>
              <a:rPr lang="en-US" sz="4000" dirty="0"/>
              <a:t> (</a:t>
            </a:r>
            <a:r>
              <a:rPr lang="en-US" sz="4000" b="1" dirty="0"/>
              <a:t>MI</a:t>
            </a:r>
            <a:r>
              <a:rPr lang="en-US" sz="4000" dirty="0"/>
              <a:t>), also known as a </a:t>
            </a:r>
            <a:r>
              <a:rPr lang="en-US" sz="4000" b="1" dirty="0"/>
              <a:t>heart attack</a:t>
            </a:r>
            <a:r>
              <a:rPr lang="en-US" sz="4000" dirty="0"/>
              <a:t>, occurs when </a:t>
            </a:r>
            <a:r>
              <a:rPr lang="en-US" sz="4000" u="sng" dirty="0">
                <a:solidFill>
                  <a:schemeClr val="accent1"/>
                </a:solidFill>
              </a:rPr>
              <a:t>blood</a:t>
            </a:r>
            <a:r>
              <a:rPr lang="en-US" sz="4000" u="sng" dirty="0">
                <a:solidFill>
                  <a:srgbClr val="962526"/>
                </a:solidFill>
              </a:rPr>
              <a:t> flow</a:t>
            </a:r>
            <a:r>
              <a:rPr lang="en-US" sz="4000" dirty="0"/>
              <a:t> decreases or stops to a part of the </a:t>
            </a:r>
            <a:r>
              <a:rPr lang="en-US" sz="4000" u="sng" dirty="0">
                <a:solidFill>
                  <a:schemeClr val="accent1"/>
                </a:solidFill>
              </a:rPr>
              <a:t>heart</a:t>
            </a:r>
            <a:r>
              <a:rPr lang="en-US" sz="4000" dirty="0"/>
              <a:t>, causing damage to the </a:t>
            </a:r>
            <a:r>
              <a:rPr lang="en-US" sz="4000" dirty="0">
                <a:solidFill>
                  <a:schemeClr val="accent1"/>
                </a:solidFill>
              </a:rPr>
              <a:t>heart </a:t>
            </a:r>
            <a:r>
              <a:rPr lang="en-US" sz="4000" u="sng" dirty="0">
                <a:solidFill>
                  <a:schemeClr val="accent1"/>
                </a:solidFill>
              </a:rPr>
              <a:t>muscle(necrosis)</a:t>
            </a:r>
            <a:r>
              <a:rPr lang="en-US" sz="4000" dirty="0">
                <a:solidFill>
                  <a:srgbClr val="404040"/>
                </a:solidFill>
              </a:rPr>
              <a:t>.</a:t>
            </a:r>
            <a:endParaRPr lang="en-US" sz="4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JO" b="1" i="1" dirty="0">
                <a:solidFill>
                  <a:srgbClr val="C00000"/>
                </a:solidFill>
              </a:rPr>
              <a:t>7</a:t>
            </a:r>
            <a:r>
              <a:rPr lang="en-US" b="1" i="1" dirty="0">
                <a:solidFill>
                  <a:srgbClr val="C00000"/>
                </a:solidFill>
              </a:rPr>
              <a:t>. Arrhythmia</a:t>
            </a:r>
            <a:r>
              <a:rPr lang="en-US" b="1" i="1" dirty="0"/>
              <a:t>.(Electrical) </a:t>
            </a:r>
            <a:endParaRPr lang="en-GB" b="1" i="1" dirty="0"/>
          </a:p>
          <a:p>
            <a:pPr>
              <a:buFont typeface="Wingdings" pitchFamily="2" charset="2"/>
              <a:buChar char="v"/>
            </a:pPr>
            <a:r>
              <a:rPr lang="en-GB" b="1" i="1" dirty="0"/>
              <a:t>Arrhythmia is a problem with the rate or rhythm of heart beats </a:t>
            </a:r>
          </a:p>
          <a:p>
            <a:pPr>
              <a:buFont typeface="Wingdings" pitchFamily="2" charset="2"/>
              <a:buChar char="v"/>
            </a:pPr>
            <a:r>
              <a:rPr lang="en-GB" b="1" i="1" dirty="0"/>
              <a:t>Arrhythmia is the most common complication of acute MI and the risk of arrhythmia can be minimised by adequate pain relief ,rest and correction of hypokalemia </a:t>
            </a:r>
          </a:p>
          <a:p>
            <a:pPr>
              <a:buFont typeface="Wingdings" pitchFamily="2" charset="2"/>
              <a:buChar char="v"/>
            </a:pPr>
            <a:r>
              <a:rPr lang="en-GB" b="1" i="1" dirty="0"/>
              <a:t>Arrhythmia occur when cardiac cell lack of oxygen they become depolarize which lead to altered impulse formation and altered impulse conduction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5352142"/>
            <a:ext cx="11641665" cy="1452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9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C00000"/>
                </a:solidFill>
              </a:rPr>
              <a:t> Most serious types of arrhythmia:</a:t>
            </a:r>
          </a:p>
          <a:p>
            <a:r>
              <a:rPr lang="en-US" dirty="0">
                <a:solidFill>
                  <a:srgbClr val="C00000"/>
                </a:solidFill>
              </a:rPr>
              <a:t>Ventricular arrhythmia.</a:t>
            </a:r>
            <a:r>
              <a:rPr lang="en-US" dirty="0">
                <a:solidFill>
                  <a:srgbClr val="404040"/>
                </a:solidFill>
              </a:rPr>
              <a:t>( premature ventricular contraction /ventricular tachycardia / ventricular fibrillation).</a:t>
            </a:r>
          </a:p>
          <a:p>
            <a:r>
              <a:rPr lang="en-US" dirty="0">
                <a:solidFill>
                  <a:srgbClr val="C00000"/>
                </a:solidFill>
              </a:rPr>
              <a:t> Supraventricular arrhythmias.</a:t>
            </a:r>
            <a:r>
              <a:rPr lang="en-US" dirty="0">
                <a:solidFill>
                  <a:srgbClr val="404040"/>
                </a:solidFill>
              </a:rPr>
              <a:t>( sinus tachycardia /sinus bradycardia /paroxysmal SVT /AF/premature atrial beat ).</a:t>
            </a:r>
          </a:p>
          <a:p>
            <a:r>
              <a:rPr lang="en-US" dirty="0">
                <a:solidFill>
                  <a:srgbClr val="C00000"/>
                </a:solidFill>
              </a:rPr>
              <a:t>AV block.</a:t>
            </a:r>
          </a:p>
          <a:p>
            <a:r>
              <a:rPr lang="en-US" dirty="0">
                <a:solidFill>
                  <a:srgbClr val="C00000"/>
                </a:solidFill>
              </a:rPr>
              <a:t>Intraventricular block. </a:t>
            </a:r>
            <a:r>
              <a:rPr lang="en-US" dirty="0">
                <a:solidFill>
                  <a:srgbClr val="404040"/>
                </a:solidFill>
              </a:rPr>
              <a:t>( hemi blocks {left anterior, left posterior} /Bundle Branch block /third degree AV block ). </a:t>
            </a:r>
          </a:p>
          <a:p>
            <a:endParaRPr lang="x-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5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 / Premature Ventricular 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Premature Ventricular Contraction (PVC</a:t>
            </a:r>
            <a:r>
              <a:rPr lang="en-GB" b="1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</a:rPr>
              <a:t>A premature ventricular contraction arising from ectopic focus within ventricle .</a:t>
            </a:r>
            <a:r>
              <a:rPr lang="en-US" sz="2600" dirty="0">
                <a:solidFill>
                  <a:srgbClr val="404040"/>
                </a:solidFill>
                <a:latin typeface="Arial" panose="020B0604020202020204" pitchFamily="34" charset="0"/>
              </a:rPr>
              <a:t> PVCs may cause no symptoms or may be perceived as a “missed beat" or felt as palpitations(strong beat) in the chest.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404040"/>
                </a:solidFill>
              </a:rPr>
              <a:t> </a:t>
            </a:r>
            <a:r>
              <a:rPr lang="en-US" sz="2600" u="sng" dirty="0">
                <a:solidFill>
                  <a:srgbClr val="C00000"/>
                </a:solidFill>
              </a:rPr>
              <a:t>PVC</a:t>
            </a:r>
            <a:r>
              <a:rPr lang="en-US" sz="2600" dirty="0">
                <a:solidFill>
                  <a:srgbClr val="404040"/>
                </a:solidFill>
              </a:rPr>
              <a:t> may be either </a:t>
            </a:r>
            <a:r>
              <a:rPr lang="en-US" sz="2600" u="sng" dirty="0">
                <a:solidFill>
                  <a:srgbClr val="C00000"/>
                </a:solidFill>
              </a:rPr>
              <a:t>unifocal</a:t>
            </a:r>
            <a:r>
              <a:rPr lang="en-US" sz="2600" dirty="0">
                <a:solidFill>
                  <a:srgbClr val="404040"/>
                </a:solidFill>
              </a:rPr>
              <a:t> or </a:t>
            </a:r>
            <a:r>
              <a:rPr lang="en-US" sz="2600" u="sng" dirty="0">
                <a:solidFill>
                  <a:srgbClr val="C00000"/>
                </a:solidFill>
              </a:rPr>
              <a:t>multifocal</a:t>
            </a:r>
            <a:r>
              <a:rPr lang="en-US" sz="2600" dirty="0">
                <a:solidFill>
                  <a:srgbClr val="40404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404040"/>
                </a:solidFill>
              </a:rPr>
              <a:t> </a:t>
            </a:r>
            <a:r>
              <a:rPr lang="en-US" sz="2600" u="sng" dirty="0">
                <a:solidFill>
                  <a:srgbClr val="C00000"/>
                </a:solidFill>
              </a:rPr>
              <a:t>PVC</a:t>
            </a:r>
            <a:r>
              <a:rPr lang="en-US" sz="2600" dirty="0">
                <a:solidFill>
                  <a:srgbClr val="404040"/>
                </a:solidFill>
              </a:rPr>
              <a:t> often occur in </a:t>
            </a:r>
            <a:r>
              <a:rPr lang="en-US" sz="2600" u="sng" dirty="0">
                <a:solidFill>
                  <a:srgbClr val="C00000"/>
                </a:solidFill>
              </a:rPr>
              <a:t>repeating pattern </a:t>
            </a:r>
            <a:r>
              <a:rPr lang="en-US" sz="2600" dirty="0">
                <a:solidFill>
                  <a:srgbClr val="404040"/>
                </a:solidFill>
              </a:rPr>
              <a:t>(bigemin, trigeminy, quadrigeminy).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404040"/>
                </a:solidFill>
              </a:rPr>
              <a:t> </a:t>
            </a:r>
            <a:r>
              <a:rPr lang="en-US" sz="2600" u="sng" dirty="0">
                <a:solidFill>
                  <a:srgbClr val="C00000"/>
                </a:solidFill>
              </a:rPr>
              <a:t>B-blockers</a:t>
            </a:r>
            <a:r>
              <a:rPr lang="en-US" sz="2600" dirty="0">
                <a:solidFill>
                  <a:srgbClr val="404040"/>
                </a:solidFill>
              </a:rPr>
              <a:t> may be prescribed for patient with PVC who have had heart attack.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404040"/>
                </a:solidFill>
              </a:rPr>
              <a:t> </a:t>
            </a:r>
            <a:r>
              <a:rPr lang="en-US" sz="2600" u="sng" dirty="0">
                <a:solidFill>
                  <a:srgbClr val="C00000"/>
                </a:solidFill>
              </a:rPr>
              <a:t>Ablation</a:t>
            </a:r>
            <a:r>
              <a:rPr lang="en-US" sz="2600" dirty="0">
                <a:solidFill>
                  <a:srgbClr val="404040"/>
                </a:solidFill>
              </a:rPr>
              <a:t> is another treatment option for frequent or prolonged PVC.</a:t>
            </a:r>
            <a:endParaRPr lang="x-none" sz="2600" dirty="0">
              <a:solidFill>
                <a:srgbClr val="40404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 / Premature Ventricular Cont.)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4EE9D0-5B14-B844-AAA9-AD8ACA9BA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6318"/>
            <a:ext cx="10515600" cy="1617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5CDBB-708D-A344-9C70-ECDE03AF4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65119"/>
            <a:ext cx="10515600" cy="1664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0B6BA7-68B8-9746-8620-5D622E135ACB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rcRect/>
          <a:stretch/>
        </p:blipFill>
        <p:spPr>
          <a:xfrm>
            <a:off x="838200" y="5340676"/>
            <a:ext cx="10541643" cy="1405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4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 / Ventricular Tachycardia)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2. Ventricular Tachycardia;                                                                     </a:t>
            </a:r>
            <a:r>
              <a:rPr lang="en-US" dirty="0"/>
              <a:t>rapid and repetitive firing of three or more PVC in row, at rate between </a:t>
            </a:r>
            <a:r>
              <a:rPr lang="en-US" u="sng" dirty="0">
                <a:solidFill>
                  <a:srgbClr val="C00000"/>
                </a:solidFill>
              </a:rPr>
              <a:t>100-250</a:t>
            </a:r>
            <a:r>
              <a:rPr lang="en-US" dirty="0"/>
              <a:t>.</a:t>
            </a:r>
          </a:p>
          <a:p>
            <a:r>
              <a:rPr lang="en-US" dirty="0"/>
              <a:t>It’s occur in abnormal automaticity  in </a:t>
            </a:r>
            <a:r>
              <a:rPr lang="en-US" u="sng" dirty="0">
                <a:solidFill>
                  <a:srgbClr val="C00000"/>
                </a:solidFill>
              </a:rPr>
              <a:t>ischemic tissue</a:t>
            </a:r>
            <a:r>
              <a:rPr lang="en-US" dirty="0"/>
              <a:t> or by re-entry within </a:t>
            </a:r>
            <a:r>
              <a:rPr lang="en-US" u="sng" dirty="0">
                <a:solidFill>
                  <a:srgbClr val="C00000"/>
                </a:solidFill>
              </a:rPr>
              <a:t>scarred ventricular tissue</a:t>
            </a:r>
            <a:r>
              <a:rPr lang="en-US" dirty="0"/>
              <a:t>.</a:t>
            </a:r>
          </a:p>
          <a:p>
            <a:r>
              <a:rPr lang="en-US" dirty="0"/>
              <a:t>Ventricular tachycardia occur most commonly in setting of acute MI.</a:t>
            </a:r>
          </a:p>
          <a:p>
            <a:r>
              <a:rPr lang="en-US" dirty="0"/>
              <a:t>Patient recovering from MI have a period of idioventricular rhythm (slow VT)</a:t>
            </a:r>
            <a:r>
              <a:rPr lang="en-GB" u="sng" dirty="0">
                <a:solidFill>
                  <a:srgbClr val="C00000"/>
                </a:solidFill>
              </a:rPr>
              <a:t>above sinus rate and below 120</a:t>
            </a:r>
            <a:r>
              <a:rPr lang="en-GB" dirty="0"/>
              <a:t>. </a:t>
            </a:r>
            <a:endParaRPr lang="en-US" dirty="0"/>
          </a:p>
          <a:p>
            <a:r>
              <a:rPr lang="en-US" dirty="0">
                <a:solidFill>
                  <a:srgbClr val="404040"/>
                </a:solidFill>
              </a:rPr>
              <a:t>VT </a:t>
            </a:r>
            <a:r>
              <a:rPr lang="en-US" u="sng" dirty="0">
                <a:solidFill>
                  <a:srgbClr val="C00000"/>
                </a:solidFill>
              </a:rPr>
              <a:t>may result in VF</a:t>
            </a:r>
            <a:r>
              <a:rPr lang="en-US" dirty="0"/>
              <a:t>.</a:t>
            </a:r>
            <a:endParaRPr lang="en-GB" dirty="0"/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684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 / Ventricular Tachycardia)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solidFill>
                  <a:srgbClr val="404040"/>
                </a:solidFill>
              </a:rPr>
              <a:t> </a:t>
            </a:r>
            <a:r>
              <a:rPr lang="en-GB" u="sng" dirty="0">
                <a:solidFill>
                  <a:srgbClr val="C00000"/>
                </a:solidFill>
              </a:rPr>
              <a:t>Sustained VT</a:t>
            </a:r>
            <a:r>
              <a:rPr lang="en-GB" dirty="0"/>
              <a:t> with hemodynamic(</a:t>
            </a:r>
            <a:r>
              <a:rPr lang="en-GB" u="sng" dirty="0"/>
              <a:t>no hypotension</a:t>
            </a:r>
            <a:r>
              <a:rPr lang="en-GB" dirty="0"/>
              <a:t>) stability should be treated </a:t>
            </a:r>
            <a:r>
              <a:rPr lang="en-GB" u="sng" dirty="0">
                <a:solidFill>
                  <a:srgbClr val="C00000"/>
                </a:solidFill>
              </a:rPr>
              <a:t>immediately</a:t>
            </a:r>
            <a:r>
              <a:rPr lang="en-GB" dirty="0"/>
              <a:t> by </a:t>
            </a:r>
            <a:r>
              <a:rPr lang="en-GB" u="sng" dirty="0">
                <a:solidFill>
                  <a:srgbClr val="C00000"/>
                </a:solidFill>
              </a:rPr>
              <a:t>Amiodarone</a:t>
            </a:r>
            <a:r>
              <a:rPr lang="en-GB" dirty="0"/>
              <a:t>. </a:t>
            </a:r>
          </a:p>
          <a:p>
            <a:r>
              <a:rPr lang="en-GB" dirty="0"/>
              <a:t>While if it's associated with sever symptom (chest pain) or haemodynamic deterioration , </a:t>
            </a:r>
            <a:r>
              <a:rPr lang="en-GB" u="sng" dirty="0">
                <a:solidFill>
                  <a:srgbClr val="C00000"/>
                </a:solidFill>
              </a:rPr>
              <a:t>Immediate</a:t>
            </a:r>
            <a:r>
              <a:rPr lang="en-GB" dirty="0"/>
              <a:t> synchronous </a:t>
            </a:r>
            <a:r>
              <a:rPr lang="en-GB" u="sng" dirty="0">
                <a:solidFill>
                  <a:srgbClr val="C00000"/>
                </a:solidFill>
              </a:rPr>
              <a:t>DC cardioversion</a:t>
            </a:r>
            <a:r>
              <a:rPr lang="en-GB" dirty="0"/>
              <a:t>  should be used  followed by IV </a:t>
            </a:r>
            <a:r>
              <a:rPr lang="en-GB" u="sng" dirty="0">
                <a:solidFill>
                  <a:srgbClr val="C00000"/>
                </a:solidFill>
              </a:rPr>
              <a:t>Amiodarone</a:t>
            </a:r>
            <a:r>
              <a:rPr lang="en-GB" dirty="0"/>
              <a:t>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45711CD-C67F-6347-909A-147A148B5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86200"/>
            <a:ext cx="9144000" cy="2736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5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 / Ventricular Fibrillation)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3. Ventricular Fibrillation;                                                                      </a:t>
            </a:r>
            <a:r>
              <a:rPr lang="en-US" dirty="0"/>
              <a:t>multiple foci in the ventricle fire rapidly leading </a:t>
            </a:r>
            <a:r>
              <a:rPr lang="en-US" dirty="0">
                <a:solidFill>
                  <a:srgbClr val="404040"/>
                </a:solidFill>
              </a:rPr>
              <a:t>to </a:t>
            </a:r>
            <a:r>
              <a:rPr lang="en-US" u="sng" dirty="0">
                <a:solidFill>
                  <a:srgbClr val="C00000"/>
                </a:solidFill>
              </a:rPr>
              <a:t>chaotic quivering </a:t>
            </a:r>
            <a:r>
              <a:rPr lang="en-US" dirty="0"/>
              <a:t>of ventricles with </a:t>
            </a:r>
            <a:r>
              <a:rPr lang="en-US" u="sng" dirty="0">
                <a:solidFill>
                  <a:srgbClr val="C00000"/>
                </a:solidFill>
              </a:rPr>
              <a:t>NO</a:t>
            </a:r>
            <a:r>
              <a:rPr lang="en-US" dirty="0"/>
              <a:t> cardiac output.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It’s occur in </a:t>
            </a:r>
            <a:r>
              <a:rPr lang="en-US" u="sng" dirty="0">
                <a:solidFill>
                  <a:srgbClr val="C00000"/>
                </a:solidFill>
              </a:rPr>
              <a:t>5-10%</a:t>
            </a:r>
            <a:r>
              <a:rPr lang="en-US" dirty="0"/>
              <a:t> of patients who reach hospital and </a:t>
            </a:r>
            <a:r>
              <a:rPr lang="en-US" u="sng" dirty="0">
                <a:solidFill>
                  <a:srgbClr val="C00000"/>
                </a:solidFill>
              </a:rPr>
              <a:t>usually</a:t>
            </a:r>
            <a:r>
              <a:rPr lang="en-US" dirty="0"/>
              <a:t> ends in </a:t>
            </a:r>
            <a:r>
              <a:rPr lang="en-US" u="sng" dirty="0">
                <a:solidFill>
                  <a:srgbClr val="C00000"/>
                </a:solidFill>
              </a:rPr>
              <a:t>death</a:t>
            </a:r>
            <a:r>
              <a:rPr lang="en-US" dirty="0"/>
              <a:t> within minutes unless immediate corrective measures are instituted.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Ventricular fibrillation develop  within </a:t>
            </a:r>
            <a:r>
              <a:rPr lang="en-US" dirty="0">
                <a:solidFill>
                  <a:srgbClr val="C00000"/>
                </a:solidFill>
              </a:rPr>
              <a:t>48 </a:t>
            </a:r>
            <a:r>
              <a:rPr lang="en-US" dirty="0">
                <a:solidFill>
                  <a:srgbClr val="404040"/>
                </a:solidFill>
              </a:rPr>
              <a:t>hours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of an acute MI long term prognosis is favorable and </a:t>
            </a:r>
            <a:r>
              <a:rPr lang="en-US" u="sng" dirty="0">
                <a:solidFill>
                  <a:srgbClr val="C00000"/>
                </a:solidFill>
              </a:rPr>
              <a:t>recurrence</a:t>
            </a:r>
            <a:r>
              <a:rPr lang="en-US" dirty="0"/>
              <a:t> rate is </a:t>
            </a:r>
            <a:r>
              <a:rPr lang="en-US" u="sng" dirty="0">
                <a:solidFill>
                  <a:srgbClr val="C00000"/>
                </a:solidFill>
              </a:rPr>
              <a:t>low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Immediate </a:t>
            </a:r>
            <a:r>
              <a:rPr lang="en-US" u="sng" dirty="0">
                <a:solidFill>
                  <a:srgbClr val="C00000"/>
                </a:solidFill>
              </a:rPr>
              <a:t>defibrillation</a:t>
            </a:r>
            <a:r>
              <a:rPr lang="en-US" dirty="0"/>
              <a:t> and </a:t>
            </a:r>
            <a:r>
              <a:rPr lang="en-US" u="sng" dirty="0">
                <a:solidFill>
                  <a:srgbClr val="C00000"/>
                </a:solidFill>
              </a:rPr>
              <a:t>CPR</a:t>
            </a:r>
            <a:r>
              <a:rPr lang="en-US" dirty="0"/>
              <a:t> are indicated.</a:t>
            </a:r>
          </a:p>
          <a:p>
            <a:pPr>
              <a:buFont typeface="Wingdings" panose="05000000000000000000" pitchFamily="2" charset="2"/>
              <a:buChar char="§"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96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BD28-9CEB-7A4D-A3CE-F71E9FFC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5AD11-1208-A642-90F9-E6AEEA271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J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2414DE-53E1-D241-B64C-5EE6DDF54DF6}"/>
                  </a:ext>
                </a:extLst>
              </p14:cNvPr>
              <p14:cNvContentPartPr/>
              <p14:nvPr/>
            </p14:nvContentPartPr>
            <p14:xfrm>
              <a:off x="9072021" y="-95571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2414DE-53E1-D241-B64C-5EE6DDF54D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63021" y="-96435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59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 / Ventricular Fibrillation)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To </a:t>
            </a:r>
            <a:r>
              <a:rPr lang="en-US" b="1" u="sng" dirty="0">
                <a:solidFill>
                  <a:srgbClr val="C00000"/>
                </a:solidFill>
              </a:rPr>
              <a:t>prevent</a:t>
            </a:r>
            <a:r>
              <a:rPr lang="en-US" b="1" dirty="0"/>
              <a:t> future episodes of VF we give: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anti-arrhythmic drug like </a:t>
            </a:r>
            <a:r>
              <a:rPr lang="en-US" u="sng" dirty="0">
                <a:solidFill>
                  <a:srgbClr val="C00000"/>
                </a:solidFill>
              </a:rPr>
              <a:t>B-blocker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Implantable cardioverter </a:t>
            </a:r>
            <a:r>
              <a:rPr lang="en-US" u="sng" dirty="0">
                <a:solidFill>
                  <a:srgbClr val="C00000"/>
                </a:solidFill>
              </a:rPr>
              <a:t>defibrillates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Coronary </a:t>
            </a:r>
            <a:r>
              <a:rPr lang="en-US" u="sng" dirty="0">
                <a:solidFill>
                  <a:srgbClr val="C00000"/>
                </a:solidFill>
              </a:rPr>
              <a:t>angioplasty</a:t>
            </a:r>
            <a:r>
              <a:rPr lang="en-US" dirty="0"/>
              <a:t> and </a:t>
            </a:r>
            <a:r>
              <a:rPr lang="en-US" u="sng" dirty="0">
                <a:solidFill>
                  <a:srgbClr val="C00000"/>
                </a:solidFill>
              </a:rPr>
              <a:t>stent</a:t>
            </a:r>
            <a:r>
              <a:rPr lang="en-US" dirty="0"/>
              <a:t> placement. </a:t>
            </a:r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CC865BD-B2DA-8D40-A50C-C83E31C4EA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4000" y="4038601"/>
            <a:ext cx="91440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 / Sinus Tachycardia)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4. Sinus Tachycardia;</a:t>
            </a:r>
          </a:p>
          <a:p>
            <a:r>
              <a:rPr lang="en-GB" dirty="0"/>
              <a:t>It’s an elevated sinus rhythm characterized by an </a:t>
            </a:r>
            <a:r>
              <a:rPr lang="en-GB" u="sng" dirty="0">
                <a:solidFill>
                  <a:srgbClr val="C00000"/>
                </a:solidFill>
              </a:rPr>
              <a:t>increase in the rate</a:t>
            </a:r>
            <a:r>
              <a:rPr lang="en-GB" dirty="0"/>
              <a:t> of electrical impulse arising from SA node.</a:t>
            </a:r>
          </a:p>
          <a:p>
            <a:r>
              <a:rPr lang="en-GB" dirty="0"/>
              <a:t>It’s present in approximately </a:t>
            </a:r>
            <a:r>
              <a:rPr lang="en-GB" u="sng" dirty="0">
                <a:solidFill>
                  <a:srgbClr val="C00000"/>
                </a:solidFill>
              </a:rPr>
              <a:t>30%</a:t>
            </a:r>
            <a:r>
              <a:rPr lang="en-GB" dirty="0"/>
              <a:t> of patients with acute MI especially anterior MI.</a:t>
            </a:r>
          </a:p>
          <a:p>
            <a:r>
              <a:rPr lang="en-GB" dirty="0"/>
              <a:t>Worsen ischemia (increase myocardial oxygen consumption).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9CC9F-B311-0E41-8768-125134C86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72000"/>
            <a:ext cx="8915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Myocardial Infarction</a:t>
            </a:r>
            <a:br>
              <a:rPr lang="en-US" sz="5400" b="1" dirty="0"/>
            </a:br>
            <a:r>
              <a:rPr lang="en-US" dirty="0"/>
              <a:t>(definition)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The </a:t>
            </a:r>
            <a:r>
              <a:rPr lang="en-US" sz="3200" u="sng" dirty="0">
                <a:solidFill>
                  <a:schemeClr val="accent1"/>
                </a:solidFill>
              </a:rPr>
              <a:t>frequency</a:t>
            </a:r>
            <a:r>
              <a:rPr lang="en-US" sz="3200" dirty="0"/>
              <a:t> rises progressively with </a:t>
            </a:r>
            <a:r>
              <a:rPr lang="en-US" sz="3200" dirty="0">
                <a:solidFill>
                  <a:schemeClr val="accent1"/>
                </a:solidFill>
              </a:rPr>
              <a:t>aging</a:t>
            </a:r>
            <a:r>
              <a:rPr lang="en-US" sz="3200" dirty="0"/>
              <a:t> &amp; with increasing risk factors for </a:t>
            </a:r>
            <a:r>
              <a:rPr lang="en-US" sz="3200" u="sng" dirty="0">
                <a:solidFill>
                  <a:schemeClr val="accent1"/>
                </a:solidFill>
              </a:rPr>
              <a:t>atherosclerosis</a:t>
            </a:r>
            <a:r>
              <a:rPr lang="en-US" sz="3200" dirty="0"/>
              <a:t>.</a:t>
            </a:r>
          </a:p>
          <a:p>
            <a:r>
              <a:rPr lang="en-US" sz="3200" dirty="0">
                <a:solidFill>
                  <a:srgbClr val="40404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But</a:t>
            </a:r>
            <a:r>
              <a:rPr lang="en-US" sz="3200" dirty="0"/>
              <a:t> approximately </a:t>
            </a:r>
            <a:r>
              <a:rPr lang="en-US" sz="3200" u="sng" dirty="0">
                <a:solidFill>
                  <a:schemeClr val="accent1"/>
                </a:solidFill>
              </a:rPr>
              <a:t>10%</a:t>
            </a:r>
            <a:r>
              <a:rPr lang="en-US" sz="3200" dirty="0"/>
              <a:t> of MIs occur before </a:t>
            </a:r>
            <a:r>
              <a:rPr lang="en-US" sz="3200" u="sng" dirty="0">
                <a:solidFill>
                  <a:schemeClr val="accent1"/>
                </a:solidFill>
              </a:rPr>
              <a:t>40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years of age.</a:t>
            </a:r>
          </a:p>
          <a:p>
            <a:r>
              <a:rPr lang="en-US" sz="3200" dirty="0">
                <a:solidFill>
                  <a:srgbClr val="404040"/>
                </a:solidFill>
              </a:rPr>
              <a:t> </a:t>
            </a:r>
            <a:r>
              <a:rPr lang="en-US" sz="3200" u="sng" dirty="0">
                <a:solidFill>
                  <a:schemeClr val="accent1"/>
                </a:solidFill>
              </a:rPr>
              <a:t>Men are at greater risk than women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404040"/>
                </a:solidFill>
              </a:rPr>
              <a:t>but</a:t>
            </a:r>
            <a:r>
              <a:rPr lang="en-US" sz="3200" dirty="0"/>
              <a:t> the gap narrows with age; women are protected against MI during reproductive years.</a:t>
            </a: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 / Sinus Bradycardia)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5. Sinus Bradycardia;</a:t>
            </a:r>
          </a:p>
          <a:p>
            <a:r>
              <a:rPr lang="en-GB" dirty="0"/>
              <a:t>The </a:t>
            </a:r>
            <a:r>
              <a:rPr lang="en-GB" u="sng" dirty="0">
                <a:solidFill>
                  <a:srgbClr val="C00000"/>
                </a:solidFill>
              </a:rPr>
              <a:t>commonest</a:t>
            </a:r>
            <a:r>
              <a:rPr lang="en-GB" dirty="0"/>
              <a:t> pathological cause of sinus Bradycardias is acute MI ,Especially  inferior MI as the inferior myocardial wall and SA and AV nodes are usually supplied by the right coronary artery.</a:t>
            </a:r>
          </a:p>
          <a:p>
            <a:r>
              <a:rPr lang="en-GB" dirty="0"/>
              <a:t> </a:t>
            </a:r>
            <a:r>
              <a:rPr lang="en-GB" u="sng" dirty="0">
                <a:solidFill>
                  <a:srgbClr val="C00000"/>
                </a:solidFill>
              </a:rPr>
              <a:t>Atropine</a:t>
            </a:r>
            <a:r>
              <a:rPr lang="en-GB" dirty="0"/>
              <a:t> can elevate the sinus rate by blocking vagaries stimulation to SA node in symptomatic patient , a </a:t>
            </a:r>
            <a:r>
              <a:rPr lang="en-GB" u="sng" dirty="0">
                <a:solidFill>
                  <a:srgbClr val="C00000"/>
                </a:solidFill>
              </a:rPr>
              <a:t>cardiac pacemaker</a:t>
            </a:r>
            <a:r>
              <a:rPr lang="en-GB" dirty="0"/>
              <a:t> need if Bradycardias persist.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5BE49-986F-104F-BA7F-87558173F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24400"/>
            <a:ext cx="9067800" cy="2080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4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 / Atrial Fibrillation)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6. Atrial </a:t>
            </a:r>
            <a:r>
              <a:rPr lang="en-US" b="1" dirty="0">
                <a:solidFill>
                  <a:srgbClr val="C00000"/>
                </a:solidFill>
              </a:rPr>
              <a:t>F</a:t>
            </a:r>
            <a:r>
              <a:rPr lang="en-GB" b="1" dirty="0">
                <a:solidFill>
                  <a:srgbClr val="C00000"/>
                </a:solidFill>
              </a:rPr>
              <a:t>ibrillation; </a:t>
            </a:r>
          </a:p>
          <a:p>
            <a:r>
              <a:rPr lang="en-GB" dirty="0"/>
              <a:t>AF is a </a:t>
            </a:r>
            <a:r>
              <a:rPr lang="en-GB" u="sng" dirty="0">
                <a:solidFill>
                  <a:srgbClr val="C00000"/>
                </a:solidFill>
              </a:rPr>
              <a:t>complex</a:t>
            </a:r>
            <a:r>
              <a:rPr lang="en-GB" dirty="0"/>
              <a:t> arrhythmia characterised by both abnormal automatic firing and the presence of multiple interacting re-entry circuits looping around atrial.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23178-6B1A-F849-AC36-7B4070DCB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57600"/>
            <a:ext cx="9144000" cy="2585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1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 / Atrial Fibrillation)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6362C7-119B-2641-ADAC-BDF557A1C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057400"/>
            <a:ext cx="8610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/>
              <a:t>(complications /</a:t>
            </a:r>
            <a:r>
              <a:rPr lang="en-US" sz="3200" b="1" dirty="0"/>
              <a:t> AV Block)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7. AV Block;</a:t>
            </a:r>
          </a:p>
          <a:p>
            <a:r>
              <a:rPr lang="en-US" dirty="0"/>
              <a:t> In MI with heart block , the </a:t>
            </a:r>
            <a:r>
              <a:rPr lang="en-US" u="sng" dirty="0">
                <a:solidFill>
                  <a:srgbClr val="C00000"/>
                </a:solidFill>
              </a:rPr>
              <a:t>site</a:t>
            </a:r>
            <a:r>
              <a:rPr lang="en-US" dirty="0"/>
              <a:t> of infarction may determine the nature of block . It suggested that </a:t>
            </a:r>
            <a:r>
              <a:rPr lang="en-US" u="sng" dirty="0">
                <a:solidFill>
                  <a:srgbClr val="C00000"/>
                </a:solidFill>
              </a:rPr>
              <a:t>inferior</a:t>
            </a:r>
            <a:r>
              <a:rPr lang="en-US" dirty="0"/>
              <a:t> MI produces block by virtue reversible ischemia to AV node and this will cause first and second (type1) degree heart blocks , </a:t>
            </a:r>
            <a:r>
              <a:rPr lang="en-US" u="sng" dirty="0">
                <a:solidFill>
                  <a:srgbClr val="C00000"/>
                </a:solidFill>
              </a:rPr>
              <a:t>IV atropine </a:t>
            </a:r>
            <a:r>
              <a:rPr lang="en-US" dirty="0"/>
              <a:t>may be used if needed. </a:t>
            </a:r>
          </a:p>
          <a:p>
            <a:r>
              <a:rPr lang="en-US" dirty="0"/>
              <a:t> In contrast </a:t>
            </a:r>
            <a:r>
              <a:rPr lang="en-US" u="sng" dirty="0">
                <a:solidFill>
                  <a:srgbClr val="C00000"/>
                </a:solidFill>
              </a:rPr>
              <a:t>anterior</a:t>
            </a:r>
            <a:r>
              <a:rPr lang="en-US" dirty="0"/>
              <a:t> infarction with block is associated with massive septal involvement with necrosis of the bundle branches. AMI with blocks also has been characterized by occurrence of type 2  block and high mortality , this need immediate temporary </a:t>
            </a:r>
            <a:r>
              <a:rPr lang="en-US" u="sng" dirty="0">
                <a:solidFill>
                  <a:srgbClr val="C00000"/>
                </a:solidFill>
              </a:rPr>
              <a:t>pacemaker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u="sng" dirty="0">
                <a:solidFill>
                  <a:srgbClr val="C00000"/>
                </a:solidFill>
              </a:rPr>
              <a:t>Complete heart block </a:t>
            </a:r>
            <a:r>
              <a:rPr lang="en-US" dirty="0"/>
              <a:t>is essentially the end point of either </a:t>
            </a:r>
            <a:r>
              <a:rPr lang="en-US" u="sng" dirty="0">
                <a:solidFill>
                  <a:srgbClr val="C00000"/>
                </a:solidFill>
              </a:rPr>
              <a:t>mobitz1</a:t>
            </a:r>
            <a:r>
              <a:rPr lang="en-US" dirty="0"/>
              <a:t> or </a:t>
            </a:r>
            <a:r>
              <a:rPr lang="en-US" u="sng" dirty="0">
                <a:solidFill>
                  <a:srgbClr val="C00000"/>
                </a:solidFill>
              </a:rPr>
              <a:t>mobitz2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01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 / </a:t>
            </a:r>
            <a:r>
              <a:rPr lang="en-US" sz="3200" b="1" dirty="0"/>
              <a:t>AV Block</a:t>
            </a:r>
            <a:r>
              <a:rPr lang="en-US" sz="3200" dirty="0">
                <a:solidFill>
                  <a:prstClr val="white"/>
                </a:solidFill>
              </a:rPr>
              <a:t>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4C5C47-37A7-D945-B5A9-4D8C01F49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25" y="1676400"/>
            <a:ext cx="5684375" cy="1885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605328-4D09-0C42-9112-7BEBD4F13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25" y="3809999"/>
            <a:ext cx="5684375" cy="2743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A4A31C-E0D1-6E41-862E-1F2BFD2D8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76401"/>
            <a:ext cx="57912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9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200" y="4191000"/>
            <a:ext cx="4343400" cy="1043780"/>
          </a:xfrm>
        </p:spPr>
        <p:txBody>
          <a:bodyPr/>
          <a:lstStyle/>
          <a:p>
            <a:r>
              <a:rPr lang="en-US" dirty="0"/>
              <a:t>THE END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67856"/>
            <a:ext cx="7467600" cy="3505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58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Myocardial infarction</a:t>
            </a:r>
            <a:br>
              <a:rPr lang="en-US" sz="5400" b="1" dirty="0"/>
            </a:br>
            <a:r>
              <a:rPr lang="en-US" dirty="0"/>
              <a:t>(mechanism)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5624"/>
            <a:ext cx="5486400" cy="50323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most </a:t>
            </a:r>
            <a:r>
              <a:rPr lang="en-US" u="sng" dirty="0">
                <a:solidFill>
                  <a:schemeClr val="accent1"/>
                </a:solidFill>
              </a:rPr>
              <a:t>common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cause of a myocardial infarction is the rupture of an </a:t>
            </a:r>
            <a:r>
              <a:rPr lang="en-US" b="1" dirty="0">
                <a:solidFill>
                  <a:schemeClr val="accent1"/>
                </a:solidFill>
              </a:rPr>
              <a:t>atherosclerotic plaque </a:t>
            </a:r>
            <a:r>
              <a:rPr lang="en-US" dirty="0"/>
              <a:t>on an artery supplying heart muscle (coronary artery). </a:t>
            </a:r>
          </a:p>
          <a:p>
            <a:r>
              <a:rPr lang="en-US" dirty="0"/>
              <a:t>Plaques can become unstable, rupture, and additionally promote the formation of a </a:t>
            </a:r>
            <a:r>
              <a:rPr lang="en-US" u="sng" dirty="0">
                <a:solidFill>
                  <a:schemeClr val="accent1"/>
                </a:solidFill>
              </a:rPr>
              <a:t>blood clot</a:t>
            </a:r>
            <a:r>
              <a:rPr lang="en-US" dirty="0"/>
              <a:t> that blocks the artery; this can occur in </a:t>
            </a:r>
            <a:r>
              <a:rPr lang="en-US" u="sng" dirty="0">
                <a:solidFill>
                  <a:schemeClr val="accent1"/>
                </a:solidFill>
              </a:rPr>
              <a:t>minutes</a:t>
            </a:r>
            <a:r>
              <a:rPr lang="en-US" dirty="0"/>
              <a:t>. </a:t>
            </a:r>
          </a:p>
          <a:p>
            <a:r>
              <a:rPr lang="en-US" b="1" dirty="0">
                <a:solidFill>
                  <a:schemeClr val="accent1"/>
                </a:solidFill>
              </a:rPr>
              <a:t>Blockage</a:t>
            </a:r>
            <a:r>
              <a:rPr lang="en-US" dirty="0"/>
              <a:t> of an artery can lead to </a:t>
            </a:r>
            <a:r>
              <a:rPr lang="en-US" u="sng" dirty="0">
                <a:solidFill>
                  <a:schemeClr val="accent1"/>
                </a:solidFill>
              </a:rPr>
              <a:t>tissue death </a:t>
            </a:r>
            <a:r>
              <a:rPr lang="en-US" dirty="0"/>
              <a:t>in tissue being supplied by that artery. Atherosclerotic plaques are often present for </a:t>
            </a:r>
            <a:r>
              <a:rPr lang="en-US" u="sng" dirty="0">
                <a:solidFill>
                  <a:schemeClr val="accent1"/>
                </a:solidFill>
              </a:rPr>
              <a:t>decades</a:t>
            </a:r>
            <a:r>
              <a:rPr lang="en-US" dirty="0"/>
              <a:t> before they result in symptoms.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25624"/>
            <a:ext cx="5092038" cy="472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Myocardial infarction</a:t>
            </a:r>
            <a:br>
              <a:rPr lang="en-US" sz="5400" b="1" dirty="0"/>
            </a:br>
            <a:r>
              <a:rPr lang="en-US" dirty="0"/>
              <a:t>(risk factors)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6800" y="3124200"/>
            <a:ext cx="4800600" cy="327659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An abnormally high level of blood cholesterol (</a:t>
            </a:r>
            <a:r>
              <a:rPr lang="en-US" sz="3100" u="sng" dirty="0">
                <a:solidFill>
                  <a:schemeClr val="accent1"/>
                </a:solidFill>
              </a:rPr>
              <a:t>hypercholesterolemia</a:t>
            </a:r>
            <a:r>
              <a:rPr lang="en-US" dirty="0"/>
              <a:t>).</a:t>
            </a:r>
          </a:p>
          <a:p>
            <a:pPr marL="457200" indent="-457200">
              <a:buAutoNum type="arabicPeriod" startAt="2"/>
            </a:pPr>
            <a:r>
              <a:rPr lang="en-US" dirty="0"/>
              <a:t>An abnormally </a:t>
            </a:r>
            <a:r>
              <a:rPr lang="en-US" sz="3100" u="sng" dirty="0">
                <a:solidFill>
                  <a:schemeClr val="accent1"/>
                </a:solidFill>
              </a:rPr>
              <a:t>low</a:t>
            </a:r>
            <a:r>
              <a:rPr lang="en-US" dirty="0"/>
              <a:t> level of </a:t>
            </a:r>
            <a:r>
              <a:rPr lang="en-US" sz="3400" u="sng" dirty="0">
                <a:solidFill>
                  <a:schemeClr val="accent1"/>
                </a:solidFill>
              </a:rPr>
              <a:t>HDL</a:t>
            </a:r>
            <a:r>
              <a:rPr lang="en-US" dirty="0"/>
              <a:t>, commonly called "good cholesterol“.</a:t>
            </a:r>
          </a:p>
          <a:p>
            <a:pPr marL="457200" indent="-457200">
              <a:buAutoNum type="arabicPeriod" startAt="3"/>
            </a:pPr>
            <a:r>
              <a:rPr lang="en-US" dirty="0"/>
              <a:t>High blood pressure(</a:t>
            </a:r>
            <a:r>
              <a:rPr lang="en-US" sz="3400" u="sng" dirty="0">
                <a:solidFill>
                  <a:schemeClr val="accent1"/>
                </a:solidFill>
              </a:rPr>
              <a:t>hypertension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4.    </a:t>
            </a:r>
            <a:r>
              <a:rPr lang="en-US" sz="3400" u="sng" dirty="0">
                <a:solidFill>
                  <a:schemeClr val="accent1"/>
                </a:solidFill>
              </a:rPr>
              <a:t>Diabetes</a:t>
            </a:r>
            <a:r>
              <a:rPr lang="en-US" dirty="0"/>
              <a:t>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324600" y="3124200"/>
            <a:ext cx="4800600" cy="3276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300" dirty="0">
                <a:solidFill>
                  <a:srgbClr val="404040"/>
                </a:solidFill>
              </a:rPr>
              <a:t>5.      </a:t>
            </a:r>
            <a:r>
              <a:rPr lang="en-US" sz="3600" u="sng" dirty="0">
                <a:solidFill>
                  <a:schemeClr val="accent1"/>
                </a:solidFill>
              </a:rPr>
              <a:t>Family history </a:t>
            </a:r>
            <a:r>
              <a:rPr lang="en-US" dirty="0"/>
              <a:t>of coronary</a:t>
            </a:r>
          </a:p>
          <a:p>
            <a:pPr marL="0" indent="0">
              <a:buNone/>
            </a:pPr>
            <a:r>
              <a:rPr lang="en-US" dirty="0"/>
              <a:t>         artery disease at an early age.</a:t>
            </a:r>
          </a:p>
          <a:p>
            <a:pPr marL="457200" indent="-457200">
              <a:buAutoNum type="arabicPeriod" startAt="6"/>
            </a:pPr>
            <a:r>
              <a:rPr lang="en-US" dirty="0"/>
              <a:t> Cigarette </a:t>
            </a:r>
            <a:r>
              <a:rPr lang="en-US" sz="3600" u="sng" dirty="0">
                <a:solidFill>
                  <a:schemeClr val="accent1"/>
                </a:solidFill>
              </a:rPr>
              <a:t>Smoking</a:t>
            </a:r>
            <a:r>
              <a:rPr lang="en-US" dirty="0"/>
              <a:t>.</a:t>
            </a:r>
          </a:p>
          <a:p>
            <a:pPr marL="457200" indent="-457200">
              <a:buAutoNum type="arabicPeriod" startAt="6"/>
            </a:pPr>
            <a:r>
              <a:rPr lang="en-US" dirty="0"/>
              <a:t> </a:t>
            </a:r>
            <a:r>
              <a:rPr lang="en-US" sz="4000" u="sng" dirty="0">
                <a:solidFill>
                  <a:schemeClr val="accent1"/>
                </a:solidFill>
              </a:rPr>
              <a:t>Obesity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404040"/>
                </a:solidFill>
              </a:rPr>
              <a:t>8.      </a:t>
            </a:r>
            <a:r>
              <a:rPr lang="en-US" sz="4000" u="sng" dirty="0">
                <a:solidFill>
                  <a:schemeClr val="accent1"/>
                </a:solidFill>
              </a:rPr>
              <a:t>Physical</a:t>
            </a:r>
            <a:r>
              <a:rPr lang="en-US" u="sng" dirty="0">
                <a:solidFill>
                  <a:schemeClr val="accent1"/>
                </a:solidFill>
              </a:rPr>
              <a:t> </a:t>
            </a:r>
            <a:r>
              <a:rPr lang="en-US" sz="4000" u="sng" dirty="0">
                <a:solidFill>
                  <a:schemeClr val="accent1"/>
                </a:solidFill>
              </a:rPr>
              <a:t>inactivity</a:t>
            </a:r>
            <a:r>
              <a:rPr lang="en-US" u="sng" dirty="0">
                <a:solidFill>
                  <a:schemeClr val="accent1"/>
                </a:solidFill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9.      </a:t>
            </a:r>
            <a:r>
              <a:rPr lang="en-US" sz="4000" u="sng" dirty="0">
                <a:solidFill>
                  <a:schemeClr val="accent1"/>
                </a:solidFill>
              </a:rPr>
              <a:t>Stress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1783081"/>
            <a:ext cx="95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u="sng" dirty="0">
                <a:solidFill>
                  <a:schemeClr val="accent1"/>
                </a:solidFill>
              </a:rPr>
              <a:t>risk factors </a:t>
            </a:r>
            <a:r>
              <a:rPr lang="en-US" sz="2800" dirty="0"/>
              <a:t>for </a:t>
            </a:r>
            <a:r>
              <a:rPr lang="en-US" sz="2800" b="1" dirty="0">
                <a:solidFill>
                  <a:schemeClr val="accent1"/>
                </a:solidFill>
              </a:rPr>
              <a:t>MI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and atherosclerosis are basically the same:</a:t>
            </a:r>
          </a:p>
        </p:txBody>
      </p:sp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Myocardial infarction</a:t>
            </a:r>
            <a:br>
              <a:rPr lang="en-US" sz="5400" b="1" dirty="0"/>
            </a:br>
            <a:r>
              <a:rPr lang="en-US" dirty="0"/>
              <a:t>(symptoms)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The most common symptom </a:t>
            </a:r>
            <a:r>
              <a:rPr lang="en-US" dirty="0"/>
              <a:t>of a MI is </a:t>
            </a:r>
            <a:r>
              <a:rPr lang="en-US" u="sng" dirty="0">
                <a:solidFill>
                  <a:srgbClr val="C00000"/>
                </a:solidFill>
              </a:rPr>
              <a:t>chest pain</a:t>
            </a:r>
            <a:r>
              <a:rPr lang="en-US" dirty="0"/>
              <a:t>, usually described as crushing, squeezing, pressing, heavy, or occasionally, </a:t>
            </a:r>
            <a:r>
              <a:rPr lang="en-US" u="sng" dirty="0">
                <a:solidFill>
                  <a:srgbClr val="C00000"/>
                </a:solidFill>
              </a:rPr>
              <a:t>stabbing</a:t>
            </a:r>
            <a:r>
              <a:rPr lang="en-US" dirty="0"/>
              <a:t> or burning. Chest pain tends to be focused either in the center of the chest or just below the center of the rib cage, and it can radiates to the </a:t>
            </a:r>
            <a:r>
              <a:rPr lang="en-US" u="sng" dirty="0">
                <a:solidFill>
                  <a:srgbClr val="C00000"/>
                </a:solidFill>
              </a:rPr>
              <a:t>arms</a:t>
            </a:r>
            <a:r>
              <a:rPr lang="en-US" dirty="0"/>
              <a:t>, </a:t>
            </a:r>
            <a:r>
              <a:rPr lang="en-US" u="sng" dirty="0">
                <a:solidFill>
                  <a:srgbClr val="C00000"/>
                </a:solidFill>
              </a:rPr>
              <a:t>abdomen</a:t>
            </a:r>
            <a:r>
              <a:rPr lang="en-US" dirty="0"/>
              <a:t>, </a:t>
            </a:r>
            <a:r>
              <a:rPr lang="en-US" u="sng" dirty="0">
                <a:solidFill>
                  <a:srgbClr val="C00000"/>
                </a:solidFill>
              </a:rPr>
              <a:t>lower jaw </a:t>
            </a:r>
            <a:r>
              <a:rPr lang="en-US" dirty="0"/>
              <a:t>or </a:t>
            </a:r>
            <a:r>
              <a:rPr lang="en-US" u="sng" dirty="0">
                <a:solidFill>
                  <a:srgbClr val="C00000"/>
                </a:solidFill>
              </a:rPr>
              <a:t>neck</a:t>
            </a:r>
            <a:r>
              <a:rPr lang="en-US" dirty="0"/>
              <a:t>..</a:t>
            </a:r>
          </a:p>
          <a:p>
            <a:r>
              <a:rPr lang="en-US" b="1" u="sng" dirty="0">
                <a:solidFill>
                  <a:srgbClr val="C00000"/>
                </a:solidFill>
              </a:rPr>
              <a:t>Other symptoms </a:t>
            </a:r>
            <a:r>
              <a:rPr lang="en-US" dirty="0"/>
              <a:t>can include sudden </a:t>
            </a:r>
            <a:r>
              <a:rPr lang="en-US" u="sng" dirty="0">
                <a:solidFill>
                  <a:srgbClr val="C00000"/>
                </a:solidFill>
              </a:rPr>
              <a:t>weakness</a:t>
            </a:r>
            <a:r>
              <a:rPr lang="en-US" dirty="0"/>
              <a:t>, </a:t>
            </a:r>
            <a:r>
              <a:rPr lang="en-US" u="sng" dirty="0">
                <a:solidFill>
                  <a:srgbClr val="C00000"/>
                </a:solidFill>
              </a:rPr>
              <a:t>sweating</a:t>
            </a:r>
            <a:r>
              <a:rPr lang="en-US" dirty="0"/>
              <a:t>, </a:t>
            </a:r>
            <a:r>
              <a:rPr lang="en-US" u="sng" dirty="0">
                <a:solidFill>
                  <a:srgbClr val="C00000"/>
                </a:solidFill>
              </a:rPr>
              <a:t>nausea</a:t>
            </a:r>
            <a:r>
              <a:rPr lang="en-US" dirty="0"/>
              <a:t>, </a:t>
            </a:r>
            <a:r>
              <a:rPr lang="en-US" u="sng" dirty="0">
                <a:solidFill>
                  <a:srgbClr val="C00000"/>
                </a:solidFill>
              </a:rPr>
              <a:t>vomiting</a:t>
            </a:r>
            <a:r>
              <a:rPr lang="en-US" dirty="0"/>
              <a:t>, </a:t>
            </a:r>
            <a:r>
              <a:rPr lang="en-US" u="sng" dirty="0">
                <a:solidFill>
                  <a:srgbClr val="C00000"/>
                </a:solidFill>
              </a:rPr>
              <a:t>breathlessness</a:t>
            </a:r>
            <a:r>
              <a:rPr lang="en-US" dirty="0"/>
              <a:t>, or </a:t>
            </a:r>
            <a:r>
              <a:rPr lang="en-US" u="sng" dirty="0">
                <a:solidFill>
                  <a:srgbClr val="C00000"/>
                </a:solidFill>
              </a:rPr>
              <a:t>lightheadedness</a:t>
            </a:r>
            <a:r>
              <a:rPr lang="en-US" dirty="0"/>
              <a:t>. Sometimes, when a heart attack causes burning chest pain, nausea and vomiting, a patient may </a:t>
            </a:r>
            <a:r>
              <a:rPr lang="en-US" u="sng" dirty="0">
                <a:solidFill>
                  <a:srgbClr val="C00000"/>
                </a:solidFill>
              </a:rPr>
              <a:t>mistake</a:t>
            </a:r>
            <a:r>
              <a:rPr lang="en-US" dirty="0"/>
              <a:t> his or her heart symptoms for indigestion.</a:t>
            </a:r>
          </a:p>
        </p:txBody>
      </p:sp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900" b="1" dirty="0"/>
              <a:t>Myocardial infarction </a:t>
            </a:r>
            <a:br>
              <a:rPr lang="en-US" sz="5400" b="1" dirty="0"/>
            </a:br>
            <a:r>
              <a:rPr lang="en-US" sz="3200" dirty="0"/>
              <a:t>(investigations)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Investigations include: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u="sng" dirty="0">
                <a:solidFill>
                  <a:srgbClr val="C00000"/>
                </a:solidFill>
              </a:rPr>
              <a:t>ECG</a:t>
            </a:r>
            <a:r>
              <a:rPr lang="en-US" dirty="0"/>
              <a:t> (electrocardiograph)</a:t>
            </a:r>
            <a:r>
              <a:rPr lang="en-US" i="1" dirty="0"/>
              <a:t>:                                                       </a:t>
            </a:r>
            <a:r>
              <a:rPr lang="en-US" u="sng" dirty="0">
                <a:solidFill>
                  <a:srgbClr val="C00000"/>
                </a:solidFill>
              </a:rPr>
              <a:t>abnormalities</a:t>
            </a:r>
            <a:r>
              <a:rPr lang="en-US" i="1" dirty="0"/>
              <a:t> </a:t>
            </a:r>
            <a:r>
              <a:rPr lang="en-US" dirty="0"/>
              <a:t>are important for the diagnosis of MI; these include Q waves, ST segment changes, and T wave </a:t>
            </a:r>
            <a:r>
              <a:rPr lang="en-US" u="sng" dirty="0">
                <a:solidFill>
                  <a:srgbClr val="C00000"/>
                </a:solidFill>
              </a:rPr>
              <a:t>inversions</a:t>
            </a:r>
            <a:r>
              <a:rPr lang="en-US" dirty="0"/>
              <a:t> (the latter two representing abnormalities in myocardial repolarization).</a:t>
            </a:r>
          </a:p>
          <a:p>
            <a:pPr marL="457200" indent="-457200">
              <a:buAutoNum type="arabicPeriod"/>
            </a:pPr>
            <a:r>
              <a:rPr lang="en-US" dirty="0"/>
              <a:t> Laboratory investigations:                                                               The laboratory evaluation of MI is based on measuring blood levels of macromolecules that </a:t>
            </a:r>
            <a:r>
              <a:rPr lang="en-US" u="sng" dirty="0">
                <a:solidFill>
                  <a:srgbClr val="C00000"/>
                </a:solidFill>
              </a:rPr>
              <a:t>leak out</a:t>
            </a:r>
            <a:r>
              <a:rPr lang="en-US" dirty="0"/>
              <a:t> of injured myocardial cells through damaged cell membranes.                               molecules include: </a:t>
            </a:r>
            <a:r>
              <a:rPr lang="en-US" u="sng" dirty="0">
                <a:solidFill>
                  <a:srgbClr val="C00000"/>
                </a:solidFill>
              </a:rPr>
              <a:t>myoglobin</a:t>
            </a:r>
            <a:r>
              <a:rPr lang="en-US" dirty="0"/>
              <a:t>, cardiac </a:t>
            </a:r>
            <a:r>
              <a:rPr lang="en-US" u="sng" dirty="0">
                <a:solidFill>
                  <a:srgbClr val="C00000"/>
                </a:solidFill>
              </a:rPr>
              <a:t>troponins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(higher specificity and sensitivity), </a:t>
            </a:r>
            <a:r>
              <a:rPr lang="en-US" u="sng" dirty="0">
                <a:solidFill>
                  <a:srgbClr val="C00000"/>
                </a:solidFill>
              </a:rPr>
              <a:t>creatine kinase (CK).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Myocardial infarction</a:t>
            </a:r>
            <a:br>
              <a:rPr lang="en-US" sz="5400" b="1" dirty="0"/>
            </a:br>
            <a:r>
              <a:rPr lang="en-US" dirty="0"/>
              <a:t>(location &amp; size)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chemeClr val="accent1"/>
                </a:solidFill>
              </a:rPr>
              <a:t>location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/>
                </a:solidFill>
              </a:rPr>
              <a:t>size</a:t>
            </a:r>
            <a:r>
              <a:rPr lang="en-US" sz="2800" dirty="0"/>
              <a:t>, and </a:t>
            </a:r>
            <a:r>
              <a:rPr lang="en-US" sz="2800" dirty="0">
                <a:solidFill>
                  <a:schemeClr val="accent1"/>
                </a:solidFill>
              </a:rPr>
              <a:t>morphologic features </a:t>
            </a:r>
            <a:r>
              <a:rPr lang="en-US" sz="2800" dirty="0"/>
              <a:t>of a myocardial infarct depend on multiple factors:</a:t>
            </a:r>
          </a:p>
          <a:p>
            <a:endParaRPr lang="en-US" sz="2800" dirty="0"/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u="sng" dirty="0">
                <a:solidFill>
                  <a:schemeClr val="accent1"/>
                </a:solidFill>
              </a:rPr>
              <a:t>Size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u="sng" dirty="0">
                <a:solidFill>
                  <a:schemeClr val="accent1"/>
                </a:solidFill>
              </a:rPr>
              <a:t>distribution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of the involved vessel.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u="sng" dirty="0">
                <a:solidFill>
                  <a:schemeClr val="accent1"/>
                </a:solidFill>
              </a:rPr>
              <a:t>Rate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of development and </a:t>
            </a:r>
            <a:r>
              <a:rPr lang="en-US" b="1" u="sng" dirty="0">
                <a:solidFill>
                  <a:schemeClr val="accent1"/>
                </a:solidFill>
              </a:rPr>
              <a:t>duration</a:t>
            </a:r>
            <a:r>
              <a:rPr lang="en-US" dirty="0"/>
              <a:t> of the occlusion.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u="sng" dirty="0">
                <a:solidFill>
                  <a:schemeClr val="accent1"/>
                </a:solidFill>
              </a:rPr>
              <a:t>Metabolic demands </a:t>
            </a:r>
            <a:r>
              <a:rPr lang="en-US" dirty="0"/>
              <a:t>of the myocardium.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Extent of </a:t>
            </a:r>
            <a:r>
              <a:rPr lang="en-US" b="1" u="sng" dirty="0">
                <a:solidFill>
                  <a:schemeClr val="accent1"/>
                </a:solidFill>
              </a:rPr>
              <a:t>collateral supply</a:t>
            </a:r>
            <a:r>
              <a:rPr lang="en-US" b="1" dirty="0">
                <a:solidFill>
                  <a:srgbClr val="40404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 b="1" dirty="0">
                <a:solidFill>
                  <a:prstClr val="white"/>
                </a:solidFill>
              </a:rPr>
              <a:t>Myocardial infarction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(complications)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Main complications of myocardial infarction;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</a:rPr>
              <a:t>Contractile dysfunction.(Mechanical)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</a:rPr>
              <a:t>Ventricular aneurysm.(Mechanical)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</a:rPr>
              <a:t>Papillary muscle dysfunction.(Mechanical)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</a:rPr>
              <a:t>Myocardial rupture.(Mechanical)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</a:rPr>
              <a:t>Pericarditis.(inflammatory)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</a:rPr>
              <a:t>Dressler’s syndrome</a:t>
            </a:r>
            <a:r>
              <a:rPr lang="en-US" dirty="0">
                <a:solidFill>
                  <a:srgbClr val="404040"/>
                </a:solidFill>
                <a:sym typeface="Wingdings" panose="05000000000000000000" pitchFamily="2" charset="2"/>
              </a:rPr>
              <a:t>.(Inflammatory)</a:t>
            </a:r>
            <a:endParaRPr lang="en-US" dirty="0">
              <a:solidFill>
                <a:srgbClr val="40404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</a:rPr>
              <a:t>Arrhythmia.(Electrical) </a:t>
            </a: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5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1994</TotalTime>
  <Words>1594</Words>
  <Application>Microsoft Office PowerPoint</Application>
  <PresentationFormat>Widescreen</PresentationFormat>
  <Paragraphs>157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Medical Design 16x9</vt:lpstr>
      <vt:lpstr>Complications of myocardial infarction </vt:lpstr>
      <vt:lpstr>Myocardial infarction (definition)</vt:lpstr>
      <vt:lpstr>Myocardial Infarction (definition)</vt:lpstr>
      <vt:lpstr>Myocardial infarction (mechanism)</vt:lpstr>
      <vt:lpstr>Myocardial infarction (risk factors)</vt:lpstr>
      <vt:lpstr>Myocardial infarction (symptoms)</vt:lpstr>
      <vt:lpstr>Myocardial infarction  (investigations) </vt:lpstr>
      <vt:lpstr>Myocardial infarction (location &amp; size)</vt:lpstr>
      <vt:lpstr>Myocardial infarction (complications)</vt:lpstr>
      <vt:lpstr>Myocardial infarction (complications)</vt:lpstr>
      <vt:lpstr>Myocardial infarction (complications)</vt:lpstr>
      <vt:lpstr>Myocardial infarction (complications)</vt:lpstr>
      <vt:lpstr>Myocardial infarction (complications)</vt:lpstr>
      <vt:lpstr>Myocardial infarction (complications)</vt:lpstr>
      <vt:lpstr>Myocardial infarction (complications)</vt:lpstr>
      <vt:lpstr>Myocardial infarction (complications)</vt:lpstr>
      <vt:lpstr>Myocardial infarction (complications)</vt:lpstr>
      <vt:lpstr>Myocardial infarction (complications)</vt:lpstr>
      <vt:lpstr>Myocardial infarction (complications)</vt:lpstr>
      <vt:lpstr>Myocardial infarction (complications)</vt:lpstr>
      <vt:lpstr>Myocardial infarction (complications)</vt:lpstr>
      <vt:lpstr>Myocardial infarction (complications / Premature Ventricular Cont.)</vt:lpstr>
      <vt:lpstr>Myocardial infarction (complications / Premature Ventricular Cont.)</vt:lpstr>
      <vt:lpstr>Myocardial infarction (complications / Ventricular Tachycardia)</vt:lpstr>
      <vt:lpstr>Myocardial infarction (complications / Ventricular Tachycardia)</vt:lpstr>
      <vt:lpstr>Myocardial infarction (complications / Ventricular Fibrillation)</vt:lpstr>
      <vt:lpstr>PowerPoint Presentation</vt:lpstr>
      <vt:lpstr>Myocardial infarction (complications / Ventricular Fibrillation)</vt:lpstr>
      <vt:lpstr>Myocardial infarction (complications / Sinus Tachycardia)</vt:lpstr>
      <vt:lpstr>Myocardial infarction (complications / Sinus Bradycardia)</vt:lpstr>
      <vt:lpstr>Myocardial infarction (complications / Atrial Fibrillation)</vt:lpstr>
      <vt:lpstr>Myocardial infarction (complications / Atrial Fibrillation)</vt:lpstr>
      <vt:lpstr>Myocardial infarction (complications / AV Block)</vt:lpstr>
      <vt:lpstr>Myocardial infarction (complications / AV Block)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of myocardial infarction</dc:title>
  <dc:creator>Windows User</dc:creator>
  <cp:lastModifiedBy>omarmbideen999@hotmail.com</cp:lastModifiedBy>
  <cp:revision>73</cp:revision>
  <dcterms:created xsi:type="dcterms:W3CDTF">2020-11-14T09:34:14Z</dcterms:created>
  <dcterms:modified xsi:type="dcterms:W3CDTF">2020-12-05T07:04:54Z</dcterms:modified>
</cp:coreProperties>
</file>